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Clear Sans" panose="020B0604020202020204" charset="0"/>
      <p:regular r:id="rId24"/>
    </p:embeddedFont>
    <p:embeddedFont>
      <p:font typeface="Clear Sans Bold" panose="020B0604020202020204" charset="0"/>
      <p:regular r:id="rId25"/>
    </p:embeddedFont>
    <p:embeddedFont>
      <p:font typeface="Clear Sans Medium" panose="020B0604020202020204" charset="0"/>
      <p:regular r:id="rId26"/>
    </p:embeddedFont>
    <p:embeddedFont>
      <p:font typeface="Clear Sans Medium Italics" panose="020B0604020202020204" charset="0"/>
      <p:regular r:id="rId27"/>
    </p:embeddedFont>
    <p:embeddedFont>
      <p:font typeface="Garet" panose="020B0604020202020204" charset="0"/>
      <p:regular r:id="rId28"/>
    </p:embeddedFont>
    <p:embeddedFont>
      <p:font typeface="Glacial Indifference" panose="020B0604020202020204" charset="0"/>
      <p:regular r:id="rId29"/>
    </p:embeddedFont>
    <p:embeddedFont>
      <p:font typeface="League Spartan" panose="020B0604020202020204" charset="0"/>
      <p:regular r:id="rId30"/>
    </p:embeddedFont>
    <p:embeddedFont>
      <p:font typeface="Open Sans" panose="020B0606030504020204" pitchFamily="34" charset="0"/>
      <p:regular r:id="rId31"/>
    </p:embeddedFont>
    <p:embeddedFont>
      <p:font typeface="Poppins" panose="00000500000000000000" pitchFamily="2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04.02.2025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‹N°›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https://www.weberverpackungen.de/produkte/potpacker</a:t>
            </a:r>
          </a:p>
          <a:p>
            <a:endParaRPr lang="en-US"/>
          </a:p>
          <a:p>
            <a:r>
              <a:rPr lang="en-US"/>
              <a:t>https://www.hortidaily.com/article/9698111/new-pot-packer-presented-at-ipm-essen/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. L'Organic Raingrown Avocado : L'avocat biologique cultivé à l'eau de pluie de l'entreprise néerlandaise Eosta/Nature &amp; More, disponible toute l'année et le premier à être cultivé sans irrigation artificielle, uniquement avec de l'eau de pluie.</a:t>
            </a:r>
          </a:p>
          <a:p>
            <a:endParaRPr lang="en-US"/>
          </a:p>
          <a:p>
            <a:r>
              <a:rPr lang="en-US"/>
              <a:t>Parmi 70 candidatures, 5 innovations pour la phase finale du Fruit Logistica Innovation Award (FLIA) ont été sélectionné pour le vote qui aura lieu les 5 et 6 février 2025.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Bertolo, M. R. V., de Oliveira Filho, J. G., Lamonica, G. C., Bezerrad, C. C. O. N., Martins, V. C. A., Ferreira, M. D., &amp; Plepis, A. M. G. (2025). </a:t>
            </a:r>
          </a:p>
          <a:p>
            <a:r>
              <a:rPr lang="en-US"/>
              <a:t>Improvement of the physical-chemical, microbiological, volatiles and sensory quality of strawberries covered with chitosan/gelatin/pomegranate peel extract-based coatings</a:t>
            </a:r>
          </a:p>
          <a:p>
            <a:endParaRPr lang="en-US"/>
          </a:p>
          <a:p>
            <a:r>
              <a:rPr lang="en-US"/>
              <a:t>Food Chemistry, 471, 142755.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svg"/><Relationship Id="rId1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4.svg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17" Type="http://schemas.openxmlformats.org/officeDocument/2006/relationships/image" Target="../media/image52.svg"/><Relationship Id="rId2" Type="http://schemas.openxmlformats.org/officeDocument/2006/relationships/audio" Target="../media/media12.m4a"/><Relationship Id="rId16" Type="http://schemas.openxmlformats.org/officeDocument/2006/relationships/image" Target="../media/image51.png"/><Relationship Id="rId20" Type="http://schemas.openxmlformats.org/officeDocument/2006/relationships/image" Target="../media/image53.png"/><Relationship Id="rId1" Type="http://schemas.microsoft.com/office/2007/relationships/media" Target="../media/media12.m4a"/><Relationship Id="rId6" Type="http://schemas.openxmlformats.org/officeDocument/2006/relationships/image" Target="../media/image43.png"/><Relationship Id="rId11" Type="http://schemas.openxmlformats.org/officeDocument/2006/relationships/hyperlink" Target="https://fr.wikipedia.org/wiki/Yves_Cochet" TargetMode="External"/><Relationship Id="rId5" Type="http://schemas.openxmlformats.org/officeDocument/2006/relationships/image" Target="../media/image2.png"/><Relationship Id="rId15" Type="http://schemas.openxmlformats.org/officeDocument/2006/relationships/image" Target="../media/image50.svg"/><Relationship Id="rId23" Type="http://schemas.openxmlformats.org/officeDocument/2006/relationships/image" Target="../media/image4.png"/><Relationship Id="rId10" Type="http://schemas.openxmlformats.org/officeDocument/2006/relationships/hyperlink" Target="https://fr.wikipedia.org/wiki/Jean_Glavany" TargetMode="External"/><Relationship Id="rId19" Type="http://schemas.openxmlformats.org/officeDocument/2006/relationships/image" Target="../media/image33.sv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6.svg"/><Relationship Id="rId14" Type="http://schemas.openxmlformats.org/officeDocument/2006/relationships/image" Target="../media/image49.png"/><Relationship Id="rId22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4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6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sv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7.png"/><Relationship Id="rId5" Type="http://schemas.openxmlformats.org/officeDocument/2006/relationships/image" Target="../media/image61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11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svg"/><Relationship Id="rId18" Type="http://schemas.openxmlformats.org/officeDocument/2006/relationships/image" Target="../media/image26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audio" Target="../media/media5.m4a"/><Relationship Id="rId16" Type="http://schemas.openxmlformats.org/officeDocument/2006/relationships/image" Target="../media/image24.png"/><Relationship Id="rId20" Type="http://schemas.openxmlformats.org/officeDocument/2006/relationships/image" Target="../media/image28.svg"/><Relationship Id="rId1" Type="http://schemas.microsoft.com/office/2007/relationships/media" Target="../media/media5.m4a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24" Type="http://schemas.openxmlformats.org/officeDocument/2006/relationships/image" Target="../media/image4.png"/><Relationship Id="rId5" Type="http://schemas.openxmlformats.org/officeDocument/2006/relationships/image" Target="../media/image13.png"/><Relationship Id="rId15" Type="http://schemas.openxmlformats.org/officeDocument/2006/relationships/image" Target="../media/image23.svg"/><Relationship Id="rId23" Type="http://schemas.openxmlformats.org/officeDocument/2006/relationships/image" Target="../media/image12.png"/><Relationship Id="rId10" Type="http://schemas.openxmlformats.org/officeDocument/2006/relationships/image" Target="../media/image18.svg"/><Relationship Id="rId19" Type="http://schemas.openxmlformats.org/officeDocument/2006/relationships/image" Target="../media/image2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4.png"/><Relationship Id="rId11" Type="http://schemas.openxmlformats.org/officeDocument/2006/relationships/image" Target="../media/image4.png"/><Relationship Id="rId5" Type="http://schemas.openxmlformats.org/officeDocument/2006/relationships/image" Target="../media/image3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155911" y="4797062"/>
            <a:ext cx="9296778" cy="0"/>
          </a:xfrm>
          <a:prstGeom prst="line">
            <a:avLst/>
          </a:prstGeom>
          <a:ln w="76200" cap="flat">
            <a:solidFill>
              <a:srgbClr val="3C69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 dirty="0"/>
          </a:p>
        </p:txBody>
      </p:sp>
      <p:sp>
        <p:nvSpPr>
          <p:cNvPr id="3" name="Freeform 3"/>
          <p:cNvSpPr/>
          <p:nvPr/>
        </p:nvSpPr>
        <p:spPr>
          <a:xfrm>
            <a:off x="-3395777" y="2506367"/>
            <a:ext cx="7468362" cy="8229600"/>
          </a:xfrm>
          <a:custGeom>
            <a:avLst/>
            <a:gdLst/>
            <a:ahLst/>
            <a:cxnLst/>
            <a:rect l="l" t="t" r="r" b="b"/>
            <a:pathLst>
              <a:path w="7468362" h="8229600">
                <a:moveTo>
                  <a:pt x="0" y="0"/>
                </a:moveTo>
                <a:lnTo>
                  <a:pt x="7468362" y="0"/>
                </a:lnTo>
                <a:lnTo>
                  <a:pt x="746836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4" name="Freeform 4"/>
          <p:cNvSpPr/>
          <p:nvPr/>
        </p:nvSpPr>
        <p:spPr>
          <a:xfrm rot="-1516304">
            <a:off x="13806888" y="6172200"/>
            <a:ext cx="6182487" cy="8229600"/>
          </a:xfrm>
          <a:custGeom>
            <a:avLst/>
            <a:gdLst/>
            <a:ahLst/>
            <a:cxnLst/>
            <a:rect l="l" t="t" r="r" b="b"/>
            <a:pathLst>
              <a:path w="6182487" h="8229600">
                <a:moveTo>
                  <a:pt x="0" y="0"/>
                </a:moveTo>
                <a:lnTo>
                  <a:pt x="6182487" y="0"/>
                </a:lnTo>
                <a:lnTo>
                  <a:pt x="618248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5" name="Freeform 5"/>
          <p:cNvSpPr/>
          <p:nvPr/>
        </p:nvSpPr>
        <p:spPr>
          <a:xfrm>
            <a:off x="13487400" y="968544"/>
            <a:ext cx="4239262" cy="1126956"/>
          </a:xfrm>
          <a:custGeom>
            <a:avLst/>
            <a:gdLst/>
            <a:ahLst/>
            <a:cxnLst/>
            <a:rect l="l" t="t" r="r" b="b"/>
            <a:pathLst>
              <a:path w="4239262" h="1126956">
                <a:moveTo>
                  <a:pt x="0" y="0"/>
                </a:moveTo>
                <a:lnTo>
                  <a:pt x="4239261" y="0"/>
                </a:lnTo>
                <a:lnTo>
                  <a:pt x="4239261" y="1126956"/>
                </a:lnTo>
                <a:lnTo>
                  <a:pt x="0" y="11269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613" r="-2613"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6" name="TextBox 6"/>
          <p:cNvSpPr txBox="1"/>
          <p:nvPr/>
        </p:nvSpPr>
        <p:spPr>
          <a:xfrm>
            <a:off x="7630933" y="7434431"/>
            <a:ext cx="4403418" cy="1823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44"/>
              </a:lnSpc>
            </a:pPr>
            <a:r>
              <a:rPr lang="en-US" sz="3460" b="1" dirty="0">
                <a:solidFill>
                  <a:srgbClr val="3C690D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AL NASIR </a:t>
            </a:r>
            <a:r>
              <a:rPr lang="en-US" sz="3460" b="1" dirty="0" err="1">
                <a:solidFill>
                  <a:srgbClr val="3C690D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Yousra</a:t>
            </a:r>
            <a:r>
              <a:rPr lang="en-US" sz="3460" b="1">
                <a:solidFill>
                  <a:srgbClr val="3C690D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</a:p>
          <a:p>
            <a:pPr algn="l">
              <a:lnSpc>
                <a:spcPts val="4844"/>
              </a:lnSpc>
            </a:pPr>
            <a:r>
              <a:rPr lang="en-US" sz="3460" b="1">
                <a:solidFill>
                  <a:srgbClr val="3C690D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BOUCHBER Mouna</a:t>
            </a:r>
          </a:p>
          <a:p>
            <a:pPr algn="l">
              <a:lnSpc>
                <a:spcPts val="4844"/>
              </a:lnSpc>
            </a:pPr>
            <a:r>
              <a:rPr lang="en-US" sz="3460" b="1">
                <a:solidFill>
                  <a:srgbClr val="3C690D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MORICE Rose-Hélène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155911" y="3080978"/>
            <a:ext cx="10052137" cy="1266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99"/>
              </a:lnSpc>
            </a:pPr>
            <a:r>
              <a:rPr lang="en-US" sz="8999">
                <a:solidFill>
                  <a:srgbClr val="152703"/>
                </a:solidFill>
                <a:latin typeface="Poppins"/>
                <a:ea typeface="Poppins"/>
                <a:cs typeface="Poppins"/>
                <a:sym typeface="Poppins"/>
              </a:rPr>
              <a:t>Revue de presse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715025" y="5159012"/>
            <a:ext cx="8933908" cy="820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62"/>
              </a:lnSpc>
              <a:spcBef>
                <a:spcPct val="0"/>
              </a:spcBef>
            </a:pPr>
            <a:r>
              <a:rPr lang="en-US" sz="4830" b="1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semaine 6 : 04/02/2025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0CD166FB-29A9-4A4D-F180-79BE5B349D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67"/>
    </mc:Choice>
    <mc:Fallback>
      <p:transition spd="slow" advTm="18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8153399" y="4305300"/>
            <a:ext cx="9953625" cy="5715000"/>
            <a:chOff x="0" y="0"/>
            <a:chExt cx="11688784" cy="6598049"/>
          </a:xfrm>
        </p:grpSpPr>
        <p:sp>
          <p:nvSpPr>
            <p:cNvPr id="12" name="Freeform 12"/>
            <p:cNvSpPr/>
            <p:nvPr/>
          </p:nvSpPr>
          <p:spPr>
            <a:xfrm>
              <a:off x="36533" y="0"/>
              <a:ext cx="11652251" cy="6233954"/>
            </a:xfrm>
            <a:custGeom>
              <a:avLst/>
              <a:gdLst/>
              <a:ahLst/>
              <a:cxnLst/>
              <a:rect l="l" t="t" r="r" b="b"/>
              <a:pathLst>
                <a:path w="11652251" h="6233954">
                  <a:moveTo>
                    <a:pt x="0" y="0"/>
                  </a:moveTo>
                  <a:lnTo>
                    <a:pt x="11652251" y="0"/>
                  </a:lnTo>
                  <a:lnTo>
                    <a:pt x="11652251" y="6233954"/>
                  </a:lnTo>
                  <a:lnTo>
                    <a:pt x="0" y="6233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148229"/>
              <a:ext cx="6677288" cy="4498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00"/>
                </a:lnSpc>
                <a:spcBef>
                  <a:spcPct val="0"/>
                </a:spcBef>
              </a:pPr>
              <a:r>
                <a:rPr lang="en-US" sz="2000">
                  <a:solidFill>
                    <a:srgbClr val="152703"/>
                  </a:solidFill>
                  <a:latin typeface="Clear Sans"/>
                  <a:ea typeface="Clear Sans"/>
                  <a:cs typeface="Clear Sans"/>
                  <a:sym typeface="Clear Sans"/>
                </a:rPr>
                <a:t>Source : Kantar - traitement CTIFL</a:t>
              </a:r>
            </a:p>
          </p:txBody>
        </p:sp>
      </p:grpSp>
      <p:sp>
        <p:nvSpPr>
          <p:cNvPr id="2" name="AutoShape 2"/>
          <p:cNvSpPr/>
          <p:nvPr/>
        </p:nvSpPr>
        <p:spPr>
          <a:xfrm flipV="1">
            <a:off x="-313998" y="1533967"/>
            <a:ext cx="4435143" cy="38100"/>
          </a:xfrm>
          <a:prstGeom prst="line">
            <a:avLst/>
          </a:prstGeom>
          <a:ln w="76200" cap="flat">
            <a:solidFill>
              <a:srgbClr val="3C69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404546" y="405269"/>
            <a:ext cx="16854754" cy="863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1">
                <a:solidFill>
                  <a:srgbClr val="152703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CTIFL - Publication du rapport consommateurs - Asperge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92494" y="4315844"/>
            <a:ext cx="9695596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21" lvl="1" indent="-410210" algn="l">
              <a:lnSpc>
                <a:spcPts val="5320"/>
              </a:lnSpc>
              <a:buFont typeface="Arial"/>
              <a:buChar char="•"/>
            </a:pPr>
            <a:r>
              <a:rPr lang="en-US" sz="3800" b="1" dirty="0">
                <a:solidFill>
                  <a:srgbClr val="152703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Perception et </a:t>
            </a:r>
            <a:r>
              <a:rPr lang="en-US" sz="3800" b="1" dirty="0" err="1">
                <a:solidFill>
                  <a:srgbClr val="152703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attentes</a:t>
            </a:r>
            <a:r>
              <a:rPr lang="en-US" sz="3800" b="1" dirty="0">
                <a:solidFill>
                  <a:srgbClr val="152703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du </a:t>
            </a:r>
            <a:r>
              <a:rPr lang="en-US" sz="3800" b="1" dirty="0" err="1">
                <a:solidFill>
                  <a:srgbClr val="152703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marché</a:t>
            </a:r>
            <a:endParaRPr lang="en-US" sz="3800" b="1" dirty="0">
              <a:solidFill>
                <a:srgbClr val="152703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29469" y="4952749"/>
            <a:ext cx="9258621" cy="2114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Diminution des achats 2022-2023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Perception de la saisonnalité 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Lieu de vente : marché &gt; supermarché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Prix, qualité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2541135" y="1410220"/>
            <a:ext cx="4718165" cy="2895080"/>
            <a:chOff x="0" y="0"/>
            <a:chExt cx="6290887" cy="386010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290887" cy="3479096"/>
            </a:xfrm>
            <a:custGeom>
              <a:avLst/>
              <a:gdLst/>
              <a:ahLst/>
              <a:cxnLst/>
              <a:rect l="l" t="t" r="r" b="b"/>
              <a:pathLst>
                <a:path w="6290887" h="3479096">
                  <a:moveTo>
                    <a:pt x="0" y="0"/>
                  </a:moveTo>
                  <a:lnTo>
                    <a:pt x="6290887" y="0"/>
                  </a:lnTo>
                  <a:lnTo>
                    <a:pt x="6290887" y="3479096"/>
                  </a:lnTo>
                  <a:lnTo>
                    <a:pt x="0" y="34790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200739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4023171" y="3450521"/>
              <a:ext cx="2267717" cy="4095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2"/>
                </a:lnSpc>
                <a:spcBef>
                  <a:spcPct val="0"/>
                </a:spcBef>
              </a:pPr>
              <a:r>
                <a:rPr lang="en-US" sz="1894">
                  <a:solidFill>
                    <a:srgbClr val="152703"/>
                  </a:solidFill>
                  <a:latin typeface="Clear Sans"/>
                  <a:ea typeface="Clear Sans"/>
                  <a:cs typeface="Clear Sans"/>
                  <a:sym typeface="Clear Sans"/>
                </a:rPr>
                <a:t>Source : CTIFL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29469" y="2409368"/>
            <a:ext cx="7917809" cy="1581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Marché de niche évoluant peu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Réactualisation des données de 2017 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Comprendre les attentes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80975" y="1652821"/>
            <a:ext cx="9244220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21" lvl="1" indent="-410210" algn="l">
              <a:lnSpc>
                <a:spcPts val="5320"/>
              </a:lnSpc>
              <a:buFont typeface="Arial"/>
              <a:buChar char="•"/>
            </a:pPr>
            <a:r>
              <a:rPr lang="en-US" sz="3800" b="1">
                <a:solidFill>
                  <a:srgbClr val="152703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Objectifs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80975" y="7360558"/>
            <a:ext cx="6966978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21" lvl="1" indent="-410210" algn="l">
              <a:lnSpc>
                <a:spcPts val="5320"/>
              </a:lnSpc>
              <a:buFont typeface="Arial"/>
              <a:buChar char="•"/>
            </a:pPr>
            <a:r>
              <a:rPr lang="en-US" sz="3800" b="1">
                <a:solidFill>
                  <a:srgbClr val="152703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Perspectives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29469" y="8054613"/>
            <a:ext cx="6479589" cy="1581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Orienter les professionnels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Meilleure communication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Diversification de l’offre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152703"/>
                </a:solidFill>
                <a:latin typeface="Open Sans"/>
                <a:ea typeface="Open Sans"/>
                <a:cs typeface="Open Sans"/>
                <a:sym typeface="Open Sans"/>
              </a:rPr>
              <a:t>10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F7330D93-855E-D2A2-4E96-69EFB1E636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168"/>
    </mc:Choice>
    <mc:Fallback>
      <p:transition spd="slow" advTm="194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953360" y="-3971122"/>
            <a:ext cx="7129802" cy="712980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3C690D">
                  <a:alpha val="22745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268869">
            <a:off x="14168056" y="-2217213"/>
            <a:ext cx="6182487" cy="8229600"/>
          </a:xfrm>
          <a:custGeom>
            <a:avLst/>
            <a:gdLst/>
            <a:ahLst/>
            <a:cxnLst/>
            <a:rect l="l" t="t" r="r" b="b"/>
            <a:pathLst>
              <a:path w="6182487" h="8229600">
                <a:moveTo>
                  <a:pt x="0" y="0"/>
                </a:moveTo>
                <a:lnTo>
                  <a:pt x="6182488" y="0"/>
                </a:lnTo>
                <a:lnTo>
                  <a:pt x="61824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 rot="3119943">
            <a:off x="-2062544" y="5143500"/>
            <a:ext cx="6182487" cy="8229600"/>
          </a:xfrm>
          <a:custGeom>
            <a:avLst/>
            <a:gdLst/>
            <a:ahLst/>
            <a:cxnLst/>
            <a:rect l="l" t="t" r="r" b="b"/>
            <a:pathLst>
              <a:path w="6182487" h="8229600">
                <a:moveTo>
                  <a:pt x="0" y="0"/>
                </a:moveTo>
                <a:lnTo>
                  <a:pt x="6182487" y="0"/>
                </a:lnTo>
                <a:lnTo>
                  <a:pt x="618248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7869108" y="2137834"/>
            <a:ext cx="2145690" cy="2423264"/>
          </a:xfrm>
          <a:custGeom>
            <a:avLst/>
            <a:gdLst/>
            <a:ahLst/>
            <a:cxnLst/>
            <a:rect l="l" t="t" r="r" b="b"/>
            <a:pathLst>
              <a:path w="2145690" h="2423264">
                <a:moveTo>
                  <a:pt x="0" y="0"/>
                </a:moveTo>
                <a:lnTo>
                  <a:pt x="2145690" y="0"/>
                </a:lnTo>
                <a:lnTo>
                  <a:pt x="2145690" y="2423264"/>
                </a:lnTo>
                <a:lnTo>
                  <a:pt x="0" y="2423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4632638" y="4962859"/>
            <a:ext cx="10587355" cy="2201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586"/>
              </a:lnSpc>
            </a:pPr>
            <a:r>
              <a:rPr lang="en-US" sz="8100" b="1" spc="299">
                <a:solidFill>
                  <a:srgbClr val="152703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04-  Organisation et acteurs de la filière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152703"/>
                </a:solidFill>
                <a:latin typeface="Open Sans"/>
                <a:ea typeface="Open Sans"/>
                <a:cs typeface="Open Sans"/>
                <a:sym typeface="Open Sans"/>
              </a:rPr>
              <a:t>11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553ED40-F4F5-289F-885E-4C0ECA36EF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85"/>
    </mc:Choice>
    <mc:Fallback>
      <p:transition spd="slow" advTm="3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4985761" y="1518920"/>
            <a:ext cx="8316478" cy="38100"/>
          </a:xfrm>
          <a:prstGeom prst="line">
            <a:avLst/>
          </a:prstGeom>
          <a:ln w="76200" cap="flat">
            <a:solidFill>
              <a:srgbClr val="3C69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rot="2579358">
            <a:off x="-1009838" y="7573472"/>
            <a:ext cx="4077076" cy="5427056"/>
          </a:xfrm>
          <a:custGeom>
            <a:avLst/>
            <a:gdLst/>
            <a:ahLst/>
            <a:cxnLst/>
            <a:rect l="l" t="t" r="r" b="b"/>
            <a:pathLst>
              <a:path w="4077076" h="5427056">
                <a:moveTo>
                  <a:pt x="0" y="0"/>
                </a:moveTo>
                <a:lnTo>
                  <a:pt x="4077076" y="0"/>
                </a:lnTo>
                <a:lnTo>
                  <a:pt x="4077076" y="5427056"/>
                </a:lnTo>
                <a:lnTo>
                  <a:pt x="0" y="54270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257744" y="4843043"/>
            <a:ext cx="1441598" cy="1924175"/>
          </a:xfrm>
          <a:custGeom>
            <a:avLst/>
            <a:gdLst/>
            <a:ahLst/>
            <a:cxnLst/>
            <a:rect l="l" t="t" r="r" b="b"/>
            <a:pathLst>
              <a:path w="1441598" h="1924175">
                <a:moveTo>
                  <a:pt x="0" y="0"/>
                </a:moveTo>
                <a:lnTo>
                  <a:pt x="1441599" y="0"/>
                </a:lnTo>
                <a:lnTo>
                  <a:pt x="1441599" y="1924174"/>
                </a:lnTo>
                <a:lnTo>
                  <a:pt x="0" y="19241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4871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1028700" y="2260819"/>
            <a:ext cx="2080878" cy="1410567"/>
          </a:xfrm>
          <a:custGeom>
            <a:avLst/>
            <a:gdLst/>
            <a:ahLst/>
            <a:cxnLst/>
            <a:rect l="l" t="t" r="r" b="b"/>
            <a:pathLst>
              <a:path w="2080878" h="1410567">
                <a:moveTo>
                  <a:pt x="0" y="0"/>
                </a:moveTo>
                <a:lnTo>
                  <a:pt x="2080878" y="0"/>
                </a:lnTo>
                <a:lnTo>
                  <a:pt x="2080878" y="1410567"/>
                </a:lnTo>
                <a:lnTo>
                  <a:pt x="0" y="14105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0406859" y="4500550"/>
            <a:ext cx="909530" cy="1214731"/>
          </a:xfrm>
          <a:custGeom>
            <a:avLst/>
            <a:gdLst/>
            <a:ahLst/>
            <a:cxnLst/>
            <a:rect l="l" t="t" r="r" b="b"/>
            <a:pathLst>
              <a:path w="909530" h="1214731">
                <a:moveTo>
                  <a:pt x="0" y="0"/>
                </a:moveTo>
                <a:lnTo>
                  <a:pt x="909530" y="0"/>
                </a:lnTo>
                <a:lnTo>
                  <a:pt x="909530" y="1214731"/>
                </a:lnTo>
                <a:lnTo>
                  <a:pt x="0" y="12147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3264746" y="2144928"/>
            <a:ext cx="14184930" cy="306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11" lvl="1" indent="-313055" algn="l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Créée le 15 octobre 2001</a:t>
            </a:r>
          </a:p>
          <a:p>
            <a:pPr marL="626111" lvl="1" indent="-313055" algn="l">
              <a:lnSpc>
                <a:spcPts val="4060"/>
              </a:lnSpc>
              <a:buFont typeface="Arial"/>
              <a:buChar char="•"/>
            </a:pPr>
            <a:r>
              <a:rPr lang="en-US" sz="2900" b="1">
                <a:solidFill>
                  <a:srgbClr val="152703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 </a:t>
            </a:r>
            <a:r>
              <a:rPr lang="en-US" sz="2900" b="1">
                <a:solidFill>
                  <a:srgbClr val="152703"/>
                </a:solidFill>
                <a:latin typeface="Clear Sans Medium"/>
                <a:ea typeface="Clear Sans Medium"/>
                <a:cs typeface="Clear Sans Medium"/>
                <a:sym typeface="Clear Sans Medium"/>
                <a:hlinkClick r:id="rId10" tooltip="https://fr.wikipedia.org/wiki/Jean_Glavany"/>
              </a:rPr>
              <a:t>Jean Glavan</a:t>
            </a:r>
            <a:r>
              <a:rPr lang="en-US" sz="2900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y (Ministre de l’agriculture) </a:t>
            </a:r>
            <a:r>
              <a:rPr lang="en-US" sz="2900" b="1">
                <a:solidFill>
                  <a:srgbClr val="152703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et  </a:t>
            </a:r>
            <a:r>
              <a:rPr lang="en-US" sz="2900" b="1" u="sng">
                <a:solidFill>
                  <a:srgbClr val="152703"/>
                </a:solidFill>
                <a:latin typeface="Clear Sans Medium"/>
                <a:ea typeface="Clear Sans Medium"/>
                <a:cs typeface="Clear Sans Medium"/>
                <a:sym typeface="Clear Sans Medium"/>
                <a:hlinkClick r:id="rId11" tooltip="https://fr.wikipedia.org/wiki/Yves_Cochet"/>
              </a:rPr>
              <a:t>Yves Cochet</a:t>
            </a:r>
            <a:r>
              <a:rPr lang="en-US" sz="2900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 (Ministre de l’écologie)</a:t>
            </a:r>
          </a:p>
          <a:p>
            <a:pPr marL="626111" lvl="1" indent="-313055" algn="l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Agence française pour le développement et la promotion de l'agriculture biologique</a:t>
            </a:r>
          </a:p>
          <a:p>
            <a:pPr marL="626111" lvl="1" indent="-313055" algn="l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Groupement d’intérêt public</a:t>
            </a:r>
          </a:p>
          <a:p>
            <a:pPr algn="l">
              <a:lnSpc>
                <a:spcPts val="4060"/>
              </a:lnSpc>
            </a:pPr>
            <a:endParaRPr lang="en-US" sz="2900">
              <a:solidFill>
                <a:srgbClr val="152703"/>
              </a:solidFill>
              <a:latin typeface="Clear Sans"/>
              <a:ea typeface="Clear Sans"/>
              <a:cs typeface="Clear Sans"/>
              <a:sym typeface="Clear Sans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3587669" y="5174168"/>
            <a:ext cx="1219795" cy="1379591"/>
            <a:chOff x="0" y="0"/>
            <a:chExt cx="1626394" cy="1839454"/>
          </a:xfrm>
        </p:grpSpPr>
        <p:sp>
          <p:nvSpPr>
            <p:cNvPr id="9" name="Freeform 9"/>
            <p:cNvSpPr/>
            <p:nvPr/>
          </p:nvSpPr>
          <p:spPr>
            <a:xfrm>
              <a:off x="77009" y="0"/>
              <a:ext cx="1472376" cy="1137745"/>
            </a:xfrm>
            <a:custGeom>
              <a:avLst/>
              <a:gdLst/>
              <a:ahLst/>
              <a:cxnLst/>
              <a:rect l="l" t="t" r="r" b="b"/>
              <a:pathLst>
                <a:path w="1472376" h="1137745">
                  <a:moveTo>
                    <a:pt x="0" y="0"/>
                  </a:moveTo>
                  <a:lnTo>
                    <a:pt x="1472376" y="0"/>
                  </a:lnTo>
                  <a:lnTo>
                    <a:pt x="1472376" y="1137745"/>
                  </a:lnTo>
                  <a:lnTo>
                    <a:pt x="0" y="11377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280620"/>
              <a:ext cx="1626394" cy="5588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42"/>
                </a:lnSpc>
                <a:spcBef>
                  <a:spcPct val="0"/>
                </a:spcBef>
              </a:pPr>
              <a:r>
                <a:rPr lang="en-US" sz="2530" b="1">
                  <a:solidFill>
                    <a:srgbClr val="152703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61000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141558" y="5174168"/>
            <a:ext cx="1205061" cy="1379591"/>
            <a:chOff x="0" y="0"/>
            <a:chExt cx="1606748" cy="1839454"/>
          </a:xfrm>
        </p:grpSpPr>
        <p:sp>
          <p:nvSpPr>
            <p:cNvPr id="12" name="Freeform 12"/>
            <p:cNvSpPr/>
            <p:nvPr/>
          </p:nvSpPr>
          <p:spPr>
            <a:xfrm>
              <a:off x="127608" y="0"/>
              <a:ext cx="1351533" cy="1137745"/>
            </a:xfrm>
            <a:custGeom>
              <a:avLst/>
              <a:gdLst/>
              <a:ahLst/>
              <a:cxnLst/>
              <a:rect l="l" t="t" r="r" b="b"/>
              <a:pathLst>
                <a:path w="1351533" h="1137745">
                  <a:moveTo>
                    <a:pt x="0" y="0"/>
                  </a:moveTo>
                  <a:lnTo>
                    <a:pt x="1351533" y="0"/>
                  </a:lnTo>
                  <a:lnTo>
                    <a:pt x="1351533" y="1137745"/>
                  </a:lnTo>
                  <a:lnTo>
                    <a:pt x="0" y="11377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280620"/>
              <a:ext cx="1606748" cy="5588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42"/>
                </a:lnSpc>
                <a:spcBef>
                  <a:spcPct val="0"/>
                </a:spcBef>
              </a:pPr>
              <a:r>
                <a:rPr lang="en-US" sz="2530" b="1">
                  <a:solidFill>
                    <a:srgbClr val="152703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215000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355497" y="6871894"/>
            <a:ext cx="1451967" cy="1379591"/>
            <a:chOff x="0" y="0"/>
            <a:chExt cx="1935956" cy="1839454"/>
          </a:xfrm>
        </p:grpSpPr>
        <p:sp>
          <p:nvSpPr>
            <p:cNvPr id="15" name="Freeform 15"/>
            <p:cNvSpPr/>
            <p:nvPr/>
          </p:nvSpPr>
          <p:spPr>
            <a:xfrm>
              <a:off x="428066" y="0"/>
              <a:ext cx="1079824" cy="1137745"/>
            </a:xfrm>
            <a:custGeom>
              <a:avLst/>
              <a:gdLst/>
              <a:ahLst/>
              <a:cxnLst/>
              <a:rect l="l" t="t" r="r" b="b"/>
              <a:pathLst>
                <a:path w="1079824" h="1137745">
                  <a:moveTo>
                    <a:pt x="0" y="0"/>
                  </a:moveTo>
                  <a:lnTo>
                    <a:pt x="1079824" y="0"/>
                  </a:lnTo>
                  <a:lnTo>
                    <a:pt x="1079824" y="1137745"/>
                  </a:lnTo>
                  <a:lnTo>
                    <a:pt x="0" y="11377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280620"/>
              <a:ext cx="1935956" cy="5588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42"/>
                </a:lnSpc>
                <a:spcBef>
                  <a:spcPct val="0"/>
                </a:spcBef>
              </a:pPr>
              <a:r>
                <a:rPr lang="en-US" sz="2530" b="1">
                  <a:solidFill>
                    <a:srgbClr val="152703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28000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005715" y="6906999"/>
            <a:ext cx="1476747" cy="1379591"/>
            <a:chOff x="0" y="0"/>
            <a:chExt cx="1968996" cy="1839454"/>
          </a:xfrm>
        </p:grpSpPr>
        <p:sp>
          <p:nvSpPr>
            <p:cNvPr id="18" name="Freeform 18"/>
            <p:cNvSpPr/>
            <p:nvPr/>
          </p:nvSpPr>
          <p:spPr>
            <a:xfrm>
              <a:off x="415625" y="0"/>
              <a:ext cx="1137745" cy="1137745"/>
            </a:xfrm>
            <a:custGeom>
              <a:avLst/>
              <a:gdLst/>
              <a:ahLst/>
              <a:cxnLst/>
              <a:rect l="l" t="t" r="r" b="b"/>
              <a:pathLst>
                <a:path w="1137745" h="1137745">
                  <a:moveTo>
                    <a:pt x="0" y="0"/>
                  </a:moveTo>
                  <a:lnTo>
                    <a:pt x="1137746" y="0"/>
                  </a:lnTo>
                  <a:lnTo>
                    <a:pt x="1137746" y="1137745"/>
                  </a:lnTo>
                  <a:lnTo>
                    <a:pt x="0" y="11377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1280620"/>
              <a:ext cx="1968996" cy="5588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42"/>
                </a:lnSpc>
                <a:spcBef>
                  <a:spcPct val="0"/>
                </a:spcBef>
              </a:pPr>
              <a:r>
                <a:rPr lang="en-US" sz="2530" b="1">
                  <a:solidFill>
                    <a:srgbClr val="152703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13 Md €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123251" y="6531966"/>
            <a:ext cx="1476747" cy="1499364"/>
            <a:chOff x="0" y="0"/>
            <a:chExt cx="1968996" cy="1999153"/>
          </a:xfrm>
        </p:grpSpPr>
        <p:sp>
          <p:nvSpPr>
            <p:cNvPr id="21" name="Freeform 21"/>
            <p:cNvSpPr/>
            <p:nvPr/>
          </p:nvSpPr>
          <p:spPr>
            <a:xfrm>
              <a:off x="295765" y="690170"/>
              <a:ext cx="809636" cy="809636"/>
            </a:xfrm>
            <a:custGeom>
              <a:avLst/>
              <a:gdLst/>
              <a:ahLst/>
              <a:cxnLst/>
              <a:rect l="l" t="t" r="r" b="b"/>
              <a:pathLst>
                <a:path w="809636" h="809636">
                  <a:moveTo>
                    <a:pt x="0" y="0"/>
                  </a:moveTo>
                  <a:lnTo>
                    <a:pt x="809636" y="0"/>
                  </a:lnTo>
                  <a:lnTo>
                    <a:pt x="809636" y="809636"/>
                  </a:lnTo>
                  <a:lnTo>
                    <a:pt x="0" y="809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1597269"/>
              <a:ext cx="1401166" cy="4018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23" name="Freeform 23"/>
            <p:cNvSpPr/>
            <p:nvPr/>
          </p:nvSpPr>
          <p:spPr>
            <a:xfrm rot="-2604274">
              <a:off x="967972" y="-44048"/>
              <a:ext cx="515690" cy="1617851"/>
            </a:xfrm>
            <a:custGeom>
              <a:avLst/>
              <a:gdLst/>
              <a:ahLst/>
              <a:cxnLst/>
              <a:rect l="l" t="t" r="r" b="b"/>
              <a:pathLst>
                <a:path w="515690" h="1617851">
                  <a:moveTo>
                    <a:pt x="0" y="0"/>
                  </a:moveTo>
                  <a:lnTo>
                    <a:pt x="515690" y="0"/>
                  </a:lnTo>
                  <a:lnTo>
                    <a:pt x="515690" y="1617851"/>
                  </a:lnTo>
                  <a:lnTo>
                    <a:pt x="0" y="16178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0010504" y="8251485"/>
            <a:ext cx="1702241" cy="1751066"/>
            <a:chOff x="0" y="0"/>
            <a:chExt cx="2269655" cy="2334754"/>
          </a:xfrm>
        </p:grpSpPr>
        <p:sp>
          <p:nvSpPr>
            <p:cNvPr id="25" name="Freeform 25"/>
            <p:cNvSpPr/>
            <p:nvPr/>
          </p:nvSpPr>
          <p:spPr>
            <a:xfrm>
              <a:off x="428066" y="495300"/>
              <a:ext cx="1079824" cy="1137745"/>
            </a:xfrm>
            <a:custGeom>
              <a:avLst/>
              <a:gdLst/>
              <a:ahLst/>
              <a:cxnLst/>
              <a:rect l="l" t="t" r="r" b="b"/>
              <a:pathLst>
                <a:path w="1079824" h="1137745">
                  <a:moveTo>
                    <a:pt x="0" y="0"/>
                  </a:moveTo>
                  <a:lnTo>
                    <a:pt x="1079824" y="0"/>
                  </a:lnTo>
                  <a:lnTo>
                    <a:pt x="1079824" y="1137745"/>
                  </a:lnTo>
                  <a:lnTo>
                    <a:pt x="0" y="11377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1775920"/>
              <a:ext cx="1935956" cy="5588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42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300659" y="1597269"/>
              <a:ext cx="1401166" cy="4018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28" name="Freeform 28"/>
            <p:cNvSpPr/>
            <p:nvPr/>
          </p:nvSpPr>
          <p:spPr>
            <a:xfrm rot="-2604274">
              <a:off x="1268631" y="-44048"/>
              <a:ext cx="515690" cy="1617851"/>
            </a:xfrm>
            <a:custGeom>
              <a:avLst/>
              <a:gdLst/>
              <a:ahLst/>
              <a:cxnLst/>
              <a:rect l="l" t="t" r="r" b="b"/>
              <a:pathLst>
                <a:path w="515690" h="1617851">
                  <a:moveTo>
                    <a:pt x="0" y="0"/>
                  </a:moveTo>
                  <a:lnTo>
                    <a:pt x="515690" y="0"/>
                  </a:lnTo>
                  <a:lnTo>
                    <a:pt x="515690" y="1617851"/>
                  </a:lnTo>
                  <a:lnTo>
                    <a:pt x="0" y="16178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9" name="Freeform 29"/>
          <p:cNvSpPr/>
          <p:nvPr/>
        </p:nvSpPr>
        <p:spPr>
          <a:xfrm>
            <a:off x="15438251" y="8065051"/>
            <a:ext cx="2011425" cy="1226969"/>
          </a:xfrm>
          <a:custGeom>
            <a:avLst/>
            <a:gdLst/>
            <a:ahLst/>
            <a:cxnLst/>
            <a:rect l="l" t="t" r="r" b="b"/>
            <a:pathLst>
              <a:path w="2011425" h="1226969">
                <a:moveTo>
                  <a:pt x="0" y="0"/>
                </a:moveTo>
                <a:lnTo>
                  <a:pt x="2011425" y="0"/>
                </a:lnTo>
                <a:lnTo>
                  <a:pt x="2011425" y="1226969"/>
                </a:lnTo>
                <a:lnTo>
                  <a:pt x="0" y="1226969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0" name="TextBox 30"/>
          <p:cNvSpPr txBox="1"/>
          <p:nvPr/>
        </p:nvSpPr>
        <p:spPr>
          <a:xfrm>
            <a:off x="3537418" y="-76200"/>
            <a:ext cx="10753526" cy="1526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b="1">
                <a:solidFill>
                  <a:srgbClr val="152703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L'Agence Bio : Menace de Suppression et Mobilisation de la Filière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01636" y="6859374"/>
            <a:ext cx="1297707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152703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2022 - ..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11350" y="3763543"/>
            <a:ext cx="1898228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152703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2001 - 2022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521918" y="4487851"/>
            <a:ext cx="3419078" cy="975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2"/>
              </a:lnSpc>
              <a:spcBef>
                <a:spcPct val="0"/>
              </a:spcBef>
            </a:pPr>
            <a:r>
              <a:rPr lang="en-US" sz="2830" b="1">
                <a:solidFill>
                  <a:srgbClr val="152703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Pourquoi supprimer l’Agence Bio ?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171738" y="5918776"/>
            <a:ext cx="7277938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Le 17 janvier 2025 : le Sénat adopte un amendement visant à supprimer l'Agence Bio.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2119983" y="6838891"/>
            <a:ext cx="3381449" cy="388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2"/>
              </a:lnSpc>
              <a:spcBef>
                <a:spcPct val="0"/>
              </a:spcBef>
            </a:pPr>
            <a:r>
              <a:rPr lang="en-US" sz="2330" b="1">
                <a:solidFill>
                  <a:srgbClr val="152703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Projet de Loi de finances </a:t>
            </a:r>
          </a:p>
        </p:txBody>
      </p:sp>
      <p:sp>
        <p:nvSpPr>
          <p:cNvPr id="36" name="Freeform 36"/>
          <p:cNvSpPr/>
          <p:nvPr/>
        </p:nvSpPr>
        <p:spPr>
          <a:xfrm>
            <a:off x="12744804" y="7988740"/>
            <a:ext cx="1002722" cy="1338384"/>
          </a:xfrm>
          <a:custGeom>
            <a:avLst/>
            <a:gdLst/>
            <a:ahLst/>
            <a:cxnLst/>
            <a:rect l="l" t="t" r="r" b="b"/>
            <a:pathLst>
              <a:path w="1002722" h="1338384">
                <a:moveTo>
                  <a:pt x="0" y="0"/>
                </a:moveTo>
                <a:lnTo>
                  <a:pt x="1002723" y="0"/>
                </a:lnTo>
                <a:lnTo>
                  <a:pt x="1002723" y="1338385"/>
                </a:lnTo>
                <a:lnTo>
                  <a:pt x="0" y="13383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4871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7" name="AutoShape 37"/>
          <p:cNvSpPr/>
          <p:nvPr/>
        </p:nvSpPr>
        <p:spPr>
          <a:xfrm>
            <a:off x="13437401" y="8125019"/>
            <a:ext cx="2878433" cy="19050"/>
          </a:xfrm>
          <a:prstGeom prst="line">
            <a:avLst/>
          </a:prstGeom>
          <a:ln w="38100" cap="flat">
            <a:solidFill>
              <a:srgbClr val="3C690D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fr-FR"/>
          </a:p>
        </p:txBody>
      </p:sp>
      <p:sp>
        <p:nvSpPr>
          <p:cNvPr id="38" name="TextBox 38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152703"/>
                </a:solidFill>
                <a:latin typeface="Open Sans"/>
                <a:ea typeface="Open Sans"/>
                <a:cs typeface="Open Sans"/>
                <a:sym typeface="Open Sans"/>
              </a:rPr>
              <a:t>12</a:t>
            </a:r>
          </a:p>
        </p:txBody>
      </p:sp>
      <p:pic>
        <p:nvPicPr>
          <p:cNvPr id="40" name="Audio 39">
            <a:hlinkClick r:id="" action="ppaction://media"/>
            <a:extLst>
              <a:ext uri="{FF2B5EF4-FFF2-40B4-BE49-F238E27FC236}">
                <a16:creationId xmlns:a16="http://schemas.microsoft.com/office/drawing/2014/main" id="{D90EBD80-7DA2-DFDE-7046-A5A5D02312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862"/>
    </mc:Choice>
    <mc:Fallback>
      <p:transition spd="slow" advTm="86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4985761" y="1518920"/>
            <a:ext cx="8316478" cy="38100"/>
          </a:xfrm>
          <a:prstGeom prst="line">
            <a:avLst/>
          </a:prstGeom>
          <a:ln w="76200" cap="flat">
            <a:solidFill>
              <a:srgbClr val="3C69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rot="2579358">
            <a:off x="-1009838" y="7573472"/>
            <a:ext cx="4077076" cy="5427056"/>
          </a:xfrm>
          <a:custGeom>
            <a:avLst/>
            <a:gdLst/>
            <a:ahLst/>
            <a:cxnLst/>
            <a:rect l="l" t="t" r="r" b="b"/>
            <a:pathLst>
              <a:path w="4077076" h="5427056">
                <a:moveTo>
                  <a:pt x="0" y="0"/>
                </a:moveTo>
                <a:lnTo>
                  <a:pt x="4077076" y="0"/>
                </a:lnTo>
                <a:lnTo>
                  <a:pt x="4077076" y="5427056"/>
                </a:lnTo>
                <a:lnTo>
                  <a:pt x="0" y="54270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009282" y="-36726"/>
            <a:ext cx="2278718" cy="3041521"/>
          </a:xfrm>
          <a:custGeom>
            <a:avLst/>
            <a:gdLst/>
            <a:ahLst/>
            <a:cxnLst/>
            <a:rect l="l" t="t" r="r" b="b"/>
            <a:pathLst>
              <a:path w="2278718" h="3041521">
                <a:moveTo>
                  <a:pt x="0" y="0"/>
                </a:moveTo>
                <a:lnTo>
                  <a:pt x="2278718" y="0"/>
                </a:lnTo>
                <a:lnTo>
                  <a:pt x="2278718" y="3041521"/>
                </a:lnTo>
                <a:lnTo>
                  <a:pt x="0" y="30415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871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TextBox 5"/>
          <p:cNvSpPr txBox="1"/>
          <p:nvPr/>
        </p:nvSpPr>
        <p:spPr>
          <a:xfrm>
            <a:off x="1028700" y="2675809"/>
            <a:ext cx="14980582" cy="4086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2" lvl="1" indent="-280671" algn="l">
              <a:lnSpc>
                <a:spcPts val="3640"/>
              </a:lnSpc>
              <a:spcBef>
                <a:spcPct val="0"/>
              </a:spcBef>
              <a:buFont typeface="Arial"/>
              <a:buChar char="•"/>
            </a:pPr>
            <a:r>
              <a:rPr lang="en-US" sz="2600" b="1">
                <a:solidFill>
                  <a:srgbClr val="152703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Protestations des acteurs de la filière biologique et de la société civile.</a:t>
            </a:r>
          </a:p>
          <a:p>
            <a:pPr algn="l">
              <a:lnSpc>
                <a:spcPts val="3640"/>
              </a:lnSpc>
              <a:spcBef>
                <a:spcPct val="0"/>
              </a:spcBef>
            </a:pPr>
            <a:endParaRPr lang="en-US" sz="2600" b="1">
              <a:solidFill>
                <a:srgbClr val="152703"/>
              </a:solidFill>
              <a:latin typeface="Clear Sans Medium"/>
              <a:ea typeface="Clear Sans Medium"/>
              <a:cs typeface="Clear Sans Medium"/>
              <a:sym typeface="Clear Sans Medium"/>
            </a:endParaRPr>
          </a:p>
          <a:p>
            <a:pPr marL="561342" lvl="1" indent="-280671" algn="l">
              <a:lnSpc>
                <a:spcPts val="3640"/>
              </a:lnSpc>
              <a:spcBef>
                <a:spcPct val="0"/>
              </a:spcBef>
              <a:buFont typeface="Arial"/>
              <a:buChar char="•"/>
            </a:pPr>
            <a:r>
              <a:rPr lang="en-US" sz="2600" b="1">
                <a:solidFill>
                  <a:srgbClr val="152703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1 400 personnalités signent une tribune affirmant que “la disparition de l’Agence bio enverrait un signal de désengagement de l’État qui serait catastrophique”</a:t>
            </a:r>
          </a:p>
          <a:p>
            <a:pPr algn="l">
              <a:lnSpc>
                <a:spcPts val="3640"/>
              </a:lnSpc>
              <a:spcBef>
                <a:spcPct val="0"/>
              </a:spcBef>
            </a:pPr>
            <a:endParaRPr lang="en-US" sz="2600" b="1">
              <a:solidFill>
                <a:srgbClr val="152703"/>
              </a:solidFill>
              <a:latin typeface="Clear Sans Medium"/>
              <a:ea typeface="Clear Sans Medium"/>
              <a:cs typeface="Clear Sans Medium"/>
              <a:sym typeface="Clear Sans Medium"/>
            </a:endParaRPr>
          </a:p>
          <a:p>
            <a:pPr marL="561342" lvl="1" indent="-280671" algn="l">
              <a:lnSpc>
                <a:spcPts val="3640"/>
              </a:lnSpc>
              <a:spcBef>
                <a:spcPct val="0"/>
              </a:spcBef>
              <a:buFont typeface="Arial"/>
              <a:buChar char="•"/>
            </a:pPr>
            <a:r>
              <a:rPr lang="en-US" sz="2600" b="1">
                <a:solidFill>
                  <a:srgbClr val="152703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Le 27 janvier 2025, la ministre de l'Agriculture, déclare que le gouvernement ne supprimera pas l'Agence Bio.</a:t>
            </a:r>
          </a:p>
          <a:p>
            <a:pPr algn="l">
              <a:lnSpc>
                <a:spcPts val="3640"/>
              </a:lnSpc>
              <a:spcBef>
                <a:spcPct val="0"/>
              </a:spcBef>
            </a:pPr>
            <a:endParaRPr lang="en-US" sz="2600" b="1">
              <a:solidFill>
                <a:srgbClr val="152703"/>
              </a:solidFill>
              <a:latin typeface="Clear Sans Medium"/>
              <a:ea typeface="Clear Sans Medium"/>
              <a:cs typeface="Clear Sans Medium"/>
              <a:sym typeface="Clear Sans Medium"/>
            </a:endParaRPr>
          </a:p>
          <a:p>
            <a:pPr algn="l">
              <a:lnSpc>
                <a:spcPts val="3640"/>
              </a:lnSpc>
              <a:spcBef>
                <a:spcPct val="0"/>
              </a:spcBef>
            </a:pPr>
            <a:endParaRPr lang="en-US" sz="2600" b="1">
              <a:solidFill>
                <a:srgbClr val="152703"/>
              </a:solidFill>
              <a:latin typeface="Clear Sans Medium"/>
              <a:ea typeface="Clear Sans Medium"/>
              <a:cs typeface="Clear Sans Medium"/>
              <a:sym typeface="Clear Sans Medium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537418" y="-95250"/>
            <a:ext cx="10753526" cy="163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 b="1">
                <a:solidFill>
                  <a:srgbClr val="152703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L'Agence Bio : Menace de Suppression et Mobilisation de la Filière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5805943"/>
            <a:ext cx="14980582" cy="180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endParaRPr/>
          </a:p>
          <a:p>
            <a:pPr marL="561342" lvl="1" indent="-280671" algn="l">
              <a:lnSpc>
                <a:spcPts val="3640"/>
              </a:lnSpc>
              <a:buFont typeface="Arial"/>
              <a:buChar char="•"/>
            </a:pPr>
            <a:r>
              <a:rPr lang="en-US" sz="2600" b="1">
                <a:solidFill>
                  <a:srgbClr val="152703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Une table ronde avec les acteurs concernés pour discuter de la « multiplication des organismes qui s'occupent du bio ».</a:t>
            </a:r>
          </a:p>
          <a:p>
            <a:pPr algn="l">
              <a:lnSpc>
                <a:spcPts val="3640"/>
              </a:lnSpc>
              <a:spcBef>
                <a:spcPct val="0"/>
              </a:spcBef>
            </a:pPr>
            <a:endParaRPr lang="en-US" sz="2600" b="1">
              <a:solidFill>
                <a:srgbClr val="152703"/>
              </a:solidFill>
              <a:latin typeface="Clear Sans Medium"/>
              <a:ea typeface="Clear Sans Medium"/>
              <a:cs typeface="Clear Sans Medium"/>
              <a:sym typeface="Clear Sans Medium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055076" y="8053736"/>
            <a:ext cx="13575729" cy="853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42"/>
              </a:lnSpc>
              <a:spcBef>
                <a:spcPct val="0"/>
              </a:spcBef>
            </a:pPr>
            <a:r>
              <a:rPr lang="en-US" sz="5030">
                <a:solidFill>
                  <a:srgbClr val="15270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Décision finale : l’Agence Bio est sauvée !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20764" y="9023350"/>
            <a:ext cx="6586910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152703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 Près de 70 000 signatures en quelques jours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152703"/>
                </a:solidFill>
                <a:latin typeface="Open Sans"/>
                <a:ea typeface="Open Sans"/>
                <a:cs typeface="Open Sans"/>
                <a:sym typeface="Open Sans"/>
              </a:rPr>
              <a:t>13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4A37A795-AC52-EC93-D845-19E79E5AD7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693"/>
    </mc:Choice>
    <mc:Fallback>
      <p:transition spd="slow" advTm="50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953360" y="-3971122"/>
            <a:ext cx="7129802" cy="712980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3C690D">
                  <a:alpha val="22745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268869">
            <a:off x="14168056" y="-2217213"/>
            <a:ext cx="6182487" cy="8229600"/>
          </a:xfrm>
          <a:custGeom>
            <a:avLst/>
            <a:gdLst/>
            <a:ahLst/>
            <a:cxnLst/>
            <a:rect l="l" t="t" r="r" b="b"/>
            <a:pathLst>
              <a:path w="6182487" h="8229600">
                <a:moveTo>
                  <a:pt x="0" y="0"/>
                </a:moveTo>
                <a:lnTo>
                  <a:pt x="6182488" y="0"/>
                </a:lnTo>
                <a:lnTo>
                  <a:pt x="61824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 rot="3119943">
            <a:off x="-1483719" y="6771501"/>
            <a:ext cx="4389553" cy="5843000"/>
          </a:xfrm>
          <a:custGeom>
            <a:avLst/>
            <a:gdLst/>
            <a:ahLst/>
            <a:cxnLst/>
            <a:rect l="l" t="t" r="r" b="b"/>
            <a:pathLst>
              <a:path w="4389553" h="5843000">
                <a:moveTo>
                  <a:pt x="0" y="0"/>
                </a:moveTo>
                <a:lnTo>
                  <a:pt x="4389553" y="0"/>
                </a:lnTo>
                <a:lnTo>
                  <a:pt x="4389553" y="5842999"/>
                </a:lnTo>
                <a:lnTo>
                  <a:pt x="0" y="58429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6558403" y="1897587"/>
            <a:ext cx="5394957" cy="2956141"/>
          </a:xfrm>
          <a:custGeom>
            <a:avLst/>
            <a:gdLst/>
            <a:ahLst/>
            <a:cxnLst/>
            <a:rect l="l" t="t" r="r" b="b"/>
            <a:pathLst>
              <a:path w="5394957" h="2956141">
                <a:moveTo>
                  <a:pt x="0" y="0"/>
                </a:moveTo>
                <a:lnTo>
                  <a:pt x="5394957" y="0"/>
                </a:lnTo>
                <a:lnTo>
                  <a:pt x="5394957" y="2956141"/>
                </a:lnTo>
                <a:lnTo>
                  <a:pt x="0" y="29561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6174365" y="5257800"/>
            <a:ext cx="6355178" cy="1115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586"/>
              </a:lnSpc>
            </a:pPr>
            <a:r>
              <a:rPr lang="en-US" sz="8100" b="1" spc="299">
                <a:solidFill>
                  <a:srgbClr val="152703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05-  Dossier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087182" y="6554343"/>
            <a:ext cx="12529543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>
                <a:solidFill>
                  <a:srgbClr val="152703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 Étude sur l’impact d’un enrobage comestible sur la qualité des fraises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152703"/>
                </a:solidFill>
                <a:latin typeface="Open Sans"/>
                <a:ea typeface="Open Sans"/>
                <a:cs typeface="Open Sans"/>
                <a:sym typeface="Open Sans"/>
              </a:rPr>
              <a:t>14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5134B0C9-2DE9-1BDE-929F-05CEDDC694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91"/>
    </mc:Choice>
    <mc:Fallback>
      <p:transition spd="slow" advTm="20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30530" y="3352664"/>
            <a:ext cx="280115" cy="327099"/>
          </a:xfrm>
          <a:custGeom>
            <a:avLst/>
            <a:gdLst/>
            <a:ahLst/>
            <a:cxnLst/>
            <a:rect l="l" t="t" r="r" b="b"/>
            <a:pathLst>
              <a:path w="280115" h="327099">
                <a:moveTo>
                  <a:pt x="0" y="0"/>
                </a:moveTo>
                <a:lnTo>
                  <a:pt x="280115" y="0"/>
                </a:lnTo>
                <a:lnTo>
                  <a:pt x="280115" y="327098"/>
                </a:lnTo>
                <a:lnTo>
                  <a:pt x="0" y="3270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8261079" y="1877285"/>
            <a:ext cx="1490818" cy="2596909"/>
          </a:xfrm>
          <a:custGeom>
            <a:avLst/>
            <a:gdLst/>
            <a:ahLst/>
            <a:cxnLst/>
            <a:rect l="l" t="t" r="r" b="b"/>
            <a:pathLst>
              <a:path w="1490818" h="2596909">
                <a:moveTo>
                  <a:pt x="0" y="0"/>
                </a:moveTo>
                <a:lnTo>
                  <a:pt x="1490818" y="0"/>
                </a:lnTo>
                <a:lnTo>
                  <a:pt x="1490818" y="2596910"/>
                </a:lnTo>
                <a:lnTo>
                  <a:pt x="0" y="25969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5134519" y="1547743"/>
            <a:ext cx="280115" cy="327099"/>
          </a:xfrm>
          <a:custGeom>
            <a:avLst/>
            <a:gdLst/>
            <a:ahLst/>
            <a:cxnLst/>
            <a:rect l="l" t="t" r="r" b="b"/>
            <a:pathLst>
              <a:path w="280115" h="327099">
                <a:moveTo>
                  <a:pt x="0" y="0"/>
                </a:moveTo>
                <a:lnTo>
                  <a:pt x="280116" y="0"/>
                </a:lnTo>
                <a:lnTo>
                  <a:pt x="280116" y="327098"/>
                </a:lnTo>
                <a:lnTo>
                  <a:pt x="0" y="3270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10711352" y="3352664"/>
            <a:ext cx="280115" cy="327099"/>
          </a:xfrm>
          <a:custGeom>
            <a:avLst/>
            <a:gdLst/>
            <a:ahLst/>
            <a:cxnLst/>
            <a:rect l="l" t="t" r="r" b="b"/>
            <a:pathLst>
              <a:path w="280115" h="327099">
                <a:moveTo>
                  <a:pt x="0" y="0"/>
                </a:moveTo>
                <a:lnTo>
                  <a:pt x="280115" y="0"/>
                </a:lnTo>
                <a:lnTo>
                  <a:pt x="280115" y="327098"/>
                </a:lnTo>
                <a:lnTo>
                  <a:pt x="0" y="3270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0571294" y="1550187"/>
            <a:ext cx="280115" cy="327099"/>
          </a:xfrm>
          <a:custGeom>
            <a:avLst/>
            <a:gdLst/>
            <a:ahLst/>
            <a:cxnLst/>
            <a:rect l="l" t="t" r="r" b="b"/>
            <a:pathLst>
              <a:path w="280115" h="327099">
                <a:moveTo>
                  <a:pt x="0" y="0"/>
                </a:moveTo>
                <a:lnTo>
                  <a:pt x="280116" y="0"/>
                </a:lnTo>
                <a:lnTo>
                  <a:pt x="280116" y="327098"/>
                </a:lnTo>
                <a:lnTo>
                  <a:pt x="0" y="3270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5468948" y="5103025"/>
            <a:ext cx="280115" cy="327099"/>
          </a:xfrm>
          <a:custGeom>
            <a:avLst/>
            <a:gdLst/>
            <a:ahLst/>
            <a:cxnLst/>
            <a:rect l="l" t="t" r="r" b="b"/>
            <a:pathLst>
              <a:path w="280115" h="327099">
                <a:moveTo>
                  <a:pt x="0" y="0"/>
                </a:moveTo>
                <a:lnTo>
                  <a:pt x="280115" y="0"/>
                </a:lnTo>
                <a:lnTo>
                  <a:pt x="280115" y="327098"/>
                </a:lnTo>
                <a:lnTo>
                  <a:pt x="0" y="3270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 rot="-7559972">
            <a:off x="15574006" y="-1409123"/>
            <a:ext cx="3370589" cy="4486640"/>
          </a:xfrm>
          <a:custGeom>
            <a:avLst/>
            <a:gdLst/>
            <a:ahLst/>
            <a:cxnLst/>
            <a:rect l="l" t="t" r="r" b="b"/>
            <a:pathLst>
              <a:path w="3370589" h="4486640">
                <a:moveTo>
                  <a:pt x="0" y="0"/>
                </a:moveTo>
                <a:lnTo>
                  <a:pt x="3370588" y="0"/>
                </a:lnTo>
                <a:lnTo>
                  <a:pt x="3370588" y="4486641"/>
                </a:lnTo>
                <a:lnTo>
                  <a:pt x="0" y="44866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 rot="2236492">
            <a:off x="-1345571" y="7545602"/>
            <a:ext cx="3440621" cy="4579861"/>
          </a:xfrm>
          <a:custGeom>
            <a:avLst/>
            <a:gdLst/>
            <a:ahLst/>
            <a:cxnLst/>
            <a:rect l="l" t="t" r="r" b="b"/>
            <a:pathLst>
              <a:path w="3440621" h="4579861">
                <a:moveTo>
                  <a:pt x="0" y="0"/>
                </a:moveTo>
                <a:lnTo>
                  <a:pt x="3440620" y="0"/>
                </a:lnTo>
                <a:lnTo>
                  <a:pt x="3440620" y="4579861"/>
                </a:lnTo>
                <a:lnTo>
                  <a:pt x="0" y="45798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AutoShape 10"/>
          <p:cNvSpPr/>
          <p:nvPr/>
        </p:nvSpPr>
        <p:spPr>
          <a:xfrm flipV="1">
            <a:off x="1273387" y="1155864"/>
            <a:ext cx="4435143" cy="38100"/>
          </a:xfrm>
          <a:prstGeom prst="line">
            <a:avLst/>
          </a:prstGeom>
          <a:ln w="76200" cap="flat">
            <a:solidFill>
              <a:srgbClr val="3C69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>
            <a:off x="11234896" y="6045487"/>
            <a:ext cx="6451009" cy="3515800"/>
          </a:xfrm>
          <a:custGeom>
            <a:avLst/>
            <a:gdLst/>
            <a:ahLst/>
            <a:cxnLst/>
            <a:rect l="l" t="t" r="r" b="b"/>
            <a:pathLst>
              <a:path w="6451009" h="3515800">
                <a:moveTo>
                  <a:pt x="0" y="0"/>
                </a:moveTo>
                <a:lnTo>
                  <a:pt x="6451009" y="0"/>
                </a:lnTo>
                <a:lnTo>
                  <a:pt x="6451009" y="3515800"/>
                </a:lnTo>
                <a:lnTo>
                  <a:pt x="0" y="35158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TextBox 12"/>
          <p:cNvSpPr txBox="1"/>
          <p:nvPr/>
        </p:nvSpPr>
        <p:spPr>
          <a:xfrm>
            <a:off x="993618" y="405766"/>
            <a:ext cx="4906863" cy="62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b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 Pourquoi cette étude 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09005" y="1441612"/>
            <a:ext cx="2338150" cy="480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5"/>
              </a:lnSpc>
              <a:spcBef>
                <a:spcPct val="0"/>
              </a:spcBef>
            </a:pPr>
            <a:r>
              <a:rPr lang="en-US" sz="2832" b="1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Très apprécié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897656" y="1441612"/>
            <a:ext cx="2603516" cy="480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5"/>
              </a:lnSpc>
              <a:spcBef>
                <a:spcPct val="0"/>
              </a:spcBef>
            </a:pPr>
            <a:r>
              <a:rPr lang="en-US" sz="2832" b="1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 Très périssable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490958" y="3197553"/>
            <a:ext cx="3287122" cy="480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5"/>
              </a:lnSpc>
              <a:spcBef>
                <a:spcPct val="0"/>
              </a:spcBef>
            </a:pPr>
            <a:r>
              <a:rPr lang="en-US" sz="2832" b="1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 Une perte de poids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234896" y="3197553"/>
            <a:ext cx="4901062" cy="480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5"/>
              </a:lnSpc>
              <a:spcBef>
                <a:spcPct val="0"/>
              </a:spcBef>
            </a:pPr>
            <a:r>
              <a:rPr lang="en-US" sz="2832" b="1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Une dégradation de la texture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900482" y="4996895"/>
            <a:ext cx="6569251" cy="480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5"/>
              </a:lnSpc>
              <a:spcBef>
                <a:spcPct val="0"/>
              </a:spcBef>
            </a:pPr>
            <a:r>
              <a:rPr lang="en-US" sz="2832" b="1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Une contamination par des moisissures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414887" y="6713156"/>
            <a:ext cx="8156407" cy="2184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Evaluer l'effet d'un enrobage comestible à base de chitosane et de gélatine (CG) contenant de l'extrait d'écorce de grenade (PPE) sur le profil physico-chimique, microbiologique et les caractéristiques sensorielles des fraises.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62290" y="5697157"/>
            <a:ext cx="1816298" cy="606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b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Objectif: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15</a:t>
            </a: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1107DD78-A80F-7C75-B960-DD8414D9AD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858"/>
    </mc:Choice>
    <mc:Fallback>
      <p:transition spd="slow" advTm="44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559972">
            <a:off x="16602706" y="-1842003"/>
            <a:ext cx="3370589" cy="4486640"/>
          </a:xfrm>
          <a:custGeom>
            <a:avLst/>
            <a:gdLst/>
            <a:ahLst/>
            <a:cxnLst/>
            <a:rect l="l" t="t" r="r" b="b"/>
            <a:pathLst>
              <a:path w="3370589" h="4486640">
                <a:moveTo>
                  <a:pt x="0" y="0"/>
                </a:moveTo>
                <a:lnTo>
                  <a:pt x="3370588" y="0"/>
                </a:lnTo>
                <a:lnTo>
                  <a:pt x="3370588" y="4486641"/>
                </a:lnTo>
                <a:lnTo>
                  <a:pt x="0" y="44866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rot="2236492">
            <a:off x="-1720310" y="7997069"/>
            <a:ext cx="3440621" cy="4579861"/>
          </a:xfrm>
          <a:custGeom>
            <a:avLst/>
            <a:gdLst/>
            <a:ahLst/>
            <a:cxnLst/>
            <a:rect l="l" t="t" r="r" b="b"/>
            <a:pathLst>
              <a:path w="3440621" h="4579861">
                <a:moveTo>
                  <a:pt x="0" y="0"/>
                </a:moveTo>
                <a:lnTo>
                  <a:pt x="3440620" y="0"/>
                </a:lnTo>
                <a:lnTo>
                  <a:pt x="3440620" y="4579862"/>
                </a:lnTo>
                <a:lnTo>
                  <a:pt x="0" y="45798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732048" y="325118"/>
            <a:ext cx="4384253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b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Expérience réalisée 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768596" y="1222090"/>
            <a:ext cx="3654434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Trois groupes de fraises testés: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38260" y="2789007"/>
            <a:ext cx="2794520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Témoin </a:t>
            </a:r>
            <a:r>
              <a:rPr lang="en-US" sz="300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: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sans enrobage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236032" y="2782869"/>
            <a:ext cx="3705731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CG </a:t>
            </a:r>
            <a:r>
              <a:rPr lang="en-US" sz="300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: enrobage chitosane/gélatine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785511" y="2789007"/>
            <a:ext cx="4877996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CGPPE </a:t>
            </a:r>
            <a:r>
              <a:rPr lang="en-US" sz="300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: enrobage CG + extrait d’écorce de grenade</a:t>
            </a:r>
          </a:p>
        </p:txBody>
      </p:sp>
      <p:sp>
        <p:nvSpPr>
          <p:cNvPr id="9" name="AutoShape 9"/>
          <p:cNvSpPr/>
          <p:nvPr/>
        </p:nvSpPr>
        <p:spPr>
          <a:xfrm flipH="1">
            <a:off x="3335520" y="2269840"/>
            <a:ext cx="5260292" cy="576317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fr-FR"/>
          </a:p>
        </p:txBody>
      </p:sp>
      <p:sp>
        <p:nvSpPr>
          <p:cNvPr id="10" name="AutoShape 10"/>
          <p:cNvSpPr/>
          <p:nvPr/>
        </p:nvSpPr>
        <p:spPr>
          <a:xfrm flipH="1">
            <a:off x="8088897" y="2269840"/>
            <a:ext cx="271270" cy="570179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fr-FR"/>
          </a:p>
        </p:txBody>
      </p:sp>
      <p:sp>
        <p:nvSpPr>
          <p:cNvPr id="11" name="AutoShape 11"/>
          <p:cNvSpPr/>
          <p:nvPr/>
        </p:nvSpPr>
        <p:spPr>
          <a:xfrm>
            <a:off x="8595813" y="2269840"/>
            <a:ext cx="4628696" cy="576317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fr-FR"/>
          </a:p>
        </p:txBody>
      </p:sp>
      <p:sp>
        <p:nvSpPr>
          <p:cNvPr id="12" name="TextBox 12"/>
          <p:cNvSpPr txBox="1"/>
          <p:nvPr/>
        </p:nvSpPr>
        <p:spPr>
          <a:xfrm>
            <a:off x="2505551" y="5675082"/>
            <a:ext cx="3171124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Réfrigération pendant 12 jours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144000" y="5492949"/>
            <a:ext cx="4121424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Mesure de plusieurs paramètres: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463057" y="6804660"/>
            <a:ext cx="5092750" cy="2647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spcBef>
                <a:spcPct val="0"/>
              </a:spcBef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Perte de poids</a:t>
            </a:r>
          </a:p>
          <a:p>
            <a:pPr marL="647700" lvl="1" indent="-323850" algn="l">
              <a:lnSpc>
                <a:spcPts val="4200"/>
              </a:lnSpc>
              <a:spcBef>
                <a:spcPct val="0"/>
              </a:spcBef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Apparition de moisissures</a:t>
            </a:r>
          </a:p>
          <a:p>
            <a:pPr marL="647700" lvl="1" indent="-323850" algn="l">
              <a:lnSpc>
                <a:spcPts val="4200"/>
              </a:lnSpc>
              <a:spcBef>
                <a:spcPct val="0"/>
              </a:spcBef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Couleur et fermeté</a:t>
            </a:r>
          </a:p>
          <a:p>
            <a:pPr marL="647700" lvl="1" indent="-323850" algn="l">
              <a:lnSpc>
                <a:spcPts val="4200"/>
              </a:lnSpc>
              <a:spcBef>
                <a:spcPct val="0"/>
              </a:spcBef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Composés bioactifs</a:t>
            </a:r>
          </a:p>
          <a:p>
            <a:pPr marL="647700" lvl="1" indent="-323850" algn="l">
              <a:lnSpc>
                <a:spcPts val="4200"/>
              </a:lnSpc>
              <a:spcBef>
                <a:spcPct val="0"/>
              </a:spcBef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Analyse sensorielle</a:t>
            </a:r>
          </a:p>
        </p:txBody>
      </p:sp>
      <p:sp>
        <p:nvSpPr>
          <p:cNvPr id="15" name="Freeform 15"/>
          <p:cNvSpPr/>
          <p:nvPr/>
        </p:nvSpPr>
        <p:spPr>
          <a:xfrm>
            <a:off x="2209522" y="5718300"/>
            <a:ext cx="436087" cy="509231"/>
          </a:xfrm>
          <a:custGeom>
            <a:avLst/>
            <a:gdLst/>
            <a:ahLst/>
            <a:cxnLst/>
            <a:rect l="l" t="t" r="r" b="b"/>
            <a:pathLst>
              <a:path w="436087" h="509231">
                <a:moveTo>
                  <a:pt x="0" y="0"/>
                </a:moveTo>
                <a:lnTo>
                  <a:pt x="436087" y="0"/>
                </a:lnTo>
                <a:lnTo>
                  <a:pt x="436087" y="509232"/>
                </a:lnTo>
                <a:lnTo>
                  <a:pt x="0" y="5092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8707913" y="5550099"/>
            <a:ext cx="436087" cy="509231"/>
          </a:xfrm>
          <a:custGeom>
            <a:avLst/>
            <a:gdLst/>
            <a:ahLst/>
            <a:cxnLst/>
            <a:rect l="l" t="t" r="r" b="b"/>
            <a:pathLst>
              <a:path w="436087" h="509231">
                <a:moveTo>
                  <a:pt x="0" y="0"/>
                </a:moveTo>
                <a:lnTo>
                  <a:pt x="436087" y="0"/>
                </a:lnTo>
                <a:lnTo>
                  <a:pt x="436087" y="509231"/>
                </a:lnTo>
                <a:lnTo>
                  <a:pt x="0" y="5092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AutoShape 17"/>
          <p:cNvSpPr/>
          <p:nvPr/>
        </p:nvSpPr>
        <p:spPr>
          <a:xfrm flipV="1">
            <a:off x="680831" y="1066799"/>
            <a:ext cx="4435143" cy="38100"/>
          </a:xfrm>
          <a:prstGeom prst="line">
            <a:avLst/>
          </a:prstGeom>
          <a:ln w="76200" cap="flat">
            <a:solidFill>
              <a:srgbClr val="3C69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16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8D46B4C8-E5C4-FE5C-41CB-635BA62D24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638"/>
    </mc:Choice>
    <mc:Fallback>
      <p:transition spd="slow" advTm="49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559972">
            <a:off x="15940207" y="-1630161"/>
            <a:ext cx="3370589" cy="4486640"/>
          </a:xfrm>
          <a:custGeom>
            <a:avLst/>
            <a:gdLst/>
            <a:ahLst/>
            <a:cxnLst/>
            <a:rect l="l" t="t" r="r" b="b"/>
            <a:pathLst>
              <a:path w="3370589" h="4486640">
                <a:moveTo>
                  <a:pt x="0" y="0"/>
                </a:moveTo>
                <a:lnTo>
                  <a:pt x="3370589" y="0"/>
                </a:lnTo>
                <a:lnTo>
                  <a:pt x="3370589" y="4486640"/>
                </a:lnTo>
                <a:lnTo>
                  <a:pt x="0" y="44866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4212495" y="2937501"/>
            <a:ext cx="8654932" cy="4132730"/>
          </a:xfrm>
          <a:custGeom>
            <a:avLst/>
            <a:gdLst/>
            <a:ahLst/>
            <a:cxnLst/>
            <a:rect l="l" t="t" r="r" b="b"/>
            <a:pathLst>
              <a:path w="8654932" h="4132730">
                <a:moveTo>
                  <a:pt x="0" y="0"/>
                </a:moveTo>
                <a:lnTo>
                  <a:pt x="8654932" y="0"/>
                </a:lnTo>
                <a:lnTo>
                  <a:pt x="8654932" y="4132730"/>
                </a:lnTo>
                <a:lnTo>
                  <a:pt x="0" y="41327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237697" y="37317"/>
            <a:ext cx="6534001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Principaux résultats  :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091385" y="1805262"/>
            <a:ext cx="5111204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Témoin : Apparition dès 4-6 jours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Enrobées : Repoussée à 8-12 jours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985047" y="1181589"/>
            <a:ext cx="2252960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Perte de poids 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33143" y="1181589"/>
            <a:ext cx="4827687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Développement des moisissures 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51124" y="1805262"/>
            <a:ext cx="6520805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Témoin : 43 % après 12 jours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 CGPPE : 31 %, soit une réduction de 11 %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424519" y="7533781"/>
            <a:ext cx="5556140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Meilleure préservation avec CGPPE, ce qui renforce la valeur nutritionnelle du fruit.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0" y="7533781"/>
            <a:ext cx="5075653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Les fraises enrobées conservent mieux leur aspect et leur texture.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17135" y="6835281"/>
            <a:ext cx="2887563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Couleur et fermeté 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121004" y="6787729"/>
            <a:ext cx="2997547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Composés bioactifs 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117526" y="8159256"/>
            <a:ext cx="2873425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Analyse sensorielle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129213" y="8857756"/>
            <a:ext cx="4850051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Aucun impact négatif sur le goût et l’odeur des fraises enrobées.</a:t>
            </a:r>
          </a:p>
        </p:txBody>
      </p:sp>
      <p:sp>
        <p:nvSpPr>
          <p:cNvPr id="15" name="Freeform 15"/>
          <p:cNvSpPr/>
          <p:nvPr/>
        </p:nvSpPr>
        <p:spPr>
          <a:xfrm>
            <a:off x="2537827" y="1252990"/>
            <a:ext cx="280115" cy="327099"/>
          </a:xfrm>
          <a:custGeom>
            <a:avLst/>
            <a:gdLst/>
            <a:ahLst/>
            <a:cxnLst/>
            <a:rect l="l" t="t" r="r" b="b"/>
            <a:pathLst>
              <a:path w="280115" h="327099">
                <a:moveTo>
                  <a:pt x="0" y="0"/>
                </a:moveTo>
                <a:lnTo>
                  <a:pt x="280115" y="0"/>
                </a:lnTo>
                <a:lnTo>
                  <a:pt x="280115" y="327098"/>
                </a:lnTo>
                <a:lnTo>
                  <a:pt x="0" y="3270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6771699" y="8230657"/>
            <a:ext cx="280115" cy="327099"/>
          </a:xfrm>
          <a:custGeom>
            <a:avLst/>
            <a:gdLst/>
            <a:ahLst/>
            <a:cxnLst/>
            <a:rect l="l" t="t" r="r" b="b"/>
            <a:pathLst>
              <a:path w="280115" h="327099">
                <a:moveTo>
                  <a:pt x="0" y="0"/>
                </a:moveTo>
                <a:lnTo>
                  <a:pt x="280115" y="0"/>
                </a:lnTo>
                <a:lnTo>
                  <a:pt x="280115" y="327098"/>
                </a:lnTo>
                <a:lnTo>
                  <a:pt x="0" y="3270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>
            <a:off x="237697" y="6882906"/>
            <a:ext cx="280115" cy="327099"/>
          </a:xfrm>
          <a:custGeom>
            <a:avLst/>
            <a:gdLst/>
            <a:ahLst/>
            <a:cxnLst/>
            <a:rect l="l" t="t" r="r" b="b"/>
            <a:pathLst>
              <a:path w="280115" h="327099">
                <a:moveTo>
                  <a:pt x="0" y="0"/>
                </a:moveTo>
                <a:lnTo>
                  <a:pt x="280116" y="0"/>
                </a:lnTo>
                <a:lnTo>
                  <a:pt x="280116" y="327098"/>
                </a:lnTo>
                <a:lnTo>
                  <a:pt x="0" y="3270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Freeform 18"/>
          <p:cNvSpPr/>
          <p:nvPr/>
        </p:nvSpPr>
        <p:spPr>
          <a:xfrm>
            <a:off x="9710836" y="1276766"/>
            <a:ext cx="280115" cy="327099"/>
          </a:xfrm>
          <a:custGeom>
            <a:avLst/>
            <a:gdLst/>
            <a:ahLst/>
            <a:cxnLst/>
            <a:rect l="l" t="t" r="r" b="b"/>
            <a:pathLst>
              <a:path w="280115" h="327099">
                <a:moveTo>
                  <a:pt x="0" y="0"/>
                </a:moveTo>
                <a:lnTo>
                  <a:pt x="280115" y="0"/>
                </a:lnTo>
                <a:lnTo>
                  <a:pt x="280115" y="327098"/>
                </a:lnTo>
                <a:lnTo>
                  <a:pt x="0" y="3270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9" name="Freeform 19"/>
          <p:cNvSpPr/>
          <p:nvPr/>
        </p:nvSpPr>
        <p:spPr>
          <a:xfrm>
            <a:off x="13705627" y="6859130"/>
            <a:ext cx="280115" cy="327099"/>
          </a:xfrm>
          <a:custGeom>
            <a:avLst/>
            <a:gdLst/>
            <a:ahLst/>
            <a:cxnLst/>
            <a:rect l="l" t="t" r="r" b="b"/>
            <a:pathLst>
              <a:path w="280115" h="327099">
                <a:moveTo>
                  <a:pt x="0" y="0"/>
                </a:moveTo>
                <a:lnTo>
                  <a:pt x="280115" y="0"/>
                </a:lnTo>
                <a:lnTo>
                  <a:pt x="280115" y="327099"/>
                </a:lnTo>
                <a:lnTo>
                  <a:pt x="0" y="3270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0" name="AutoShape 20"/>
          <p:cNvSpPr/>
          <p:nvPr/>
        </p:nvSpPr>
        <p:spPr>
          <a:xfrm>
            <a:off x="238025" y="990601"/>
            <a:ext cx="5891189" cy="38099"/>
          </a:xfrm>
          <a:prstGeom prst="line">
            <a:avLst/>
          </a:prstGeom>
          <a:ln w="76200" cap="flat">
            <a:solidFill>
              <a:srgbClr val="3C69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1" name="TextBox 21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17</a:t>
            </a:r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1445FEB2-3E7A-EDE2-1A07-6167D148EB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813"/>
    </mc:Choice>
    <mc:Fallback>
      <p:transition spd="slow" advTm="79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508384"/>
            <a:ext cx="3603575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Conclusion: </a:t>
            </a:r>
          </a:p>
        </p:txBody>
      </p:sp>
      <p:sp>
        <p:nvSpPr>
          <p:cNvPr id="3" name="Freeform 3"/>
          <p:cNvSpPr/>
          <p:nvPr/>
        </p:nvSpPr>
        <p:spPr>
          <a:xfrm rot="-7559972">
            <a:off x="15940207" y="-1630161"/>
            <a:ext cx="3370589" cy="4486640"/>
          </a:xfrm>
          <a:custGeom>
            <a:avLst/>
            <a:gdLst/>
            <a:ahLst/>
            <a:cxnLst/>
            <a:rect l="l" t="t" r="r" b="b"/>
            <a:pathLst>
              <a:path w="3370589" h="4486640">
                <a:moveTo>
                  <a:pt x="0" y="0"/>
                </a:moveTo>
                <a:lnTo>
                  <a:pt x="3370589" y="0"/>
                </a:lnTo>
                <a:lnTo>
                  <a:pt x="3370589" y="4486640"/>
                </a:lnTo>
                <a:lnTo>
                  <a:pt x="0" y="44866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4" name="Freeform 4"/>
          <p:cNvSpPr/>
          <p:nvPr/>
        </p:nvSpPr>
        <p:spPr>
          <a:xfrm rot="2236492">
            <a:off x="-868761" y="7520041"/>
            <a:ext cx="3440621" cy="4579861"/>
          </a:xfrm>
          <a:custGeom>
            <a:avLst/>
            <a:gdLst/>
            <a:ahLst/>
            <a:cxnLst/>
            <a:rect l="l" t="t" r="r" b="b"/>
            <a:pathLst>
              <a:path w="3440621" h="4579861">
                <a:moveTo>
                  <a:pt x="0" y="0"/>
                </a:moveTo>
                <a:lnTo>
                  <a:pt x="3440621" y="0"/>
                </a:lnTo>
                <a:lnTo>
                  <a:pt x="3440621" y="4579861"/>
                </a:lnTo>
                <a:lnTo>
                  <a:pt x="0" y="45798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5" name="TextBox 5"/>
          <p:cNvSpPr txBox="1"/>
          <p:nvPr/>
        </p:nvSpPr>
        <p:spPr>
          <a:xfrm>
            <a:off x="1618699" y="3238025"/>
            <a:ext cx="15050602" cy="424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b="1" dirty="0" err="1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L’enrobage</a:t>
            </a:r>
            <a:r>
              <a:rPr lang="en-US" sz="3000" b="1" dirty="0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 naturel </a:t>
            </a:r>
            <a:r>
              <a:rPr lang="en-US" sz="3000" b="1" dirty="0" err="1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chitosane</a:t>
            </a:r>
            <a:r>
              <a:rPr lang="en-US" sz="3000" b="1" dirty="0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/</a:t>
            </a:r>
            <a:r>
              <a:rPr lang="en-US" sz="3000" b="1" dirty="0" err="1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gélatine</a:t>
            </a:r>
            <a:r>
              <a:rPr lang="en-US" sz="3000" b="1" dirty="0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/extrait </a:t>
            </a:r>
            <a:r>
              <a:rPr lang="en-US" sz="3000" b="1" dirty="0" err="1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d’écorce</a:t>
            </a:r>
            <a:r>
              <a:rPr lang="en-US" sz="3000" b="1" dirty="0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 de grenade </a:t>
            </a:r>
            <a:r>
              <a:rPr lang="en-US" sz="3000" b="1" dirty="0" err="1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prolonge</a:t>
            </a:r>
            <a:r>
              <a:rPr lang="en-US" sz="3000" b="1" dirty="0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efficacement</a:t>
            </a:r>
            <a:r>
              <a:rPr lang="en-US" sz="3000" b="1" dirty="0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 la conservation des fraises.</a:t>
            </a:r>
          </a:p>
          <a:p>
            <a:pPr algn="l">
              <a:lnSpc>
                <a:spcPts val="4200"/>
              </a:lnSpc>
            </a:pPr>
            <a:endParaRPr lang="en-US" sz="3000" b="1" dirty="0">
              <a:solidFill>
                <a:srgbClr val="000000"/>
              </a:solidFill>
              <a:latin typeface="Clear Sans Medium"/>
              <a:ea typeface="Clear Sans Medium"/>
              <a:cs typeface="Clear Sans Medium"/>
              <a:sym typeface="Clear Sans Medium"/>
            </a:endParaRPr>
          </a:p>
          <a:p>
            <a:pPr marL="647700" lvl="1" indent="-323850" algn="l">
              <a:lnSpc>
                <a:spcPts val="4200"/>
              </a:lnSpc>
              <a:spcBef>
                <a:spcPct val="0"/>
              </a:spcBef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L</a:t>
            </a:r>
            <a:r>
              <a:rPr lang="en-US" sz="3000" b="1" dirty="0" err="1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imite</a:t>
            </a:r>
            <a:r>
              <a:rPr lang="en-US" sz="3000" b="1" dirty="0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 la </a:t>
            </a:r>
            <a:r>
              <a:rPr lang="en-US" sz="3000" b="1" dirty="0" err="1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perte</a:t>
            </a:r>
            <a:r>
              <a:rPr lang="en-US" sz="3000" b="1" dirty="0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 de </a:t>
            </a:r>
            <a:r>
              <a:rPr lang="en-US" sz="3000" b="1" dirty="0" err="1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poids</a:t>
            </a:r>
            <a:r>
              <a:rPr lang="en-US" sz="3000" b="1" dirty="0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, </a:t>
            </a:r>
            <a:r>
              <a:rPr lang="en-US" sz="3000" b="1" dirty="0" err="1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ralentit</a:t>
            </a:r>
            <a:r>
              <a:rPr lang="en-US" sz="3000" b="1" dirty="0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l’apparition</a:t>
            </a:r>
            <a:r>
              <a:rPr lang="en-US" sz="3000" b="1" dirty="0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 des </a:t>
            </a:r>
            <a:r>
              <a:rPr lang="en-US" sz="3000" b="1" dirty="0" err="1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moisissures</a:t>
            </a:r>
            <a:r>
              <a:rPr lang="en-US" sz="3000" b="1" dirty="0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 et </a:t>
            </a:r>
            <a:r>
              <a:rPr lang="en-US" sz="3000" b="1" dirty="0" err="1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préserve</a:t>
            </a:r>
            <a:r>
              <a:rPr lang="en-US" sz="3000" b="1" dirty="0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 la </a:t>
            </a:r>
            <a:r>
              <a:rPr lang="en-US" sz="3000" b="1" dirty="0" err="1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qualité</a:t>
            </a:r>
            <a:r>
              <a:rPr lang="en-US" sz="3000" b="1" dirty="0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sensorielle</a:t>
            </a:r>
            <a:r>
              <a:rPr lang="en-US" sz="3000" b="1" dirty="0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 et </a:t>
            </a:r>
            <a:r>
              <a:rPr lang="en-US" sz="3000" b="1" dirty="0" err="1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nutritionnelle</a:t>
            </a:r>
            <a:r>
              <a:rPr lang="en-US" sz="3000" b="1" dirty="0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.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endParaRPr lang="en-US" sz="3000" b="1" dirty="0">
              <a:solidFill>
                <a:srgbClr val="000000"/>
              </a:solidFill>
              <a:latin typeface="Clear Sans Medium"/>
              <a:ea typeface="Clear Sans Medium"/>
              <a:cs typeface="Clear Sans Medium"/>
              <a:sym typeface="Clear Sans Medium"/>
            </a:endParaRPr>
          </a:p>
          <a:p>
            <a:pPr marL="647700" lvl="1" indent="-323850" algn="l">
              <a:lnSpc>
                <a:spcPts val="4200"/>
              </a:lnSpc>
              <a:spcBef>
                <a:spcPct val="0"/>
              </a:spcBef>
              <a:buFont typeface="Arial"/>
              <a:buChar char="•"/>
            </a:pPr>
            <a:r>
              <a:rPr lang="en-US" sz="3000" b="1" dirty="0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Une solution </a:t>
            </a:r>
            <a:r>
              <a:rPr lang="en-US" sz="3000" b="1" dirty="0" err="1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écologique</a:t>
            </a:r>
            <a:r>
              <a:rPr lang="en-US" sz="3000" b="1" dirty="0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 et </a:t>
            </a:r>
            <a:r>
              <a:rPr lang="en-US" sz="3000" b="1" dirty="0" err="1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économique</a:t>
            </a:r>
            <a:r>
              <a:rPr lang="en-US" sz="3000" b="1" dirty="0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 pour </a:t>
            </a:r>
            <a:r>
              <a:rPr lang="en-US" sz="3000" b="1" dirty="0" err="1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réduire</a:t>
            </a:r>
            <a:r>
              <a:rPr lang="en-US" sz="3000" b="1" dirty="0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 les </a:t>
            </a:r>
            <a:r>
              <a:rPr lang="en-US" sz="3000" b="1" dirty="0" err="1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pertes</a:t>
            </a:r>
            <a:r>
              <a:rPr lang="en-US" sz="3000" b="1" dirty="0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 post-</a:t>
            </a:r>
            <a:r>
              <a:rPr lang="en-US" sz="3000" b="1" dirty="0" err="1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récolte</a:t>
            </a:r>
            <a:r>
              <a:rPr lang="en-US" sz="3000" b="1" dirty="0">
                <a:solidFill>
                  <a:srgbClr val="000000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.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endParaRPr lang="en-US" sz="3000" b="1" dirty="0">
              <a:solidFill>
                <a:srgbClr val="000000"/>
              </a:solidFill>
              <a:latin typeface="Clear Sans Medium"/>
              <a:ea typeface="Clear Sans Medium"/>
              <a:cs typeface="Clear Sans Medium"/>
              <a:sym typeface="Clear Sans Medium"/>
            </a:endParaRPr>
          </a:p>
        </p:txBody>
      </p:sp>
      <p:sp>
        <p:nvSpPr>
          <p:cNvPr id="6" name="AutoShape 6"/>
          <p:cNvSpPr/>
          <p:nvPr/>
        </p:nvSpPr>
        <p:spPr>
          <a:xfrm flipV="1">
            <a:off x="612916" y="1410083"/>
            <a:ext cx="4435143" cy="38100"/>
          </a:xfrm>
          <a:prstGeom prst="line">
            <a:avLst/>
          </a:prstGeom>
          <a:ln w="76200" cap="flat">
            <a:solidFill>
              <a:srgbClr val="3C69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18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DA7EC70-DF04-AC86-7315-4273E457C4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633"/>
    </mc:Choice>
    <mc:Fallback>
      <p:transition spd="slow" advTm="47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2543507"/>
            <a:ext cx="5059297" cy="0"/>
          </a:xfrm>
          <a:prstGeom prst="line">
            <a:avLst/>
          </a:prstGeom>
          <a:ln w="76200" cap="flat">
            <a:solidFill>
              <a:srgbClr val="3C69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rot="-1155659">
            <a:off x="751952" y="2940722"/>
            <a:ext cx="553496" cy="640541"/>
          </a:xfrm>
          <a:custGeom>
            <a:avLst/>
            <a:gdLst/>
            <a:ahLst/>
            <a:cxnLst/>
            <a:rect l="l" t="t" r="r" b="b"/>
            <a:pathLst>
              <a:path w="553496" h="640541">
                <a:moveTo>
                  <a:pt x="0" y="0"/>
                </a:moveTo>
                <a:lnTo>
                  <a:pt x="553496" y="0"/>
                </a:lnTo>
                <a:lnTo>
                  <a:pt x="553496" y="640541"/>
                </a:lnTo>
                <a:lnTo>
                  <a:pt x="0" y="6405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1028700" y="1094667"/>
            <a:ext cx="1484664" cy="1115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586"/>
              </a:lnSpc>
            </a:pPr>
            <a:r>
              <a:rPr lang="en-US" sz="8100" b="1" spc="299">
                <a:solidFill>
                  <a:srgbClr val="152703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06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656239" y="1275644"/>
            <a:ext cx="3657435" cy="820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62"/>
              </a:lnSpc>
            </a:pPr>
            <a:r>
              <a:rPr lang="en-US" sz="4830" b="1">
                <a:solidFill>
                  <a:srgbClr val="152703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Agenda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71032" y="4861258"/>
            <a:ext cx="10566516" cy="679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b="1">
                <a:solidFill>
                  <a:srgbClr val="152703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Fruit Logistica - 5 au 7 février - Berlin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71032" y="5926814"/>
            <a:ext cx="15687994" cy="1384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b="1">
                <a:solidFill>
                  <a:srgbClr val="152703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Webinaire “le commerce de la rose fleur coupée” - </a:t>
            </a:r>
          </a:p>
          <a:p>
            <a:pPr algn="l">
              <a:lnSpc>
                <a:spcPts val="5599"/>
              </a:lnSpc>
            </a:pPr>
            <a:r>
              <a:rPr lang="en-US" sz="3999" b="1">
                <a:solidFill>
                  <a:srgbClr val="152703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       13 février 14h - Société Nationale d’Horticulture de France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71032" y="7720777"/>
            <a:ext cx="15687994" cy="679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b="1">
                <a:solidFill>
                  <a:srgbClr val="152703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Salon international de l’agriculture - 22 février au 2 mars - Paris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71032" y="2883145"/>
            <a:ext cx="13995577" cy="679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b="1">
                <a:solidFill>
                  <a:srgbClr val="152703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Rencontre EcoJardin “label Ecojardin” - 5 février - Paris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71032" y="3857914"/>
            <a:ext cx="10566516" cy="679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b="1">
                <a:solidFill>
                  <a:srgbClr val="152703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Salon bio360 - 5 et 6 février - Nantes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71032" y="8733646"/>
            <a:ext cx="15687994" cy="679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b="1">
                <a:solidFill>
                  <a:srgbClr val="152703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Concours de reconnaissance des végétaux - 15 mai - Nantes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152703"/>
                </a:solidFill>
                <a:latin typeface="Open Sans"/>
                <a:ea typeface="Open Sans"/>
                <a:cs typeface="Open Sans"/>
                <a:sym typeface="Open Sans"/>
              </a:rPr>
              <a:t>19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62C95213-7DDB-F415-A0BD-4922D9AF9F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768"/>
    </mc:Choice>
    <mc:Fallback>
      <p:transition spd="slow" advTm="60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48140" y="114300"/>
            <a:ext cx="7089824" cy="1115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586"/>
              </a:lnSpc>
            </a:pPr>
            <a:r>
              <a:rPr lang="en-US" sz="8100" b="1" spc="299">
                <a:solidFill>
                  <a:srgbClr val="152703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Ordre du jour</a:t>
            </a:r>
          </a:p>
        </p:txBody>
      </p:sp>
      <p:sp>
        <p:nvSpPr>
          <p:cNvPr id="3" name="AutoShape 3"/>
          <p:cNvSpPr/>
          <p:nvPr/>
        </p:nvSpPr>
        <p:spPr>
          <a:xfrm>
            <a:off x="748140" y="1421659"/>
            <a:ext cx="7089824" cy="38100"/>
          </a:xfrm>
          <a:prstGeom prst="line">
            <a:avLst/>
          </a:prstGeom>
          <a:ln w="76200" cap="flat">
            <a:solidFill>
              <a:srgbClr val="3C69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 rot="-5898088">
            <a:off x="15380455" y="-2618984"/>
            <a:ext cx="6182487" cy="8229600"/>
          </a:xfrm>
          <a:custGeom>
            <a:avLst/>
            <a:gdLst/>
            <a:ahLst/>
            <a:cxnLst/>
            <a:rect l="l" t="t" r="r" b="b"/>
            <a:pathLst>
              <a:path w="6182487" h="8229600">
                <a:moveTo>
                  <a:pt x="0" y="0"/>
                </a:moveTo>
                <a:lnTo>
                  <a:pt x="6182487" y="0"/>
                </a:lnTo>
                <a:lnTo>
                  <a:pt x="618248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TextBox 5"/>
          <p:cNvSpPr txBox="1"/>
          <p:nvPr/>
        </p:nvSpPr>
        <p:spPr>
          <a:xfrm>
            <a:off x="1266825" y="3408131"/>
            <a:ext cx="5934604" cy="775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3"/>
              </a:lnSpc>
            </a:pPr>
            <a:r>
              <a:rPr lang="en-US" sz="2899" b="1">
                <a:solidFill>
                  <a:srgbClr val="152703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2 .Actualité </a:t>
            </a:r>
          </a:p>
          <a:p>
            <a:pPr algn="l">
              <a:lnSpc>
                <a:spcPts val="3073"/>
              </a:lnSpc>
            </a:pPr>
            <a:r>
              <a:rPr lang="en-US" sz="2899" b="1">
                <a:solidFill>
                  <a:srgbClr val="152703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internationale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66825" y="5216554"/>
            <a:ext cx="6301004" cy="394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3"/>
              </a:lnSpc>
            </a:pPr>
            <a:r>
              <a:rPr lang="en-US" sz="2899" b="1">
                <a:solidFill>
                  <a:srgbClr val="152703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3. Commerce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66825" y="6222321"/>
            <a:ext cx="3763595" cy="775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3"/>
              </a:lnSpc>
            </a:pPr>
            <a:r>
              <a:rPr lang="en-US" sz="2899" b="1">
                <a:solidFill>
                  <a:srgbClr val="152703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4. Organisation et acteurs des filières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66825" y="7864858"/>
            <a:ext cx="6216595" cy="394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3"/>
              </a:lnSpc>
            </a:pPr>
            <a:r>
              <a:rPr lang="en-US" sz="2899" b="1">
                <a:solidFill>
                  <a:srgbClr val="152703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5. Dossier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66825" y="9101667"/>
            <a:ext cx="5934604" cy="394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3"/>
              </a:lnSpc>
            </a:pPr>
            <a:r>
              <a:rPr lang="en-US" sz="2899" b="1">
                <a:solidFill>
                  <a:srgbClr val="152703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6. Agenda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508985" y="1951180"/>
            <a:ext cx="9682421" cy="101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just">
              <a:lnSpc>
                <a:spcPts val="2649"/>
              </a:lnSpc>
              <a:buFont typeface="Arial"/>
              <a:buChar char="•"/>
            </a:pPr>
            <a:r>
              <a:rPr lang="en-US" sz="2499" spc="92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Pot Packer, une nouvelle machine pour l’emballage papier</a:t>
            </a:r>
          </a:p>
          <a:p>
            <a:pPr algn="just">
              <a:lnSpc>
                <a:spcPts val="2649"/>
              </a:lnSpc>
            </a:pPr>
            <a:endParaRPr lang="en-US" sz="2499" spc="92">
              <a:solidFill>
                <a:srgbClr val="152703"/>
              </a:solidFill>
              <a:latin typeface="Clear Sans"/>
              <a:ea typeface="Clear Sans"/>
              <a:cs typeface="Clear Sans"/>
              <a:sym typeface="Clear Sans"/>
            </a:endParaRPr>
          </a:p>
          <a:p>
            <a:pPr marL="539748" lvl="1" indent="-269874" algn="just">
              <a:lnSpc>
                <a:spcPts val="264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spc="92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Organic Raingrow Avocado, un avocat plus écologique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508985" y="6295333"/>
            <a:ext cx="9682421" cy="68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just">
              <a:lnSpc>
                <a:spcPts val="264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spc="92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L'Agence Bio : Menace de suppression et mobilisation de la Filière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66825" y="1868164"/>
            <a:ext cx="7527191" cy="394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3"/>
              </a:lnSpc>
            </a:pPr>
            <a:r>
              <a:rPr lang="en-US" sz="2899" b="1">
                <a:solidFill>
                  <a:srgbClr val="152703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1. Innovation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508985" y="7917711"/>
            <a:ext cx="9682421" cy="68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just">
              <a:lnSpc>
                <a:spcPts val="264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spc="92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Publication scientifique : améliorer la conservation de la fraise par un revêtement organique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508985" y="3538336"/>
            <a:ext cx="10015661" cy="101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just">
              <a:lnSpc>
                <a:spcPts val="2649"/>
              </a:lnSpc>
              <a:buFont typeface="Arial"/>
              <a:buChar char="•"/>
            </a:pPr>
            <a:r>
              <a:rPr lang="en-US" sz="2499" spc="92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Les pros du secteur horticole au salon IPM à Essen </a:t>
            </a:r>
          </a:p>
          <a:p>
            <a:pPr algn="just">
              <a:lnSpc>
                <a:spcPts val="2649"/>
              </a:lnSpc>
            </a:pPr>
            <a:endParaRPr lang="en-US" sz="2499" spc="92">
              <a:solidFill>
                <a:srgbClr val="152703"/>
              </a:solidFill>
              <a:latin typeface="Clear Sans"/>
              <a:ea typeface="Clear Sans"/>
              <a:cs typeface="Clear Sans"/>
              <a:sym typeface="Clear Sans"/>
            </a:endParaRPr>
          </a:p>
          <a:p>
            <a:pPr marL="539748" lvl="1" indent="-269874" algn="just">
              <a:lnSpc>
                <a:spcPts val="264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spc="92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Perspectives pour les conventions entre le Mexique et l’UE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508985" y="5291646"/>
            <a:ext cx="9682421" cy="68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just">
              <a:lnSpc>
                <a:spcPts val="264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spc="92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Le CTIFL publie son rapport 2024 sur le marché de l’asperge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593394" y="9141967"/>
            <a:ext cx="9682421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just">
              <a:lnSpc>
                <a:spcPts val="264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spc="92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Evénements à venir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152703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8446AC77-CF15-C021-973F-95FA72160B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23"/>
    </mc:Choice>
    <mc:Fallback>
      <p:transition spd="slow" advTm="14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895020" y="1376932"/>
            <a:ext cx="5059297" cy="0"/>
          </a:xfrm>
          <a:prstGeom prst="line">
            <a:avLst/>
          </a:prstGeom>
          <a:ln w="76200" cap="flat">
            <a:solidFill>
              <a:srgbClr val="3C69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rot="-1155659">
            <a:off x="10677569" y="663026"/>
            <a:ext cx="553496" cy="640541"/>
          </a:xfrm>
          <a:custGeom>
            <a:avLst/>
            <a:gdLst/>
            <a:ahLst/>
            <a:cxnLst/>
            <a:rect l="l" t="t" r="r" b="b"/>
            <a:pathLst>
              <a:path w="553496" h="640541">
                <a:moveTo>
                  <a:pt x="0" y="0"/>
                </a:moveTo>
                <a:lnTo>
                  <a:pt x="553496" y="0"/>
                </a:lnTo>
                <a:lnTo>
                  <a:pt x="553496" y="640541"/>
                </a:lnTo>
                <a:lnTo>
                  <a:pt x="0" y="6405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6617161" y="503937"/>
            <a:ext cx="5053678" cy="820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62"/>
              </a:lnSpc>
            </a:pPr>
            <a:r>
              <a:rPr lang="en-US" sz="4830" b="1">
                <a:solidFill>
                  <a:srgbClr val="152703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Bibliographie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14350" y="2316857"/>
            <a:ext cx="17259300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152703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Bertolo, M. R. V., de Oliveira Filho, J. G., Lamonica, G. C., Bezerrad, C. C. O. N., Martins, V. C. A., Ferreira, M. D., &amp; Plepis, A. M. G. (2025). Improvement of the physical-chemical, microbiological, volatiles and sensory quality of strawberries covered with chitosan/gelatin/pomegranate peel extract-based coatings. Food Chemistry, 471, 142755.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14350" y="6233476"/>
            <a:ext cx="4913858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152703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Pot packer. Weber Verpackungen.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14350" y="4908550"/>
            <a:ext cx="10954317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152703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Hortidaily. (2025, 27 janvier). New pot-packer presented at IPM Essen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14350" y="5629275"/>
            <a:ext cx="14650256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152703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Organic Raingrow Avocado https://www.eosta.com/en/products/organic-raingrown-avocado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14350" y="3908425"/>
            <a:ext cx="17259300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152703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Hortidaily. (2025, 21 janvier). https://www.hortidaily.com/article/9697037/mexico-and-eu-update-trade-deal-to-counter-potential-us-tariffs-under-trump-administration/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14350" y="6951026"/>
            <a:ext cx="17259300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152703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Réussir. (2025, 21 janvier). https://www.reussir.fr/bio/suppression-de-lagence-bio-une-pluie-de-reactions-indignees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152703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4A6193D6-EDC1-E3C9-B04A-BA588A951F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0"/>
    </mc:Choice>
    <mc:Fallback>
      <p:transition spd="slow" advTm="3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1017" y="1895647"/>
            <a:ext cx="7129802" cy="712980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3C690D">
                  <a:alpha val="22745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5367921" y="5701891"/>
            <a:ext cx="9296778" cy="0"/>
          </a:xfrm>
          <a:prstGeom prst="line">
            <a:avLst/>
          </a:prstGeom>
          <a:ln w="76200" cap="flat">
            <a:solidFill>
              <a:srgbClr val="3C69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3395777" y="2506367"/>
            <a:ext cx="7468362" cy="8229600"/>
          </a:xfrm>
          <a:custGeom>
            <a:avLst/>
            <a:gdLst/>
            <a:ahLst/>
            <a:cxnLst/>
            <a:rect l="l" t="t" r="r" b="b"/>
            <a:pathLst>
              <a:path w="7468362" h="8229600">
                <a:moveTo>
                  <a:pt x="0" y="0"/>
                </a:moveTo>
                <a:lnTo>
                  <a:pt x="7468362" y="0"/>
                </a:lnTo>
                <a:lnTo>
                  <a:pt x="746836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 rot="-1516304">
            <a:off x="13806888" y="6172200"/>
            <a:ext cx="6182487" cy="8229600"/>
          </a:xfrm>
          <a:custGeom>
            <a:avLst/>
            <a:gdLst/>
            <a:ahLst/>
            <a:cxnLst/>
            <a:rect l="l" t="t" r="r" b="b"/>
            <a:pathLst>
              <a:path w="6182487" h="8229600">
                <a:moveTo>
                  <a:pt x="0" y="0"/>
                </a:moveTo>
                <a:lnTo>
                  <a:pt x="6182487" y="0"/>
                </a:lnTo>
                <a:lnTo>
                  <a:pt x="618248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5367921" y="3066641"/>
            <a:ext cx="9083257" cy="2597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Merci pour</a:t>
            </a:r>
          </a:p>
          <a:p>
            <a:pPr algn="ctr">
              <a:lnSpc>
                <a:spcPts val="9999"/>
              </a:lnSpc>
            </a:pPr>
            <a:r>
              <a:rPr lang="en-US" sz="9999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votre attention</a:t>
            </a:r>
          </a:p>
        </p:txBody>
      </p:sp>
      <p:sp>
        <p:nvSpPr>
          <p:cNvPr id="9" name="Freeform 9"/>
          <p:cNvSpPr/>
          <p:nvPr/>
        </p:nvSpPr>
        <p:spPr>
          <a:xfrm rot="-1155659">
            <a:off x="4527447" y="1198589"/>
            <a:ext cx="540434" cy="625425"/>
          </a:xfrm>
          <a:custGeom>
            <a:avLst/>
            <a:gdLst/>
            <a:ahLst/>
            <a:cxnLst/>
            <a:rect l="l" t="t" r="r" b="b"/>
            <a:pathLst>
              <a:path w="540434" h="625425">
                <a:moveTo>
                  <a:pt x="0" y="0"/>
                </a:moveTo>
                <a:lnTo>
                  <a:pt x="540434" y="0"/>
                </a:lnTo>
                <a:lnTo>
                  <a:pt x="540434" y="625425"/>
                </a:lnTo>
                <a:lnTo>
                  <a:pt x="0" y="6254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953360" y="-3971122"/>
            <a:ext cx="7129802" cy="712980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3C690D">
                  <a:alpha val="22745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268869">
            <a:off x="14168056" y="-2217213"/>
            <a:ext cx="6182487" cy="8229600"/>
          </a:xfrm>
          <a:custGeom>
            <a:avLst/>
            <a:gdLst/>
            <a:ahLst/>
            <a:cxnLst/>
            <a:rect l="l" t="t" r="r" b="b"/>
            <a:pathLst>
              <a:path w="6182487" h="8229600">
                <a:moveTo>
                  <a:pt x="0" y="0"/>
                </a:moveTo>
                <a:lnTo>
                  <a:pt x="6182488" y="0"/>
                </a:lnTo>
                <a:lnTo>
                  <a:pt x="61824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 rot="3119943">
            <a:off x="-2062544" y="5143500"/>
            <a:ext cx="6182487" cy="8229600"/>
          </a:xfrm>
          <a:custGeom>
            <a:avLst/>
            <a:gdLst/>
            <a:ahLst/>
            <a:cxnLst/>
            <a:rect l="l" t="t" r="r" b="b"/>
            <a:pathLst>
              <a:path w="6182487" h="8229600">
                <a:moveTo>
                  <a:pt x="0" y="0"/>
                </a:moveTo>
                <a:lnTo>
                  <a:pt x="6182487" y="0"/>
                </a:lnTo>
                <a:lnTo>
                  <a:pt x="618248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7370257" y="2486847"/>
            <a:ext cx="2487594" cy="2656653"/>
          </a:xfrm>
          <a:custGeom>
            <a:avLst/>
            <a:gdLst/>
            <a:ahLst/>
            <a:cxnLst/>
            <a:rect l="l" t="t" r="r" b="b"/>
            <a:pathLst>
              <a:path w="2487594" h="2656653">
                <a:moveTo>
                  <a:pt x="0" y="0"/>
                </a:moveTo>
                <a:lnTo>
                  <a:pt x="2487594" y="0"/>
                </a:lnTo>
                <a:lnTo>
                  <a:pt x="2487594" y="2656653"/>
                </a:lnTo>
                <a:lnTo>
                  <a:pt x="0" y="26566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4632638" y="5505784"/>
            <a:ext cx="8336912" cy="1115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586"/>
              </a:lnSpc>
            </a:pPr>
            <a:r>
              <a:rPr lang="en-US" sz="8100" b="1" spc="299">
                <a:solidFill>
                  <a:srgbClr val="152703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01-  Innovation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152703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7AB71B4-76DC-932E-9418-96E42FE092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10"/>
    </mc:Choice>
    <mc:Fallback>
      <p:transition spd="slow" advTm="5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373490" y="1383560"/>
            <a:ext cx="4435143" cy="38100"/>
          </a:xfrm>
          <a:prstGeom prst="line">
            <a:avLst/>
          </a:prstGeom>
          <a:ln w="76200" cap="flat">
            <a:solidFill>
              <a:srgbClr val="3C69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5501637" y="7604276"/>
            <a:ext cx="12470379" cy="2349735"/>
          </a:xfrm>
          <a:custGeom>
            <a:avLst/>
            <a:gdLst/>
            <a:ahLst/>
            <a:cxnLst/>
            <a:rect l="l" t="t" r="r" b="b"/>
            <a:pathLst>
              <a:path w="12470379" h="2349735">
                <a:moveTo>
                  <a:pt x="0" y="0"/>
                </a:moveTo>
                <a:lnTo>
                  <a:pt x="12470379" y="0"/>
                </a:lnTo>
                <a:lnTo>
                  <a:pt x="12470379" y="2349735"/>
                </a:lnTo>
                <a:lnTo>
                  <a:pt x="0" y="23497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4" name="Group 4"/>
          <p:cNvGrpSpPr/>
          <p:nvPr/>
        </p:nvGrpSpPr>
        <p:grpSpPr>
          <a:xfrm>
            <a:off x="9826436" y="6828541"/>
            <a:ext cx="7844291" cy="704850"/>
            <a:chOff x="0" y="0"/>
            <a:chExt cx="2065986" cy="1856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65986" cy="185640"/>
            </a:xfrm>
            <a:custGeom>
              <a:avLst/>
              <a:gdLst/>
              <a:ahLst/>
              <a:cxnLst/>
              <a:rect l="l" t="t" r="r" b="b"/>
              <a:pathLst>
                <a:path w="2065986" h="185640">
                  <a:moveTo>
                    <a:pt x="0" y="0"/>
                  </a:moveTo>
                  <a:lnTo>
                    <a:pt x="2065986" y="0"/>
                  </a:lnTo>
                  <a:lnTo>
                    <a:pt x="2065986" y="185640"/>
                  </a:lnTo>
                  <a:lnTo>
                    <a:pt x="0" y="185640"/>
                  </a:lnTo>
                  <a:close/>
                </a:path>
              </a:pathLst>
            </a:custGeom>
            <a:solidFill>
              <a:srgbClr val="E8D3AC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065986" cy="2427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Romarin             Thym             Basilic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13168490" y="232297"/>
            <a:ext cx="4605705" cy="5514453"/>
          </a:xfrm>
          <a:custGeom>
            <a:avLst/>
            <a:gdLst/>
            <a:ahLst/>
            <a:cxnLst/>
            <a:rect l="l" t="t" r="r" b="b"/>
            <a:pathLst>
              <a:path w="4605705" h="5514453">
                <a:moveTo>
                  <a:pt x="0" y="0"/>
                </a:moveTo>
                <a:lnTo>
                  <a:pt x="4605704" y="0"/>
                </a:lnTo>
                <a:lnTo>
                  <a:pt x="4605704" y="5514453"/>
                </a:lnTo>
                <a:lnTo>
                  <a:pt x="0" y="55144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7023259" y="654556"/>
            <a:ext cx="2120741" cy="729005"/>
          </a:xfrm>
          <a:custGeom>
            <a:avLst/>
            <a:gdLst/>
            <a:ahLst/>
            <a:cxnLst/>
            <a:rect l="l" t="t" r="r" b="b"/>
            <a:pathLst>
              <a:path w="2120741" h="729005">
                <a:moveTo>
                  <a:pt x="0" y="0"/>
                </a:moveTo>
                <a:lnTo>
                  <a:pt x="2120741" y="0"/>
                </a:lnTo>
                <a:lnTo>
                  <a:pt x="2120741" y="729004"/>
                </a:lnTo>
                <a:lnTo>
                  <a:pt x="0" y="7290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9476227" y="273196"/>
            <a:ext cx="1332385" cy="1332385"/>
          </a:xfrm>
          <a:custGeom>
            <a:avLst/>
            <a:gdLst/>
            <a:ahLst/>
            <a:cxnLst/>
            <a:rect l="l" t="t" r="r" b="b"/>
            <a:pathLst>
              <a:path w="1332385" h="1332385">
                <a:moveTo>
                  <a:pt x="0" y="0"/>
                </a:moveTo>
                <a:lnTo>
                  <a:pt x="1332385" y="0"/>
                </a:lnTo>
                <a:lnTo>
                  <a:pt x="1332385" y="1332385"/>
                </a:lnTo>
                <a:lnTo>
                  <a:pt x="0" y="13323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TextBox 10"/>
          <p:cNvSpPr txBox="1"/>
          <p:nvPr/>
        </p:nvSpPr>
        <p:spPr>
          <a:xfrm>
            <a:off x="404546" y="405269"/>
            <a:ext cx="3657435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1">
                <a:solidFill>
                  <a:srgbClr val="152703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Pot Packer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93060" y="1846816"/>
            <a:ext cx="6966978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b="1">
                <a:solidFill>
                  <a:srgbClr val="152703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Avantages économiques :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04546" y="2606939"/>
            <a:ext cx="7963259" cy="131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  <a:spcBef>
                <a:spcPct val="0"/>
              </a:spcBef>
            </a:pPr>
            <a:r>
              <a:rPr lang="en-US" sz="3800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- Augmentation de la productivité </a:t>
            </a:r>
          </a:p>
          <a:p>
            <a:pPr algn="l">
              <a:lnSpc>
                <a:spcPts val="5320"/>
              </a:lnSpc>
              <a:spcBef>
                <a:spcPct val="0"/>
              </a:spcBef>
            </a:pPr>
            <a:r>
              <a:rPr lang="en-US" sz="3800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- Utilisation efficace du personnel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04546" y="4464050"/>
            <a:ext cx="6966978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b="1">
                <a:solidFill>
                  <a:srgbClr val="152703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Avantages techniques :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04546" y="5219700"/>
            <a:ext cx="10136552" cy="1979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- Facile et flexible à utiliser, rapide à installer </a:t>
            </a:r>
          </a:p>
          <a:p>
            <a:pPr algn="l">
              <a:lnSpc>
                <a:spcPts val="5320"/>
              </a:lnSpc>
            </a:pPr>
            <a:r>
              <a:rPr lang="en-US" sz="3800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- Aspect uniforme et sans plis de l'emballage </a:t>
            </a:r>
          </a:p>
          <a:p>
            <a:pPr algn="l">
              <a:lnSpc>
                <a:spcPts val="5320"/>
              </a:lnSpc>
              <a:spcBef>
                <a:spcPct val="0"/>
              </a:spcBef>
            </a:pPr>
            <a:r>
              <a:rPr lang="en-US" sz="3800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- Pochettes en papier et en aluminium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9296400"/>
            <a:ext cx="4491987" cy="351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5"/>
              </a:lnSpc>
              <a:spcBef>
                <a:spcPct val="0"/>
              </a:spcBef>
            </a:pPr>
            <a:r>
              <a:rPr lang="en-US" sz="2599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Source: weber verpackungen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011661" y="5806191"/>
            <a:ext cx="1667520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15270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Pot Packer</a:t>
            </a:r>
          </a:p>
        </p:txBody>
      </p:sp>
      <p:sp>
        <p:nvSpPr>
          <p:cNvPr id="17" name="Freeform 17"/>
          <p:cNvSpPr/>
          <p:nvPr/>
        </p:nvSpPr>
        <p:spPr>
          <a:xfrm>
            <a:off x="3616876" y="668230"/>
            <a:ext cx="271159" cy="271159"/>
          </a:xfrm>
          <a:custGeom>
            <a:avLst/>
            <a:gdLst/>
            <a:ahLst/>
            <a:cxnLst/>
            <a:rect l="l" t="t" r="r" b="b"/>
            <a:pathLst>
              <a:path w="271159" h="271159">
                <a:moveTo>
                  <a:pt x="0" y="0"/>
                </a:moveTo>
                <a:lnTo>
                  <a:pt x="271159" y="0"/>
                </a:lnTo>
                <a:lnTo>
                  <a:pt x="271159" y="271159"/>
                </a:lnTo>
                <a:lnTo>
                  <a:pt x="0" y="2711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152703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9AF5D49B-E9B6-B0ED-3D2C-1F8953E2B4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614"/>
    </mc:Choice>
    <mc:Fallback>
      <p:transition spd="slow" advTm="148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55781" y="1028700"/>
            <a:ext cx="9799781" cy="0"/>
          </a:xfrm>
          <a:prstGeom prst="line">
            <a:avLst/>
          </a:prstGeom>
          <a:ln w="76200" cap="flat">
            <a:solidFill>
              <a:srgbClr val="3C69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10401057" y="7494640"/>
            <a:ext cx="987832" cy="987832"/>
          </a:xfrm>
          <a:custGeom>
            <a:avLst/>
            <a:gdLst/>
            <a:ahLst/>
            <a:cxnLst/>
            <a:rect l="l" t="t" r="r" b="b"/>
            <a:pathLst>
              <a:path w="987832" h="987832">
                <a:moveTo>
                  <a:pt x="0" y="0"/>
                </a:moveTo>
                <a:lnTo>
                  <a:pt x="987832" y="0"/>
                </a:lnTo>
                <a:lnTo>
                  <a:pt x="987832" y="987831"/>
                </a:lnTo>
                <a:lnTo>
                  <a:pt x="0" y="9878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9642926" y="0"/>
            <a:ext cx="872409" cy="1486080"/>
          </a:xfrm>
          <a:custGeom>
            <a:avLst/>
            <a:gdLst/>
            <a:ahLst/>
            <a:cxnLst/>
            <a:rect l="l" t="t" r="r" b="b"/>
            <a:pathLst>
              <a:path w="872409" h="1486080">
                <a:moveTo>
                  <a:pt x="0" y="0"/>
                </a:moveTo>
                <a:lnTo>
                  <a:pt x="872409" y="0"/>
                </a:lnTo>
                <a:lnTo>
                  <a:pt x="872409" y="1486080"/>
                </a:lnTo>
                <a:lnTo>
                  <a:pt x="0" y="14860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6886620" y="8777485"/>
            <a:ext cx="975836" cy="805427"/>
          </a:xfrm>
          <a:custGeom>
            <a:avLst/>
            <a:gdLst/>
            <a:ahLst/>
            <a:cxnLst/>
            <a:rect l="l" t="t" r="r" b="b"/>
            <a:pathLst>
              <a:path w="975836" h="805427">
                <a:moveTo>
                  <a:pt x="0" y="0"/>
                </a:moveTo>
                <a:lnTo>
                  <a:pt x="975837" y="0"/>
                </a:lnTo>
                <a:lnTo>
                  <a:pt x="975837" y="805427"/>
                </a:lnTo>
                <a:lnTo>
                  <a:pt x="0" y="8054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3350473" y="3812419"/>
            <a:ext cx="4175756" cy="2087878"/>
          </a:xfrm>
          <a:custGeom>
            <a:avLst/>
            <a:gdLst/>
            <a:ahLst/>
            <a:cxnLst/>
            <a:rect l="l" t="t" r="r" b="b"/>
            <a:pathLst>
              <a:path w="4175756" h="2087878">
                <a:moveTo>
                  <a:pt x="0" y="0"/>
                </a:moveTo>
                <a:lnTo>
                  <a:pt x="4175756" y="0"/>
                </a:lnTo>
                <a:lnTo>
                  <a:pt x="4175756" y="2087878"/>
                </a:lnTo>
                <a:lnTo>
                  <a:pt x="0" y="208787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7" name="Group 7"/>
          <p:cNvGrpSpPr/>
          <p:nvPr/>
        </p:nvGrpSpPr>
        <p:grpSpPr>
          <a:xfrm>
            <a:off x="1028700" y="5899440"/>
            <a:ext cx="13028927" cy="1679764"/>
            <a:chOff x="0" y="0"/>
            <a:chExt cx="17371903" cy="2239685"/>
          </a:xfrm>
        </p:grpSpPr>
        <p:sp>
          <p:nvSpPr>
            <p:cNvPr id="8" name="AutoShape 8"/>
            <p:cNvSpPr/>
            <p:nvPr/>
          </p:nvSpPr>
          <p:spPr>
            <a:xfrm>
              <a:off x="7957477" y="257119"/>
              <a:ext cx="2083684" cy="242767"/>
            </a:xfrm>
            <a:prstGeom prst="line">
              <a:avLst/>
            </a:prstGeom>
            <a:ln w="76200" cap="flat">
              <a:solidFill>
                <a:srgbClr val="3C690D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Freeform 9"/>
            <p:cNvSpPr/>
            <p:nvPr/>
          </p:nvSpPr>
          <p:spPr>
            <a:xfrm>
              <a:off x="1023827" y="1226521"/>
              <a:ext cx="1403627" cy="1013164"/>
            </a:xfrm>
            <a:custGeom>
              <a:avLst/>
              <a:gdLst/>
              <a:ahLst/>
              <a:cxnLst/>
              <a:rect l="l" t="t" r="r" b="b"/>
              <a:pathLst>
                <a:path w="1403627" h="1013164">
                  <a:moveTo>
                    <a:pt x="0" y="0"/>
                  </a:moveTo>
                  <a:lnTo>
                    <a:pt x="1403628" y="0"/>
                  </a:lnTo>
                  <a:lnTo>
                    <a:pt x="1403628" y="1013164"/>
                  </a:lnTo>
                  <a:lnTo>
                    <a:pt x="0" y="1013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183005" y="1226521"/>
              <a:ext cx="1403627" cy="1013164"/>
            </a:xfrm>
            <a:custGeom>
              <a:avLst/>
              <a:gdLst/>
              <a:ahLst/>
              <a:cxnLst/>
              <a:rect l="l" t="t" r="r" b="b"/>
              <a:pathLst>
                <a:path w="1403627" h="1013164">
                  <a:moveTo>
                    <a:pt x="0" y="0"/>
                  </a:moveTo>
                  <a:lnTo>
                    <a:pt x="1403627" y="0"/>
                  </a:lnTo>
                  <a:lnTo>
                    <a:pt x="1403627" y="1013164"/>
                  </a:lnTo>
                  <a:lnTo>
                    <a:pt x="0" y="1013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541298"/>
              <a:ext cx="8366009" cy="5251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68" lvl="1" indent="-259084" algn="ctr">
                <a:lnSpc>
                  <a:spcPts val="336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400">
                  <a:solidFill>
                    <a:srgbClr val="152703"/>
                  </a:solidFill>
                  <a:latin typeface="Clear Sans"/>
                  <a:ea typeface="Clear Sans"/>
                  <a:cs typeface="Clear Sans"/>
                  <a:sym typeface="Clear Sans"/>
                </a:rPr>
                <a:t>Cultivé uniquement avec de l'eau de pluie 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255268" y="306829"/>
              <a:ext cx="7116635" cy="919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5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152703"/>
                  </a:solidFill>
                  <a:latin typeface="Clear Sans"/>
                  <a:ea typeface="Clear Sans"/>
                  <a:cs typeface="Clear Sans"/>
                  <a:sym typeface="Clear Sans"/>
                </a:rPr>
                <a:t>Economiser jusqu'à 800 litres d'eau potable par kilogramme (5 avocats)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28700" y="1383378"/>
            <a:ext cx="15729637" cy="3156403"/>
            <a:chOff x="0" y="0"/>
            <a:chExt cx="20972850" cy="420853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548945" cy="4208537"/>
            </a:xfrm>
            <a:custGeom>
              <a:avLst/>
              <a:gdLst/>
              <a:ahLst/>
              <a:cxnLst/>
              <a:rect l="l" t="t" r="r" b="b"/>
              <a:pathLst>
                <a:path w="7548945" h="4208537">
                  <a:moveTo>
                    <a:pt x="0" y="0"/>
                  </a:moveTo>
                  <a:lnTo>
                    <a:pt x="7548945" y="0"/>
                  </a:lnTo>
                  <a:lnTo>
                    <a:pt x="7548945" y="4208537"/>
                  </a:lnTo>
                  <a:lnTo>
                    <a:pt x="0" y="42085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8397285" y="2213227"/>
              <a:ext cx="848224" cy="1257775"/>
            </a:xfrm>
            <a:custGeom>
              <a:avLst/>
              <a:gdLst/>
              <a:ahLst/>
              <a:cxnLst/>
              <a:rect l="l" t="t" r="r" b="b"/>
              <a:pathLst>
                <a:path w="848224" h="1257775">
                  <a:moveTo>
                    <a:pt x="0" y="0"/>
                  </a:moveTo>
                  <a:lnTo>
                    <a:pt x="848224" y="0"/>
                  </a:lnTo>
                  <a:lnTo>
                    <a:pt x="848224" y="1257775"/>
                  </a:lnTo>
                  <a:lnTo>
                    <a:pt x="0" y="12577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8397285" y="338750"/>
              <a:ext cx="848224" cy="1257775"/>
            </a:xfrm>
            <a:custGeom>
              <a:avLst/>
              <a:gdLst/>
              <a:ahLst/>
              <a:cxnLst/>
              <a:rect l="l" t="t" r="r" b="b"/>
              <a:pathLst>
                <a:path w="848224" h="1257775">
                  <a:moveTo>
                    <a:pt x="0" y="0"/>
                  </a:moveTo>
                  <a:lnTo>
                    <a:pt x="848224" y="0"/>
                  </a:lnTo>
                  <a:lnTo>
                    <a:pt x="848224" y="1257774"/>
                  </a:lnTo>
                  <a:lnTo>
                    <a:pt x="0" y="12577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9421021" y="367325"/>
              <a:ext cx="11551828" cy="12566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45"/>
                </a:lnSpc>
                <a:spcBef>
                  <a:spcPct val="0"/>
                </a:spcBef>
              </a:pPr>
              <a:r>
                <a:rPr lang="en-US" sz="2307" b="1">
                  <a:solidFill>
                    <a:srgbClr val="152703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Lauréat du True Price Award : </a:t>
              </a:r>
              <a:r>
                <a:rPr lang="en-US" sz="2307">
                  <a:solidFill>
                    <a:srgbClr val="152703"/>
                  </a:solidFill>
                  <a:latin typeface="Clear Sans"/>
                  <a:ea typeface="Clear Sans"/>
                  <a:cs typeface="Clear Sans"/>
                  <a:sym typeface="Clear Sans"/>
                </a:rPr>
                <a:t>Pour son impact positif sur la conservation de l'eau, les salaires équitables et la transparence.</a:t>
              </a:r>
            </a:p>
            <a:p>
              <a:pPr algn="ctr">
                <a:lnSpc>
                  <a:spcPts val="2445"/>
                </a:lnSpc>
                <a:spcBef>
                  <a:spcPct val="0"/>
                </a:spcBef>
              </a:pPr>
              <a:endParaRPr lang="en-US" sz="2307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9421021" y="2292728"/>
              <a:ext cx="11353649" cy="1060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68"/>
                </a:lnSpc>
                <a:spcBef>
                  <a:spcPct val="0"/>
                </a:spcBef>
              </a:pPr>
              <a:r>
                <a:rPr lang="en-US" sz="2334" b="1">
                  <a:solidFill>
                    <a:srgbClr val="152703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Nominé au Fruit Logistica Innovation Award 2025 : le vote aura lieu les 5 et 6 février 2025.</a:t>
              </a:r>
            </a:p>
          </p:txBody>
        </p:sp>
      </p:grpSp>
      <p:sp>
        <p:nvSpPr>
          <p:cNvPr id="19" name="Freeform 19"/>
          <p:cNvSpPr/>
          <p:nvPr/>
        </p:nvSpPr>
        <p:spPr>
          <a:xfrm rot="-5400000">
            <a:off x="13845328" y="6572753"/>
            <a:ext cx="2703083" cy="3819437"/>
          </a:xfrm>
          <a:custGeom>
            <a:avLst/>
            <a:gdLst/>
            <a:ahLst/>
            <a:cxnLst/>
            <a:rect l="l" t="t" r="r" b="b"/>
            <a:pathLst>
              <a:path w="2703083" h="3819437">
                <a:moveTo>
                  <a:pt x="0" y="0"/>
                </a:moveTo>
                <a:lnTo>
                  <a:pt x="2703083" y="0"/>
                </a:lnTo>
                <a:lnTo>
                  <a:pt x="2703083" y="3819437"/>
                </a:lnTo>
                <a:lnTo>
                  <a:pt x="0" y="381943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0" name="Freeform 20"/>
          <p:cNvSpPr/>
          <p:nvPr/>
        </p:nvSpPr>
        <p:spPr>
          <a:xfrm>
            <a:off x="13665944" y="8402836"/>
            <a:ext cx="783367" cy="793465"/>
          </a:xfrm>
          <a:custGeom>
            <a:avLst/>
            <a:gdLst/>
            <a:ahLst/>
            <a:cxnLst/>
            <a:rect l="l" t="t" r="r" b="b"/>
            <a:pathLst>
              <a:path w="783367" h="793465">
                <a:moveTo>
                  <a:pt x="0" y="0"/>
                </a:moveTo>
                <a:lnTo>
                  <a:pt x="783366" y="0"/>
                </a:lnTo>
                <a:lnTo>
                  <a:pt x="783366" y="793465"/>
                </a:lnTo>
                <a:lnTo>
                  <a:pt x="0" y="79346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1" name="Freeform 21"/>
          <p:cNvSpPr/>
          <p:nvPr/>
        </p:nvSpPr>
        <p:spPr>
          <a:xfrm>
            <a:off x="8387515" y="348590"/>
            <a:ext cx="327685" cy="327685"/>
          </a:xfrm>
          <a:custGeom>
            <a:avLst/>
            <a:gdLst/>
            <a:ahLst/>
            <a:cxnLst/>
            <a:rect l="l" t="t" r="r" b="b"/>
            <a:pathLst>
              <a:path w="327685" h="327685">
                <a:moveTo>
                  <a:pt x="0" y="0"/>
                </a:moveTo>
                <a:lnTo>
                  <a:pt x="327684" y="0"/>
                </a:lnTo>
                <a:lnTo>
                  <a:pt x="327684" y="327685"/>
                </a:lnTo>
                <a:lnTo>
                  <a:pt x="0" y="327685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2" name="TextBox 22"/>
          <p:cNvSpPr txBox="1"/>
          <p:nvPr/>
        </p:nvSpPr>
        <p:spPr>
          <a:xfrm>
            <a:off x="1028700" y="4920780"/>
            <a:ext cx="11063553" cy="869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8" lvl="1" indent="-269879" algn="l">
              <a:lnSpc>
                <a:spcPts val="3500"/>
              </a:lnSpc>
              <a:spcBef>
                <a:spcPct val="0"/>
              </a:spcBef>
              <a:buFont typeface="Arial"/>
              <a:buChar char="•"/>
            </a:pPr>
            <a:r>
              <a:rPr lang="en-US" sz="2500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Eosta, entreprise néerlandaise spécialisée dans l’importation et la distribution de produits biologiques en Europe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57362" y="165100"/>
            <a:ext cx="9798571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1">
                <a:solidFill>
                  <a:srgbClr val="152703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Organic Raingrown Avocado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8700" y="8345686"/>
            <a:ext cx="6833757" cy="431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8" lvl="1" indent="-269879" algn="l">
              <a:lnSpc>
                <a:spcPts val="3500"/>
              </a:lnSpc>
              <a:spcBef>
                <a:spcPct val="0"/>
              </a:spcBef>
              <a:buFont typeface="Arial"/>
              <a:buChar char="•"/>
            </a:pPr>
            <a:r>
              <a:rPr lang="en-US" sz="2500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Disponibilité toute l'année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28700" y="7761861"/>
            <a:ext cx="9570022" cy="405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8" lvl="1" indent="-259084" algn="l">
              <a:lnSpc>
                <a:spcPts val="3360"/>
              </a:lnSpc>
              <a:spcBef>
                <a:spcPct val="0"/>
              </a:spcBef>
              <a:buFont typeface="Arial"/>
              <a:buChar char="•"/>
            </a:pPr>
            <a:r>
              <a:rPr lang="en-US" sz="2400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Agriculture biologique : Sans pesticides ou engrais chimiques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28700" y="8955546"/>
            <a:ext cx="6833757" cy="431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8" lvl="1" indent="-269879" algn="l">
              <a:lnSpc>
                <a:spcPts val="3500"/>
              </a:lnSpc>
              <a:spcBef>
                <a:spcPct val="0"/>
              </a:spcBef>
              <a:buFont typeface="Arial"/>
              <a:buChar char="•"/>
            </a:pPr>
            <a:r>
              <a:rPr lang="en-US" sz="2500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Transport et empreinte écologique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905041" y="7418866"/>
            <a:ext cx="2583656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"/>
              </a:lnSpc>
              <a:spcBef>
                <a:spcPct val="0"/>
              </a:spcBef>
            </a:pPr>
            <a:r>
              <a:rPr lang="en-US" sz="2499" b="1">
                <a:solidFill>
                  <a:srgbClr val="152703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Marché européen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755387" y="8421886"/>
            <a:ext cx="1909614" cy="57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26"/>
              </a:lnSpc>
            </a:pPr>
            <a:r>
              <a:rPr lang="en-US" sz="2100" b="1">
                <a:solidFill>
                  <a:srgbClr val="152703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2 Md € en 2024</a:t>
            </a:r>
          </a:p>
          <a:p>
            <a:pPr algn="ctr">
              <a:lnSpc>
                <a:spcPts val="2226"/>
              </a:lnSpc>
              <a:spcBef>
                <a:spcPct val="0"/>
              </a:spcBef>
            </a:pPr>
            <a:r>
              <a:rPr lang="en-US" sz="2100" b="1">
                <a:solidFill>
                  <a:srgbClr val="152703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3 Md € en 2029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64199" y="4568355"/>
            <a:ext cx="6322421" cy="274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8"/>
              </a:lnSpc>
              <a:spcBef>
                <a:spcPct val="0"/>
              </a:spcBef>
            </a:pPr>
            <a:r>
              <a:rPr lang="en-US" sz="2045" spc="75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Source : www.eosta.com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152703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</a:p>
        </p:txBody>
      </p: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E3F306C4-8B32-BCA8-726A-A21C8893F7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742"/>
    </mc:Choice>
    <mc:Fallback>
      <p:transition spd="slow" advTm="122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953360" y="-3971122"/>
            <a:ext cx="7129802" cy="712980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3C690D">
                  <a:alpha val="22745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268869">
            <a:off x="14168056" y="-2217213"/>
            <a:ext cx="6182487" cy="8229600"/>
          </a:xfrm>
          <a:custGeom>
            <a:avLst/>
            <a:gdLst/>
            <a:ahLst/>
            <a:cxnLst/>
            <a:rect l="l" t="t" r="r" b="b"/>
            <a:pathLst>
              <a:path w="6182487" h="8229600">
                <a:moveTo>
                  <a:pt x="0" y="0"/>
                </a:moveTo>
                <a:lnTo>
                  <a:pt x="6182488" y="0"/>
                </a:lnTo>
                <a:lnTo>
                  <a:pt x="61824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 rot="3119943">
            <a:off x="-2062544" y="5143500"/>
            <a:ext cx="6182487" cy="8229600"/>
          </a:xfrm>
          <a:custGeom>
            <a:avLst/>
            <a:gdLst/>
            <a:ahLst/>
            <a:cxnLst/>
            <a:rect l="l" t="t" r="r" b="b"/>
            <a:pathLst>
              <a:path w="6182487" h="8229600">
                <a:moveTo>
                  <a:pt x="0" y="0"/>
                </a:moveTo>
                <a:lnTo>
                  <a:pt x="6182487" y="0"/>
                </a:lnTo>
                <a:lnTo>
                  <a:pt x="618248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7370257" y="2486847"/>
            <a:ext cx="2487594" cy="2656653"/>
          </a:xfrm>
          <a:custGeom>
            <a:avLst/>
            <a:gdLst/>
            <a:ahLst/>
            <a:cxnLst/>
            <a:rect l="l" t="t" r="r" b="b"/>
            <a:pathLst>
              <a:path w="2487594" h="2656653">
                <a:moveTo>
                  <a:pt x="0" y="0"/>
                </a:moveTo>
                <a:lnTo>
                  <a:pt x="2487594" y="0"/>
                </a:lnTo>
                <a:lnTo>
                  <a:pt x="2487594" y="2656653"/>
                </a:lnTo>
                <a:lnTo>
                  <a:pt x="0" y="26566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4632638" y="4962815"/>
            <a:ext cx="8336912" cy="2201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86"/>
              </a:lnSpc>
            </a:pPr>
            <a:r>
              <a:rPr lang="en-US" sz="8100" b="1" spc="299">
                <a:solidFill>
                  <a:srgbClr val="152703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02-  Actualité internationale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152703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54AA84C-AEBC-E2C2-9268-13D1CBA606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29"/>
    </mc:Choice>
    <mc:Fallback>
      <p:transition spd="slow" advTm="6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2939604"/>
            <a:ext cx="5059297" cy="0"/>
          </a:xfrm>
          <a:prstGeom prst="line">
            <a:avLst/>
          </a:prstGeom>
          <a:ln w="76200" cap="flat">
            <a:solidFill>
              <a:srgbClr val="3C69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1953360" y="-3971122"/>
            <a:ext cx="7129802" cy="7129802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3C690D">
                  <a:alpha val="22745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324403" y="3432897"/>
            <a:ext cx="6334640" cy="5825403"/>
          </a:xfrm>
          <a:custGeom>
            <a:avLst/>
            <a:gdLst/>
            <a:ahLst/>
            <a:cxnLst/>
            <a:rect l="l" t="t" r="r" b="b"/>
            <a:pathLst>
              <a:path w="6334640" h="5825403">
                <a:moveTo>
                  <a:pt x="0" y="0"/>
                </a:moveTo>
                <a:lnTo>
                  <a:pt x="6334640" y="0"/>
                </a:lnTo>
                <a:lnTo>
                  <a:pt x="6334640" y="5825403"/>
                </a:lnTo>
                <a:lnTo>
                  <a:pt x="0" y="58254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802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1028700" y="1006752"/>
            <a:ext cx="14161086" cy="1677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62"/>
              </a:lnSpc>
            </a:pPr>
            <a:r>
              <a:rPr lang="en-US" sz="4830" b="1">
                <a:solidFill>
                  <a:srgbClr val="152703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Salon IPM à Essen (</a:t>
            </a:r>
            <a:r>
              <a:rPr lang="en-US" sz="4830" b="1" i="1">
                <a:solidFill>
                  <a:srgbClr val="152703"/>
                </a:solidFill>
                <a:latin typeface="Clear Sans Medium Italics"/>
                <a:ea typeface="Clear Sans Medium Italics"/>
                <a:cs typeface="Clear Sans Medium Italics"/>
                <a:sym typeface="Clear Sans Medium Italics"/>
              </a:rPr>
              <a:t>Internationale Pflanzenmesse</a:t>
            </a:r>
            <a:r>
              <a:rPr lang="en-US" sz="4830" b="1">
                <a:solidFill>
                  <a:srgbClr val="152703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)</a:t>
            </a:r>
          </a:p>
          <a:p>
            <a:pPr algn="l">
              <a:lnSpc>
                <a:spcPts val="6762"/>
              </a:lnSpc>
            </a:pPr>
            <a:r>
              <a:rPr lang="en-US" sz="4830" b="1">
                <a:solidFill>
                  <a:srgbClr val="152703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28 - 31 janvier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33450" y="4479438"/>
            <a:ext cx="5071014" cy="4930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8"/>
              </a:lnSpc>
            </a:pPr>
            <a:r>
              <a:rPr lang="en-US" sz="3045" spc="112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Depuis 1983</a:t>
            </a:r>
          </a:p>
          <a:p>
            <a:pPr algn="ctr">
              <a:lnSpc>
                <a:spcPts val="3228"/>
              </a:lnSpc>
            </a:pPr>
            <a:endParaRPr lang="en-US" sz="3045" spc="112">
              <a:solidFill>
                <a:srgbClr val="152703"/>
              </a:solidFill>
              <a:latin typeface="Clear Sans"/>
              <a:ea typeface="Clear Sans"/>
              <a:cs typeface="Clear Sans"/>
              <a:sym typeface="Clear Sans"/>
            </a:endParaRPr>
          </a:p>
          <a:p>
            <a:pPr algn="ctr">
              <a:lnSpc>
                <a:spcPts val="3228"/>
              </a:lnSpc>
            </a:pPr>
            <a:r>
              <a:rPr lang="en-US" sz="3045" spc="112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+ de 1000 exposants</a:t>
            </a:r>
          </a:p>
          <a:p>
            <a:pPr algn="ctr">
              <a:lnSpc>
                <a:spcPts val="3228"/>
              </a:lnSpc>
            </a:pPr>
            <a:endParaRPr lang="en-US" sz="3045" spc="112">
              <a:solidFill>
                <a:srgbClr val="152703"/>
              </a:solidFill>
              <a:latin typeface="Clear Sans"/>
              <a:ea typeface="Clear Sans"/>
              <a:cs typeface="Clear Sans"/>
              <a:sym typeface="Clear Sans"/>
            </a:endParaRPr>
          </a:p>
          <a:p>
            <a:pPr algn="ctr">
              <a:lnSpc>
                <a:spcPts val="3228"/>
              </a:lnSpc>
            </a:pPr>
            <a:r>
              <a:rPr lang="en-US" sz="3045" spc="112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+ de 50 000 visiteurs</a:t>
            </a:r>
          </a:p>
          <a:p>
            <a:pPr algn="ctr">
              <a:lnSpc>
                <a:spcPts val="3228"/>
              </a:lnSpc>
            </a:pPr>
            <a:endParaRPr lang="en-US" sz="3045" spc="112">
              <a:solidFill>
                <a:srgbClr val="152703"/>
              </a:solidFill>
              <a:latin typeface="Clear Sans"/>
              <a:ea typeface="Clear Sans"/>
              <a:cs typeface="Clear Sans"/>
              <a:sym typeface="Clear Sans"/>
            </a:endParaRPr>
          </a:p>
          <a:p>
            <a:pPr algn="ctr">
              <a:lnSpc>
                <a:spcPts val="3228"/>
              </a:lnSpc>
            </a:pPr>
            <a:r>
              <a:rPr lang="en-US" sz="3045" spc="112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50aine de pays</a:t>
            </a:r>
          </a:p>
          <a:p>
            <a:pPr algn="ctr">
              <a:lnSpc>
                <a:spcPts val="3228"/>
              </a:lnSpc>
            </a:pPr>
            <a:endParaRPr lang="en-US" sz="3045" spc="112">
              <a:solidFill>
                <a:srgbClr val="152703"/>
              </a:solidFill>
              <a:latin typeface="Clear Sans"/>
              <a:ea typeface="Clear Sans"/>
              <a:cs typeface="Clear Sans"/>
              <a:sym typeface="Clear Sans"/>
            </a:endParaRPr>
          </a:p>
          <a:p>
            <a:pPr algn="ctr">
              <a:lnSpc>
                <a:spcPts val="3228"/>
              </a:lnSpc>
            </a:pPr>
            <a:r>
              <a:rPr lang="en-US" sz="3045" spc="112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Salon des professionnels de l’horticulture</a:t>
            </a:r>
          </a:p>
          <a:p>
            <a:pPr algn="ctr">
              <a:lnSpc>
                <a:spcPts val="3228"/>
              </a:lnSpc>
            </a:pPr>
            <a:endParaRPr lang="en-US" sz="3045" spc="112">
              <a:solidFill>
                <a:srgbClr val="152703"/>
              </a:solidFill>
              <a:latin typeface="Clear Sans"/>
              <a:ea typeface="Clear Sans"/>
              <a:cs typeface="Clear Sans"/>
              <a:sym typeface="Clear Sans"/>
            </a:endParaRPr>
          </a:p>
          <a:p>
            <a:pPr algn="ctr">
              <a:lnSpc>
                <a:spcPts val="3228"/>
              </a:lnSpc>
              <a:spcBef>
                <a:spcPct val="0"/>
              </a:spcBef>
            </a:pPr>
            <a:r>
              <a:rPr lang="en-US" sz="3045" spc="112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Leader international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253389" y="4759026"/>
            <a:ext cx="5071014" cy="1654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8"/>
              </a:lnSpc>
            </a:pPr>
            <a:r>
              <a:rPr lang="en-US" sz="3045" spc="112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Végétal</a:t>
            </a:r>
          </a:p>
          <a:p>
            <a:pPr algn="ctr">
              <a:lnSpc>
                <a:spcPts val="3228"/>
              </a:lnSpc>
            </a:pPr>
            <a:r>
              <a:rPr lang="en-US" sz="3045" spc="112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Technologie</a:t>
            </a:r>
          </a:p>
          <a:p>
            <a:pPr algn="ctr">
              <a:lnSpc>
                <a:spcPts val="3228"/>
              </a:lnSpc>
            </a:pPr>
            <a:r>
              <a:rPr lang="en-US" sz="3045" spc="112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Fleuristerie</a:t>
            </a:r>
          </a:p>
          <a:p>
            <a:pPr algn="ctr">
              <a:lnSpc>
                <a:spcPts val="3228"/>
              </a:lnSpc>
              <a:spcBef>
                <a:spcPct val="0"/>
              </a:spcBef>
            </a:pPr>
            <a:r>
              <a:rPr lang="en-US" sz="3045" spc="112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Matériel de jardin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253389" y="8099059"/>
            <a:ext cx="5071014" cy="1244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8"/>
              </a:lnSpc>
            </a:pPr>
            <a:r>
              <a:rPr lang="en-US" sz="3045" spc="112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Innovations</a:t>
            </a:r>
          </a:p>
          <a:p>
            <a:pPr algn="ctr">
              <a:lnSpc>
                <a:spcPts val="3228"/>
              </a:lnSpc>
            </a:pPr>
            <a:r>
              <a:rPr lang="en-US" sz="3045" spc="112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Animations</a:t>
            </a:r>
          </a:p>
          <a:p>
            <a:pPr algn="ctr">
              <a:lnSpc>
                <a:spcPts val="3228"/>
              </a:lnSpc>
              <a:spcBef>
                <a:spcPct val="0"/>
              </a:spcBef>
            </a:pPr>
            <a:r>
              <a:rPr lang="en-US" sz="3045" spc="112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Podcasts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960179" y="3801135"/>
            <a:ext cx="3657435" cy="65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3"/>
              </a:lnSpc>
            </a:pPr>
            <a:r>
              <a:rPr lang="en-US" sz="4830" b="1">
                <a:solidFill>
                  <a:srgbClr val="152703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Filières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960179" y="6983495"/>
            <a:ext cx="3657435" cy="820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62"/>
              </a:lnSpc>
            </a:pPr>
            <a:r>
              <a:rPr lang="en-US" sz="4830" b="1">
                <a:solidFill>
                  <a:srgbClr val="152703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Programme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33450" y="3495719"/>
            <a:ext cx="5500914" cy="820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62"/>
              </a:lnSpc>
            </a:pPr>
            <a:r>
              <a:rPr lang="en-US" sz="4830" b="1">
                <a:solidFill>
                  <a:srgbClr val="152703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Quelques chiffres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120719" y="9438695"/>
            <a:ext cx="6322421" cy="27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8"/>
              </a:lnSpc>
              <a:spcBef>
                <a:spcPct val="0"/>
              </a:spcBef>
            </a:pPr>
            <a:r>
              <a:rPr lang="en-US" sz="2045" spc="75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Source : www.ipm-essen.de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152703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FD1C2217-B080-5B4F-8941-0FFEA6AF5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619"/>
    </mc:Choice>
    <mc:Fallback>
      <p:transition spd="slow" advTm="114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02134" y="147068"/>
            <a:ext cx="16883732" cy="1677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62"/>
              </a:lnSpc>
            </a:pPr>
            <a:r>
              <a:rPr lang="en-US" sz="4830" b="1">
                <a:solidFill>
                  <a:srgbClr val="152703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Conventions entre le Mexique et l’UE</a:t>
            </a:r>
          </a:p>
          <a:p>
            <a:pPr algn="l">
              <a:lnSpc>
                <a:spcPts val="6762"/>
              </a:lnSpc>
            </a:pPr>
            <a:endParaRPr lang="en-US" sz="4830" b="1">
              <a:solidFill>
                <a:srgbClr val="152703"/>
              </a:solidFill>
              <a:latin typeface="Clear Sans Medium"/>
              <a:ea typeface="Clear Sans Medium"/>
              <a:cs typeface="Clear Sans Medium"/>
              <a:sym typeface="Clear Sans Medium"/>
            </a:endParaRPr>
          </a:p>
        </p:txBody>
      </p:sp>
      <p:sp>
        <p:nvSpPr>
          <p:cNvPr id="3" name="AutoShape 3"/>
          <p:cNvSpPr/>
          <p:nvPr/>
        </p:nvSpPr>
        <p:spPr>
          <a:xfrm flipV="1">
            <a:off x="3849056" y="3290551"/>
            <a:ext cx="1614339" cy="1858757"/>
          </a:xfrm>
          <a:prstGeom prst="line">
            <a:avLst/>
          </a:prstGeom>
          <a:ln w="38100" cap="flat">
            <a:solidFill>
              <a:srgbClr val="3C690D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8026220" y="2899573"/>
            <a:ext cx="601498" cy="601498"/>
          </a:xfrm>
          <a:custGeom>
            <a:avLst/>
            <a:gdLst/>
            <a:ahLst/>
            <a:cxnLst/>
            <a:rect l="l" t="t" r="r" b="b"/>
            <a:pathLst>
              <a:path w="601498" h="601498">
                <a:moveTo>
                  <a:pt x="0" y="0"/>
                </a:moveTo>
                <a:lnTo>
                  <a:pt x="601499" y="0"/>
                </a:lnTo>
                <a:lnTo>
                  <a:pt x="601499" y="601499"/>
                </a:lnTo>
                <a:lnTo>
                  <a:pt x="0" y="6014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12662582" y="134721"/>
            <a:ext cx="3980728" cy="2234184"/>
          </a:xfrm>
          <a:custGeom>
            <a:avLst/>
            <a:gdLst/>
            <a:ahLst/>
            <a:cxnLst/>
            <a:rect l="l" t="t" r="r" b="b"/>
            <a:pathLst>
              <a:path w="3980728" h="2234184">
                <a:moveTo>
                  <a:pt x="0" y="0"/>
                </a:moveTo>
                <a:lnTo>
                  <a:pt x="3980728" y="0"/>
                </a:lnTo>
                <a:lnTo>
                  <a:pt x="3980728" y="2234184"/>
                </a:lnTo>
                <a:lnTo>
                  <a:pt x="0" y="22341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3271871" y="4870521"/>
            <a:ext cx="2314723" cy="1562438"/>
          </a:xfrm>
          <a:custGeom>
            <a:avLst/>
            <a:gdLst/>
            <a:ahLst/>
            <a:cxnLst/>
            <a:rect l="l" t="t" r="r" b="b"/>
            <a:pathLst>
              <a:path w="2314723" h="1562438">
                <a:moveTo>
                  <a:pt x="0" y="0"/>
                </a:moveTo>
                <a:lnTo>
                  <a:pt x="2314723" y="0"/>
                </a:lnTo>
                <a:lnTo>
                  <a:pt x="2314723" y="1562438"/>
                </a:lnTo>
                <a:lnTo>
                  <a:pt x="0" y="15624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6942788" y="4677304"/>
            <a:ext cx="944613" cy="658613"/>
          </a:xfrm>
          <a:custGeom>
            <a:avLst/>
            <a:gdLst/>
            <a:ahLst/>
            <a:cxnLst/>
            <a:rect l="l" t="t" r="r" b="b"/>
            <a:pathLst>
              <a:path w="944613" h="658613">
                <a:moveTo>
                  <a:pt x="0" y="0"/>
                </a:moveTo>
                <a:lnTo>
                  <a:pt x="944613" y="0"/>
                </a:lnTo>
                <a:lnTo>
                  <a:pt x="944613" y="658613"/>
                </a:lnTo>
                <a:lnTo>
                  <a:pt x="0" y="658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4895427" y="2503106"/>
            <a:ext cx="2104803" cy="1394432"/>
          </a:xfrm>
          <a:custGeom>
            <a:avLst/>
            <a:gdLst/>
            <a:ahLst/>
            <a:cxnLst/>
            <a:rect l="l" t="t" r="r" b="b"/>
            <a:pathLst>
              <a:path w="2104803" h="1394432">
                <a:moveTo>
                  <a:pt x="0" y="0"/>
                </a:moveTo>
                <a:lnTo>
                  <a:pt x="2104804" y="0"/>
                </a:lnTo>
                <a:lnTo>
                  <a:pt x="2104804" y="1394433"/>
                </a:lnTo>
                <a:lnTo>
                  <a:pt x="0" y="13944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TextBox 9"/>
          <p:cNvSpPr txBox="1"/>
          <p:nvPr/>
        </p:nvSpPr>
        <p:spPr>
          <a:xfrm>
            <a:off x="1665223" y="1289913"/>
            <a:ext cx="7865641" cy="394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3"/>
              </a:lnSpc>
              <a:spcBef>
                <a:spcPct val="0"/>
              </a:spcBef>
            </a:pPr>
            <a:r>
              <a:rPr lang="en-US" sz="2899" b="1">
                <a:solidFill>
                  <a:srgbClr val="152703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Principales dispositions agricoles de l'accord 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93751" y="6625310"/>
            <a:ext cx="4093220" cy="394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3"/>
              </a:lnSpc>
              <a:spcBef>
                <a:spcPct val="0"/>
              </a:spcBef>
            </a:pPr>
            <a:r>
              <a:rPr lang="en-US" sz="2899" b="1">
                <a:solidFill>
                  <a:srgbClr val="152703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Inquiétudes et critiques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65223" y="7320765"/>
            <a:ext cx="14778492" cy="1036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5"/>
              </a:lnSpc>
            </a:pPr>
            <a:r>
              <a:rPr lang="en-US" sz="2599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Les produits mexicains ne répondent pas aux mêmes normes sanitaires et environnementales. </a:t>
            </a:r>
          </a:p>
          <a:p>
            <a:pPr algn="l">
              <a:lnSpc>
                <a:spcPts val="2755"/>
              </a:lnSpc>
            </a:pPr>
            <a:endParaRPr lang="en-US" sz="2599">
              <a:solidFill>
                <a:srgbClr val="152703"/>
              </a:solidFill>
              <a:latin typeface="Clear Sans"/>
              <a:ea typeface="Clear Sans"/>
              <a:cs typeface="Clear Sans"/>
              <a:sym typeface="Clear Sans"/>
            </a:endParaRPr>
          </a:p>
          <a:p>
            <a:pPr algn="l">
              <a:lnSpc>
                <a:spcPts val="2755"/>
              </a:lnSpc>
            </a:pPr>
            <a:r>
              <a:rPr lang="en-US" sz="2599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Cet accord pourrait nuire aux petits et moyens agriculteurs européens.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993751" y="8662392"/>
            <a:ext cx="3150245" cy="394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3"/>
              </a:lnSpc>
              <a:spcBef>
                <a:spcPct val="0"/>
              </a:spcBef>
            </a:pPr>
            <a:r>
              <a:rPr lang="en-US" sz="2899" b="1">
                <a:solidFill>
                  <a:srgbClr val="152703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Prochaines étapes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65223" y="9237829"/>
            <a:ext cx="13916107" cy="693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5"/>
              </a:lnSpc>
            </a:pPr>
            <a:r>
              <a:rPr lang="en-US" sz="2599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L'accord doit encore être ratifié par les instances législatives de l'UE et du Mexique avant son entrée en vigueur.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710775" y="2972358"/>
            <a:ext cx="4863152" cy="431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Suppression des droits de douane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16650" y="3143172"/>
            <a:ext cx="2552788" cy="869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 340 IG de l'UE </a:t>
            </a:r>
          </a:p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 20 IG mexicaines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534238" y="4620154"/>
            <a:ext cx="4473848" cy="431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152703"/>
                </a:solidFill>
                <a:latin typeface="Clear Sans"/>
                <a:ea typeface="Clear Sans"/>
                <a:cs typeface="Clear Sans"/>
                <a:sym typeface="Clear Sans"/>
              </a:rPr>
              <a:t>Accès accru aux marchés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152703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98C3EBD9-AB40-4BED-F842-296F4EDCE5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963"/>
    </mc:Choice>
    <mc:Fallback>
      <p:transition spd="slow" advTm="103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953360" y="-3971122"/>
            <a:ext cx="7129802" cy="712980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3C690D">
                  <a:alpha val="22745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268869">
            <a:off x="14168056" y="-2217213"/>
            <a:ext cx="6182487" cy="8229600"/>
          </a:xfrm>
          <a:custGeom>
            <a:avLst/>
            <a:gdLst/>
            <a:ahLst/>
            <a:cxnLst/>
            <a:rect l="l" t="t" r="r" b="b"/>
            <a:pathLst>
              <a:path w="6182487" h="8229600">
                <a:moveTo>
                  <a:pt x="0" y="0"/>
                </a:moveTo>
                <a:lnTo>
                  <a:pt x="6182488" y="0"/>
                </a:lnTo>
                <a:lnTo>
                  <a:pt x="61824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 rot="3119943">
            <a:off x="-2062544" y="5143500"/>
            <a:ext cx="6182487" cy="8229600"/>
          </a:xfrm>
          <a:custGeom>
            <a:avLst/>
            <a:gdLst/>
            <a:ahLst/>
            <a:cxnLst/>
            <a:rect l="l" t="t" r="r" b="b"/>
            <a:pathLst>
              <a:path w="6182487" h="8229600">
                <a:moveTo>
                  <a:pt x="0" y="0"/>
                </a:moveTo>
                <a:lnTo>
                  <a:pt x="6182487" y="0"/>
                </a:lnTo>
                <a:lnTo>
                  <a:pt x="618248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7869108" y="2137834"/>
            <a:ext cx="2145690" cy="2423264"/>
          </a:xfrm>
          <a:custGeom>
            <a:avLst/>
            <a:gdLst/>
            <a:ahLst/>
            <a:cxnLst/>
            <a:rect l="l" t="t" r="r" b="b"/>
            <a:pathLst>
              <a:path w="2145690" h="2423264">
                <a:moveTo>
                  <a:pt x="0" y="0"/>
                </a:moveTo>
                <a:lnTo>
                  <a:pt x="2145690" y="0"/>
                </a:lnTo>
                <a:lnTo>
                  <a:pt x="2145690" y="2423264"/>
                </a:lnTo>
                <a:lnTo>
                  <a:pt x="0" y="2423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4632638" y="5505762"/>
            <a:ext cx="10587355" cy="1115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586"/>
              </a:lnSpc>
            </a:pPr>
            <a:r>
              <a:rPr lang="en-US" sz="8100" b="1" spc="299">
                <a:solidFill>
                  <a:srgbClr val="152703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03-  Commerce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152703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CF00672-7CF4-C4BC-67A5-3272AD09F1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329688" t="-329688" r="-329688" b="-329688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08"/>
    </mc:Choice>
    <mc:Fallback>
      <p:transition spd="slow" advTm="7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1407</Words>
  <Application>Microsoft Office PowerPoint</Application>
  <PresentationFormat>Personnalisé</PresentationFormat>
  <Paragraphs>230</Paragraphs>
  <Slides>21</Slides>
  <Notes>7</Notes>
  <HiddenSlides>0</HiddenSlides>
  <MMClips>20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33" baseType="lpstr">
      <vt:lpstr>Garet</vt:lpstr>
      <vt:lpstr>Calibri</vt:lpstr>
      <vt:lpstr>Clear Sans Medium</vt:lpstr>
      <vt:lpstr>Clear Sans Medium Italics</vt:lpstr>
      <vt:lpstr>Open Sans</vt:lpstr>
      <vt:lpstr>Poppins</vt:lpstr>
      <vt:lpstr>Clear Sans Bold</vt:lpstr>
      <vt:lpstr>League Spartan</vt:lpstr>
      <vt:lpstr>Clear Sans</vt:lpstr>
      <vt:lpstr>Arial</vt:lpstr>
      <vt:lpstr>Glacial Indifference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Revue de presse semaine 6</dc:title>
  <dc:creator>Rose-Hélène Morice</dc:creator>
  <cp:lastModifiedBy>Rose-Hélène Morice</cp:lastModifiedBy>
  <cp:revision>3</cp:revision>
  <dcterms:created xsi:type="dcterms:W3CDTF">2006-08-16T00:00:00Z</dcterms:created>
  <dcterms:modified xsi:type="dcterms:W3CDTF">2025-02-04T12:50:13Z</dcterms:modified>
  <dc:identifier>DAGd27JhHhM</dc:identifier>
</cp:coreProperties>
</file>