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8288000" cy="10287000"/>
  <p:notesSz cx="6858000" cy="9144000"/>
  <p:embeddedFontLst>
    <p:embeddedFont>
      <p:font typeface="Arimo"/>
      <p:regular r:id="rId23"/>
    </p:embeddedFont>
    <p:embeddedFont>
      <p:font typeface="Clear Sans"/>
      <p:regular r:id="rId24"/>
    </p:embeddedFont>
    <p:embeddedFont>
      <p:font typeface="Clear Sans Bold"/>
      <p:regular r:id="rId25"/>
    </p:embeddedFont>
    <p:embeddedFont>
      <p:font typeface="Clear Sans Medium"/>
      <p:regular r:id="rId26"/>
    </p:embeddedFont>
    <p:embeddedFont>
      <p:font typeface="Open Sans" panose="020B0606030504020204" pitchFamily="34" charset="0"/>
      <p:regular r:id="rId27"/>
      <p:bold r:id="rId28"/>
    </p:embeddedFont>
    <p:embeddedFont>
      <p:font typeface="Open Sans Bold"/>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94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722ADC-A64C-4790-8479-F09FF0BEA346}" type="datetimeFigureOut">
              <a:rPr lang="fr-FR" smtClean="0"/>
              <a:t>05/11/2024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A90967-95E6-421A-9980-CB722064F550}" type="slidenum">
              <a:rPr lang="fr-FR" smtClean="0"/>
              <a:t>‹N°›</a:t>
            </a:fld>
            <a:endParaRPr lang="fr-FR"/>
          </a:p>
        </p:txBody>
      </p:sp>
    </p:spTree>
    <p:extLst>
      <p:ext uri="{BB962C8B-B14F-4D97-AF65-F5344CB8AC3E}">
        <p14:creationId xmlns:p14="http://schemas.microsoft.com/office/powerpoint/2010/main" val="2105041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4A90967-95E6-421A-9980-CB722064F550}" type="slidenum">
              <a:rPr lang="fr-FR" smtClean="0"/>
              <a:t>1</a:t>
            </a:fld>
            <a:endParaRPr lang="fr-FR"/>
          </a:p>
        </p:txBody>
      </p:sp>
    </p:spTree>
    <p:extLst>
      <p:ext uri="{BB962C8B-B14F-4D97-AF65-F5344CB8AC3E}">
        <p14:creationId xmlns:p14="http://schemas.microsoft.com/office/powerpoint/2010/main" val="3593041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hyperlink" Target="https://images.fineartamerica.com" TargetMode="Externa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hyperlink" Target="https://images.fineartamerica.com" TargetMode="Externa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8.png"/><Relationship Id="rId5" Type="http://schemas.openxmlformats.org/officeDocument/2006/relationships/image" Target="../media/image10.sv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2.png"/><Relationship Id="rId5" Type="http://schemas.openxmlformats.org/officeDocument/2006/relationships/image" Target="../media/image10.sv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grpSp>
        <p:nvGrpSpPr>
          <p:cNvPr id="2" name="Group 2"/>
          <p:cNvGrpSpPr/>
          <p:nvPr/>
        </p:nvGrpSpPr>
        <p:grpSpPr>
          <a:xfrm>
            <a:off x="-2688183" y="1887459"/>
            <a:ext cx="6663242" cy="6663242"/>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3C690D">
                  <a:alpha val="22745"/>
                </a:srgbClr>
              </a:solidFill>
              <a:prstDash val="solid"/>
              <a:miter/>
            </a:ln>
          </p:spPr>
          <p:txBody>
            <a:bodyPr/>
            <a:lstStyle/>
            <a:p>
              <a:endParaRPr lang="fr-FR"/>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4225408" y="2909364"/>
            <a:ext cx="14312941" cy="4619433"/>
            <a:chOff x="0" y="0"/>
            <a:chExt cx="19083921" cy="6159244"/>
          </a:xfrm>
        </p:grpSpPr>
        <p:sp>
          <p:nvSpPr>
            <p:cNvPr id="6" name="AutoShape 6"/>
            <p:cNvSpPr/>
            <p:nvPr/>
          </p:nvSpPr>
          <p:spPr>
            <a:xfrm>
              <a:off x="0" y="2944885"/>
              <a:ext cx="12894525" cy="0"/>
            </a:xfrm>
            <a:prstGeom prst="line">
              <a:avLst/>
            </a:prstGeom>
            <a:ln w="101600" cap="flat">
              <a:solidFill>
                <a:srgbClr val="3C690D"/>
              </a:solidFill>
              <a:prstDash val="solid"/>
              <a:headEnd type="none" w="sm" len="sm"/>
              <a:tailEnd type="none" w="sm" len="sm"/>
            </a:ln>
          </p:spPr>
          <p:txBody>
            <a:bodyPr/>
            <a:lstStyle/>
            <a:p>
              <a:endParaRPr lang="fr-FR"/>
            </a:p>
          </p:txBody>
        </p:sp>
        <p:sp>
          <p:nvSpPr>
            <p:cNvPr id="7" name="TextBox 7"/>
            <p:cNvSpPr txBox="1"/>
            <p:nvPr/>
          </p:nvSpPr>
          <p:spPr>
            <a:xfrm>
              <a:off x="0" y="5201649"/>
              <a:ext cx="7290993" cy="957595"/>
            </a:xfrm>
            <a:prstGeom prst="rect">
              <a:avLst/>
            </a:prstGeom>
          </p:spPr>
          <p:txBody>
            <a:bodyPr lIns="0" tIns="0" rIns="0" bIns="0" rtlCol="0" anchor="t">
              <a:spAutoFit/>
            </a:bodyPr>
            <a:lstStyle/>
            <a:p>
              <a:pPr algn="l">
                <a:lnSpc>
                  <a:spcPts val="6009"/>
                </a:lnSpc>
              </a:pPr>
              <a:r>
                <a:rPr lang="en-US" sz="4292" b="1">
                  <a:solidFill>
                    <a:srgbClr val="3C690D"/>
                  </a:solidFill>
                  <a:latin typeface="Clear Sans Bold"/>
                  <a:ea typeface="Clear Sans Bold"/>
                  <a:cs typeface="Clear Sans Bold"/>
                  <a:sym typeface="Clear Sans Bold"/>
                </a:rPr>
                <a:t>Semaine 43 -45</a:t>
              </a:r>
            </a:p>
          </p:txBody>
        </p:sp>
        <p:sp>
          <p:nvSpPr>
            <p:cNvPr id="8" name="TextBox 8"/>
            <p:cNvSpPr txBox="1"/>
            <p:nvPr/>
          </p:nvSpPr>
          <p:spPr>
            <a:xfrm>
              <a:off x="0" y="3695905"/>
              <a:ext cx="15706308" cy="958699"/>
            </a:xfrm>
            <a:prstGeom prst="rect">
              <a:avLst/>
            </a:prstGeom>
          </p:spPr>
          <p:txBody>
            <a:bodyPr lIns="0" tIns="0" rIns="0" bIns="0" rtlCol="0" anchor="t">
              <a:spAutoFit/>
            </a:bodyPr>
            <a:lstStyle/>
            <a:p>
              <a:pPr algn="l">
                <a:lnSpc>
                  <a:spcPts val="6116"/>
                </a:lnSpc>
              </a:pPr>
              <a:r>
                <a:rPr lang="en-US" sz="4369" b="1">
                  <a:solidFill>
                    <a:srgbClr val="152703"/>
                  </a:solidFill>
                  <a:latin typeface="Clear Sans Medium"/>
                  <a:ea typeface="Clear Sans Medium"/>
                  <a:cs typeface="Clear Sans Medium"/>
                  <a:sym typeface="Clear Sans Medium"/>
                </a:rPr>
                <a:t> Arthur Esnault, Jordan Billaudeau, Moez Harb</a:t>
              </a:r>
            </a:p>
          </p:txBody>
        </p:sp>
        <p:sp>
          <p:nvSpPr>
            <p:cNvPr id="9" name="TextBox 9"/>
            <p:cNvSpPr txBox="1"/>
            <p:nvPr/>
          </p:nvSpPr>
          <p:spPr>
            <a:xfrm>
              <a:off x="0" y="228600"/>
              <a:ext cx="19083921" cy="2135039"/>
            </a:xfrm>
            <a:prstGeom prst="rect">
              <a:avLst/>
            </a:prstGeom>
          </p:spPr>
          <p:txBody>
            <a:bodyPr lIns="0" tIns="0" rIns="0" bIns="0" rtlCol="0" anchor="t">
              <a:spAutoFit/>
            </a:bodyPr>
            <a:lstStyle/>
            <a:p>
              <a:pPr algn="l">
                <a:lnSpc>
                  <a:spcPts val="11669"/>
                </a:lnSpc>
              </a:pPr>
              <a:r>
                <a:rPr lang="en-US" sz="11669">
                  <a:solidFill>
                    <a:srgbClr val="152703"/>
                  </a:solidFill>
                  <a:latin typeface="Clear Sans"/>
                  <a:ea typeface="Clear Sans"/>
                  <a:cs typeface="Clear Sans"/>
                  <a:sym typeface="Clear Sans"/>
                </a:rPr>
                <a:t>Revue de presse</a:t>
              </a:r>
            </a:p>
          </p:txBody>
        </p:sp>
      </p:grpSp>
      <p:sp>
        <p:nvSpPr>
          <p:cNvPr id="10" name="TextBox 10"/>
          <p:cNvSpPr txBox="1"/>
          <p:nvPr/>
        </p:nvSpPr>
        <p:spPr>
          <a:xfrm>
            <a:off x="17894754" y="9706610"/>
            <a:ext cx="393246" cy="580390"/>
          </a:xfrm>
          <a:prstGeom prst="rect">
            <a:avLst/>
          </a:prstGeom>
        </p:spPr>
        <p:txBody>
          <a:bodyPr lIns="0" tIns="0" rIns="0" bIns="0" rtlCol="0" anchor="t">
            <a:spAutoFit/>
          </a:bodyPr>
          <a:lstStyle/>
          <a:p>
            <a:pPr algn="ctr">
              <a:lnSpc>
                <a:spcPts val="4759"/>
              </a:lnSpc>
            </a:pPr>
            <a:r>
              <a:rPr lang="en-US" sz="3399" b="1">
                <a:solidFill>
                  <a:srgbClr val="000000"/>
                </a:solidFill>
                <a:latin typeface="Open Sans Bold"/>
                <a:ea typeface="Open Sans Bold"/>
                <a:cs typeface="Open Sans Bold"/>
                <a:sym typeface="Open Sans Bold"/>
              </a:rPr>
              <a:t>1</a:t>
            </a:r>
          </a:p>
        </p:txBody>
      </p:sp>
      <p:pic>
        <p:nvPicPr>
          <p:cNvPr id="24" name="Audio 23">
            <a:hlinkClick r:id="" action="ppaction://media"/>
            <a:extLst>
              <a:ext uri="{FF2B5EF4-FFF2-40B4-BE49-F238E27FC236}">
                <a16:creationId xmlns:a16="http://schemas.microsoft.com/office/drawing/2014/main" id="{38DB8907-7EFD-915B-DBC4-AAC4A3A4B48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29688" t="-329688" r="-329688" b="-329688"/>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1216"/>
    </mc:Choice>
    <mc:Fallback>
      <p:transition spd="slow" advTm="11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grpSp>
        <p:nvGrpSpPr>
          <p:cNvPr id="2" name="Group 2"/>
          <p:cNvGrpSpPr/>
          <p:nvPr/>
        </p:nvGrpSpPr>
        <p:grpSpPr>
          <a:xfrm>
            <a:off x="-2824737" y="1615382"/>
            <a:ext cx="7249047" cy="7056237"/>
            <a:chOff x="0" y="0"/>
            <a:chExt cx="835010" cy="812800"/>
          </a:xfrm>
        </p:grpSpPr>
        <p:sp>
          <p:nvSpPr>
            <p:cNvPr id="3" name="Freeform 3"/>
            <p:cNvSpPr/>
            <p:nvPr/>
          </p:nvSpPr>
          <p:spPr>
            <a:xfrm>
              <a:off x="0" y="0"/>
              <a:ext cx="835010" cy="812800"/>
            </a:xfrm>
            <a:custGeom>
              <a:avLst/>
              <a:gdLst/>
              <a:ahLst/>
              <a:cxnLst/>
              <a:rect l="l" t="t" r="r" b="b"/>
              <a:pathLst>
                <a:path w="835010" h="812800">
                  <a:moveTo>
                    <a:pt x="417505" y="0"/>
                  </a:moveTo>
                  <a:cubicBezTo>
                    <a:pt x="186923" y="0"/>
                    <a:pt x="0" y="181951"/>
                    <a:pt x="0" y="406400"/>
                  </a:cubicBezTo>
                  <a:cubicBezTo>
                    <a:pt x="0" y="630849"/>
                    <a:pt x="186923" y="812800"/>
                    <a:pt x="417505" y="812800"/>
                  </a:cubicBezTo>
                  <a:cubicBezTo>
                    <a:pt x="648086" y="812800"/>
                    <a:pt x="835010" y="630849"/>
                    <a:pt x="835010" y="406400"/>
                  </a:cubicBezTo>
                  <a:cubicBezTo>
                    <a:pt x="835010" y="181951"/>
                    <a:pt x="648086" y="0"/>
                    <a:pt x="417505" y="0"/>
                  </a:cubicBezTo>
                  <a:close/>
                </a:path>
              </a:pathLst>
            </a:custGeom>
            <a:solidFill>
              <a:srgbClr val="000000">
                <a:alpha val="0"/>
              </a:srgbClr>
            </a:solidFill>
            <a:ln w="952500" cap="sq">
              <a:solidFill>
                <a:srgbClr val="3C690D">
                  <a:alpha val="22745"/>
                </a:srgbClr>
              </a:solidFill>
              <a:prstDash val="solid"/>
              <a:miter/>
            </a:ln>
          </p:spPr>
          <p:txBody>
            <a:bodyPr/>
            <a:lstStyle/>
            <a:p>
              <a:endParaRPr lang="fr-FR"/>
            </a:p>
          </p:txBody>
        </p:sp>
        <p:sp>
          <p:nvSpPr>
            <p:cNvPr id="4" name="TextBox 4"/>
            <p:cNvSpPr txBox="1"/>
            <p:nvPr/>
          </p:nvSpPr>
          <p:spPr>
            <a:xfrm>
              <a:off x="78282" y="38100"/>
              <a:ext cx="678445" cy="698500"/>
            </a:xfrm>
            <a:prstGeom prst="rect">
              <a:avLst/>
            </a:prstGeom>
          </p:spPr>
          <p:txBody>
            <a:bodyPr lIns="50800" tIns="50800" rIns="50800" bIns="50800" rtlCol="0" anchor="ctr"/>
            <a:lstStyle/>
            <a:p>
              <a:pPr algn="ctr">
                <a:lnSpc>
                  <a:spcPts val="2659"/>
                </a:lnSpc>
              </a:pPr>
              <a:endParaRPr/>
            </a:p>
          </p:txBody>
        </p:sp>
      </p:grpSp>
      <p:sp>
        <p:nvSpPr>
          <p:cNvPr id="5" name="AutoShape 5"/>
          <p:cNvSpPr/>
          <p:nvPr/>
        </p:nvSpPr>
        <p:spPr>
          <a:xfrm>
            <a:off x="4672107" y="6952000"/>
            <a:ext cx="13344049" cy="0"/>
          </a:xfrm>
          <a:prstGeom prst="line">
            <a:avLst/>
          </a:prstGeom>
          <a:ln w="76200" cap="flat">
            <a:solidFill>
              <a:srgbClr val="3C690D"/>
            </a:solidFill>
            <a:prstDash val="solid"/>
            <a:headEnd type="none" w="sm" len="sm"/>
            <a:tailEnd type="none" w="sm" len="sm"/>
          </a:ln>
        </p:spPr>
        <p:txBody>
          <a:bodyPr/>
          <a:lstStyle/>
          <a:p>
            <a:endParaRPr lang="fr-FR"/>
          </a:p>
        </p:txBody>
      </p:sp>
      <p:sp>
        <p:nvSpPr>
          <p:cNvPr id="6" name="TextBox 6"/>
          <p:cNvSpPr txBox="1"/>
          <p:nvPr/>
        </p:nvSpPr>
        <p:spPr>
          <a:xfrm>
            <a:off x="4672107" y="3515975"/>
            <a:ext cx="13615893" cy="3113886"/>
          </a:xfrm>
          <a:prstGeom prst="rect">
            <a:avLst/>
          </a:prstGeom>
        </p:spPr>
        <p:txBody>
          <a:bodyPr lIns="0" tIns="0" rIns="0" bIns="0" rtlCol="0" anchor="t">
            <a:spAutoFit/>
          </a:bodyPr>
          <a:lstStyle/>
          <a:p>
            <a:pPr algn="l">
              <a:lnSpc>
                <a:spcPts val="11968"/>
              </a:lnSpc>
            </a:pPr>
            <a:r>
              <a:rPr lang="en-US" sz="11968">
                <a:solidFill>
                  <a:srgbClr val="152703"/>
                </a:solidFill>
                <a:latin typeface="Clear Sans"/>
                <a:ea typeface="Clear Sans"/>
                <a:cs typeface="Clear Sans"/>
                <a:sym typeface="Clear Sans"/>
              </a:rPr>
              <a:t>Organisations et acteurs des filières</a:t>
            </a:r>
          </a:p>
        </p:txBody>
      </p:sp>
      <p:sp>
        <p:nvSpPr>
          <p:cNvPr id="7" name="TextBox 7"/>
          <p:cNvSpPr txBox="1"/>
          <p:nvPr/>
        </p:nvSpPr>
        <p:spPr>
          <a:xfrm>
            <a:off x="17713083" y="9706610"/>
            <a:ext cx="574917" cy="580390"/>
          </a:xfrm>
          <a:prstGeom prst="rect">
            <a:avLst/>
          </a:prstGeom>
        </p:spPr>
        <p:txBody>
          <a:bodyPr lIns="0" tIns="0" rIns="0" bIns="0" rtlCol="0" anchor="t">
            <a:spAutoFit/>
          </a:bodyPr>
          <a:lstStyle/>
          <a:p>
            <a:pPr algn="ctr">
              <a:lnSpc>
                <a:spcPts val="4759"/>
              </a:lnSpc>
            </a:pPr>
            <a:r>
              <a:rPr lang="en-US" sz="3399" b="1">
                <a:solidFill>
                  <a:srgbClr val="000000"/>
                </a:solidFill>
                <a:latin typeface="Open Sans Bold"/>
                <a:ea typeface="Open Sans Bold"/>
                <a:cs typeface="Open Sans Bold"/>
                <a:sym typeface="Open Sans Bold"/>
              </a:rPr>
              <a:t>10</a:t>
            </a:r>
          </a:p>
        </p:txBody>
      </p:sp>
      <p:pic>
        <p:nvPicPr>
          <p:cNvPr id="9" name="Audio 8">
            <a:hlinkClick r:id="" action="ppaction://media"/>
            <a:extLst>
              <a:ext uri="{FF2B5EF4-FFF2-40B4-BE49-F238E27FC236}">
                <a16:creationId xmlns:a16="http://schemas.microsoft.com/office/drawing/2014/main" id="{8BBA32F0-7FF7-891E-AF4F-DED63B612A6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329688" t="-329688" r="-329688" b="-329688"/>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5392"/>
    </mc:Choice>
    <mc:Fallback>
      <p:transition spd="slow" advTm="5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grpSp>
        <p:nvGrpSpPr>
          <p:cNvPr id="2" name="Group 2"/>
          <p:cNvGrpSpPr/>
          <p:nvPr/>
        </p:nvGrpSpPr>
        <p:grpSpPr>
          <a:xfrm>
            <a:off x="14859039" y="7171279"/>
            <a:ext cx="5557211" cy="555721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3C690D">
                  <a:alpha val="22745"/>
                </a:srgbClr>
              </a:solidFill>
              <a:prstDash val="solid"/>
              <a:miter/>
            </a:ln>
          </p:spPr>
          <p:txBody>
            <a:bodyPr/>
            <a:lstStyle/>
            <a:p>
              <a:endParaRPr lang="fr-FR"/>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1618124" y="1324500"/>
            <a:ext cx="6553822" cy="4254553"/>
          </a:xfrm>
          <a:custGeom>
            <a:avLst/>
            <a:gdLst/>
            <a:ahLst/>
            <a:cxnLst/>
            <a:rect l="l" t="t" r="r" b="b"/>
            <a:pathLst>
              <a:path w="6553822" h="4254553">
                <a:moveTo>
                  <a:pt x="0" y="0"/>
                </a:moveTo>
                <a:lnTo>
                  <a:pt x="6553822" y="0"/>
                </a:lnTo>
                <a:lnTo>
                  <a:pt x="6553822" y="4254553"/>
                </a:lnTo>
                <a:lnTo>
                  <a:pt x="0" y="4254553"/>
                </a:lnTo>
                <a:lnTo>
                  <a:pt x="0" y="0"/>
                </a:lnTo>
                <a:close/>
              </a:path>
            </a:pathLst>
          </a:custGeom>
          <a:blipFill>
            <a:blip r:embed="rId4"/>
            <a:stretch>
              <a:fillRect/>
            </a:stretch>
          </a:blipFill>
        </p:spPr>
        <p:txBody>
          <a:bodyPr/>
          <a:lstStyle/>
          <a:p>
            <a:endParaRPr lang="fr-FR"/>
          </a:p>
        </p:txBody>
      </p:sp>
      <p:grpSp>
        <p:nvGrpSpPr>
          <p:cNvPr id="6" name="Group 6"/>
          <p:cNvGrpSpPr/>
          <p:nvPr/>
        </p:nvGrpSpPr>
        <p:grpSpPr>
          <a:xfrm>
            <a:off x="773298" y="702091"/>
            <a:ext cx="9088774" cy="848863"/>
            <a:chOff x="0" y="0"/>
            <a:chExt cx="12118365" cy="1131817"/>
          </a:xfrm>
        </p:grpSpPr>
        <p:sp>
          <p:nvSpPr>
            <p:cNvPr id="7" name="AutoShape 7"/>
            <p:cNvSpPr/>
            <p:nvPr/>
          </p:nvSpPr>
          <p:spPr>
            <a:xfrm flipV="1">
              <a:off x="244" y="1081017"/>
              <a:ext cx="11654807" cy="0"/>
            </a:xfrm>
            <a:prstGeom prst="line">
              <a:avLst/>
            </a:prstGeom>
            <a:ln w="101600" cap="flat">
              <a:solidFill>
                <a:srgbClr val="3C690D"/>
              </a:solidFill>
              <a:prstDash val="solid"/>
              <a:headEnd type="none" w="sm" len="sm"/>
              <a:tailEnd type="none" w="sm" len="sm"/>
            </a:ln>
          </p:spPr>
          <p:txBody>
            <a:bodyPr/>
            <a:lstStyle/>
            <a:p>
              <a:endParaRPr lang="fr-FR"/>
            </a:p>
          </p:txBody>
        </p:sp>
        <p:sp>
          <p:nvSpPr>
            <p:cNvPr id="8" name="TextBox 8"/>
            <p:cNvSpPr txBox="1"/>
            <p:nvPr/>
          </p:nvSpPr>
          <p:spPr>
            <a:xfrm>
              <a:off x="0" y="-85725"/>
              <a:ext cx="12118365" cy="1065143"/>
            </a:xfrm>
            <a:prstGeom prst="rect">
              <a:avLst/>
            </a:prstGeom>
          </p:spPr>
          <p:txBody>
            <a:bodyPr lIns="0" tIns="0" rIns="0" bIns="0" rtlCol="0" anchor="t">
              <a:spAutoFit/>
            </a:bodyPr>
            <a:lstStyle/>
            <a:p>
              <a:pPr algn="l">
                <a:lnSpc>
                  <a:spcPts val="6762"/>
                </a:lnSpc>
              </a:pPr>
              <a:r>
                <a:rPr lang="en-US" sz="4830" b="1">
                  <a:solidFill>
                    <a:srgbClr val="152703"/>
                  </a:solidFill>
                  <a:latin typeface="Clear Sans Medium"/>
                  <a:ea typeface="Clear Sans Medium"/>
                  <a:cs typeface="Clear Sans Medium"/>
                  <a:sym typeface="Clear Sans Medium"/>
                </a:rPr>
                <a:t>3ème édition “des Végétales “</a:t>
              </a:r>
            </a:p>
          </p:txBody>
        </p:sp>
      </p:grpSp>
      <p:sp>
        <p:nvSpPr>
          <p:cNvPr id="9" name="TextBox 9"/>
          <p:cNvSpPr txBox="1"/>
          <p:nvPr/>
        </p:nvSpPr>
        <p:spPr>
          <a:xfrm>
            <a:off x="17637645" y="9706610"/>
            <a:ext cx="650355" cy="580390"/>
          </a:xfrm>
          <a:prstGeom prst="rect">
            <a:avLst/>
          </a:prstGeom>
        </p:spPr>
        <p:txBody>
          <a:bodyPr lIns="0" tIns="0" rIns="0" bIns="0" rtlCol="0" anchor="t">
            <a:spAutoFit/>
          </a:bodyPr>
          <a:lstStyle/>
          <a:p>
            <a:pPr algn="ctr">
              <a:lnSpc>
                <a:spcPts val="4759"/>
              </a:lnSpc>
            </a:pPr>
            <a:r>
              <a:rPr lang="en-US" sz="3399" b="1">
                <a:solidFill>
                  <a:srgbClr val="000000"/>
                </a:solidFill>
                <a:latin typeface="Open Sans Bold"/>
                <a:ea typeface="Open Sans Bold"/>
                <a:cs typeface="Open Sans Bold"/>
                <a:sym typeface="Open Sans Bold"/>
              </a:rPr>
              <a:t>11</a:t>
            </a:r>
          </a:p>
        </p:txBody>
      </p:sp>
      <p:sp>
        <p:nvSpPr>
          <p:cNvPr id="10" name="TextBox 10"/>
          <p:cNvSpPr txBox="1"/>
          <p:nvPr/>
        </p:nvSpPr>
        <p:spPr>
          <a:xfrm>
            <a:off x="12285411" y="5550478"/>
            <a:ext cx="4973889" cy="264160"/>
          </a:xfrm>
          <a:prstGeom prst="rect">
            <a:avLst/>
          </a:prstGeom>
        </p:spPr>
        <p:txBody>
          <a:bodyPr lIns="0" tIns="0" rIns="0" bIns="0" rtlCol="0" anchor="t">
            <a:spAutoFit/>
          </a:bodyPr>
          <a:lstStyle/>
          <a:p>
            <a:pPr algn="ctr">
              <a:lnSpc>
                <a:spcPts val="2239"/>
              </a:lnSpc>
            </a:pPr>
            <a:r>
              <a:rPr lang="en-US" sz="1599">
                <a:solidFill>
                  <a:srgbClr val="000000"/>
                </a:solidFill>
                <a:latin typeface="Open Sans"/>
                <a:ea typeface="Open Sans"/>
                <a:cs typeface="Open Sans"/>
                <a:sym typeface="Open Sans"/>
              </a:rPr>
              <a:t>Photo : Paris Normandie</a:t>
            </a:r>
          </a:p>
        </p:txBody>
      </p:sp>
      <p:sp>
        <p:nvSpPr>
          <p:cNvPr id="11" name="TextBox 11"/>
          <p:cNvSpPr txBox="1"/>
          <p:nvPr/>
        </p:nvSpPr>
        <p:spPr>
          <a:xfrm>
            <a:off x="506397" y="1916127"/>
            <a:ext cx="10576098" cy="1188466"/>
          </a:xfrm>
          <a:prstGeom prst="rect">
            <a:avLst/>
          </a:prstGeom>
        </p:spPr>
        <p:txBody>
          <a:bodyPr lIns="0" tIns="0" rIns="0" bIns="0" rtlCol="0" anchor="t">
            <a:spAutoFit/>
          </a:bodyPr>
          <a:lstStyle/>
          <a:p>
            <a:pPr marL="690881" lvl="1" indent="-345440" algn="l">
              <a:lnSpc>
                <a:spcPts val="4832"/>
              </a:lnSpc>
              <a:buFont typeface="Arial"/>
              <a:buChar char="•"/>
            </a:pPr>
            <a:r>
              <a:rPr lang="en-US" sz="3200" b="1" u="none" strike="noStrike">
                <a:solidFill>
                  <a:srgbClr val="152703"/>
                </a:solidFill>
                <a:latin typeface="Open Sans Bold"/>
                <a:ea typeface="Open Sans Bold"/>
                <a:cs typeface="Open Sans Bold"/>
                <a:sym typeface="Open Sans Bold"/>
              </a:rPr>
              <a:t>Evènement :</a:t>
            </a:r>
            <a:r>
              <a:rPr lang="en-US" sz="3200" u="none" strike="noStrike">
                <a:solidFill>
                  <a:srgbClr val="152703"/>
                </a:solidFill>
                <a:latin typeface="Open Sans"/>
                <a:ea typeface="Open Sans"/>
                <a:cs typeface="Open Sans"/>
                <a:sym typeface="Open Sans"/>
              </a:rPr>
              <a:t> dont il y a une rencontre annuelle de passionnés de plantes et de professionnels</a:t>
            </a:r>
          </a:p>
        </p:txBody>
      </p:sp>
      <p:sp>
        <p:nvSpPr>
          <p:cNvPr id="12" name="TextBox 12"/>
          <p:cNvSpPr txBox="1"/>
          <p:nvPr/>
        </p:nvSpPr>
        <p:spPr>
          <a:xfrm>
            <a:off x="506397" y="3543024"/>
            <a:ext cx="10615617" cy="1844421"/>
          </a:xfrm>
          <a:prstGeom prst="rect">
            <a:avLst/>
          </a:prstGeom>
        </p:spPr>
        <p:txBody>
          <a:bodyPr lIns="0" tIns="0" rIns="0" bIns="0" rtlCol="0" anchor="t">
            <a:spAutoFit/>
          </a:bodyPr>
          <a:lstStyle/>
          <a:p>
            <a:pPr marL="690881" lvl="1" indent="-345440" algn="l">
              <a:lnSpc>
                <a:spcPts val="4992"/>
              </a:lnSpc>
              <a:buFont typeface="Arial"/>
              <a:buChar char="•"/>
            </a:pPr>
            <a:r>
              <a:rPr lang="en-US" sz="3200" b="1" u="none" strike="noStrike">
                <a:solidFill>
                  <a:srgbClr val="152703"/>
                </a:solidFill>
                <a:latin typeface="Open Sans Bold"/>
                <a:ea typeface="Open Sans Bold"/>
                <a:cs typeface="Open Sans Bold"/>
                <a:sym typeface="Open Sans Bold"/>
              </a:rPr>
              <a:t>Lieu </a:t>
            </a:r>
            <a:r>
              <a:rPr lang="en-US" sz="3200" u="none" strike="noStrike">
                <a:solidFill>
                  <a:srgbClr val="152703"/>
                </a:solidFill>
                <a:latin typeface="Open Sans"/>
                <a:ea typeface="Open Sans"/>
                <a:cs typeface="Open Sans"/>
                <a:sym typeface="Open Sans"/>
              </a:rPr>
              <a:t>: Château de Chambray, en Normandie</a:t>
            </a:r>
          </a:p>
          <a:p>
            <a:pPr marL="690881" lvl="1" indent="-345440" algn="l">
              <a:lnSpc>
                <a:spcPts val="4992"/>
              </a:lnSpc>
              <a:buFont typeface="Arial"/>
              <a:buChar char="•"/>
            </a:pPr>
            <a:r>
              <a:rPr lang="en-US" sz="3200" b="1" u="none" strike="noStrike">
                <a:solidFill>
                  <a:srgbClr val="152703"/>
                </a:solidFill>
                <a:latin typeface="Open Sans Bold"/>
                <a:ea typeface="Open Sans Bold"/>
                <a:cs typeface="Open Sans Bold"/>
                <a:sym typeface="Open Sans Bold"/>
              </a:rPr>
              <a:t>Participants</a:t>
            </a:r>
            <a:r>
              <a:rPr lang="en-US" sz="3200" u="none" strike="noStrike">
                <a:solidFill>
                  <a:srgbClr val="152703"/>
                </a:solidFill>
                <a:latin typeface="Open Sans"/>
                <a:ea typeface="Open Sans"/>
                <a:cs typeface="Open Sans"/>
                <a:sym typeface="Open Sans"/>
              </a:rPr>
              <a:t> : Experts en horticulture, arboriculture et jardinage </a:t>
            </a:r>
          </a:p>
        </p:txBody>
      </p:sp>
      <p:sp>
        <p:nvSpPr>
          <p:cNvPr id="13" name="TextBox 13"/>
          <p:cNvSpPr txBox="1"/>
          <p:nvPr/>
        </p:nvSpPr>
        <p:spPr>
          <a:xfrm>
            <a:off x="506397" y="5556215"/>
            <a:ext cx="13430399" cy="2666619"/>
          </a:xfrm>
          <a:prstGeom prst="rect">
            <a:avLst/>
          </a:prstGeom>
        </p:spPr>
        <p:txBody>
          <a:bodyPr lIns="0" tIns="0" rIns="0" bIns="0" rtlCol="0" anchor="t">
            <a:spAutoFit/>
          </a:bodyPr>
          <a:lstStyle/>
          <a:p>
            <a:pPr marL="690881" lvl="1" indent="-345440" algn="l">
              <a:lnSpc>
                <a:spcPts val="5568"/>
              </a:lnSpc>
              <a:buFont typeface="Arial"/>
              <a:buChar char="•"/>
            </a:pPr>
            <a:r>
              <a:rPr lang="en-US" sz="3200" b="1" u="none" strike="noStrike">
                <a:solidFill>
                  <a:srgbClr val="152703"/>
                </a:solidFill>
                <a:latin typeface="Open Sans Bold"/>
                <a:ea typeface="Open Sans Bold"/>
                <a:cs typeface="Open Sans Bold"/>
                <a:sym typeface="Open Sans Bold"/>
              </a:rPr>
              <a:t>Objectif :</a:t>
            </a:r>
          </a:p>
          <a:p>
            <a:pPr marL="647702" lvl="1" indent="-323851" algn="l">
              <a:lnSpc>
                <a:spcPts val="5220"/>
              </a:lnSpc>
              <a:buFont typeface="Arial"/>
              <a:buChar char="•"/>
            </a:pPr>
            <a:r>
              <a:rPr lang="en-US" sz="3000" u="none" strike="noStrike">
                <a:solidFill>
                  <a:srgbClr val="152703"/>
                </a:solidFill>
                <a:latin typeface="Open Sans"/>
                <a:ea typeface="Open Sans"/>
                <a:cs typeface="Open Sans"/>
                <a:sym typeface="Open Sans"/>
              </a:rPr>
              <a:t>Découvrir les nouvelles tendances et techniques de production</a:t>
            </a:r>
          </a:p>
          <a:p>
            <a:pPr marL="647702" lvl="1" indent="-323851" algn="l">
              <a:lnSpc>
                <a:spcPts val="5220"/>
              </a:lnSpc>
              <a:buFont typeface="Arial"/>
              <a:buChar char="•"/>
            </a:pPr>
            <a:r>
              <a:rPr lang="en-US" sz="3000" u="none" strike="noStrike">
                <a:solidFill>
                  <a:srgbClr val="152703"/>
                </a:solidFill>
                <a:latin typeface="Open Sans"/>
                <a:ea typeface="Open Sans"/>
                <a:cs typeface="Open Sans"/>
                <a:sym typeface="Open Sans"/>
              </a:rPr>
              <a:t>Partager les innovations dans le domaine des cultures végétales </a:t>
            </a:r>
          </a:p>
          <a:p>
            <a:pPr marL="690881" lvl="1" indent="-345440" algn="l">
              <a:lnSpc>
                <a:spcPts val="5568"/>
              </a:lnSpc>
              <a:buFont typeface="Arial"/>
              <a:buChar char="•"/>
            </a:pPr>
            <a:r>
              <a:rPr lang="en-US" sz="3200" u="none" strike="noStrike">
                <a:solidFill>
                  <a:srgbClr val="152703"/>
                </a:solidFill>
                <a:latin typeface="Open Sans"/>
                <a:ea typeface="Open Sans"/>
                <a:cs typeface="Open Sans"/>
                <a:sym typeface="Open Sans"/>
              </a:rPr>
              <a:t>Un événement important pour la communauté horticole en France </a:t>
            </a:r>
          </a:p>
        </p:txBody>
      </p:sp>
      <p:pic>
        <p:nvPicPr>
          <p:cNvPr id="15" name="Audio 14">
            <a:hlinkClick r:id="" action="ppaction://media"/>
            <a:extLst>
              <a:ext uri="{FF2B5EF4-FFF2-40B4-BE49-F238E27FC236}">
                <a16:creationId xmlns:a16="http://schemas.microsoft.com/office/drawing/2014/main" id="{0270458A-EE0A-A53A-4652-BD40968EB14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29688" t="-329688" r="-329688" b="-329688"/>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71526"/>
    </mc:Choice>
    <mc:Fallback>
      <p:transition spd="slow" advTm="71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grpSp>
        <p:nvGrpSpPr>
          <p:cNvPr id="2" name="Group 2"/>
          <p:cNvGrpSpPr/>
          <p:nvPr/>
        </p:nvGrpSpPr>
        <p:grpSpPr>
          <a:xfrm>
            <a:off x="-2824737" y="1615382"/>
            <a:ext cx="7249047" cy="7056237"/>
            <a:chOff x="0" y="0"/>
            <a:chExt cx="835010" cy="812800"/>
          </a:xfrm>
        </p:grpSpPr>
        <p:sp>
          <p:nvSpPr>
            <p:cNvPr id="3" name="Freeform 3"/>
            <p:cNvSpPr/>
            <p:nvPr/>
          </p:nvSpPr>
          <p:spPr>
            <a:xfrm>
              <a:off x="0" y="0"/>
              <a:ext cx="835010" cy="812800"/>
            </a:xfrm>
            <a:custGeom>
              <a:avLst/>
              <a:gdLst/>
              <a:ahLst/>
              <a:cxnLst/>
              <a:rect l="l" t="t" r="r" b="b"/>
              <a:pathLst>
                <a:path w="835010" h="812800">
                  <a:moveTo>
                    <a:pt x="417505" y="0"/>
                  </a:moveTo>
                  <a:cubicBezTo>
                    <a:pt x="186923" y="0"/>
                    <a:pt x="0" y="181951"/>
                    <a:pt x="0" y="406400"/>
                  </a:cubicBezTo>
                  <a:cubicBezTo>
                    <a:pt x="0" y="630849"/>
                    <a:pt x="186923" y="812800"/>
                    <a:pt x="417505" y="812800"/>
                  </a:cubicBezTo>
                  <a:cubicBezTo>
                    <a:pt x="648086" y="812800"/>
                    <a:pt x="835010" y="630849"/>
                    <a:pt x="835010" y="406400"/>
                  </a:cubicBezTo>
                  <a:cubicBezTo>
                    <a:pt x="835010" y="181951"/>
                    <a:pt x="648086" y="0"/>
                    <a:pt x="417505" y="0"/>
                  </a:cubicBezTo>
                  <a:close/>
                </a:path>
              </a:pathLst>
            </a:custGeom>
            <a:solidFill>
              <a:srgbClr val="000000">
                <a:alpha val="0"/>
              </a:srgbClr>
            </a:solidFill>
            <a:ln w="952500" cap="sq">
              <a:solidFill>
                <a:srgbClr val="3C690D">
                  <a:alpha val="22745"/>
                </a:srgbClr>
              </a:solidFill>
              <a:prstDash val="solid"/>
              <a:miter/>
            </a:ln>
          </p:spPr>
          <p:txBody>
            <a:bodyPr/>
            <a:lstStyle/>
            <a:p>
              <a:endParaRPr lang="fr-FR"/>
            </a:p>
          </p:txBody>
        </p:sp>
        <p:sp>
          <p:nvSpPr>
            <p:cNvPr id="4" name="TextBox 4"/>
            <p:cNvSpPr txBox="1"/>
            <p:nvPr/>
          </p:nvSpPr>
          <p:spPr>
            <a:xfrm>
              <a:off x="78282" y="38100"/>
              <a:ext cx="678445" cy="698500"/>
            </a:xfrm>
            <a:prstGeom prst="rect">
              <a:avLst/>
            </a:prstGeom>
          </p:spPr>
          <p:txBody>
            <a:bodyPr lIns="50800" tIns="50800" rIns="50800" bIns="50800" rtlCol="0" anchor="ctr"/>
            <a:lstStyle/>
            <a:p>
              <a:pPr algn="ctr">
                <a:lnSpc>
                  <a:spcPts val="2659"/>
                </a:lnSpc>
              </a:pPr>
              <a:endParaRPr/>
            </a:p>
          </p:txBody>
        </p:sp>
      </p:grpSp>
      <p:sp>
        <p:nvSpPr>
          <p:cNvPr id="5" name="AutoShape 5"/>
          <p:cNvSpPr/>
          <p:nvPr/>
        </p:nvSpPr>
        <p:spPr>
          <a:xfrm flipV="1">
            <a:off x="5297142" y="6014644"/>
            <a:ext cx="5520335" cy="38100"/>
          </a:xfrm>
          <a:prstGeom prst="line">
            <a:avLst/>
          </a:prstGeom>
          <a:ln w="76200" cap="flat">
            <a:solidFill>
              <a:srgbClr val="3C690D"/>
            </a:solidFill>
            <a:prstDash val="solid"/>
            <a:headEnd type="none" w="sm" len="sm"/>
            <a:tailEnd type="none" w="sm" len="sm"/>
          </a:ln>
        </p:spPr>
        <p:txBody>
          <a:bodyPr/>
          <a:lstStyle/>
          <a:p>
            <a:endParaRPr lang="fr-FR"/>
          </a:p>
        </p:txBody>
      </p:sp>
      <p:sp>
        <p:nvSpPr>
          <p:cNvPr id="6" name="TextBox 6"/>
          <p:cNvSpPr txBox="1"/>
          <p:nvPr/>
        </p:nvSpPr>
        <p:spPr>
          <a:xfrm>
            <a:off x="5297142" y="4415232"/>
            <a:ext cx="13615893" cy="1599411"/>
          </a:xfrm>
          <a:prstGeom prst="rect">
            <a:avLst/>
          </a:prstGeom>
        </p:spPr>
        <p:txBody>
          <a:bodyPr lIns="0" tIns="0" rIns="0" bIns="0" rtlCol="0" anchor="t">
            <a:spAutoFit/>
          </a:bodyPr>
          <a:lstStyle/>
          <a:p>
            <a:pPr algn="l">
              <a:lnSpc>
                <a:spcPts val="11968"/>
              </a:lnSpc>
            </a:pPr>
            <a:r>
              <a:rPr lang="en-US" sz="11968">
                <a:solidFill>
                  <a:srgbClr val="152703"/>
                </a:solidFill>
                <a:latin typeface="Clear Sans"/>
                <a:ea typeface="Clear Sans"/>
                <a:cs typeface="Clear Sans"/>
                <a:sym typeface="Clear Sans"/>
              </a:rPr>
              <a:t>Dossier</a:t>
            </a:r>
          </a:p>
        </p:txBody>
      </p:sp>
      <p:sp>
        <p:nvSpPr>
          <p:cNvPr id="7" name="TextBox 7"/>
          <p:cNvSpPr txBox="1"/>
          <p:nvPr/>
        </p:nvSpPr>
        <p:spPr>
          <a:xfrm>
            <a:off x="17682503" y="9706610"/>
            <a:ext cx="605497" cy="580390"/>
          </a:xfrm>
          <a:prstGeom prst="rect">
            <a:avLst/>
          </a:prstGeom>
        </p:spPr>
        <p:txBody>
          <a:bodyPr lIns="0" tIns="0" rIns="0" bIns="0" rtlCol="0" anchor="t">
            <a:spAutoFit/>
          </a:bodyPr>
          <a:lstStyle/>
          <a:p>
            <a:pPr algn="ctr">
              <a:lnSpc>
                <a:spcPts val="4759"/>
              </a:lnSpc>
            </a:pPr>
            <a:r>
              <a:rPr lang="en-US" sz="3399" b="1">
                <a:solidFill>
                  <a:srgbClr val="000000"/>
                </a:solidFill>
                <a:latin typeface="Open Sans Bold"/>
                <a:ea typeface="Open Sans Bold"/>
                <a:cs typeface="Open Sans Bold"/>
                <a:sym typeface="Open Sans Bold"/>
              </a:rPr>
              <a:t>12</a:t>
            </a:r>
          </a:p>
        </p:txBody>
      </p:sp>
      <p:pic>
        <p:nvPicPr>
          <p:cNvPr id="9" name="Audio 8">
            <a:hlinkClick r:id="" action="ppaction://media"/>
            <a:extLst>
              <a:ext uri="{FF2B5EF4-FFF2-40B4-BE49-F238E27FC236}">
                <a16:creationId xmlns:a16="http://schemas.microsoft.com/office/drawing/2014/main" id="{63009CC2-372F-44F9-0D1C-7927E244671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329688" t="-329688" r="-329688" b="-329688"/>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4025"/>
    </mc:Choice>
    <mc:Fallback>
      <p:transition spd="slow" advTm="34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 name="Freeform 2"/>
          <p:cNvSpPr/>
          <p:nvPr/>
        </p:nvSpPr>
        <p:spPr>
          <a:xfrm>
            <a:off x="5670145" y="2166079"/>
            <a:ext cx="6947709" cy="5954842"/>
          </a:xfrm>
          <a:custGeom>
            <a:avLst/>
            <a:gdLst/>
            <a:ahLst/>
            <a:cxnLst/>
            <a:rect l="l" t="t" r="r" b="b"/>
            <a:pathLst>
              <a:path w="6947709" h="5954842">
                <a:moveTo>
                  <a:pt x="0" y="0"/>
                </a:moveTo>
                <a:lnTo>
                  <a:pt x="6947710" y="0"/>
                </a:lnTo>
                <a:lnTo>
                  <a:pt x="6947710" y="5954842"/>
                </a:lnTo>
                <a:lnTo>
                  <a:pt x="0" y="5954842"/>
                </a:lnTo>
                <a:lnTo>
                  <a:pt x="0" y="0"/>
                </a:lnTo>
                <a:close/>
              </a:path>
            </a:pathLst>
          </a:custGeom>
          <a:blipFill>
            <a:blip r:embed="rId4"/>
            <a:stretch>
              <a:fillRect b="-22334"/>
            </a:stretch>
          </a:blipFill>
        </p:spPr>
        <p:txBody>
          <a:bodyPr/>
          <a:lstStyle/>
          <a:p>
            <a:endParaRPr lang="fr-FR"/>
          </a:p>
        </p:txBody>
      </p:sp>
      <p:sp>
        <p:nvSpPr>
          <p:cNvPr id="3" name="TextBox 3"/>
          <p:cNvSpPr txBox="1"/>
          <p:nvPr/>
        </p:nvSpPr>
        <p:spPr>
          <a:xfrm>
            <a:off x="17682503" y="9706610"/>
            <a:ext cx="605497" cy="580390"/>
          </a:xfrm>
          <a:prstGeom prst="rect">
            <a:avLst/>
          </a:prstGeom>
        </p:spPr>
        <p:txBody>
          <a:bodyPr lIns="0" tIns="0" rIns="0" bIns="0" rtlCol="0" anchor="t">
            <a:spAutoFit/>
          </a:bodyPr>
          <a:lstStyle/>
          <a:p>
            <a:pPr algn="ctr">
              <a:lnSpc>
                <a:spcPts val="4759"/>
              </a:lnSpc>
            </a:pPr>
            <a:r>
              <a:rPr lang="en-US" sz="3399" b="1">
                <a:solidFill>
                  <a:srgbClr val="000000"/>
                </a:solidFill>
                <a:latin typeface="Open Sans Bold"/>
                <a:ea typeface="Open Sans Bold"/>
                <a:cs typeface="Open Sans Bold"/>
                <a:sym typeface="Open Sans Bold"/>
              </a:rPr>
              <a:t>13</a:t>
            </a:r>
          </a:p>
        </p:txBody>
      </p:sp>
      <p:sp>
        <p:nvSpPr>
          <p:cNvPr id="4" name="TextBox 4"/>
          <p:cNvSpPr txBox="1"/>
          <p:nvPr/>
        </p:nvSpPr>
        <p:spPr>
          <a:xfrm>
            <a:off x="7619890" y="8073296"/>
            <a:ext cx="3048220" cy="283254"/>
          </a:xfrm>
          <a:prstGeom prst="rect">
            <a:avLst/>
          </a:prstGeom>
        </p:spPr>
        <p:txBody>
          <a:bodyPr lIns="0" tIns="0" rIns="0" bIns="0" rtlCol="0" anchor="t">
            <a:spAutoFit/>
          </a:bodyPr>
          <a:lstStyle/>
          <a:p>
            <a:pPr algn="l">
              <a:lnSpc>
                <a:spcPts val="2239"/>
              </a:lnSpc>
            </a:pPr>
            <a:r>
              <a:rPr lang="en-US" sz="1599" u="sng">
                <a:solidFill>
                  <a:srgbClr val="000000"/>
                </a:solidFill>
                <a:latin typeface="Arimo"/>
                <a:ea typeface="Arimo"/>
                <a:cs typeface="Arimo"/>
                <a:sym typeface="Arimo"/>
                <a:hlinkClick r:id="rId5" tooltip="https://images.fineartamerica.com"/>
              </a:rPr>
              <a:t>https://images.fineartamerica.com</a:t>
            </a:r>
          </a:p>
        </p:txBody>
      </p:sp>
      <p:pic>
        <p:nvPicPr>
          <p:cNvPr id="6" name="Audio 5">
            <a:hlinkClick r:id="" action="ppaction://media"/>
            <a:extLst>
              <a:ext uri="{FF2B5EF4-FFF2-40B4-BE49-F238E27FC236}">
                <a16:creationId xmlns:a16="http://schemas.microsoft.com/office/drawing/2014/main" id="{FE3E723F-00B0-5F39-E448-D3113054F8A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9688" t="-329688" r="-329688" b="-329688"/>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5429"/>
    </mc:Choice>
    <mc:Fallback>
      <p:transition spd="slow" advTm="35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 name="AutoShape 2"/>
          <p:cNvSpPr/>
          <p:nvPr/>
        </p:nvSpPr>
        <p:spPr>
          <a:xfrm>
            <a:off x="1370833" y="1834464"/>
            <a:ext cx="16311669" cy="0"/>
          </a:xfrm>
          <a:prstGeom prst="line">
            <a:avLst/>
          </a:prstGeom>
          <a:ln w="76200" cap="flat">
            <a:solidFill>
              <a:srgbClr val="3C690D"/>
            </a:solidFill>
            <a:prstDash val="solid"/>
            <a:headEnd type="none" w="sm" len="sm"/>
            <a:tailEnd type="none" w="sm" len="sm"/>
          </a:ln>
        </p:spPr>
        <p:txBody>
          <a:bodyPr/>
          <a:lstStyle/>
          <a:p>
            <a:endParaRPr lang="fr-FR"/>
          </a:p>
        </p:txBody>
      </p:sp>
      <p:sp>
        <p:nvSpPr>
          <p:cNvPr id="3" name="Freeform 3"/>
          <p:cNvSpPr/>
          <p:nvPr/>
        </p:nvSpPr>
        <p:spPr>
          <a:xfrm rot="-1155659">
            <a:off x="1169824" y="3505193"/>
            <a:ext cx="1106992" cy="1281082"/>
          </a:xfrm>
          <a:custGeom>
            <a:avLst/>
            <a:gdLst/>
            <a:ahLst/>
            <a:cxnLst/>
            <a:rect l="l" t="t" r="r" b="b"/>
            <a:pathLst>
              <a:path w="1106992" h="1281082">
                <a:moveTo>
                  <a:pt x="0" y="0"/>
                </a:moveTo>
                <a:lnTo>
                  <a:pt x="1106992" y="0"/>
                </a:lnTo>
                <a:lnTo>
                  <a:pt x="1106992" y="1281081"/>
                </a:lnTo>
                <a:lnTo>
                  <a:pt x="0" y="12810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4" name="Freeform 4"/>
          <p:cNvSpPr/>
          <p:nvPr/>
        </p:nvSpPr>
        <p:spPr>
          <a:xfrm rot="-1155659">
            <a:off x="1169824" y="5932203"/>
            <a:ext cx="1106992" cy="1281082"/>
          </a:xfrm>
          <a:custGeom>
            <a:avLst/>
            <a:gdLst/>
            <a:ahLst/>
            <a:cxnLst/>
            <a:rect l="l" t="t" r="r" b="b"/>
            <a:pathLst>
              <a:path w="1106992" h="1281082">
                <a:moveTo>
                  <a:pt x="0" y="0"/>
                </a:moveTo>
                <a:lnTo>
                  <a:pt x="1106992" y="0"/>
                </a:lnTo>
                <a:lnTo>
                  <a:pt x="1106992" y="1281082"/>
                </a:lnTo>
                <a:lnTo>
                  <a:pt x="0" y="12810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5" name="Freeform 5"/>
          <p:cNvSpPr/>
          <p:nvPr/>
        </p:nvSpPr>
        <p:spPr>
          <a:xfrm rot="-1155659">
            <a:off x="1169824" y="8287792"/>
            <a:ext cx="1106992" cy="1281082"/>
          </a:xfrm>
          <a:custGeom>
            <a:avLst/>
            <a:gdLst/>
            <a:ahLst/>
            <a:cxnLst/>
            <a:rect l="l" t="t" r="r" b="b"/>
            <a:pathLst>
              <a:path w="1106992" h="1281082">
                <a:moveTo>
                  <a:pt x="0" y="0"/>
                </a:moveTo>
                <a:lnTo>
                  <a:pt x="1106992" y="0"/>
                </a:lnTo>
                <a:lnTo>
                  <a:pt x="1106992" y="1281082"/>
                </a:lnTo>
                <a:lnTo>
                  <a:pt x="0" y="12810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6" name="Freeform 6"/>
          <p:cNvSpPr/>
          <p:nvPr/>
        </p:nvSpPr>
        <p:spPr>
          <a:xfrm>
            <a:off x="12810107" y="2913625"/>
            <a:ext cx="5477893" cy="5743698"/>
          </a:xfrm>
          <a:custGeom>
            <a:avLst/>
            <a:gdLst/>
            <a:ahLst/>
            <a:cxnLst/>
            <a:rect l="l" t="t" r="r" b="b"/>
            <a:pathLst>
              <a:path w="5477893" h="5743698">
                <a:moveTo>
                  <a:pt x="0" y="0"/>
                </a:moveTo>
                <a:lnTo>
                  <a:pt x="5477893" y="0"/>
                </a:lnTo>
                <a:lnTo>
                  <a:pt x="5477893" y="5743698"/>
                </a:lnTo>
                <a:lnTo>
                  <a:pt x="0" y="5743698"/>
                </a:lnTo>
                <a:lnTo>
                  <a:pt x="0" y="0"/>
                </a:lnTo>
                <a:close/>
              </a:path>
            </a:pathLst>
          </a:custGeom>
          <a:blipFill>
            <a:blip r:embed="rId6"/>
            <a:stretch>
              <a:fillRect/>
            </a:stretch>
          </a:blipFill>
        </p:spPr>
        <p:txBody>
          <a:bodyPr/>
          <a:lstStyle/>
          <a:p>
            <a:endParaRPr lang="fr-FR"/>
          </a:p>
        </p:txBody>
      </p:sp>
      <p:sp>
        <p:nvSpPr>
          <p:cNvPr id="7" name="TextBox 7"/>
          <p:cNvSpPr txBox="1"/>
          <p:nvPr/>
        </p:nvSpPr>
        <p:spPr>
          <a:xfrm>
            <a:off x="989510" y="713669"/>
            <a:ext cx="16995742" cy="820288"/>
          </a:xfrm>
          <a:prstGeom prst="rect">
            <a:avLst/>
          </a:prstGeom>
        </p:spPr>
        <p:txBody>
          <a:bodyPr lIns="0" tIns="0" rIns="0" bIns="0" rtlCol="0" anchor="t">
            <a:spAutoFit/>
          </a:bodyPr>
          <a:lstStyle/>
          <a:p>
            <a:pPr algn="ctr">
              <a:lnSpc>
                <a:spcPts val="6762"/>
              </a:lnSpc>
            </a:pPr>
            <a:r>
              <a:rPr lang="en-US" sz="4830" b="1">
                <a:solidFill>
                  <a:srgbClr val="152703"/>
                </a:solidFill>
                <a:latin typeface="Clear Sans Medium"/>
                <a:ea typeface="Clear Sans Medium"/>
                <a:cs typeface="Clear Sans Medium"/>
                <a:sym typeface="Clear Sans Medium"/>
              </a:rPr>
              <a:t>Réglementation du 26 au 31 octobre 2024</a:t>
            </a:r>
          </a:p>
        </p:txBody>
      </p:sp>
      <p:sp>
        <p:nvSpPr>
          <p:cNvPr id="8" name="TextBox 8"/>
          <p:cNvSpPr txBox="1"/>
          <p:nvPr/>
        </p:nvSpPr>
        <p:spPr>
          <a:xfrm>
            <a:off x="2600006" y="5969441"/>
            <a:ext cx="10210101" cy="1244706"/>
          </a:xfrm>
          <a:prstGeom prst="rect">
            <a:avLst/>
          </a:prstGeom>
        </p:spPr>
        <p:txBody>
          <a:bodyPr lIns="0" tIns="0" rIns="0" bIns="0" rtlCol="0" anchor="t">
            <a:spAutoFit/>
          </a:bodyPr>
          <a:lstStyle/>
          <a:p>
            <a:pPr marL="657495" lvl="1" indent="-328747" algn="l">
              <a:lnSpc>
                <a:spcPts val="3228"/>
              </a:lnSpc>
              <a:spcBef>
                <a:spcPct val="0"/>
              </a:spcBef>
              <a:buFont typeface="Arial"/>
              <a:buChar char="•"/>
            </a:pPr>
            <a:r>
              <a:rPr lang="en-US" sz="3045" spc="112">
                <a:solidFill>
                  <a:srgbClr val="152703"/>
                </a:solidFill>
                <a:latin typeface="Clear Sans"/>
                <a:ea typeface="Clear Sans"/>
                <a:cs typeface="Clear Sans"/>
                <a:sym typeface="Clear Sans"/>
              </a:rPr>
              <a:t>Entre le 6 juin 2018 et le 30 octobre 2024 : demande des instances publiques, des recherches sur le sujet </a:t>
            </a:r>
          </a:p>
        </p:txBody>
      </p:sp>
      <p:sp>
        <p:nvSpPr>
          <p:cNvPr id="9" name="TextBox 9"/>
          <p:cNvSpPr txBox="1"/>
          <p:nvPr/>
        </p:nvSpPr>
        <p:spPr>
          <a:xfrm>
            <a:off x="2600006" y="8324997"/>
            <a:ext cx="10210101" cy="1654258"/>
          </a:xfrm>
          <a:prstGeom prst="rect">
            <a:avLst/>
          </a:prstGeom>
        </p:spPr>
        <p:txBody>
          <a:bodyPr lIns="0" tIns="0" rIns="0" bIns="0" rtlCol="0" anchor="t">
            <a:spAutoFit/>
          </a:bodyPr>
          <a:lstStyle/>
          <a:p>
            <a:pPr marL="657495" lvl="1" indent="-328747" algn="l">
              <a:lnSpc>
                <a:spcPts val="3228"/>
              </a:lnSpc>
              <a:spcBef>
                <a:spcPct val="0"/>
              </a:spcBef>
              <a:buFont typeface="Arial"/>
              <a:buChar char="•"/>
            </a:pPr>
            <a:r>
              <a:rPr lang="en-US" sz="3045" spc="112">
                <a:solidFill>
                  <a:srgbClr val="152703"/>
                </a:solidFill>
                <a:latin typeface="Clear Sans"/>
                <a:ea typeface="Clear Sans"/>
                <a:cs typeface="Clear Sans"/>
                <a:sym typeface="Clear Sans"/>
              </a:rPr>
              <a:t>30 octobre 2024 : refus des autorités de l’utilisation de la molécule de caféine comme substance de base servant comme produit phytosanitaire </a:t>
            </a:r>
          </a:p>
        </p:txBody>
      </p:sp>
      <p:sp>
        <p:nvSpPr>
          <p:cNvPr id="10" name="TextBox 10"/>
          <p:cNvSpPr txBox="1"/>
          <p:nvPr/>
        </p:nvSpPr>
        <p:spPr>
          <a:xfrm>
            <a:off x="2600006" y="3542398"/>
            <a:ext cx="9984037" cy="1654347"/>
          </a:xfrm>
          <a:prstGeom prst="rect">
            <a:avLst/>
          </a:prstGeom>
        </p:spPr>
        <p:txBody>
          <a:bodyPr lIns="0" tIns="0" rIns="0" bIns="0" rtlCol="0" anchor="t">
            <a:spAutoFit/>
          </a:bodyPr>
          <a:lstStyle/>
          <a:p>
            <a:pPr marL="657495" lvl="1" indent="-328747" algn="l">
              <a:lnSpc>
                <a:spcPts val="3228"/>
              </a:lnSpc>
              <a:spcBef>
                <a:spcPct val="0"/>
              </a:spcBef>
              <a:buFont typeface="Arial"/>
              <a:buChar char="•"/>
            </a:pPr>
            <a:r>
              <a:rPr lang="en-US" sz="3045" spc="112">
                <a:solidFill>
                  <a:srgbClr val="152703"/>
                </a:solidFill>
                <a:latin typeface="Clear Sans"/>
                <a:ea typeface="Clear Sans"/>
                <a:cs typeface="Clear Sans"/>
                <a:sym typeface="Clear Sans"/>
              </a:rPr>
              <a:t>6 juin 2018 : demande de la société progarein de l’utilisation de la molécule de caféine comme substance de base pour la protection des cultures </a:t>
            </a:r>
          </a:p>
        </p:txBody>
      </p:sp>
      <p:sp>
        <p:nvSpPr>
          <p:cNvPr id="11" name="TextBox 11"/>
          <p:cNvSpPr txBox="1"/>
          <p:nvPr/>
        </p:nvSpPr>
        <p:spPr>
          <a:xfrm>
            <a:off x="17682503" y="9706610"/>
            <a:ext cx="605497" cy="580390"/>
          </a:xfrm>
          <a:prstGeom prst="rect">
            <a:avLst/>
          </a:prstGeom>
        </p:spPr>
        <p:txBody>
          <a:bodyPr lIns="0" tIns="0" rIns="0" bIns="0" rtlCol="0" anchor="t">
            <a:spAutoFit/>
          </a:bodyPr>
          <a:lstStyle/>
          <a:p>
            <a:pPr algn="ctr">
              <a:lnSpc>
                <a:spcPts val="4759"/>
              </a:lnSpc>
            </a:pPr>
            <a:r>
              <a:rPr lang="en-US" sz="3399" b="1">
                <a:solidFill>
                  <a:srgbClr val="000000"/>
                </a:solidFill>
                <a:latin typeface="Open Sans Bold"/>
                <a:ea typeface="Open Sans Bold"/>
                <a:cs typeface="Open Sans Bold"/>
                <a:sym typeface="Open Sans Bold"/>
              </a:rPr>
              <a:t>14</a:t>
            </a:r>
          </a:p>
        </p:txBody>
      </p:sp>
      <p:sp>
        <p:nvSpPr>
          <p:cNvPr id="12" name="TextBox 12"/>
          <p:cNvSpPr txBox="1"/>
          <p:nvPr/>
        </p:nvSpPr>
        <p:spPr>
          <a:xfrm>
            <a:off x="14024943" y="8762893"/>
            <a:ext cx="3048220" cy="283254"/>
          </a:xfrm>
          <a:prstGeom prst="rect">
            <a:avLst/>
          </a:prstGeom>
        </p:spPr>
        <p:txBody>
          <a:bodyPr lIns="0" tIns="0" rIns="0" bIns="0" rtlCol="0" anchor="t">
            <a:spAutoFit/>
          </a:bodyPr>
          <a:lstStyle/>
          <a:p>
            <a:pPr algn="l">
              <a:lnSpc>
                <a:spcPts val="2239"/>
              </a:lnSpc>
            </a:pPr>
            <a:r>
              <a:rPr lang="en-US" sz="1599" u="sng">
                <a:solidFill>
                  <a:srgbClr val="000000"/>
                </a:solidFill>
                <a:latin typeface="Arimo"/>
                <a:ea typeface="Arimo"/>
                <a:cs typeface="Arimo"/>
                <a:sym typeface="Arimo"/>
                <a:hlinkClick r:id="rId7" tooltip="https://images.fineartamerica.com"/>
              </a:rPr>
              <a:t>https://images.fineartamerica.com</a:t>
            </a:r>
          </a:p>
        </p:txBody>
      </p:sp>
      <p:pic>
        <p:nvPicPr>
          <p:cNvPr id="14" name="Audio 13">
            <a:hlinkClick r:id="" action="ppaction://media"/>
            <a:extLst>
              <a:ext uri="{FF2B5EF4-FFF2-40B4-BE49-F238E27FC236}">
                <a16:creationId xmlns:a16="http://schemas.microsoft.com/office/drawing/2014/main" id="{0F9ACBC9-069C-9DAE-A753-7AC39ECFC43C}"/>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329688" t="-329688" r="-329688" b="-329688"/>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87610"/>
    </mc:Choice>
    <mc:Fallback>
      <p:transition spd="slow" advTm="87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 name="AutoShape 2"/>
          <p:cNvSpPr/>
          <p:nvPr/>
        </p:nvSpPr>
        <p:spPr>
          <a:xfrm>
            <a:off x="1579642" y="1395982"/>
            <a:ext cx="14145141" cy="0"/>
          </a:xfrm>
          <a:prstGeom prst="line">
            <a:avLst/>
          </a:prstGeom>
          <a:ln w="76200" cap="flat">
            <a:solidFill>
              <a:srgbClr val="3C690D"/>
            </a:solidFill>
            <a:prstDash val="solid"/>
            <a:headEnd type="none" w="sm" len="sm"/>
            <a:tailEnd type="none" w="sm" len="sm"/>
          </a:ln>
        </p:spPr>
        <p:txBody>
          <a:bodyPr/>
          <a:lstStyle/>
          <a:p>
            <a:endParaRPr lang="fr-FR"/>
          </a:p>
        </p:txBody>
      </p:sp>
      <p:sp>
        <p:nvSpPr>
          <p:cNvPr id="3" name="Freeform 3"/>
          <p:cNvSpPr/>
          <p:nvPr/>
        </p:nvSpPr>
        <p:spPr>
          <a:xfrm rot="-1155659">
            <a:off x="1169824" y="3505193"/>
            <a:ext cx="1106992" cy="1281082"/>
          </a:xfrm>
          <a:custGeom>
            <a:avLst/>
            <a:gdLst/>
            <a:ahLst/>
            <a:cxnLst/>
            <a:rect l="l" t="t" r="r" b="b"/>
            <a:pathLst>
              <a:path w="1106992" h="1281082">
                <a:moveTo>
                  <a:pt x="0" y="0"/>
                </a:moveTo>
                <a:lnTo>
                  <a:pt x="1106992" y="0"/>
                </a:lnTo>
                <a:lnTo>
                  <a:pt x="1106992" y="1281081"/>
                </a:lnTo>
                <a:lnTo>
                  <a:pt x="0" y="12810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4" name="Freeform 4"/>
          <p:cNvSpPr/>
          <p:nvPr/>
        </p:nvSpPr>
        <p:spPr>
          <a:xfrm rot="-1155659">
            <a:off x="1169824" y="5932203"/>
            <a:ext cx="1106992" cy="1281082"/>
          </a:xfrm>
          <a:custGeom>
            <a:avLst/>
            <a:gdLst/>
            <a:ahLst/>
            <a:cxnLst/>
            <a:rect l="l" t="t" r="r" b="b"/>
            <a:pathLst>
              <a:path w="1106992" h="1281082">
                <a:moveTo>
                  <a:pt x="0" y="0"/>
                </a:moveTo>
                <a:lnTo>
                  <a:pt x="1106992" y="0"/>
                </a:lnTo>
                <a:lnTo>
                  <a:pt x="1106992" y="1281082"/>
                </a:lnTo>
                <a:lnTo>
                  <a:pt x="0" y="12810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5" name="Freeform 5"/>
          <p:cNvSpPr/>
          <p:nvPr/>
        </p:nvSpPr>
        <p:spPr>
          <a:xfrm rot="-1155659">
            <a:off x="1169824" y="8287792"/>
            <a:ext cx="1106992" cy="1281082"/>
          </a:xfrm>
          <a:custGeom>
            <a:avLst/>
            <a:gdLst/>
            <a:ahLst/>
            <a:cxnLst/>
            <a:rect l="l" t="t" r="r" b="b"/>
            <a:pathLst>
              <a:path w="1106992" h="1281082">
                <a:moveTo>
                  <a:pt x="0" y="0"/>
                </a:moveTo>
                <a:lnTo>
                  <a:pt x="1106992" y="0"/>
                </a:lnTo>
                <a:lnTo>
                  <a:pt x="1106992" y="1281082"/>
                </a:lnTo>
                <a:lnTo>
                  <a:pt x="0" y="12810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6" name="Freeform 6"/>
          <p:cNvSpPr/>
          <p:nvPr/>
        </p:nvSpPr>
        <p:spPr>
          <a:xfrm>
            <a:off x="12747843" y="2746740"/>
            <a:ext cx="5540157" cy="5540157"/>
          </a:xfrm>
          <a:custGeom>
            <a:avLst/>
            <a:gdLst/>
            <a:ahLst/>
            <a:cxnLst/>
            <a:rect l="l" t="t" r="r" b="b"/>
            <a:pathLst>
              <a:path w="5540157" h="5540157">
                <a:moveTo>
                  <a:pt x="0" y="0"/>
                </a:moveTo>
                <a:lnTo>
                  <a:pt x="5540157" y="0"/>
                </a:lnTo>
                <a:lnTo>
                  <a:pt x="5540157" y="5540157"/>
                </a:lnTo>
                <a:lnTo>
                  <a:pt x="0" y="5540157"/>
                </a:lnTo>
                <a:lnTo>
                  <a:pt x="0" y="0"/>
                </a:lnTo>
                <a:close/>
              </a:path>
            </a:pathLst>
          </a:custGeom>
          <a:blipFill>
            <a:blip r:embed="rId6"/>
            <a:stretch>
              <a:fillRect/>
            </a:stretch>
          </a:blipFill>
        </p:spPr>
        <p:txBody>
          <a:bodyPr/>
          <a:lstStyle/>
          <a:p>
            <a:endParaRPr lang="fr-FR"/>
          </a:p>
        </p:txBody>
      </p:sp>
      <p:sp>
        <p:nvSpPr>
          <p:cNvPr id="7" name="TextBox 7"/>
          <p:cNvSpPr txBox="1"/>
          <p:nvPr/>
        </p:nvSpPr>
        <p:spPr>
          <a:xfrm>
            <a:off x="1579642" y="575693"/>
            <a:ext cx="15128716" cy="820288"/>
          </a:xfrm>
          <a:prstGeom prst="rect">
            <a:avLst/>
          </a:prstGeom>
        </p:spPr>
        <p:txBody>
          <a:bodyPr lIns="0" tIns="0" rIns="0" bIns="0" rtlCol="0" anchor="t">
            <a:spAutoFit/>
          </a:bodyPr>
          <a:lstStyle/>
          <a:p>
            <a:pPr algn="l">
              <a:lnSpc>
                <a:spcPts val="6762"/>
              </a:lnSpc>
            </a:pPr>
            <a:r>
              <a:rPr lang="en-US" sz="4830" b="1">
                <a:solidFill>
                  <a:srgbClr val="152703"/>
                </a:solidFill>
                <a:latin typeface="Clear Sans Medium"/>
                <a:ea typeface="Clear Sans Medium"/>
                <a:cs typeface="Clear Sans Medium"/>
                <a:sym typeface="Clear Sans Medium"/>
              </a:rPr>
              <a:t>Reconnaissance d’une IGP “Lentillon champenois”</a:t>
            </a:r>
          </a:p>
        </p:txBody>
      </p:sp>
      <p:sp>
        <p:nvSpPr>
          <p:cNvPr id="8" name="TextBox 8"/>
          <p:cNvSpPr txBox="1"/>
          <p:nvPr/>
        </p:nvSpPr>
        <p:spPr>
          <a:xfrm>
            <a:off x="2600006" y="8324997"/>
            <a:ext cx="10892167" cy="835153"/>
          </a:xfrm>
          <a:prstGeom prst="rect">
            <a:avLst/>
          </a:prstGeom>
        </p:spPr>
        <p:txBody>
          <a:bodyPr lIns="0" tIns="0" rIns="0" bIns="0" rtlCol="0" anchor="t">
            <a:spAutoFit/>
          </a:bodyPr>
          <a:lstStyle/>
          <a:p>
            <a:pPr marL="657495" lvl="1" indent="-328747" algn="l">
              <a:lnSpc>
                <a:spcPts val="3228"/>
              </a:lnSpc>
              <a:spcBef>
                <a:spcPct val="0"/>
              </a:spcBef>
              <a:buFont typeface="Arial"/>
              <a:buChar char="•"/>
            </a:pPr>
            <a:r>
              <a:rPr lang="en-US" sz="3045" spc="112">
                <a:solidFill>
                  <a:srgbClr val="152703"/>
                </a:solidFill>
                <a:latin typeface="Clear Sans"/>
                <a:ea typeface="Clear Sans"/>
                <a:cs typeface="Clear Sans"/>
                <a:sym typeface="Clear Sans"/>
              </a:rPr>
              <a:t>Prochaine étape : faire passer le dossier devant les instances européennes pour qu’elle y soit reconnue</a:t>
            </a:r>
          </a:p>
        </p:txBody>
      </p:sp>
      <p:sp>
        <p:nvSpPr>
          <p:cNvPr id="9" name="TextBox 9"/>
          <p:cNvSpPr txBox="1"/>
          <p:nvPr/>
        </p:nvSpPr>
        <p:spPr>
          <a:xfrm>
            <a:off x="2600006" y="3337610"/>
            <a:ext cx="10892167" cy="1654258"/>
          </a:xfrm>
          <a:prstGeom prst="rect">
            <a:avLst/>
          </a:prstGeom>
        </p:spPr>
        <p:txBody>
          <a:bodyPr lIns="0" tIns="0" rIns="0" bIns="0" rtlCol="0" anchor="t">
            <a:spAutoFit/>
          </a:bodyPr>
          <a:lstStyle/>
          <a:p>
            <a:pPr marL="657495" lvl="1" indent="-328747" algn="l">
              <a:lnSpc>
                <a:spcPts val="3228"/>
              </a:lnSpc>
              <a:spcBef>
                <a:spcPct val="0"/>
              </a:spcBef>
              <a:buFont typeface="Arial"/>
              <a:buChar char="•"/>
            </a:pPr>
            <a:r>
              <a:rPr lang="en-US" sz="3045" spc="112">
                <a:solidFill>
                  <a:srgbClr val="152703"/>
                </a:solidFill>
                <a:latin typeface="Clear Sans"/>
                <a:ea typeface="Clear Sans"/>
                <a:cs typeface="Clear Sans"/>
                <a:sym typeface="Clear Sans"/>
              </a:rPr>
              <a:t>“IGP :  L’Indication géographique protégée (IGP) identifie un produit agricole, brut ou transformé, dont la qualité, la réputation ou d’autres caractéristiques sont liées à son origine géographique.”</a:t>
            </a:r>
          </a:p>
        </p:txBody>
      </p:sp>
      <p:sp>
        <p:nvSpPr>
          <p:cNvPr id="10" name="TextBox 10"/>
          <p:cNvSpPr txBox="1"/>
          <p:nvPr/>
        </p:nvSpPr>
        <p:spPr>
          <a:xfrm>
            <a:off x="2600006" y="6174195"/>
            <a:ext cx="10892167" cy="835153"/>
          </a:xfrm>
          <a:prstGeom prst="rect">
            <a:avLst/>
          </a:prstGeom>
        </p:spPr>
        <p:txBody>
          <a:bodyPr lIns="0" tIns="0" rIns="0" bIns="0" rtlCol="0" anchor="t">
            <a:spAutoFit/>
          </a:bodyPr>
          <a:lstStyle/>
          <a:p>
            <a:pPr marL="657495" lvl="1" indent="-328747" algn="l">
              <a:lnSpc>
                <a:spcPts val="3228"/>
              </a:lnSpc>
              <a:spcBef>
                <a:spcPct val="0"/>
              </a:spcBef>
              <a:buFont typeface="Arial"/>
              <a:buChar char="•"/>
            </a:pPr>
            <a:r>
              <a:rPr lang="en-US" sz="3045" spc="112">
                <a:solidFill>
                  <a:srgbClr val="152703"/>
                </a:solidFill>
                <a:latin typeface="Clear Sans"/>
                <a:ea typeface="Clear Sans"/>
                <a:cs typeface="Clear Sans"/>
                <a:sym typeface="Clear Sans"/>
              </a:rPr>
              <a:t>Le 23 octobre : autorisation de la création d’une IGP “lentillon champenois” </a:t>
            </a:r>
          </a:p>
        </p:txBody>
      </p:sp>
      <p:sp>
        <p:nvSpPr>
          <p:cNvPr id="11" name="TextBox 11"/>
          <p:cNvSpPr txBox="1"/>
          <p:nvPr/>
        </p:nvSpPr>
        <p:spPr>
          <a:xfrm>
            <a:off x="17682503" y="9706610"/>
            <a:ext cx="605497" cy="580368"/>
          </a:xfrm>
          <a:prstGeom prst="rect">
            <a:avLst/>
          </a:prstGeom>
        </p:spPr>
        <p:txBody>
          <a:bodyPr lIns="0" tIns="0" rIns="0" bIns="0" rtlCol="0" anchor="t">
            <a:spAutoFit/>
          </a:bodyPr>
          <a:lstStyle/>
          <a:p>
            <a:pPr algn="ctr">
              <a:lnSpc>
                <a:spcPts val="4759"/>
              </a:lnSpc>
            </a:pPr>
            <a:r>
              <a:rPr lang="en-US" sz="3399" b="1">
                <a:solidFill>
                  <a:srgbClr val="000000"/>
                </a:solidFill>
                <a:latin typeface="Open Sans Bold"/>
                <a:ea typeface="Open Sans Bold"/>
                <a:cs typeface="Open Sans Bold"/>
                <a:sym typeface="Open Sans Bold"/>
              </a:rPr>
              <a:t>15</a:t>
            </a:r>
          </a:p>
        </p:txBody>
      </p:sp>
      <p:sp>
        <p:nvSpPr>
          <p:cNvPr id="12" name="TextBox 12"/>
          <p:cNvSpPr txBox="1"/>
          <p:nvPr/>
        </p:nvSpPr>
        <p:spPr>
          <a:xfrm>
            <a:off x="13243297" y="8258322"/>
            <a:ext cx="4962971" cy="264159"/>
          </a:xfrm>
          <a:prstGeom prst="rect">
            <a:avLst/>
          </a:prstGeom>
        </p:spPr>
        <p:txBody>
          <a:bodyPr lIns="0" tIns="0" rIns="0" bIns="0" rtlCol="0" anchor="t">
            <a:spAutoFit/>
          </a:bodyPr>
          <a:lstStyle/>
          <a:p>
            <a:pPr algn="ctr">
              <a:lnSpc>
                <a:spcPts val="2240"/>
              </a:lnSpc>
              <a:spcBef>
                <a:spcPct val="0"/>
              </a:spcBef>
            </a:pPr>
            <a:r>
              <a:rPr lang="en-US" sz="1600" b="1" u="sng">
                <a:solidFill>
                  <a:srgbClr val="000000"/>
                </a:solidFill>
                <a:latin typeface="Open Sans Bold"/>
                <a:ea typeface="Open Sans Bold"/>
                <a:cs typeface="Open Sans Bold"/>
                <a:sym typeface="Open Sans Bold"/>
              </a:rPr>
              <a:t>https://www.celnat.fr/ref/lentillons-champenois </a:t>
            </a:r>
          </a:p>
        </p:txBody>
      </p:sp>
      <p:pic>
        <p:nvPicPr>
          <p:cNvPr id="14" name="Audio 13">
            <a:hlinkClick r:id="" action="ppaction://media"/>
            <a:extLst>
              <a:ext uri="{FF2B5EF4-FFF2-40B4-BE49-F238E27FC236}">
                <a16:creationId xmlns:a16="http://schemas.microsoft.com/office/drawing/2014/main" id="{47F7A6C4-0D94-0F2F-9DA2-8335825A346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29688" t="-329688" r="-329688" b="-329688"/>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80383"/>
    </mc:Choice>
    <mc:Fallback>
      <p:transition spd="slow" advTm="80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 name="AutoShape 2"/>
          <p:cNvSpPr/>
          <p:nvPr/>
        </p:nvSpPr>
        <p:spPr>
          <a:xfrm>
            <a:off x="1028700" y="2543507"/>
            <a:ext cx="7742833" cy="0"/>
          </a:xfrm>
          <a:prstGeom prst="line">
            <a:avLst/>
          </a:prstGeom>
          <a:ln w="76200" cap="flat">
            <a:solidFill>
              <a:srgbClr val="3C690D"/>
            </a:solidFill>
            <a:prstDash val="solid"/>
            <a:headEnd type="none" w="sm" len="sm"/>
            <a:tailEnd type="none" w="sm" len="sm"/>
          </a:ln>
        </p:spPr>
        <p:txBody>
          <a:bodyPr/>
          <a:lstStyle/>
          <a:p>
            <a:endParaRPr lang="fr-FR"/>
          </a:p>
        </p:txBody>
      </p:sp>
      <p:sp>
        <p:nvSpPr>
          <p:cNvPr id="3" name="Freeform 3"/>
          <p:cNvSpPr/>
          <p:nvPr/>
        </p:nvSpPr>
        <p:spPr>
          <a:xfrm rot="-1155659">
            <a:off x="1169824" y="3505193"/>
            <a:ext cx="1106992" cy="1281082"/>
          </a:xfrm>
          <a:custGeom>
            <a:avLst/>
            <a:gdLst/>
            <a:ahLst/>
            <a:cxnLst/>
            <a:rect l="l" t="t" r="r" b="b"/>
            <a:pathLst>
              <a:path w="1106992" h="1281082">
                <a:moveTo>
                  <a:pt x="0" y="0"/>
                </a:moveTo>
                <a:lnTo>
                  <a:pt x="1106992" y="0"/>
                </a:lnTo>
                <a:lnTo>
                  <a:pt x="1106992" y="1281081"/>
                </a:lnTo>
                <a:lnTo>
                  <a:pt x="0" y="12810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4" name="Freeform 4"/>
          <p:cNvSpPr/>
          <p:nvPr/>
        </p:nvSpPr>
        <p:spPr>
          <a:xfrm rot="-1155659">
            <a:off x="1169824" y="5932203"/>
            <a:ext cx="1106992" cy="1281082"/>
          </a:xfrm>
          <a:custGeom>
            <a:avLst/>
            <a:gdLst/>
            <a:ahLst/>
            <a:cxnLst/>
            <a:rect l="l" t="t" r="r" b="b"/>
            <a:pathLst>
              <a:path w="1106992" h="1281082">
                <a:moveTo>
                  <a:pt x="0" y="0"/>
                </a:moveTo>
                <a:lnTo>
                  <a:pt x="1106992" y="0"/>
                </a:lnTo>
                <a:lnTo>
                  <a:pt x="1106992" y="1281082"/>
                </a:lnTo>
                <a:lnTo>
                  <a:pt x="0" y="12810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5" name="Freeform 5"/>
          <p:cNvSpPr/>
          <p:nvPr/>
        </p:nvSpPr>
        <p:spPr>
          <a:xfrm rot="-1155659">
            <a:off x="1169824" y="8287792"/>
            <a:ext cx="1106992" cy="1281082"/>
          </a:xfrm>
          <a:custGeom>
            <a:avLst/>
            <a:gdLst/>
            <a:ahLst/>
            <a:cxnLst/>
            <a:rect l="l" t="t" r="r" b="b"/>
            <a:pathLst>
              <a:path w="1106992" h="1281082">
                <a:moveTo>
                  <a:pt x="0" y="0"/>
                </a:moveTo>
                <a:lnTo>
                  <a:pt x="1106992" y="0"/>
                </a:lnTo>
                <a:lnTo>
                  <a:pt x="1106992" y="1281082"/>
                </a:lnTo>
                <a:lnTo>
                  <a:pt x="0" y="12810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6" name="Freeform 6"/>
          <p:cNvSpPr/>
          <p:nvPr/>
        </p:nvSpPr>
        <p:spPr>
          <a:xfrm>
            <a:off x="12422204" y="0"/>
            <a:ext cx="5865796" cy="3299510"/>
          </a:xfrm>
          <a:custGeom>
            <a:avLst/>
            <a:gdLst/>
            <a:ahLst/>
            <a:cxnLst/>
            <a:rect l="l" t="t" r="r" b="b"/>
            <a:pathLst>
              <a:path w="5865796" h="3299510">
                <a:moveTo>
                  <a:pt x="0" y="0"/>
                </a:moveTo>
                <a:lnTo>
                  <a:pt x="5865796" y="0"/>
                </a:lnTo>
                <a:lnTo>
                  <a:pt x="5865796" y="3299510"/>
                </a:lnTo>
                <a:lnTo>
                  <a:pt x="0" y="3299510"/>
                </a:lnTo>
                <a:lnTo>
                  <a:pt x="0" y="0"/>
                </a:lnTo>
                <a:close/>
              </a:path>
            </a:pathLst>
          </a:custGeom>
          <a:blipFill>
            <a:blip r:embed="rId6"/>
            <a:stretch>
              <a:fillRect/>
            </a:stretch>
          </a:blipFill>
        </p:spPr>
        <p:txBody>
          <a:bodyPr/>
          <a:lstStyle/>
          <a:p>
            <a:endParaRPr lang="fr-FR"/>
          </a:p>
        </p:txBody>
      </p:sp>
      <p:sp>
        <p:nvSpPr>
          <p:cNvPr id="7" name="TextBox 7"/>
          <p:cNvSpPr txBox="1"/>
          <p:nvPr/>
        </p:nvSpPr>
        <p:spPr>
          <a:xfrm>
            <a:off x="1028700" y="505846"/>
            <a:ext cx="8480406" cy="1677538"/>
          </a:xfrm>
          <a:prstGeom prst="rect">
            <a:avLst/>
          </a:prstGeom>
        </p:spPr>
        <p:txBody>
          <a:bodyPr lIns="0" tIns="0" rIns="0" bIns="0" rtlCol="0" anchor="t">
            <a:spAutoFit/>
          </a:bodyPr>
          <a:lstStyle/>
          <a:p>
            <a:pPr algn="l">
              <a:lnSpc>
                <a:spcPts val="6762"/>
              </a:lnSpc>
            </a:pPr>
            <a:r>
              <a:rPr lang="en-US" sz="4830" b="1">
                <a:solidFill>
                  <a:srgbClr val="152703"/>
                </a:solidFill>
                <a:latin typeface="Clear Sans Medium"/>
                <a:ea typeface="Clear Sans Medium"/>
                <a:cs typeface="Clear Sans Medium"/>
                <a:sym typeface="Clear Sans Medium"/>
              </a:rPr>
              <a:t>Reconnaissance d’une IGP “Sapin de Noël de Morvan”</a:t>
            </a:r>
          </a:p>
        </p:txBody>
      </p:sp>
      <p:sp>
        <p:nvSpPr>
          <p:cNvPr id="8" name="TextBox 8"/>
          <p:cNvSpPr txBox="1"/>
          <p:nvPr/>
        </p:nvSpPr>
        <p:spPr>
          <a:xfrm>
            <a:off x="2600006" y="8324997"/>
            <a:ext cx="10892167" cy="835153"/>
          </a:xfrm>
          <a:prstGeom prst="rect">
            <a:avLst/>
          </a:prstGeom>
        </p:spPr>
        <p:txBody>
          <a:bodyPr lIns="0" tIns="0" rIns="0" bIns="0" rtlCol="0" anchor="t">
            <a:spAutoFit/>
          </a:bodyPr>
          <a:lstStyle/>
          <a:p>
            <a:pPr marL="657495" lvl="1" indent="-328747" algn="l">
              <a:lnSpc>
                <a:spcPts val="3228"/>
              </a:lnSpc>
              <a:spcBef>
                <a:spcPct val="0"/>
              </a:spcBef>
              <a:buFont typeface="Arial"/>
              <a:buChar char="•"/>
            </a:pPr>
            <a:r>
              <a:rPr lang="en-US" sz="3045" spc="112">
                <a:solidFill>
                  <a:srgbClr val="152703"/>
                </a:solidFill>
                <a:latin typeface="Clear Sans"/>
                <a:ea typeface="Clear Sans"/>
                <a:cs typeface="Clear Sans"/>
                <a:sym typeface="Clear Sans"/>
              </a:rPr>
              <a:t>Prochaine étape : faire passer le dossier devant les instances européennes pour qu’elle y soit reconnue</a:t>
            </a:r>
          </a:p>
        </p:txBody>
      </p:sp>
      <p:sp>
        <p:nvSpPr>
          <p:cNvPr id="9" name="TextBox 9"/>
          <p:cNvSpPr txBox="1"/>
          <p:nvPr/>
        </p:nvSpPr>
        <p:spPr>
          <a:xfrm>
            <a:off x="2600006" y="6174195"/>
            <a:ext cx="10892167" cy="835153"/>
          </a:xfrm>
          <a:prstGeom prst="rect">
            <a:avLst/>
          </a:prstGeom>
        </p:spPr>
        <p:txBody>
          <a:bodyPr lIns="0" tIns="0" rIns="0" bIns="0" rtlCol="0" anchor="t">
            <a:spAutoFit/>
          </a:bodyPr>
          <a:lstStyle/>
          <a:p>
            <a:pPr marL="657495" lvl="1" indent="-328747" algn="l">
              <a:lnSpc>
                <a:spcPts val="3228"/>
              </a:lnSpc>
              <a:spcBef>
                <a:spcPct val="0"/>
              </a:spcBef>
              <a:buFont typeface="Arial"/>
              <a:buChar char="•"/>
            </a:pPr>
            <a:r>
              <a:rPr lang="en-US" sz="3045" spc="112">
                <a:solidFill>
                  <a:srgbClr val="152703"/>
                </a:solidFill>
                <a:latin typeface="Clear Sans"/>
                <a:ea typeface="Clear Sans"/>
                <a:cs typeface="Clear Sans"/>
                <a:sym typeface="Clear Sans"/>
              </a:rPr>
              <a:t>Le 23 octobre 2024 : autorisation de la création d’une IGP “Sapin de Noël de Morvan”  </a:t>
            </a:r>
          </a:p>
        </p:txBody>
      </p:sp>
      <p:sp>
        <p:nvSpPr>
          <p:cNvPr id="10" name="TextBox 10"/>
          <p:cNvSpPr txBox="1"/>
          <p:nvPr/>
        </p:nvSpPr>
        <p:spPr>
          <a:xfrm>
            <a:off x="2600006" y="3747185"/>
            <a:ext cx="10892167" cy="835153"/>
          </a:xfrm>
          <a:prstGeom prst="rect">
            <a:avLst/>
          </a:prstGeom>
        </p:spPr>
        <p:txBody>
          <a:bodyPr lIns="0" tIns="0" rIns="0" bIns="0" rtlCol="0" anchor="t">
            <a:spAutoFit/>
          </a:bodyPr>
          <a:lstStyle/>
          <a:p>
            <a:pPr marL="657495" lvl="1" indent="-328747" algn="l">
              <a:lnSpc>
                <a:spcPts val="3228"/>
              </a:lnSpc>
              <a:spcBef>
                <a:spcPct val="0"/>
              </a:spcBef>
              <a:buFont typeface="Arial"/>
              <a:buChar char="•"/>
            </a:pPr>
            <a:r>
              <a:rPr lang="en-US" sz="3045" spc="112">
                <a:solidFill>
                  <a:srgbClr val="152703"/>
                </a:solidFill>
                <a:latin typeface="Clear Sans"/>
                <a:ea typeface="Clear Sans"/>
                <a:cs typeface="Clear Sans"/>
                <a:sym typeface="Clear Sans"/>
              </a:rPr>
              <a:t>2018 : demande de la part d’excellence végétale d’une IGP “Sapin de Noël de Morvan” </a:t>
            </a:r>
          </a:p>
        </p:txBody>
      </p:sp>
      <p:sp>
        <p:nvSpPr>
          <p:cNvPr id="11" name="TextBox 11"/>
          <p:cNvSpPr txBox="1"/>
          <p:nvPr/>
        </p:nvSpPr>
        <p:spPr>
          <a:xfrm>
            <a:off x="17682503" y="9706610"/>
            <a:ext cx="605497" cy="580368"/>
          </a:xfrm>
          <a:prstGeom prst="rect">
            <a:avLst/>
          </a:prstGeom>
        </p:spPr>
        <p:txBody>
          <a:bodyPr lIns="0" tIns="0" rIns="0" bIns="0" rtlCol="0" anchor="t">
            <a:spAutoFit/>
          </a:bodyPr>
          <a:lstStyle/>
          <a:p>
            <a:pPr algn="ctr">
              <a:lnSpc>
                <a:spcPts val="4759"/>
              </a:lnSpc>
            </a:pPr>
            <a:r>
              <a:rPr lang="en-US" sz="3399" b="1">
                <a:solidFill>
                  <a:srgbClr val="000000"/>
                </a:solidFill>
                <a:latin typeface="Open Sans Bold"/>
                <a:ea typeface="Open Sans Bold"/>
                <a:cs typeface="Open Sans Bold"/>
                <a:sym typeface="Open Sans Bold"/>
              </a:rPr>
              <a:t>16</a:t>
            </a:r>
          </a:p>
        </p:txBody>
      </p:sp>
      <p:sp>
        <p:nvSpPr>
          <p:cNvPr id="12" name="TextBox 12"/>
          <p:cNvSpPr txBox="1"/>
          <p:nvPr/>
        </p:nvSpPr>
        <p:spPr>
          <a:xfrm>
            <a:off x="12744210" y="3444926"/>
            <a:ext cx="5221784" cy="264159"/>
          </a:xfrm>
          <a:prstGeom prst="rect">
            <a:avLst/>
          </a:prstGeom>
        </p:spPr>
        <p:txBody>
          <a:bodyPr lIns="0" tIns="0" rIns="0" bIns="0" rtlCol="0" anchor="t">
            <a:spAutoFit/>
          </a:bodyPr>
          <a:lstStyle/>
          <a:p>
            <a:pPr algn="ctr">
              <a:lnSpc>
                <a:spcPts val="2240"/>
              </a:lnSpc>
              <a:spcBef>
                <a:spcPct val="0"/>
              </a:spcBef>
            </a:pPr>
            <a:r>
              <a:rPr lang="en-US" sz="1600" b="1" u="sng">
                <a:solidFill>
                  <a:srgbClr val="000000"/>
                </a:solidFill>
                <a:latin typeface="Open Sans Bold"/>
                <a:ea typeface="Open Sans Bold"/>
                <a:cs typeface="Open Sans Bold"/>
                <a:sym typeface="Open Sans Bold"/>
              </a:rPr>
              <a:t>https://sapins-morvan.fr/index.php/galerie-photos/</a:t>
            </a:r>
          </a:p>
        </p:txBody>
      </p:sp>
      <p:pic>
        <p:nvPicPr>
          <p:cNvPr id="14" name="Audio 13">
            <a:hlinkClick r:id="" action="ppaction://media"/>
            <a:extLst>
              <a:ext uri="{FF2B5EF4-FFF2-40B4-BE49-F238E27FC236}">
                <a16:creationId xmlns:a16="http://schemas.microsoft.com/office/drawing/2014/main" id="{AA1F0462-EF8B-922F-3F30-ECEA8CB5512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29688" t="-329688" r="-329688" b="-329688"/>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66059"/>
    </mc:Choice>
    <mc:Fallback>
      <p:transition spd="slow" advTm="66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grpSp>
        <p:nvGrpSpPr>
          <p:cNvPr id="2" name="Group 2"/>
          <p:cNvGrpSpPr/>
          <p:nvPr/>
        </p:nvGrpSpPr>
        <p:grpSpPr>
          <a:xfrm>
            <a:off x="-2824737" y="1615382"/>
            <a:ext cx="7249047" cy="7056237"/>
            <a:chOff x="0" y="0"/>
            <a:chExt cx="835010" cy="812800"/>
          </a:xfrm>
        </p:grpSpPr>
        <p:sp>
          <p:nvSpPr>
            <p:cNvPr id="3" name="Freeform 3"/>
            <p:cNvSpPr/>
            <p:nvPr/>
          </p:nvSpPr>
          <p:spPr>
            <a:xfrm>
              <a:off x="0" y="0"/>
              <a:ext cx="835010" cy="812800"/>
            </a:xfrm>
            <a:custGeom>
              <a:avLst/>
              <a:gdLst/>
              <a:ahLst/>
              <a:cxnLst/>
              <a:rect l="l" t="t" r="r" b="b"/>
              <a:pathLst>
                <a:path w="835010" h="812800">
                  <a:moveTo>
                    <a:pt x="417505" y="0"/>
                  </a:moveTo>
                  <a:cubicBezTo>
                    <a:pt x="186923" y="0"/>
                    <a:pt x="0" y="181951"/>
                    <a:pt x="0" y="406400"/>
                  </a:cubicBezTo>
                  <a:cubicBezTo>
                    <a:pt x="0" y="630849"/>
                    <a:pt x="186923" y="812800"/>
                    <a:pt x="417505" y="812800"/>
                  </a:cubicBezTo>
                  <a:cubicBezTo>
                    <a:pt x="648086" y="812800"/>
                    <a:pt x="835010" y="630849"/>
                    <a:pt x="835010" y="406400"/>
                  </a:cubicBezTo>
                  <a:cubicBezTo>
                    <a:pt x="835010" y="181951"/>
                    <a:pt x="648086" y="0"/>
                    <a:pt x="417505" y="0"/>
                  </a:cubicBezTo>
                  <a:close/>
                </a:path>
              </a:pathLst>
            </a:custGeom>
            <a:solidFill>
              <a:srgbClr val="000000">
                <a:alpha val="0"/>
              </a:srgbClr>
            </a:solidFill>
            <a:ln w="952500" cap="sq">
              <a:solidFill>
                <a:srgbClr val="3C690D">
                  <a:alpha val="22745"/>
                </a:srgbClr>
              </a:solidFill>
              <a:prstDash val="solid"/>
              <a:miter/>
            </a:ln>
          </p:spPr>
          <p:txBody>
            <a:bodyPr/>
            <a:lstStyle/>
            <a:p>
              <a:endParaRPr lang="fr-FR"/>
            </a:p>
          </p:txBody>
        </p:sp>
        <p:sp>
          <p:nvSpPr>
            <p:cNvPr id="4" name="TextBox 4"/>
            <p:cNvSpPr txBox="1"/>
            <p:nvPr/>
          </p:nvSpPr>
          <p:spPr>
            <a:xfrm>
              <a:off x="78282" y="38100"/>
              <a:ext cx="678445" cy="698500"/>
            </a:xfrm>
            <a:prstGeom prst="rect">
              <a:avLst/>
            </a:prstGeom>
          </p:spPr>
          <p:txBody>
            <a:bodyPr lIns="50800" tIns="50800" rIns="50800" bIns="50800" rtlCol="0" anchor="ctr"/>
            <a:lstStyle/>
            <a:p>
              <a:pPr algn="ctr">
                <a:lnSpc>
                  <a:spcPts val="2659"/>
                </a:lnSpc>
              </a:pPr>
              <a:endParaRPr/>
            </a:p>
          </p:txBody>
        </p:sp>
      </p:grpSp>
      <p:sp>
        <p:nvSpPr>
          <p:cNvPr id="5" name="AutoShape 5"/>
          <p:cNvSpPr/>
          <p:nvPr/>
        </p:nvSpPr>
        <p:spPr>
          <a:xfrm flipV="1">
            <a:off x="5297405" y="6084459"/>
            <a:ext cx="5520335" cy="38100"/>
          </a:xfrm>
          <a:prstGeom prst="line">
            <a:avLst/>
          </a:prstGeom>
          <a:ln w="76200" cap="flat">
            <a:solidFill>
              <a:srgbClr val="3C690D"/>
            </a:solidFill>
            <a:prstDash val="solid"/>
            <a:headEnd type="none" w="sm" len="sm"/>
            <a:tailEnd type="none" w="sm" len="sm"/>
          </a:ln>
        </p:spPr>
        <p:txBody>
          <a:bodyPr/>
          <a:lstStyle/>
          <a:p>
            <a:endParaRPr lang="fr-FR"/>
          </a:p>
        </p:txBody>
      </p:sp>
      <p:sp>
        <p:nvSpPr>
          <p:cNvPr id="6" name="TextBox 6"/>
          <p:cNvSpPr txBox="1"/>
          <p:nvPr/>
        </p:nvSpPr>
        <p:spPr>
          <a:xfrm>
            <a:off x="5297142" y="4415232"/>
            <a:ext cx="13615893" cy="1599411"/>
          </a:xfrm>
          <a:prstGeom prst="rect">
            <a:avLst/>
          </a:prstGeom>
        </p:spPr>
        <p:txBody>
          <a:bodyPr lIns="0" tIns="0" rIns="0" bIns="0" rtlCol="0" anchor="t">
            <a:spAutoFit/>
          </a:bodyPr>
          <a:lstStyle/>
          <a:p>
            <a:pPr algn="l">
              <a:lnSpc>
                <a:spcPts val="11968"/>
              </a:lnSpc>
            </a:pPr>
            <a:r>
              <a:rPr lang="en-US" sz="11968">
                <a:solidFill>
                  <a:srgbClr val="152703"/>
                </a:solidFill>
                <a:latin typeface="Clear Sans"/>
                <a:ea typeface="Clear Sans"/>
                <a:cs typeface="Clear Sans"/>
                <a:sym typeface="Clear Sans"/>
              </a:rPr>
              <a:t>Agenda</a:t>
            </a:r>
          </a:p>
        </p:txBody>
      </p:sp>
      <p:sp>
        <p:nvSpPr>
          <p:cNvPr id="7" name="TextBox 7"/>
          <p:cNvSpPr txBox="1"/>
          <p:nvPr/>
        </p:nvSpPr>
        <p:spPr>
          <a:xfrm>
            <a:off x="17682503" y="9706610"/>
            <a:ext cx="605497" cy="580390"/>
          </a:xfrm>
          <a:prstGeom prst="rect">
            <a:avLst/>
          </a:prstGeom>
        </p:spPr>
        <p:txBody>
          <a:bodyPr lIns="0" tIns="0" rIns="0" bIns="0" rtlCol="0" anchor="t">
            <a:spAutoFit/>
          </a:bodyPr>
          <a:lstStyle/>
          <a:p>
            <a:pPr algn="ctr">
              <a:lnSpc>
                <a:spcPts val="4759"/>
              </a:lnSpc>
            </a:pPr>
            <a:r>
              <a:rPr lang="en-US" sz="3399" b="1">
                <a:solidFill>
                  <a:srgbClr val="000000"/>
                </a:solidFill>
                <a:latin typeface="Open Sans Bold"/>
                <a:ea typeface="Open Sans Bold"/>
                <a:cs typeface="Open Sans Bold"/>
                <a:sym typeface="Open Sans Bold"/>
              </a:rPr>
              <a:t>17</a:t>
            </a:r>
          </a:p>
        </p:txBody>
      </p:sp>
      <p:pic>
        <p:nvPicPr>
          <p:cNvPr id="9" name="Audio 8">
            <a:hlinkClick r:id="" action="ppaction://media"/>
            <a:extLst>
              <a:ext uri="{FF2B5EF4-FFF2-40B4-BE49-F238E27FC236}">
                <a16:creationId xmlns:a16="http://schemas.microsoft.com/office/drawing/2014/main" id="{FD2E8BDE-1E52-6F8F-E549-7C298D4E86E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329688" t="-329688" r="-329688" b="-329688"/>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5444"/>
    </mc:Choice>
    <mc:Fallback>
      <p:transition spd="slow" advTm="5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 name="TextBox 2"/>
          <p:cNvSpPr txBox="1"/>
          <p:nvPr/>
        </p:nvSpPr>
        <p:spPr>
          <a:xfrm>
            <a:off x="262912" y="2233880"/>
            <a:ext cx="16611433" cy="7169658"/>
          </a:xfrm>
          <a:prstGeom prst="rect">
            <a:avLst/>
          </a:prstGeom>
        </p:spPr>
        <p:txBody>
          <a:bodyPr lIns="0" tIns="0" rIns="0" bIns="0" rtlCol="0" anchor="t">
            <a:spAutoFit/>
          </a:bodyPr>
          <a:lstStyle/>
          <a:p>
            <a:pPr marL="777240" lvl="1" indent="-388620" algn="l">
              <a:lnSpc>
                <a:spcPts val="3816"/>
              </a:lnSpc>
              <a:buFont typeface="Arial"/>
              <a:buChar char="•"/>
            </a:pPr>
            <a:r>
              <a:rPr lang="en-US" sz="3600" spc="133">
                <a:solidFill>
                  <a:srgbClr val="152703"/>
                </a:solidFill>
                <a:latin typeface="Clear Sans"/>
                <a:ea typeface="Clear Sans"/>
                <a:cs typeface="Clear Sans"/>
                <a:sym typeface="Clear Sans"/>
              </a:rPr>
              <a:t>5 novembre : Webinaire de présentation d’un appel à projets pour le  partenariat Européen “Agroécologie”</a:t>
            </a:r>
          </a:p>
          <a:p>
            <a:pPr algn="l">
              <a:lnSpc>
                <a:spcPts val="3816"/>
              </a:lnSpc>
            </a:pPr>
            <a:endParaRPr lang="en-US" sz="3600" spc="133">
              <a:solidFill>
                <a:srgbClr val="152703"/>
              </a:solidFill>
              <a:latin typeface="Clear Sans"/>
              <a:ea typeface="Clear Sans"/>
              <a:cs typeface="Clear Sans"/>
              <a:sym typeface="Clear Sans"/>
            </a:endParaRPr>
          </a:p>
          <a:p>
            <a:pPr marL="777240" lvl="1" indent="-388620" algn="l">
              <a:lnSpc>
                <a:spcPts val="3816"/>
              </a:lnSpc>
              <a:buFont typeface="Arial"/>
              <a:buChar char="•"/>
            </a:pPr>
            <a:r>
              <a:rPr lang="en-US" sz="3600" spc="133">
                <a:solidFill>
                  <a:srgbClr val="152703"/>
                </a:solidFill>
                <a:latin typeface="Clear Sans"/>
                <a:ea typeface="Clear Sans"/>
                <a:cs typeface="Clear Sans"/>
                <a:sym typeface="Clear Sans"/>
              </a:rPr>
              <a:t>5 et 6 novembre : Fruitnet Citrus congress a Valence</a:t>
            </a:r>
          </a:p>
          <a:p>
            <a:pPr algn="l">
              <a:lnSpc>
                <a:spcPts val="3816"/>
              </a:lnSpc>
            </a:pPr>
            <a:endParaRPr lang="en-US" sz="3600" spc="133">
              <a:solidFill>
                <a:srgbClr val="152703"/>
              </a:solidFill>
              <a:latin typeface="Clear Sans"/>
              <a:ea typeface="Clear Sans"/>
              <a:cs typeface="Clear Sans"/>
              <a:sym typeface="Clear Sans"/>
            </a:endParaRPr>
          </a:p>
          <a:p>
            <a:pPr marL="777240" lvl="1" indent="-388620" algn="l">
              <a:lnSpc>
                <a:spcPts val="3816"/>
              </a:lnSpc>
              <a:buFont typeface="Arial"/>
              <a:buChar char="•"/>
            </a:pPr>
            <a:r>
              <a:rPr lang="en-US" sz="3600" spc="133">
                <a:solidFill>
                  <a:srgbClr val="152703"/>
                </a:solidFill>
                <a:latin typeface="Clear Sans"/>
                <a:ea typeface="Clear Sans"/>
                <a:cs typeface="Clear Sans"/>
                <a:sym typeface="Clear Sans"/>
              </a:rPr>
              <a:t>9 novembre : Conférence de la société d’horticulture d’Ille-et-Vilaine  sur la création et la sélection des nouvelles variétés par Patrick BASTERGUE</a:t>
            </a:r>
          </a:p>
          <a:p>
            <a:pPr algn="l">
              <a:lnSpc>
                <a:spcPts val="3816"/>
              </a:lnSpc>
            </a:pPr>
            <a:endParaRPr lang="en-US" sz="3600" spc="133">
              <a:solidFill>
                <a:srgbClr val="152703"/>
              </a:solidFill>
              <a:latin typeface="Clear Sans"/>
              <a:ea typeface="Clear Sans"/>
              <a:cs typeface="Clear Sans"/>
              <a:sym typeface="Clear Sans"/>
            </a:endParaRPr>
          </a:p>
          <a:p>
            <a:pPr marL="777240" lvl="1" indent="-388620" algn="l">
              <a:lnSpc>
                <a:spcPts val="3816"/>
              </a:lnSpc>
              <a:buFont typeface="Arial"/>
              <a:buChar char="•"/>
            </a:pPr>
            <a:r>
              <a:rPr lang="en-US" sz="3600" spc="133">
                <a:solidFill>
                  <a:srgbClr val="152703"/>
                </a:solidFill>
                <a:latin typeface="Clear Sans"/>
                <a:ea typeface="Clear Sans"/>
                <a:cs typeface="Clear Sans"/>
                <a:sym typeface="Clear Sans"/>
              </a:rPr>
              <a:t>10 novembre : Fête de l'arbre et de l'automne à Caudebec en Caux / Rives en sein en Normandie </a:t>
            </a:r>
          </a:p>
          <a:p>
            <a:pPr algn="l">
              <a:lnSpc>
                <a:spcPts val="3816"/>
              </a:lnSpc>
            </a:pPr>
            <a:endParaRPr lang="en-US" sz="3600" spc="133">
              <a:solidFill>
                <a:srgbClr val="152703"/>
              </a:solidFill>
              <a:latin typeface="Clear Sans"/>
              <a:ea typeface="Clear Sans"/>
              <a:cs typeface="Clear Sans"/>
              <a:sym typeface="Clear Sans"/>
            </a:endParaRPr>
          </a:p>
          <a:p>
            <a:pPr marL="777240" lvl="1" indent="-388620" algn="l">
              <a:lnSpc>
                <a:spcPts val="3816"/>
              </a:lnSpc>
              <a:buFont typeface="Arial"/>
              <a:buChar char="•"/>
            </a:pPr>
            <a:r>
              <a:rPr lang="en-US" sz="3600" spc="133">
                <a:solidFill>
                  <a:srgbClr val="152703"/>
                </a:solidFill>
                <a:latin typeface="Clear Sans"/>
                <a:ea typeface="Clear Sans"/>
                <a:cs typeface="Clear Sans"/>
                <a:sym typeface="Clear Sans"/>
              </a:rPr>
              <a:t>15 novembre : Webinaire de l’académie du biocontrôle pour l’accompagnement de l'innovation en biocontrôle </a:t>
            </a:r>
          </a:p>
          <a:p>
            <a:pPr algn="l">
              <a:lnSpc>
                <a:spcPts val="3816"/>
              </a:lnSpc>
              <a:spcBef>
                <a:spcPct val="0"/>
              </a:spcBef>
            </a:pPr>
            <a:endParaRPr lang="en-US" sz="3600" spc="133">
              <a:solidFill>
                <a:srgbClr val="152703"/>
              </a:solidFill>
              <a:latin typeface="Clear Sans"/>
              <a:ea typeface="Clear Sans"/>
              <a:cs typeface="Clear Sans"/>
              <a:sym typeface="Clear Sans"/>
            </a:endParaRPr>
          </a:p>
        </p:txBody>
      </p:sp>
      <p:grpSp>
        <p:nvGrpSpPr>
          <p:cNvPr id="3" name="Group 3"/>
          <p:cNvGrpSpPr/>
          <p:nvPr/>
        </p:nvGrpSpPr>
        <p:grpSpPr>
          <a:xfrm>
            <a:off x="14902864" y="-4079865"/>
            <a:ext cx="6047045" cy="6047045"/>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3C690D">
                  <a:alpha val="22745"/>
                </a:srgbClr>
              </a:solidFill>
              <a:prstDash val="solid"/>
              <a:miter/>
            </a:ln>
          </p:spPr>
          <p:txBody>
            <a:bodyPr/>
            <a:lstStyle/>
            <a:p>
              <a:endParaRPr lang="fr-FR"/>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028700" y="114300"/>
            <a:ext cx="6217129" cy="1115568"/>
          </a:xfrm>
          <a:prstGeom prst="rect">
            <a:avLst/>
          </a:prstGeom>
        </p:spPr>
        <p:txBody>
          <a:bodyPr lIns="0" tIns="0" rIns="0" bIns="0" rtlCol="0" anchor="t">
            <a:spAutoFit/>
          </a:bodyPr>
          <a:lstStyle/>
          <a:p>
            <a:pPr marL="0" lvl="0" indent="0" algn="l">
              <a:lnSpc>
                <a:spcPts val="8586"/>
              </a:lnSpc>
            </a:pPr>
            <a:r>
              <a:rPr lang="en-US" sz="8100" b="1" spc="299">
                <a:solidFill>
                  <a:srgbClr val="152703"/>
                </a:solidFill>
                <a:latin typeface="Clear Sans Bold"/>
                <a:ea typeface="Clear Sans Bold"/>
                <a:cs typeface="Clear Sans Bold"/>
                <a:sym typeface="Clear Sans Bold"/>
              </a:rPr>
              <a:t>Agenda</a:t>
            </a:r>
          </a:p>
        </p:txBody>
      </p:sp>
      <p:sp>
        <p:nvSpPr>
          <p:cNvPr id="7" name="AutoShape 7"/>
          <p:cNvSpPr/>
          <p:nvPr/>
        </p:nvSpPr>
        <p:spPr>
          <a:xfrm>
            <a:off x="1028700" y="1492656"/>
            <a:ext cx="5214824" cy="0"/>
          </a:xfrm>
          <a:prstGeom prst="line">
            <a:avLst/>
          </a:prstGeom>
          <a:ln w="76200" cap="flat">
            <a:solidFill>
              <a:srgbClr val="3C690D"/>
            </a:solidFill>
            <a:prstDash val="solid"/>
            <a:headEnd type="none" w="sm" len="sm"/>
            <a:tailEnd type="none" w="sm" len="sm"/>
          </a:ln>
        </p:spPr>
        <p:txBody>
          <a:bodyPr/>
          <a:lstStyle/>
          <a:p>
            <a:endParaRPr lang="fr-FR"/>
          </a:p>
        </p:txBody>
      </p:sp>
      <p:sp>
        <p:nvSpPr>
          <p:cNvPr id="8" name="TextBox 8"/>
          <p:cNvSpPr txBox="1"/>
          <p:nvPr/>
        </p:nvSpPr>
        <p:spPr>
          <a:xfrm>
            <a:off x="17682503" y="9706610"/>
            <a:ext cx="605497" cy="580368"/>
          </a:xfrm>
          <a:prstGeom prst="rect">
            <a:avLst/>
          </a:prstGeom>
        </p:spPr>
        <p:txBody>
          <a:bodyPr lIns="0" tIns="0" rIns="0" bIns="0" rtlCol="0" anchor="t">
            <a:spAutoFit/>
          </a:bodyPr>
          <a:lstStyle/>
          <a:p>
            <a:pPr algn="ctr">
              <a:lnSpc>
                <a:spcPts val="4759"/>
              </a:lnSpc>
            </a:pPr>
            <a:r>
              <a:rPr lang="en-US" sz="3399" b="1">
                <a:solidFill>
                  <a:srgbClr val="000000"/>
                </a:solidFill>
                <a:latin typeface="Open Sans Bold"/>
                <a:ea typeface="Open Sans Bold"/>
                <a:cs typeface="Open Sans Bold"/>
                <a:sym typeface="Open Sans Bold"/>
              </a:rPr>
              <a:t>18</a:t>
            </a:r>
          </a:p>
        </p:txBody>
      </p:sp>
      <p:pic>
        <p:nvPicPr>
          <p:cNvPr id="10" name="Audio 9">
            <a:hlinkClick r:id="" action="ppaction://media"/>
            <a:extLst>
              <a:ext uri="{FF2B5EF4-FFF2-40B4-BE49-F238E27FC236}">
                <a16:creationId xmlns:a16="http://schemas.microsoft.com/office/drawing/2014/main" id="{8F60D98F-9F4A-EB40-B180-B07EC903B07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329688" t="-329688" r="-329688" b="-329688"/>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83619"/>
    </mc:Choice>
    <mc:Fallback>
      <p:transition spd="slow" advTm="83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grpSp>
        <p:nvGrpSpPr>
          <p:cNvPr id="2" name="Group 2"/>
          <p:cNvGrpSpPr/>
          <p:nvPr/>
        </p:nvGrpSpPr>
        <p:grpSpPr>
          <a:xfrm>
            <a:off x="16226837" y="-3666828"/>
            <a:ext cx="5227895" cy="522789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3C690D">
                  <a:alpha val="22745"/>
                </a:srgbClr>
              </a:solidFill>
              <a:prstDash val="solid"/>
              <a:miter/>
            </a:ln>
          </p:spPr>
          <p:txBody>
            <a:bodyPr/>
            <a:lstStyle/>
            <a:p>
              <a:endParaRPr lang="fr-FR"/>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0" y="113331"/>
            <a:ext cx="7934436" cy="656844"/>
          </a:xfrm>
          <a:prstGeom prst="rect">
            <a:avLst/>
          </a:prstGeom>
        </p:spPr>
        <p:txBody>
          <a:bodyPr lIns="0" tIns="0" rIns="0" bIns="0" rtlCol="0" anchor="t">
            <a:spAutoFit/>
          </a:bodyPr>
          <a:lstStyle/>
          <a:p>
            <a:pPr marL="0" lvl="0" indent="0" algn="l">
              <a:lnSpc>
                <a:spcPts val="5088"/>
              </a:lnSpc>
            </a:pPr>
            <a:r>
              <a:rPr lang="en-US" sz="4800" b="1" spc="177">
                <a:solidFill>
                  <a:srgbClr val="152703"/>
                </a:solidFill>
                <a:latin typeface="Clear Sans Bold"/>
                <a:ea typeface="Clear Sans Bold"/>
                <a:cs typeface="Clear Sans Bold"/>
                <a:sym typeface="Clear Sans Bold"/>
              </a:rPr>
              <a:t>Bibliographie</a:t>
            </a:r>
          </a:p>
        </p:txBody>
      </p:sp>
      <p:sp>
        <p:nvSpPr>
          <p:cNvPr id="6" name="AutoShape 6"/>
          <p:cNvSpPr/>
          <p:nvPr/>
        </p:nvSpPr>
        <p:spPr>
          <a:xfrm flipV="1">
            <a:off x="-180864" y="924192"/>
            <a:ext cx="4569941" cy="0"/>
          </a:xfrm>
          <a:prstGeom prst="line">
            <a:avLst/>
          </a:prstGeom>
          <a:ln w="76200" cap="flat">
            <a:solidFill>
              <a:srgbClr val="3C690D"/>
            </a:solidFill>
            <a:prstDash val="solid"/>
            <a:headEnd type="none" w="sm" len="sm"/>
            <a:tailEnd type="none" w="sm" len="sm"/>
          </a:ln>
        </p:spPr>
        <p:txBody>
          <a:bodyPr/>
          <a:lstStyle/>
          <a:p>
            <a:endParaRPr lang="fr-FR"/>
          </a:p>
        </p:txBody>
      </p:sp>
      <p:sp>
        <p:nvSpPr>
          <p:cNvPr id="7" name="TextBox 7"/>
          <p:cNvSpPr txBox="1"/>
          <p:nvPr/>
        </p:nvSpPr>
        <p:spPr>
          <a:xfrm>
            <a:off x="0" y="1224915"/>
            <a:ext cx="18288000" cy="789349"/>
          </a:xfrm>
          <a:prstGeom prst="rect">
            <a:avLst/>
          </a:prstGeom>
        </p:spPr>
        <p:txBody>
          <a:bodyPr lIns="0" tIns="0" rIns="0" bIns="0" rtlCol="0" anchor="t">
            <a:spAutoFit/>
          </a:bodyPr>
          <a:lstStyle/>
          <a:p>
            <a:pPr marL="496571" lvl="1" indent="-248285" algn="l">
              <a:lnSpc>
                <a:spcPts val="3220"/>
              </a:lnSpc>
              <a:buFont typeface="Arial"/>
              <a:buChar char="•"/>
            </a:pPr>
            <a:r>
              <a:rPr lang="en-US" sz="2300">
                <a:solidFill>
                  <a:srgbClr val="152703"/>
                </a:solidFill>
                <a:latin typeface="Clear Sans"/>
                <a:ea typeface="Clear Sans"/>
                <a:cs typeface="Clear Sans"/>
                <a:sym typeface="Clear Sans"/>
              </a:rPr>
              <a:t>Suivi de la biodiversité : une caméra embarquée pour capter l’insaisissable | INRAE. https://www.inrae.fr/actualites/suivi-biodiversite-camera-embarquee-capter-linsaisissable-0</a:t>
            </a:r>
          </a:p>
        </p:txBody>
      </p:sp>
      <p:sp>
        <p:nvSpPr>
          <p:cNvPr id="8" name="TextBox 8"/>
          <p:cNvSpPr txBox="1"/>
          <p:nvPr/>
        </p:nvSpPr>
        <p:spPr>
          <a:xfrm>
            <a:off x="0" y="2230755"/>
            <a:ext cx="17259300" cy="389255"/>
          </a:xfrm>
          <a:prstGeom prst="rect">
            <a:avLst/>
          </a:prstGeom>
        </p:spPr>
        <p:txBody>
          <a:bodyPr lIns="0" tIns="0" rIns="0" bIns="0" rtlCol="0" anchor="t">
            <a:spAutoFit/>
          </a:bodyPr>
          <a:lstStyle/>
          <a:p>
            <a:pPr marL="496569" lvl="1" indent="-248284" algn="l">
              <a:lnSpc>
                <a:spcPts val="3219"/>
              </a:lnSpc>
              <a:buFont typeface="Arial"/>
              <a:buChar char="•"/>
            </a:pPr>
            <a:r>
              <a:rPr lang="en-US" sz="2299">
                <a:solidFill>
                  <a:srgbClr val="152703"/>
                </a:solidFill>
                <a:latin typeface="Clear Sans"/>
                <a:ea typeface="Clear Sans"/>
                <a:cs typeface="Clear Sans"/>
                <a:sym typeface="Clear Sans"/>
              </a:rPr>
              <a:t>Le CTIFL participe au projet européen 4Growth ! https://www.ctifl.fr/le-ctifl-participe-au-projet-europeen-4growth</a:t>
            </a:r>
          </a:p>
        </p:txBody>
      </p:sp>
      <p:sp>
        <p:nvSpPr>
          <p:cNvPr id="9" name="TextBox 9"/>
          <p:cNvSpPr txBox="1"/>
          <p:nvPr/>
        </p:nvSpPr>
        <p:spPr>
          <a:xfrm>
            <a:off x="0" y="2817495"/>
            <a:ext cx="14467269" cy="389255"/>
          </a:xfrm>
          <a:prstGeom prst="rect">
            <a:avLst/>
          </a:prstGeom>
        </p:spPr>
        <p:txBody>
          <a:bodyPr lIns="0" tIns="0" rIns="0" bIns="0" rtlCol="0" anchor="t">
            <a:spAutoFit/>
          </a:bodyPr>
          <a:lstStyle/>
          <a:p>
            <a:pPr marL="496569" lvl="1" indent="-248284" algn="l">
              <a:lnSpc>
                <a:spcPts val="3219"/>
              </a:lnSpc>
              <a:buFont typeface="Arial"/>
              <a:buChar char="•"/>
            </a:pPr>
            <a:r>
              <a:rPr lang="en-US" sz="2299">
                <a:solidFill>
                  <a:srgbClr val="152703"/>
                </a:solidFill>
                <a:latin typeface="Clear Sans"/>
                <a:ea typeface="Clear Sans"/>
                <a:cs typeface="Clear Sans"/>
                <a:sym typeface="Clear Sans"/>
              </a:rPr>
              <a:t>« Project at a Glance ». 4Growth, https://4growth-project.eu/project-at-a-glance/</a:t>
            </a:r>
          </a:p>
        </p:txBody>
      </p:sp>
      <p:sp>
        <p:nvSpPr>
          <p:cNvPr id="10" name="TextBox 10"/>
          <p:cNvSpPr txBox="1"/>
          <p:nvPr/>
        </p:nvSpPr>
        <p:spPr>
          <a:xfrm>
            <a:off x="0" y="4372610"/>
            <a:ext cx="18288000" cy="1189355"/>
          </a:xfrm>
          <a:prstGeom prst="rect">
            <a:avLst/>
          </a:prstGeom>
        </p:spPr>
        <p:txBody>
          <a:bodyPr lIns="0" tIns="0" rIns="0" bIns="0" rtlCol="0" anchor="t">
            <a:spAutoFit/>
          </a:bodyPr>
          <a:lstStyle/>
          <a:p>
            <a:pPr marL="496571" lvl="1" indent="-248285" algn="l">
              <a:lnSpc>
                <a:spcPts val="3220"/>
              </a:lnSpc>
              <a:buFont typeface="Arial"/>
              <a:buChar char="•"/>
            </a:pPr>
            <a:r>
              <a:rPr lang="en-US" sz="2300">
                <a:solidFill>
                  <a:srgbClr val="152703"/>
                </a:solidFill>
                <a:latin typeface="Clear Sans"/>
                <a:ea typeface="Clear Sans"/>
                <a:cs typeface="Clear Sans"/>
                <a:sym typeface="Clear Sans"/>
              </a:rPr>
              <a:t>« Encore une journée pour profiter de la troisième édition des Végétales, près de Conches-en-Ouche ». Paris Normandie, 26 octobre 2024, https://www.paris-normandie.fr/id572578/article/2024-10-26/encore-une-journee-pour-profiter-de-la-troisieme-edition-des-vegetales-pres-de.</a:t>
            </a:r>
          </a:p>
        </p:txBody>
      </p:sp>
      <p:sp>
        <p:nvSpPr>
          <p:cNvPr id="11" name="TextBox 11"/>
          <p:cNvSpPr txBox="1"/>
          <p:nvPr/>
        </p:nvSpPr>
        <p:spPr>
          <a:xfrm>
            <a:off x="0" y="5733415"/>
            <a:ext cx="18288000" cy="1189355"/>
          </a:xfrm>
          <a:prstGeom prst="rect">
            <a:avLst/>
          </a:prstGeom>
        </p:spPr>
        <p:txBody>
          <a:bodyPr lIns="0" tIns="0" rIns="0" bIns="0" rtlCol="0" anchor="t">
            <a:spAutoFit/>
          </a:bodyPr>
          <a:lstStyle/>
          <a:p>
            <a:pPr marL="496571" lvl="1" indent="-248285" algn="l">
              <a:lnSpc>
                <a:spcPts val="3220"/>
              </a:lnSpc>
              <a:buFont typeface="Arial"/>
              <a:buChar char="•"/>
            </a:pPr>
            <a:r>
              <a:rPr lang="en-US" sz="2300">
                <a:solidFill>
                  <a:srgbClr val="152703"/>
                </a:solidFill>
                <a:latin typeface="Clear Sans"/>
                <a:ea typeface="Clear Sans"/>
                <a:cs typeface="Clear Sans"/>
                <a:sym typeface="Clear Sans"/>
              </a:rPr>
              <a:t>« Actualités réglementaires phytosanitaires du 26 au 31 octobre 2024 (semaine 44) ». Ministère de l’Agriculture, de la Souveraineté alimentaire et de la Forêt, https://agriculture.gouv.fr/actualites-reglementaires-phytosanitaires-du-26-au-31-octobre-2024-semaine-44</a:t>
            </a:r>
          </a:p>
        </p:txBody>
      </p:sp>
      <p:sp>
        <p:nvSpPr>
          <p:cNvPr id="12" name="TextBox 12"/>
          <p:cNvSpPr txBox="1"/>
          <p:nvPr/>
        </p:nvSpPr>
        <p:spPr>
          <a:xfrm>
            <a:off x="0" y="7094220"/>
            <a:ext cx="18288000" cy="789305"/>
          </a:xfrm>
          <a:prstGeom prst="rect">
            <a:avLst/>
          </a:prstGeom>
        </p:spPr>
        <p:txBody>
          <a:bodyPr lIns="0" tIns="0" rIns="0" bIns="0" rtlCol="0" anchor="t">
            <a:spAutoFit/>
          </a:bodyPr>
          <a:lstStyle/>
          <a:p>
            <a:pPr marL="496571" lvl="1" indent="-248285" algn="l">
              <a:lnSpc>
                <a:spcPts val="3220"/>
              </a:lnSpc>
              <a:buFont typeface="Arial"/>
              <a:buChar char="•"/>
            </a:pPr>
            <a:r>
              <a:rPr lang="en-US" sz="2300">
                <a:solidFill>
                  <a:srgbClr val="152703"/>
                </a:solidFill>
                <a:latin typeface="Clear Sans"/>
                <a:ea typeface="Clear Sans"/>
                <a:cs typeface="Clear Sans"/>
                <a:sym typeface="Clear Sans"/>
              </a:rPr>
              <a:t>Maxwell2024-10-15T11:42:00+01:00, Maura. « All Eyes on Valencia as Countdown Begins for Fruitnet Citrus Congress ». Fruitnet, https://www.fruitnet.com/eurofruit/all-eyes-on-valencia-as-countdown-begins-for-fruitnet-citrus-congress/263014.article</a:t>
            </a:r>
          </a:p>
        </p:txBody>
      </p:sp>
      <p:sp>
        <p:nvSpPr>
          <p:cNvPr id="13" name="TextBox 13"/>
          <p:cNvSpPr txBox="1"/>
          <p:nvPr/>
        </p:nvSpPr>
        <p:spPr>
          <a:xfrm>
            <a:off x="0" y="8054975"/>
            <a:ext cx="10802838" cy="389255"/>
          </a:xfrm>
          <a:prstGeom prst="rect">
            <a:avLst/>
          </a:prstGeom>
        </p:spPr>
        <p:txBody>
          <a:bodyPr lIns="0" tIns="0" rIns="0" bIns="0" rtlCol="0" anchor="t">
            <a:spAutoFit/>
          </a:bodyPr>
          <a:lstStyle/>
          <a:p>
            <a:pPr marL="496571" lvl="1" indent="-248285" algn="l">
              <a:lnSpc>
                <a:spcPts val="3220"/>
              </a:lnSpc>
              <a:buFont typeface="Arial"/>
              <a:buChar char="•"/>
            </a:pPr>
            <a:r>
              <a:rPr lang="en-US" sz="2300">
                <a:solidFill>
                  <a:srgbClr val="152703"/>
                </a:solidFill>
                <a:latin typeface="Clear Sans"/>
                <a:ea typeface="Clear Sans"/>
                <a:cs typeface="Clear Sans"/>
                <a:sym typeface="Clear Sans"/>
              </a:rPr>
              <a:t>Conférences |. 8 novembre 2024, https://www.horticulture35.fr/conferences/</a:t>
            </a:r>
          </a:p>
        </p:txBody>
      </p:sp>
      <p:sp>
        <p:nvSpPr>
          <p:cNvPr id="14" name="TextBox 14"/>
          <p:cNvSpPr txBox="1"/>
          <p:nvPr/>
        </p:nvSpPr>
        <p:spPr>
          <a:xfrm>
            <a:off x="0" y="8615680"/>
            <a:ext cx="16709827" cy="389255"/>
          </a:xfrm>
          <a:prstGeom prst="rect">
            <a:avLst/>
          </a:prstGeom>
        </p:spPr>
        <p:txBody>
          <a:bodyPr lIns="0" tIns="0" rIns="0" bIns="0" rtlCol="0" anchor="t">
            <a:spAutoFit/>
          </a:bodyPr>
          <a:lstStyle/>
          <a:p>
            <a:pPr marL="496571" lvl="1" indent="-248285" algn="l">
              <a:lnSpc>
                <a:spcPts val="3220"/>
              </a:lnSpc>
              <a:buFont typeface="Arial"/>
              <a:buChar char="•"/>
            </a:pPr>
            <a:r>
              <a:rPr lang="en-US" sz="2300">
                <a:solidFill>
                  <a:srgbClr val="152703"/>
                </a:solidFill>
                <a:latin typeface="Clear Sans"/>
                <a:ea typeface="Clear Sans"/>
                <a:cs typeface="Clear Sans"/>
                <a:sym typeface="Clear Sans"/>
              </a:rPr>
              <a:t>Fêtes des plantes et jardins 10 novembre 2024 - Binette &amp; Jardin. https://jardinage.lemonde.fr/agendas-10-11-2024.html</a:t>
            </a:r>
          </a:p>
        </p:txBody>
      </p:sp>
      <p:sp>
        <p:nvSpPr>
          <p:cNvPr id="15" name="TextBox 15"/>
          <p:cNvSpPr txBox="1"/>
          <p:nvPr/>
        </p:nvSpPr>
        <p:spPr>
          <a:xfrm>
            <a:off x="0" y="9176385"/>
            <a:ext cx="18288000" cy="789305"/>
          </a:xfrm>
          <a:prstGeom prst="rect">
            <a:avLst/>
          </a:prstGeom>
        </p:spPr>
        <p:txBody>
          <a:bodyPr lIns="0" tIns="0" rIns="0" bIns="0" rtlCol="0" anchor="t">
            <a:spAutoFit/>
          </a:bodyPr>
          <a:lstStyle/>
          <a:p>
            <a:pPr marL="496571" lvl="1" indent="-248285" algn="l">
              <a:lnSpc>
                <a:spcPts val="3220"/>
              </a:lnSpc>
              <a:buFont typeface="Arial"/>
              <a:buChar char="•"/>
            </a:pPr>
            <a:r>
              <a:rPr lang="en-US" sz="2300">
                <a:solidFill>
                  <a:srgbClr val="152703"/>
                </a:solidFill>
                <a:latin typeface="Clear Sans"/>
                <a:ea typeface="Clear Sans"/>
                <a:cs typeface="Clear Sans"/>
                <a:sym typeface="Clear Sans"/>
              </a:rPr>
              <a:t>Webinaire Académie du Biocontrôle - Accompagnement de l’innovation en biocontrôle par un pôle. https://www.vegepolys-valley.eu/agenda/14943-webinaire-academie-du-biocontrole-accompagnement-de-l-innovation-en-biocontrole-par-un-pole.html</a:t>
            </a:r>
          </a:p>
        </p:txBody>
      </p:sp>
      <p:sp>
        <p:nvSpPr>
          <p:cNvPr id="16" name="TextBox 16"/>
          <p:cNvSpPr txBox="1"/>
          <p:nvPr/>
        </p:nvSpPr>
        <p:spPr>
          <a:xfrm>
            <a:off x="0" y="3399790"/>
            <a:ext cx="18288000" cy="789305"/>
          </a:xfrm>
          <a:prstGeom prst="rect">
            <a:avLst/>
          </a:prstGeom>
        </p:spPr>
        <p:txBody>
          <a:bodyPr lIns="0" tIns="0" rIns="0" bIns="0" rtlCol="0" anchor="t">
            <a:spAutoFit/>
          </a:bodyPr>
          <a:lstStyle/>
          <a:p>
            <a:pPr marL="496571" lvl="1" indent="-248285" algn="l">
              <a:lnSpc>
                <a:spcPts val="3220"/>
              </a:lnSpc>
              <a:buFont typeface="Arial"/>
              <a:buChar char="•"/>
            </a:pPr>
            <a:r>
              <a:rPr lang="en-US" sz="2300">
                <a:solidFill>
                  <a:srgbClr val="152703"/>
                </a:solidFill>
                <a:latin typeface="Clear Sans"/>
                <a:ea typeface="Clear Sans"/>
                <a:cs typeface="Clear Sans"/>
                <a:sym typeface="Clear Sans"/>
              </a:rPr>
              <a:t>FAQ sur la loi Agec : Emballages et étiquettes adhésives des fruits et légumes. Interfel. https://www.interfel.com/actualites/reglementation-et-accords/faq-loi-agec-et-emballages/</a:t>
            </a:r>
          </a:p>
        </p:txBody>
      </p:sp>
      <p:sp>
        <p:nvSpPr>
          <p:cNvPr id="17" name="TextBox 17"/>
          <p:cNvSpPr txBox="1"/>
          <p:nvPr/>
        </p:nvSpPr>
        <p:spPr>
          <a:xfrm>
            <a:off x="17682503" y="9706610"/>
            <a:ext cx="605497" cy="580368"/>
          </a:xfrm>
          <a:prstGeom prst="rect">
            <a:avLst/>
          </a:prstGeom>
        </p:spPr>
        <p:txBody>
          <a:bodyPr lIns="0" tIns="0" rIns="0" bIns="0" rtlCol="0" anchor="t">
            <a:spAutoFit/>
          </a:bodyPr>
          <a:lstStyle/>
          <a:p>
            <a:pPr algn="ctr">
              <a:lnSpc>
                <a:spcPts val="4759"/>
              </a:lnSpc>
            </a:pPr>
            <a:r>
              <a:rPr lang="en-US" sz="3399" b="1">
                <a:solidFill>
                  <a:srgbClr val="000000"/>
                </a:solidFill>
                <a:latin typeface="Open Sans Bold"/>
                <a:ea typeface="Open Sans Bold"/>
                <a:cs typeface="Open Sans Bold"/>
                <a:sym typeface="Open Sans Bold"/>
              </a:rPr>
              <a:t>19</a:t>
            </a:r>
          </a:p>
        </p:txBody>
      </p:sp>
      <p:pic>
        <p:nvPicPr>
          <p:cNvPr id="19" name="Audio 18">
            <a:hlinkClick r:id="" action="ppaction://media"/>
            <a:extLst>
              <a:ext uri="{FF2B5EF4-FFF2-40B4-BE49-F238E27FC236}">
                <a16:creationId xmlns:a16="http://schemas.microsoft.com/office/drawing/2014/main" id="{0EC7A44F-DBE5-65E0-5203-1E6A6BDA2FE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329688" t="-329688" r="-329688" b="-329688"/>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729"/>
    </mc:Choice>
    <mc:Fallback>
      <p:transition spd="slow" advTm="2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 name="TextBox 2"/>
          <p:cNvSpPr txBox="1"/>
          <p:nvPr/>
        </p:nvSpPr>
        <p:spPr>
          <a:xfrm>
            <a:off x="422422" y="2252406"/>
            <a:ext cx="4963965" cy="634236"/>
          </a:xfrm>
          <a:prstGeom prst="rect">
            <a:avLst/>
          </a:prstGeom>
        </p:spPr>
        <p:txBody>
          <a:bodyPr lIns="0" tIns="0" rIns="0" bIns="0" rtlCol="0" anchor="t">
            <a:spAutoFit/>
          </a:bodyPr>
          <a:lstStyle/>
          <a:p>
            <a:pPr algn="l">
              <a:lnSpc>
                <a:spcPts val="4875"/>
              </a:lnSpc>
              <a:spcBef>
                <a:spcPct val="0"/>
              </a:spcBef>
            </a:pPr>
            <a:r>
              <a:rPr lang="en-US" sz="4599" spc="170">
                <a:solidFill>
                  <a:srgbClr val="152703"/>
                </a:solidFill>
                <a:latin typeface="Clear Sans"/>
                <a:ea typeface="Clear Sans"/>
                <a:cs typeface="Clear Sans"/>
                <a:sym typeface="Clear Sans"/>
              </a:rPr>
              <a:t>Innovation</a:t>
            </a:r>
          </a:p>
        </p:txBody>
      </p:sp>
      <p:sp>
        <p:nvSpPr>
          <p:cNvPr id="3" name="TextBox 3"/>
          <p:cNvSpPr txBox="1"/>
          <p:nvPr/>
        </p:nvSpPr>
        <p:spPr>
          <a:xfrm>
            <a:off x="422422" y="5024229"/>
            <a:ext cx="4963965" cy="634236"/>
          </a:xfrm>
          <a:prstGeom prst="rect">
            <a:avLst/>
          </a:prstGeom>
        </p:spPr>
        <p:txBody>
          <a:bodyPr lIns="0" tIns="0" rIns="0" bIns="0" rtlCol="0" anchor="t">
            <a:spAutoFit/>
          </a:bodyPr>
          <a:lstStyle/>
          <a:p>
            <a:pPr algn="l">
              <a:lnSpc>
                <a:spcPts val="4875"/>
              </a:lnSpc>
              <a:spcBef>
                <a:spcPct val="0"/>
              </a:spcBef>
            </a:pPr>
            <a:r>
              <a:rPr lang="en-US" sz="4599" spc="170">
                <a:solidFill>
                  <a:srgbClr val="152703"/>
                </a:solidFill>
                <a:latin typeface="Clear Sans"/>
                <a:ea typeface="Clear Sans"/>
                <a:cs typeface="Clear Sans"/>
                <a:sym typeface="Clear Sans"/>
              </a:rPr>
              <a:t>Commerce</a:t>
            </a:r>
          </a:p>
        </p:txBody>
      </p:sp>
      <p:sp>
        <p:nvSpPr>
          <p:cNvPr id="4" name="TextBox 4"/>
          <p:cNvSpPr txBox="1"/>
          <p:nvPr/>
        </p:nvSpPr>
        <p:spPr>
          <a:xfrm>
            <a:off x="422422" y="8196665"/>
            <a:ext cx="4963965" cy="634236"/>
          </a:xfrm>
          <a:prstGeom prst="rect">
            <a:avLst/>
          </a:prstGeom>
        </p:spPr>
        <p:txBody>
          <a:bodyPr lIns="0" tIns="0" rIns="0" bIns="0" rtlCol="0" anchor="t">
            <a:spAutoFit/>
          </a:bodyPr>
          <a:lstStyle/>
          <a:p>
            <a:pPr algn="l">
              <a:lnSpc>
                <a:spcPts val="4875"/>
              </a:lnSpc>
              <a:spcBef>
                <a:spcPct val="0"/>
              </a:spcBef>
            </a:pPr>
            <a:r>
              <a:rPr lang="en-US" sz="4599" spc="170">
                <a:solidFill>
                  <a:srgbClr val="152703"/>
                </a:solidFill>
                <a:latin typeface="Clear Sans"/>
                <a:ea typeface="Clear Sans"/>
                <a:cs typeface="Clear Sans"/>
                <a:sym typeface="Clear Sans"/>
              </a:rPr>
              <a:t>Dossier</a:t>
            </a:r>
          </a:p>
        </p:txBody>
      </p:sp>
      <p:sp>
        <p:nvSpPr>
          <p:cNvPr id="5" name="TextBox 5"/>
          <p:cNvSpPr txBox="1"/>
          <p:nvPr/>
        </p:nvSpPr>
        <p:spPr>
          <a:xfrm>
            <a:off x="422422" y="3672848"/>
            <a:ext cx="7285375" cy="634236"/>
          </a:xfrm>
          <a:prstGeom prst="rect">
            <a:avLst/>
          </a:prstGeom>
        </p:spPr>
        <p:txBody>
          <a:bodyPr lIns="0" tIns="0" rIns="0" bIns="0" rtlCol="0" anchor="t">
            <a:spAutoFit/>
          </a:bodyPr>
          <a:lstStyle/>
          <a:p>
            <a:pPr algn="l">
              <a:lnSpc>
                <a:spcPts val="4875"/>
              </a:lnSpc>
              <a:spcBef>
                <a:spcPct val="0"/>
              </a:spcBef>
            </a:pPr>
            <a:r>
              <a:rPr lang="en-US" sz="4599" spc="170">
                <a:solidFill>
                  <a:srgbClr val="152703"/>
                </a:solidFill>
                <a:latin typeface="Clear Sans"/>
                <a:ea typeface="Clear Sans"/>
                <a:cs typeface="Clear Sans"/>
                <a:sym typeface="Clear Sans"/>
              </a:rPr>
              <a:t>Actualité International</a:t>
            </a:r>
          </a:p>
        </p:txBody>
      </p:sp>
      <p:sp>
        <p:nvSpPr>
          <p:cNvPr id="6" name="TextBox 6"/>
          <p:cNvSpPr txBox="1"/>
          <p:nvPr/>
        </p:nvSpPr>
        <p:spPr>
          <a:xfrm>
            <a:off x="422422" y="6378299"/>
            <a:ext cx="7285375" cy="1253361"/>
          </a:xfrm>
          <a:prstGeom prst="rect">
            <a:avLst/>
          </a:prstGeom>
        </p:spPr>
        <p:txBody>
          <a:bodyPr lIns="0" tIns="0" rIns="0" bIns="0" rtlCol="0" anchor="t">
            <a:spAutoFit/>
          </a:bodyPr>
          <a:lstStyle/>
          <a:p>
            <a:pPr algn="l">
              <a:lnSpc>
                <a:spcPts val="4875"/>
              </a:lnSpc>
              <a:spcBef>
                <a:spcPct val="0"/>
              </a:spcBef>
            </a:pPr>
            <a:r>
              <a:rPr lang="en-US" sz="4599" spc="170">
                <a:solidFill>
                  <a:srgbClr val="152703"/>
                </a:solidFill>
                <a:latin typeface="Clear Sans"/>
                <a:ea typeface="Clear Sans"/>
                <a:cs typeface="Clear Sans"/>
                <a:sym typeface="Clear Sans"/>
              </a:rPr>
              <a:t>Organisations et acteurs des filières</a:t>
            </a:r>
          </a:p>
        </p:txBody>
      </p:sp>
      <p:sp>
        <p:nvSpPr>
          <p:cNvPr id="7" name="TextBox 7"/>
          <p:cNvSpPr txBox="1"/>
          <p:nvPr/>
        </p:nvSpPr>
        <p:spPr>
          <a:xfrm>
            <a:off x="422422" y="9395906"/>
            <a:ext cx="5611939" cy="634236"/>
          </a:xfrm>
          <a:prstGeom prst="rect">
            <a:avLst/>
          </a:prstGeom>
        </p:spPr>
        <p:txBody>
          <a:bodyPr lIns="0" tIns="0" rIns="0" bIns="0" rtlCol="0" anchor="t">
            <a:spAutoFit/>
          </a:bodyPr>
          <a:lstStyle/>
          <a:p>
            <a:pPr algn="l">
              <a:lnSpc>
                <a:spcPts val="4875"/>
              </a:lnSpc>
              <a:spcBef>
                <a:spcPct val="0"/>
              </a:spcBef>
            </a:pPr>
            <a:r>
              <a:rPr lang="en-US" sz="4599" spc="170">
                <a:solidFill>
                  <a:srgbClr val="152703"/>
                </a:solidFill>
                <a:latin typeface="Clear Sans"/>
                <a:ea typeface="Clear Sans"/>
                <a:cs typeface="Clear Sans"/>
                <a:sym typeface="Clear Sans"/>
              </a:rPr>
              <a:t>Agenda</a:t>
            </a:r>
          </a:p>
        </p:txBody>
      </p:sp>
      <p:grpSp>
        <p:nvGrpSpPr>
          <p:cNvPr id="8" name="Group 8"/>
          <p:cNvGrpSpPr/>
          <p:nvPr/>
        </p:nvGrpSpPr>
        <p:grpSpPr>
          <a:xfrm>
            <a:off x="16251606" y="-3588052"/>
            <a:ext cx="5189292" cy="5189292"/>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3C690D">
                  <a:alpha val="22745"/>
                </a:srgbClr>
              </a:solidFill>
              <a:prstDash val="solid"/>
              <a:miter/>
            </a:ln>
          </p:spPr>
          <p:txBody>
            <a:bodyPr/>
            <a:lstStyle/>
            <a:p>
              <a:endParaRPr lang="fr-FR"/>
            </a:p>
          </p:txBody>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028700" y="0"/>
            <a:ext cx="6217129" cy="1601240"/>
            <a:chOff x="0" y="0"/>
            <a:chExt cx="8289505" cy="2134987"/>
          </a:xfrm>
        </p:grpSpPr>
        <p:sp>
          <p:nvSpPr>
            <p:cNvPr id="12" name="TextBox 12"/>
            <p:cNvSpPr txBox="1"/>
            <p:nvPr/>
          </p:nvSpPr>
          <p:spPr>
            <a:xfrm>
              <a:off x="0" y="114300"/>
              <a:ext cx="8289505" cy="1525524"/>
            </a:xfrm>
            <a:prstGeom prst="rect">
              <a:avLst/>
            </a:prstGeom>
          </p:spPr>
          <p:txBody>
            <a:bodyPr lIns="0" tIns="0" rIns="0" bIns="0" rtlCol="0" anchor="t">
              <a:spAutoFit/>
            </a:bodyPr>
            <a:lstStyle/>
            <a:p>
              <a:pPr marL="0" lvl="0" indent="0" algn="l">
                <a:lnSpc>
                  <a:spcPts val="8586"/>
                </a:lnSpc>
              </a:pPr>
              <a:r>
                <a:rPr lang="en-US" sz="8100" b="1" spc="299">
                  <a:solidFill>
                    <a:srgbClr val="152703"/>
                  </a:solidFill>
                  <a:latin typeface="Clear Sans Bold"/>
                  <a:ea typeface="Clear Sans Bold"/>
                  <a:cs typeface="Clear Sans Bold"/>
                  <a:sym typeface="Clear Sans Bold"/>
                </a:rPr>
                <a:t>Sommaire</a:t>
              </a:r>
            </a:p>
          </p:txBody>
        </p:sp>
        <p:sp>
          <p:nvSpPr>
            <p:cNvPr id="13" name="AutoShape 13"/>
            <p:cNvSpPr/>
            <p:nvPr/>
          </p:nvSpPr>
          <p:spPr>
            <a:xfrm>
              <a:off x="0" y="2084187"/>
              <a:ext cx="6953099" cy="0"/>
            </a:xfrm>
            <a:prstGeom prst="line">
              <a:avLst/>
            </a:prstGeom>
            <a:ln w="101600" cap="flat">
              <a:solidFill>
                <a:srgbClr val="3C690D"/>
              </a:solidFill>
              <a:prstDash val="solid"/>
              <a:headEnd type="none" w="sm" len="sm"/>
              <a:tailEnd type="none" w="sm" len="sm"/>
            </a:ln>
          </p:spPr>
          <p:txBody>
            <a:bodyPr/>
            <a:lstStyle/>
            <a:p>
              <a:endParaRPr lang="fr-FR"/>
            </a:p>
          </p:txBody>
        </p:sp>
      </p:grpSp>
      <p:sp>
        <p:nvSpPr>
          <p:cNvPr id="14" name="TextBox 14"/>
          <p:cNvSpPr txBox="1"/>
          <p:nvPr/>
        </p:nvSpPr>
        <p:spPr>
          <a:xfrm>
            <a:off x="17894754" y="9706610"/>
            <a:ext cx="393246" cy="580390"/>
          </a:xfrm>
          <a:prstGeom prst="rect">
            <a:avLst/>
          </a:prstGeom>
        </p:spPr>
        <p:txBody>
          <a:bodyPr lIns="0" tIns="0" rIns="0" bIns="0" rtlCol="0" anchor="t">
            <a:spAutoFit/>
          </a:bodyPr>
          <a:lstStyle/>
          <a:p>
            <a:pPr algn="ctr">
              <a:lnSpc>
                <a:spcPts val="4759"/>
              </a:lnSpc>
            </a:pPr>
            <a:r>
              <a:rPr lang="en-US" sz="3399" b="1">
                <a:solidFill>
                  <a:srgbClr val="000000"/>
                </a:solidFill>
                <a:latin typeface="Open Sans Bold"/>
                <a:ea typeface="Open Sans Bold"/>
                <a:cs typeface="Open Sans Bold"/>
                <a:sym typeface="Open Sans Bold"/>
              </a:rPr>
              <a:t>2</a:t>
            </a:r>
          </a:p>
        </p:txBody>
      </p:sp>
      <p:sp>
        <p:nvSpPr>
          <p:cNvPr id="15" name="TextBox 15"/>
          <p:cNvSpPr txBox="1"/>
          <p:nvPr/>
        </p:nvSpPr>
        <p:spPr>
          <a:xfrm>
            <a:off x="8241797" y="2187770"/>
            <a:ext cx="9493470" cy="537889"/>
          </a:xfrm>
          <a:prstGeom prst="rect">
            <a:avLst/>
          </a:prstGeom>
        </p:spPr>
        <p:txBody>
          <a:bodyPr lIns="0" tIns="0" rIns="0" bIns="0" rtlCol="0" anchor="t">
            <a:spAutoFit/>
          </a:bodyPr>
          <a:lstStyle/>
          <a:p>
            <a:pPr marL="690881" lvl="1" indent="-345440" algn="ctr">
              <a:lnSpc>
                <a:spcPts val="4480"/>
              </a:lnSpc>
              <a:buFont typeface="Arial"/>
              <a:buChar char="•"/>
            </a:pPr>
            <a:r>
              <a:rPr lang="en-US" sz="3200">
                <a:solidFill>
                  <a:srgbClr val="000000"/>
                </a:solidFill>
                <a:latin typeface="Open Sans"/>
                <a:ea typeface="Open Sans"/>
                <a:cs typeface="Open Sans"/>
                <a:sym typeface="Open Sans"/>
              </a:rPr>
              <a:t>Présentation de la caméra à vision embarquée</a:t>
            </a:r>
          </a:p>
        </p:txBody>
      </p:sp>
      <p:sp>
        <p:nvSpPr>
          <p:cNvPr id="16" name="TextBox 16"/>
          <p:cNvSpPr txBox="1"/>
          <p:nvPr/>
        </p:nvSpPr>
        <p:spPr>
          <a:xfrm>
            <a:off x="8381034" y="3659109"/>
            <a:ext cx="8973564" cy="537889"/>
          </a:xfrm>
          <a:prstGeom prst="rect">
            <a:avLst/>
          </a:prstGeom>
        </p:spPr>
        <p:txBody>
          <a:bodyPr lIns="0" tIns="0" rIns="0" bIns="0" rtlCol="0" anchor="t">
            <a:spAutoFit/>
          </a:bodyPr>
          <a:lstStyle/>
          <a:p>
            <a:pPr marL="690881" lvl="1" indent="-345440" algn="ctr">
              <a:lnSpc>
                <a:spcPts val="4480"/>
              </a:lnSpc>
              <a:buFont typeface="Arial"/>
              <a:buChar char="•"/>
            </a:pPr>
            <a:r>
              <a:rPr lang="en-US" sz="3200">
                <a:solidFill>
                  <a:srgbClr val="000000"/>
                </a:solidFill>
                <a:latin typeface="Open Sans"/>
                <a:ea typeface="Open Sans"/>
                <a:cs typeface="Open Sans"/>
                <a:sym typeface="Open Sans"/>
              </a:rPr>
              <a:t>Le CTIFL rejoint le projet européen 4Growth</a:t>
            </a:r>
          </a:p>
        </p:txBody>
      </p:sp>
      <p:sp>
        <p:nvSpPr>
          <p:cNvPr id="17" name="TextBox 17"/>
          <p:cNvSpPr txBox="1"/>
          <p:nvPr/>
        </p:nvSpPr>
        <p:spPr>
          <a:xfrm>
            <a:off x="8355788" y="4729480"/>
            <a:ext cx="9715347" cy="1099908"/>
          </a:xfrm>
          <a:prstGeom prst="rect">
            <a:avLst/>
          </a:prstGeom>
        </p:spPr>
        <p:txBody>
          <a:bodyPr lIns="0" tIns="0" rIns="0" bIns="0" rtlCol="0" anchor="t">
            <a:spAutoFit/>
          </a:bodyPr>
          <a:lstStyle/>
          <a:p>
            <a:pPr marL="690881" lvl="1" indent="-345440" algn="l">
              <a:lnSpc>
                <a:spcPts val="4480"/>
              </a:lnSpc>
              <a:buFont typeface="Arial"/>
              <a:buChar char="•"/>
            </a:pPr>
            <a:r>
              <a:rPr lang="en-US" sz="3200">
                <a:solidFill>
                  <a:srgbClr val="000000"/>
                </a:solidFill>
                <a:latin typeface="Open Sans"/>
                <a:ea typeface="Open Sans"/>
                <a:cs typeface="Open Sans"/>
                <a:sym typeface="Open Sans"/>
              </a:rPr>
              <a:t>Présentation de la loi AGEC pour les fruits et légumes et son devenir européen </a:t>
            </a:r>
          </a:p>
        </p:txBody>
      </p:sp>
      <p:sp>
        <p:nvSpPr>
          <p:cNvPr id="18" name="TextBox 18"/>
          <p:cNvSpPr txBox="1"/>
          <p:nvPr/>
        </p:nvSpPr>
        <p:spPr>
          <a:xfrm>
            <a:off x="8355788" y="6433753"/>
            <a:ext cx="6295541" cy="537889"/>
          </a:xfrm>
          <a:prstGeom prst="rect">
            <a:avLst/>
          </a:prstGeom>
        </p:spPr>
        <p:txBody>
          <a:bodyPr lIns="0" tIns="0" rIns="0" bIns="0" rtlCol="0" anchor="t">
            <a:spAutoFit/>
          </a:bodyPr>
          <a:lstStyle/>
          <a:p>
            <a:pPr marL="690881" lvl="1" indent="-345440" algn="l">
              <a:lnSpc>
                <a:spcPts val="4480"/>
              </a:lnSpc>
              <a:buFont typeface="Arial"/>
              <a:buChar char="•"/>
            </a:pPr>
            <a:r>
              <a:rPr lang="en-US" sz="3200">
                <a:solidFill>
                  <a:srgbClr val="000000"/>
                </a:solidFill>
                <a:latin typeface="Open Sans"/>
                <a:ea typeface="Open Sans"/>
                <a:cs typeface="Open Sans"/>
                <a:sym typeface="Open Sans"/>
              </a:rPr>
              <a:t>3ème édition “des Végétales “</a:t>
            </a:r>
          </a:p>
        </p:txBody>
      </p:sp>
      <p:sp>
        <p:nvSpPr>
          <p:cNvPr id="19" name="TextBox 19"/>
          <p:cNvSpPr txBox="1"/>
          <p:nvPr/>
        </p:nvSpPr>
        <p:spPr>
          <a:xfrm>
            <a:off x="8355788" y="7901917"/>
            <a:ext cx="9715347" cy="1099908"/>
          </a:xfrm>
          <a:prstGeom prst="rect">
            <a:avLst/>
          </a:prstGeom>
        </p:spPr>
        <p:txBody>
          <a:bodyPr lIns="0" tIns="0" rIns="0" bIns="0" rtlCol="0" anchor="t">
            <a:spAutoFit/>
          </a:bodyPr>
          <a:lstStyle/>
          <a:p>
            <a:pPr marL="690881" lvl="1" indent="-345440" algn="l">
              <a:lnSpc>
                <a:spcPts val="4480"/>
              </a:lnSpc>
              <a:buFont typeface="Arial"/>
              <a:buChar char="•"/>
            </a:pPr>
            <a:r>
              <a:rPr lang="en-US" sz="3200">
                <a:solidFill>
                  <a:srgbClr val="000000"/>
                </a:solidFill>
                <a:latin typeface="Open Sans"/>
                <a:ea typeface="Open Sans"/>
                <a:cs typeface="Open Sans"/>
                <a:sym typeface="Open Sans"/>
              </a:rPr>
              <a:t>Actualités réglementaires du 26 au 31 octobre 2024</a:t>
            </a:r>
          </a:p>
        </p:txBody>
      </p:sp>
      <p:pic>
        <p:nvPicPr>
          <p:cNvPr id="26" name="Audio 25">
            <a:hlinkClick r:id="" action="ppaction://media"/>
            <a:extLst>
              <a:ext uri="{FF2B5EF4-FFF2-40B4-BE49-F238E27FC236}">
                <a16:creationId xmlns:a16="http://schemas.microsoft.com/office/drawing/2014/main" id="{5B37EEAD-E504-0317-6057-8495793A540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329688" t="-329688" r="-329688" b="-329688"/>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41089"/>
    </mc:Choice>
    <mc:Fallback>
      <p:transition spd="slow" advTm="41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grpSp>
        <p:nvGrpSpPr>
          <p:cNvPr id="2" name="Group 2"/>
          <p:cNvGrpSpPr/>
          <p:nvPr/>
        </p:nvGrpSpPr>
        <p:grpSpPr>
          <a:xfrm>
            <a:off x="-2688183" y="1887459"/>
            <a:ext cx="6663242" cy="6663242"/>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3C690D">
                  <a:alpha val="22745"/>
                </a:srgbClr>
              </a:solidFill>
              <a:prstDash val="solid"/>
              <a:miter/>
            </a:ln>
          </p:spPr>
          <p:txBody>
            <a:bodyPr/>
            <a:lstStyle/>
            <a:p>
              <a:endParaRPr lang="fr-FR"/>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4225408" y="2171195"/>
            <a:ext cx="14312941" cy="6095770"/>
            <a:chOff x="0" y="0"/>
            <a:chExt cx="19083921" cy="8127693"/>
          </a:xfrm>
        </p:grpSpPr>
        <p:sp>
          <p:nvSpPr>
            <p:cNvPr id="6" name="AutoShape 6"/>
            <p:cNvSpPr/>
            <p:nvPr/>
          </p:nvSpPr>
          <p:spPr>
            <a:xfrm>
              <a:off x="0" y="4913334"/>
              <a:ext cx="12894525" cy="0"/>
            </a:xfrm>
            <a:prstGeom prst="line">
              <a:avLst/>
            </a:prstGeom>
            <a:ln w="101600" cap="flat">
              <a:solidFill>
                <a:srgbClr val="3C690D"/>
              </a:solidFill>
              <a:prstDash val="solid"/>
              <a:headEnd type="none" w="sm" len="sm"/>
              <a:tailEnd type="none" w="sm" len="sm"/>
            </a:ln>
          </p:spPr>
          <p:txBody>
            <a:bodyPr/>
            <a:lstStyle/>
            <a:p>
              <a:endParaRPr lang="fr-FR"/>
            </a:p>
          </p:txBody>
        </p:sp>
        <p:sp>
          <p:nvSpPr>
            <p:cNvPr id="7" name="TextBox 7"/>
            <p:cNvSpPr txBox="1"/>
            <p:nvPr/>
          </p:nvSpPr>
          <p:spPr>
            <a:xfrm>
              <a:off x="0" y="7170098"/>
              <a:ext cx="7290993" cy="957595"/>
            </a:xfrm>
            <a:prstGeom prst="rect">
              <a:avLst/>
            </a:prstGeom>
          </p:spPr>
          <p:txBody>
            <a:bodyPr lIns="0" tIns="0" rIns="0" bIns="0" rtlCol="0" anchor="t">
              <a:spAutoFit/>
            </a:bodyPr>
            <a:lstStyle/>
            <a:p>
              <a:pPr algn="l">
                <a:lnSpc>
                  <a:spcPts val="6009"/>
                </a:lnSpc>
              </a:pPr>
              <a:r>
                <a:rPr lang="en-US" sz="4292" b="1">
                  <a:solidFill>
                    <a:srgbClr val="3C690D"/>
                  </a:solidFill>
                  <a:latin typeface="Clear Sans Bold"/>
                  <a:ea typeface="Clear Sans Bold"/>
                  <a:cs typeface="Clear Sans Bold"/>
                  <a:sym typeface="Clear Sans Bold"/>
                </a:rPr>
                <a:t>Semaine 43 -45</a:t>
              </a:r>
            </a:p>
          </p:txBody>
        </p:sp>
        <p:sp>
          <p:nvSpPr>
            <p:cNvPr id="8" name="TextBox 8"/>
            <p:cNvSpPr txBox="1"/>
            <p:nvPr/>
          </p:nvSpPr>
          <p:spPr>
            <a:xfrm>
              <a:off x="0" y="5664354"/>
              <a:ext cx="15706308" cy="958699"/>
            </a:xfrm>
            <a:prstGeom prst="rect">
              <a:avLst/>
            </a:prstGeom>
          </p:spPr>
          <p:txBody>
            <a:bodyPr lIns="0" tIns="0" rIns="0" bIns="0" rtlCol="0" anchor="t">
              <a:spAutoFit/>
            </a:bodyPr>
            <a:lstStyle/>
            <a:p>
              <a:pPr algn="l">
                <a:lnSpc>
                  <a:spcPts val="6116"/>
                </a:lnSpc>
              </a:pPr>
              <a:r>
                <a:rPr lang="en-US" sz="4369" b="1">
                  <a:solidFill>
                    <a:srgbClr val="152703"/>
                  </a:solidFill>
                  <a:latin typeface="Clear Sans Medium"/>
                  <a:ea typeface="Clear Sans Medium"/>
                  <a:cs typeface="Clear Sans Medium"/>
                  <a:sym typeface="Clear Sans Medium"/>
                </a:rPr>
                <a:t> Arthur Esnault, Jordan Billaudeau, Moez Harb</a:t>
              </a:r>
            </a:p>
          </p:txBody>
        </p:sp>
        <p:sp>
          <p:nvSpPr>
            <p:cNvPr id="9" name="TextBox 9"/>
            <p:cNvSpPr txBox="1"/>
            <p:nvPr/>
          </p:nvSpPr>
          <p:spPr>
            <a:xfrm>
              <a:off x="0" y="228600"/>
              <a:ext cx="19083921" cy="4103488"/>
            </a:xfrm>
            <a:prstGeom prst="rect">
              <a:avLst/>
            </a:prstGeom>
          </p:spPr>
          <p:txBody>
            <a:bodyPr lIns="0" tIns="0" rIns="0" bIns="0" rtlCol="0" anchor="t">
              <a:spAutoFit/>
            </a:bodyPr>
            <a:lstStyle/>
            <a:p>
              <a:pPr algn="l">
                <a:lnSpc>
                  <a:spcPts val="11669"/>
                </a:lnSpc>
              </a:pPr>
              <a:r>
                <a:rPr lang="en-US" sz="11669">
                  <a:solidFill>
                    <a:srgbClr val="152703"/>
                  </a:solidFill>
                  <a:latin typeface="Clear Sans"/>
                  <a:ea typeface="Clear Sans"/>
                  <a:cs typeface="Clear Sans"/>
                  <a:sym typeface="Clear Sans"/>
                </a:rPr>
                <a:t>Merci pour votre attention</a:t>
              </a:r>
            </a:p>
          </p:txBody>
        </p:sp>
      </p:grpSp>
      <p:sp>
        <p:nvSpPr>
          <p:cNvPr id="10" name="TextBox 10"/>
          <p:cNvSpPr txBox="1"/>
          <p:nvPr/>
        </p:nvSpPr>
        <p:spPr>
          <a:xfrm>
            <a:off x="17682503" y="9706610"/>
            <a:ext cx="605497" cy="580368"/>
          </a:xfrm>
          <a:prstGeom prst="rect">
            <a:avLst/>
          </a:prstGeom>
        </p:spPr>
        <p:txBody>
          <a:bodyPr lIns="0" tIns="0" rIns="0" bIns="0" rtlCol="0" anchor="t">
            <a:spAutoFit/>
          </a:bodyPr>
          <a:lstStyle/>
          <a:p>
            <a:pPr algn="ctr">
              <a:lnSpc>
                <a:spcPts val="4759"/>
              </a:lnSpc>
            </a:pPr>
            <a:r>
              <a:rPr lang="en-US" sz="3399" b="1">
                <a:solidFill>
                  <a:srgbClr val="000000"/>
                </a:solidFill>
                <a:latin typeface="Open Sans Bold"/>
                <a:ea typeface="Open Sans Bold"/>
                <a:cs typeface="Open Sans Bold"/>
                <a:sym typeface="Open Sans Bold"/>
              </a:rPr>
              <a:t>20</a:t>
            </a:r>
          </a:p>
        </p:txBody>
      </p:sp>
      <p:pic>
        <p:nvPicPr>
          <p:cNvPr id="12" name="Audio 11">
            <a:hlinkClick r:id="" action="ppaction://media"/>
            <a:extLst>
              <a:ext uri="{FF2B5EF4-FFF2-40B4-BE49-F238E27FC236}">
                <a16:creationId xmlns:a16="http://schemas.microsoft.com/office/drawing/2014/main" id="{558A3E7E-0AC6-7A85-CE5E-899943ED23A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329688" t="-329688" r="-329688" b="-329688"/>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7832"/>
    </mc:Choice>
    <mc:Fallback>
      <p:transition spd="slow" advTm="7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grpSp>
        <p:nvGrpSpPr>
          <p:cNvPr id="2" name="Group 2"/>
          <p:cNvGrpSpPr/>
          <p:nvPr/>
        </p:nvGrpSpPr>
        <p:grpSpPr>
          <a:xfrm>
            <a:off x="-2824737" y="1615382"/>
            <a:ext cx="7249047" cy="7056237"/>
            <a:chOff x="0" y="0"/>
            <a:chExt cx="835010" cy="812800"/>
          </a:xfrm>
        </p:grpSpPr>
        <p:sp>
          <p:nvSpPr>
            <p:cNvPr id="3" name="Freeform 3"/>
            <p:cNvSpPr/>
            <p:nvPr/>
          </p:nvSpPr>
          <p:spPr>
            <a:xfrm>
              <a:off x="0" y="0"/>
              <a:ext cx="835010" cy="812800"/>
            </a:xfrm>
            <a:custGeom>
              <a:avLst/>
              <a:gdLst/>
              <a:ahLst/>
              <a:cxnLst/>
              <a:rect l="l" t="t" r="r" b="b"/>
              <a:pathLst>
                <a:path w="835010" h="812800">
                  <a:moveTo>
                    <a:pt x="417505" y="0"/>
                  </a:moveTo>
                  <a:cubicBezTo>
                    <a:pt x="186923" y="0"/>
                    <a:pt x="0" y="181951"/>
                    <a:pt x="0" y="406400"/>
                  </a:cubicBezTo>
                  <a:cubicBezTo>
                    <a:pt x="0" y="630849"/>
                    <a:pt x="186923" y="812800"/>
                    <a:pt x="417505" y="812800"/>
                  </a:cubicBezTo>
                  <a:cubicBezTo>
                    <a:pt x="648086" y="812800"/>
                    <a:pt x="835010" y="630849"/>
                    <a:pt x="835010" y="406400"/>
                  </a:cubicBezTo>
                  <a:cubicBezTo>
                    <a:pt x="835010" y="181951"/>
                    <a:pt x="648086" y="0"/>
                    <a:pt x="417505" y="0"/>
                  </a:cubicBezTo>
                  <a:close/>
                </a:path>
              </a:pathLst>
            </a:custGeom>
            <a:solidFill>
              <a:srgbClr val="000000">
                <a:alpha val="0"/>
              </a:srgbClr>
            </a:solidFill>
            <a:ln w="952500" cap="sq">
              <a:solidFill>
                <a:srgbClr val="3C690D">
                  <a:alpha val="22745"/>
                </a:srgbClr>
              </a:solidFill>
              <a:prstDash val="solid"/>
              <a:miter/>
            </a:ln>
          </p:spPr>
          <p:txBody>
            <a:bodyPr/>
            <a:lstStyle/>
            <a:p>
              <a:endParaRPr lang="fr-FR"/>
            </a:p>
          </p:txBody>
        </p:sp>
        <p:sp>
          <p:nvSpPr>
            <p:cNvPr id="4" name="TextBox 4"/>
            <p:cNvSpPr txBox="1"/>
            <p:nvPr/>
          </p:nvSpPr>
          <p:spPr>
            <a:xfrm>
              <a:off x="78282" y="38100"/>
              <a:ext cx="678445" cy="6985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5795780" y="4054137"/>
            <a:ext cx="14312941" cy="2178725"/>
            <a:chOff x="0" y="0"/>
            <a:chExt cx="19083921" cy="2904967"/>
          </a:xfrm>
        </p:grpSpPr>
        <p:sp>
          <p:nvSpPr>
            <p:cNvPr id="6" name="AutoShape 6"/>
            <p:cNvSpPr/>
            <p:nvPr/>
          </p:nvSpPr>
          <p:spPr>
            <a:xfrm>
              <a:off x="0" y="2854167"/>
              <a:ext cx="12894525" cy="0"/>
            </a:xfrm>
            <a:prstGeom prst="line">
              <a:avLst/>
            </a:prstGeom>
            <a:ln w="101600" cap="flat">
              <a:solidFill>
                <a:srgbClr val="3C690D"/>
              </a:solidFill>
              <a:prstDash val="solid"/>
              <a:headEnd type="none" w="sm" len="sm"/>
              <a:tailEnd type="none" w="sm" len="sm"/>
            </a:ln>
          </p:spPr>
          <p:txBody>
            <a:bodyPr/>
            <a:lstStyle/>
            <a:p>
              <a:endParaRPr lang="fr-FR"/>
            </a:p>
          </p:txBody>
        </p:sp>
        <p:sp>
          <p:nvSpPr>
            <p:cNvPr id="7" name="TextBox 7"/>
            <p:cNvSpPr txBox="1"/>
            <p:nvPr/>
          </p:nvSpPr>
          <p:spPr>
            <a:xfrm>
              <a:off x="0" y="219075"/>
              <a:ext cx="19083921" cy="2205573"/>
            </a:xfrm>
            <a:prstGeom prst="rect">
              <a:avLst/>
            </a:prstGeom>
          </p:spPr>
          <p:txBody>
            <a:bodyPr lIns="0" tIns="0" rIns="0" bIns="0" rtlCol="0" anchor="t">
              <a:spAutoFit/>
            </a:bodyPr>
            <a:lstStyle/>
            <a:p>
              <a:pPr algn="l">
                <a:lnSpc>
                  <a:spcPts val="11968"/>
                </a:lnSpc>
              </a:pPr>
              <a:r>
                <a:rPr lang="en-US" sz="11968">
                  <a:solidFill>
                    <a:srgbClr val="152703"/>
                  </a:solidFill>
                  <a:latin typeface="Clear Sans"/>
                  <a:ea typeface="Clear Sans"/>
                  <a:cs typeface="Clear Sans"/>
                  <a:sym typeface="Clear Sans"/>
                </a:rPr>
                <a:t>Innovation</a:t>
              </a:r>
            </a:p>
          </p:txBody>
        </p:sp>
      </p:grpSp>
      <p:sp>
        <p:nvSpPr>
          <p:cNvPr id="8" name="TextBox 8"/>
          <p:cNvSpPr txBox="1"/>
          <p:nvPr/>
        </p:nvSpPr>
        <p:spPr>
          <a:xfrm>
            <a:off x="17894754" y="9706610"/>
            <a:ext cx="393246" cy="580390"/>
          </a:xfrm>
          <a:prstGeom prst="rect">
            <a:avLst/>
          </a:prstGeom>
        </p:spPr>
        <p:txBody>
          <a:bodyPr lIns="0" tIns="0" rIns="0" bIns="0" rtlCol="0" anchor="t">
            <a:spAutoFit/>
          </a:bodyPr>
          <a:lstStyle/>
          <a:p>
            <a:pPr algn="ctr">
              <a:lnSpc>
                <a:spcPts val="4759"/>
              </a:lnSpc>
            </a:pPr>
            <a:r>
              <a:rPr lang="en-US" sz="3399" b="1">
                <a:solidFill>
                  <a:srgbClr val="000000"/>
                </a:solidFill>
                <a:latin typeface="Open Sans Bold"/>
                <a:ea typeface="Open Sans Bold"/>
                <a:cs typeface="Open Sans Bold"/>
                <a:sym typeface="Open Sans Bold"/>
              </a:rPr>
              <a:t>3</a:t>
            </a:r>
          </a:p>
        </p:txBody>
      </p:sp>
      <p:pic>
        <p:nvPicPr>
          <p:cNvPr id="10" name="Audio 9">
            <a:hlinkClick r:id="" action="ppaction://media"/>
            <a:extLst>
              <a:ext uri="{FF2B5EF4-FFF2-40B4-BE49-F238E27FC236}">
                <a16:creationId xmlns:a16="http://schemas.microsoft.com/office/drawing/2014/main" id="{0D7E1E74-E1F3-EC38-E9AC-268D4B92446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329688" t="-329688" r="-329688" b="-329688"/>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755"/>
    </mc:Choice>
    <mc:Fallback>
      <p:transition spd="slow" advTm="2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 name="Freeform 2"/>
          <p:cNvSpPr/>
          <p:nvPr/>
        </p:nvSpPr>
        <p:spPr>
          <a:xfrm>
            <a:off x="10783655" y="243807"/>
            <a:ext cx="7504345" cy="3651199"/>
          </a:xfrm>
          <a:custGeom>
            <a:avLst/>
            <a:gdLst/>
            <a:ahLst/>
            <a:cxnLst/>
            <a:rect l="l" t="t" r="r" b="b"/>
            <a:pathLst>
              <a:path w="7504345" h="3651199">
                <a:moveTo>
                  <a:pt x="0" y="0"/>
                </a:moveTo>
                <a:lnTo>
                  <a:pt x="7504345" y="0"/>
                </a:lnTo>
                <a:lnTo>
                  <a:pt x="7504345" y="3651199"/>
                </a:lnTo>
                <a:lnTo>
                  <a:pt x="0" y="3651199"/>
                </a:lnTo>
                <a:lnTo>
                  <a:pt x="0" y="0"/>
                </a:lnTo>
                <a:close/>
              </a:path>
            </a:pathLst>
          </a:custGeom>
          <a:blipFill>
            <a:blip r:embed="rId4"/>
            <a:stretch>
              <a:fillRect l="-5770"/>
            </a:stretch>
          </a:blipFill>
        </p:spPr>
        <p:txBody>
          <a:bodyPr/>
          <a:lstStyle/>
          <a:p>
            <a:endParaRPr lang="fr-FR"/>
          </a:p>
        </p:txBody>
      </p:sp>
      <p:sp>
        <p:nvSpPr>
          <p:cNvPr id="3" name="Freeform 3"/>
          <p:cNvSpPr/>
          <p:nvPr/>
        </p:nvSpPr>
        <p:spPr>
          <a:xfrm>
            <a:off x="12048883" y="4616004"/>
            <a:ext cx="4973889" cy="4642296"/>
          </a:xfrm>
          <a:custGeom>
            <a:avLst/>
            <a:gdLst/>
            <a:ahLst/>
            <a:cxnLst/>
            <a:rect l="l" t="t" r="r" b="b"/>
            <a:pathLst>
              <a:path w="4973889" h="4642296">
                <a:moveTo>
                  <a:pt x="0" y="0"/>
                </a:moveTo>
                <a:lnTo>
                  <a:pt x="4973889" y="0"/>
                </a:lnTo>
                <a:lnTo>
                  <a:pt x="4973889" y="4642296"/>
                </a:lnTo>
                <a:lnTo>
                  <a:pt x="0" y="4642296"/>
                </a:lnTo>
                <a:lnTo>
                  <a:pt x="0" y="0"/>
                </a:lnTo>
                <a:close/>
              </a:path>
            </a:pathLst>
          </a:custGeom>
          <a:blipFill>
            <a:blip r:embed="rId5"/>
            <a:stretch>
              <a:fillRect/>
            </a:stretch>
          </a:blipFill>
        </p:spPr>
        <p:txBody>
          <a:bodyPr/>
          <a:lstStyle/>
          <a:p>
            <a:endParaRPr lang="fr-FR"/>
          </a:p>
        </p:txBody>
      </p:sp>
      <p:grpSp>
        <p:nvGrpSpPr>
          <p:cNvPr id="4" name="Group 4"/>
          <p:cNvGrpSpPr/>
          <p:nvPr/>
        </p:nvGrpSpPr>
        <p:grpSpPr>
          <a:xfrm>
            <a:off x="815137" y="243807"/>
            <a:ext cx="8550621" cy="1006692"/>
            <a:chOff x="0" y="0"/>
            <a:chExt cx="11400829" cy="1342257"/>
          </a:xfrm>
        </p:grpSpPr>
        <p:sp>
          <p:nvSpPr>
            <p:cNvPr id="5" name="AutoShape 5"/>
            <p:cNvSpPr/>
            <p:nvPr/>
          </p:nvSpPr>
          <p:spPr>
            <a:xfrm>
              <a:off x="0" y="1291457"/>
              <a:ext cx="11400829" cy="0"/>
            </a:xfrm>
            <a:prstGeom prst="line">
              <a:avLst/>
            </a:prstGeom>
            <a:ln w="101600" cap="flat">
              <a:solidFill>
                <a:srgbClr val="3C690D"/>
              </a:solidFill>
              <a:prstDash val="solid"/>
              <a:headEnd type="none" w="sm" len="sm"/>
              <a:tailEnd type="none" w="sm" len="sm"/>
            </a:ln>
          </p:spPr>
          <p:txBody>
            <a:bodyPr/>
            <a:lstStyle/>
            <a:p>
              <a:endParaRPr lang="fr-FR"/>
            </a:p>
          </p:txBody>
        </p:sp>
        <p:sp>
          <p:nvSpPr>
            <p:cNvPr id="6" name="TextBox 6"/>
            <p:cNvSpPr txBox="1"/>
            <p:nvPr/>
          </p:nvSpPr>
          <p:spPr>
            <a:xfrm>
              <a:off x="0" y="-95250"/>
              <a:ext cx="11400829" cy="1063049"/>
            </a:xfrm>
            <a:prstGeom prst="rect">
              <a:avLst/>
            </a:prstGeom>
          </p:spPr>
          <p:txBody>
            <a:bodyPr lIns="0" tIns="0" rIns="0" bIns="0" rtlCol="0" anchor="t">
              <a:spAutoFit/>
            </a:bodyPr>
            <a:lstStyle/>
            <a:p>
              <a:pPr algn="l">
                <a:lnSpc>
                  <a:spcPts val="6719"/>
                </a:lnSpc>
              </a:pPr>
              <a:r>
                <a:rPr lang="en-US" sz="4800" b="1">
                  <a:solidFill>
                    <a:srgbClr val="152703"/>
                  </a:solidFill>
                  <a:latin typeface="Clear Sans Medium"/>
                  <a:ea typeface="Clear Sans Medium"/>
                  <a:cs typeface="Clear Sans Medium"/>
                  <a:sym typeface="Clear Sans Medium"/>
                </a:rPr>
                <a:t>Caméra à vision embarquée</a:t>
              </a:r>
            </a:p>
          </p:txBody>
        </p:sp>
      </p:grpSp>
      <p:sp>
        <p:nvSpPr>
          <p:cNvPr id="7" name="TextBox 7"/>
          <p:cNvSpPr txBox="1"/>
          <p:nvPr/>
        </p:nvSpPr>
        <p:spPr>
          <a:xfrm>
            <a:off x="0" y="1525089"/>
            <a:ext cx="10180895" cy="8406156"/>
          </a:xfrm>
          <a:prstGeom prst="rect">
            <a:avLst/>
          </a:prstGeom>
        </p:spPr>
        <p:txBody>
          <a:bodyPr lIns="0" tIns="0" rIns="0" bIns="0" rtlCol="0" anchor="t">
            <a:spAutoFit/>
          </a:bodyPr>
          <a:lstStyle/>
          <a:p>
            <a:pPr marL="690881" lvl="1" indent="-345440" algn="l">
              <a:lnSpc>
                <a:spcPts val="4480"/>
              </a:lnSpc>
              <a:buFont typeface="Arial"/>
              <a:buChar char="•"/>
            </a:pPr>
            <a:r>
              <a:rPr lang="en-US" sz="3200">
                <a:solidFill>
                  <a:srgbClr val="152703"/>
                </a:solidFill>
                <a:latin typeface="Open Sans"/>
                <a:ea typeface="Open Sans"/>
                <a:cs typeface="Open Sans"/>
                <a:sym typeface="Open Sans"/>
              </a:rPr>
              <a:t>Caméra conçus par l’université de Westlake en collaboration avec INRAE</a:t>
            </a:r>
          </a:p>
          <a:p>
            <a:pPr algn="l">
              <a:lnSpc>
                <a:spcPts val="4480"/>
              </a:lnSpc>
            </a:pPr>
            <a:endParaRPr lang="en-US" sz="3200">
              <a:solidFill>
                <a:srgbClr val="152703"/>
              </a:solidFill>
              <a:latin typeface="Open Sans"/>
              <a:ea typeface="Open Sans"/>
              <a:cs typeface="Open Sans"/>
              <a:sym typeface="Open Sans"/>
            </a:endParaRPr>
          </a:p>
          <a:p>
            <a:pPr marL="690881" lvl="1" indent="-345440" algn="l">
              <a:lnSpc>
                <a:spcPts val="4480"/>
              </a:lnSpc>
              <a:buFont typeface="Arial"/>
              <a:buChar char="•"/>
            </a:pPr>
            <a:r>
              <a:rPr lang="en-US" sz="3200">
                <a:solidFill>
                  <a:srgbClr val="152703"/>
                </a:solidFill>
                <a:latin typeface="Open Sans"/>
                <a:ea typeface="Open Sans"/>
                <a:cs typeface="Open Sans"/>
                <a:sym typeface="Open Sans"/>
              </a:rPr>
              <a:t>Analyse en continu des images avec l’utilisation d’algorithmes </a:t>
            </a:r>
          </a:p>
          <a:p>
            <a:pPr algn="l">
              <a:lnSpc>
                <a:spcPts val="4480"/>
              </a:lnSpc>
            </a:pPr>
            <a:endParaRPr lang="en-US" sz="3200">
              <a:solidFill>
                <a:srgbClr val="152703"/>
              </a:solidFill>
              <a:latin typeface="Open Sans"/>
              <a:ea typeface="Open Sans"/>
              <a:cs typeface="Open Sans"/>
              <a:sym typeface="Open Sans"/>
            </a:endParaRPr>
          </a:p>
          <a:p>
            <a:pPr marL="690881" lvl="1" indent="-345440" algn="l">
              <a:lnSpc>
                <a:spcPts val="4480"/>
              </a:lnSpc>
              <a:buFont typeface="Arial"/>
              <a:buChar char="•"/>
            </a:pPr>
            <a:r>
              <a:rPr lang="en-US" sz="3200">
                <a:solidFill>
                  <a:srgbClr val="152703"/>
                </a:solidFill>
                <a:latin typeface="Open Sans"/>
                <a:ea typeface="Open Sans"/>
                <a:cs typeface="Open Sans"/>
                <a:sym typeface="Open Sans"/>
              </a:rPr>
              <a:t>L'appareil dispose de batteries et de nombreux objectifs pour adapter les prises de vues </a:t>
            </a:r>
          </a:p>
          <a:p>
            <a:pPr algn="l">
              <a:lnSpc>
                <a:spcPts val="4480"/>
              </a:lnSpc>
            </a:pPr>
            <a:endParaRPr lang="en-US" sz="3200">
              <a:solidFill>
                <a:srgbClr val="152703"/>
              </a:solidFill>
              <a:latin typeface="Open Sans"/>
              <a:ea typeface="Open Sans"/>
              <a:cs typeface="Open Sans"/>
              <a:sym typeface="Open Sans"/>
            </a:endParaRPr>
          </a:p>
          <a:p>
            <a:pPr marL="690881" lvl="1" indent="-345440" algn="l">
              <a:lnSpc>
                <a:spcPts val="4480"/>
              </a:lnSpc>
              <a:buFont typeface="Arial"/>
              <a:buChar char="•"/>
            </a:pPr>
            <a:r>
              <a:rPr lang="en-US" sz="3200">
                <a:solidFill>
                  <a:srgbClr val="152703"/>
                </a:solidFill>
                <a:latin typeface="Open Sans"/>
                <a:ea typeface="Open Sans"/>
                <a:cs typeface="Open Sans"/>
                <a:sym typeface="Open Sans"/>
              </a:rPr>
              <a:t>Identification d'organismes plus petits comme des insectes ravageurs ou des pollinisateurs </a:t>
            </a:r>
          </a:p>
          <a:p>
            <a:pPr algn="l">
              <a:lnSpc>
                <a:spcPts val="4480"/>
              </a:lnSpc>
            </a:pPr>
            <a:endParaRPr lang="en-US" sz="3200">
              <a:solidFill>
                <a:srgbClr val="152703"/>
              </a:solidFill>
              <a:latin typeface="Open Sans"/>
              <a:ea typeface="Open Sans"/>
              <a:cs typeface="Open Sans"/>
              <a:sym typeface="Open Sans"/>
            </a:endParaRPr>
          </a:p>
          <a:p>
            <a:pPr marL="690881" lvl="1" indent="-345440" algn="l">
              <a:lnSpc>
                <a:spcPts val="4480"/>
              </a:lnSpc>
              <a:buFont typeface="Arial"/>
              <a:buChar char="•"/>
            </a:pPr>
            <a:r>
              <a:rPr lang="en-US" sz="3200">
                <a:solidFill>
                  <a:srgbClr val="152703"/>
                </a:solidFill>
                <a:latin typeface="Open Sans"/>
                <a:ea typeface="Open Sans"/>
                <a:cs typeface="Open Sans"/>
                <a:sym typeface="Open Sans"/>
              </a:rPr>
              <a:t>Exemple du Renard Volant identifié par la caméra embarquée en tant que pollinisateur des fleurs de Durian </a:t>
            </a:r>
          </a:p>
        </p:txBody>
      </p:sp>
      <p:sp>
        <p:nvSpPr>
          <p:cNvPr id="8" name="TextBox 8"/>
          <p:cNvSpPr txBox="1"/>
          <p:nvPr/>
        </p:nvSpPr>
        <p:spPr>
          <a:xfrm>
            <a:off x="17894754" y="9706610"/>
            <a:ext cx="393246" cy="580390"/>
          </a:xfrm>
          <a:prstGeom prst="rect">
            <a:avLst/>
          </a:prstGeom>
        </p:spPr>
        <p:txBody>
          <a:bodyPr lIns="0" tIns="0" rIns="0" bIns="0" rtlCol="0" anchor="t">
            <a:spAutoFit/>
          </a:bodyPr>
          <a:lstStyle/>
          <a:p>
            <a:pPr algn="ctr">
              <a:lnSpc>
                <a:spcPts val="4759"/>
              </a:lnSpc>
            </a:pPr>
            <a:r>
              <a:rPr lang="en-US" sz="3399" b="1">
                <a:solidFill>
                  <a:srgbClr val="000000"/>
                </a:solidFill>
                <a:latin typeface="Open Sans Bold"/>
                <a:ea typeface="Open Sans Bold"/>
                <a:cs typeface="Open Sans Bold"/>
                <a:sym typeface="Open Sans Bold"/>
              </a:rPr>
              <a:t>4</a:t>
            </a:r>
          </a:p>
        </p:txBody>
      </p:sp>
      <p:sp>
        <p:nvSpPr>
          <p:cNvPr id="9" name="TextBox 9"/>
          <p:cNvSpPr txBox="1"/>
          <p:nvPr/>
        </p:nvSpPr>
        <p:spPr>
          <a:xfrm>
            <a:off x="12048883" y="9239250"/>
            <a:ext cx="4973889" cy="198120"/>
          </a:xfrm>
          <a:prstGeom prst="rect">
            <a:avLst/>
          </a:prstGeom>
        </p:spPr>
        <p:txBody>
          <a:bodyPr lIns="0" tIns="0" rIns="0" bIns="0" rtlCol="0" anchor="t">
            <a:spAutoFit/>
          </a:bodyPr>
          <a:lstStyle/>
          <a:p>
            <a:pPr algn="ctr">
              <a:lnSpc>
                <a:spcPts val="1680"/>
              </a:lnSpc>
            </a:pPr>
            <a:r>
              <a:rPr lang="en-US" sz="1200">
                <a:solidFill>
                  <a:srgbClr val="000000"/>
                </a:solidFill>
                <a:latin typeface="Open Sans"/>
                <a:ea typeface="Open Sans"/>
                <a:cs typeface="Open Sans"/>
                <a:sym typeface="Open Sans"/>
              </a:rPr>
              <a:t>Photo : Kevin Darras, Wenxiu Xu</a:t>
            </a:r>
          </a:p>
        </p:txBody>
      </p:sp>
      <p:pic>
        <p:nvPicPr>
          <p:cNvPr id="11" name="Audio 10">
            <a:hlinkClick r:id="" action="ppaction://media"/>
            <a:extLst>
              <a:ext uri="{FF2B5EF4-FFF2-40B4-BE49-F238E27FC236}">
                <a16:creationId xmlns:a16="http://schemas.microsoft.com/office/drawing/2014/main" id="{94D86CEC-883F-23CD-559A-5D2518900D1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9688" t="-329688" r="-329688" b="-329688"/>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98475"/>
    </mc:Choice>
    <mc:Fallback>
      <p:transition spd="slow" advTm="198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grpSp>
        <p:nvGrpSpPr>
          <p:cNvPr id="2" name="Group 2"/>
          <p:cNvGrpSpPr/>
          <p:nvPr/>
        </p:nvGrpSpPr>
        <p:grpSpPr>
          <a:xfrm>
            <a:off x="-2824737" y="1615382"/>
            <a:ext cx="7249047" cy="7056237"/>
            <a:chOff x="0" y="0"/>
            <a:chExt cx="835010" cy="812800"/>
          </a:xfrm>
        </p:grpSpPr>
        <p:sp>
          <p:nvSpPr>
            <p:cNvPr id="3" name="Freeform 3"/>
            <p:cNvSpPr/>
            <p:nvPr/>
          </p:nvSpPr>
          <p:spPr>
            <a:xfrm>
              <a:off x="0" y="0"/>
              <a:ext cx="835010" cy="812800"/>
            </a:xfrm>
            <a:custGeom>
              <a:avLst/>
              <a:gdLst/>
              <a:ahLst/>
              <a:cxnLst/>
              <a:rect l="l" t="t" r="r" b="b"/>
              <a:pathLst>
                <a:path w="835010" h="812800">
                  <a:moveTo>
                    <a:pt x="417505" y="0"/>
                  </a:moveTo>
                  <a:cubicBezTo>
                    <a:pt x="186923" y="0"/>
                    <a:pt x="0" y="181951"/>
                    <a:pt x="0" y="406400"/>
                  </a:cubicBezTo>
                  <a:cubicBezTo>
                    <a:pt x="0" y="630849"/>
                    <a:pt x="186923" y="812800"/>
                    <a:pt x="417505" y="812800"/>
                  </a:cubicBezTo>
                  <a:cubicBezTo>
                    <a:pt x="648086" y="812800"/>
                    <a:pt x="835010" y="630849"/>
                    <a:pt x="835010" y="406400"/>
                  </a:cubicBezTo>
                  <a:cubicBezTo>
                    <a:pt x="835010" y="181951"/>
                    <a:pt x="648086" y="0"/>
                    <a:pt x="417505" y="0"/>
                  </a:cubicBezTo>
                  <a:close/>
                </a:path>
              </a:pathLst>
            </a:custGeom>
            <a:solidFill>
              <a:srgbClr val="000000">
                <a:alpha val="0"/>
              </a:srgbClr>
            </a:solidFill>
            <a:ln w="952500" cap="sq">
              <a:solidFill>
                <a:srgbClr val="3C690D">
                  <a:alpha val="22745"/>
                </a:srgbClr>
              </a:solidFill>
              <a:prstDash val="solid"/>
              <a:miter/>
            </a:ln>
          </p:spPr>
          <p:txBody>
            <a:bodyPr/>
            <a:lstStyle/>
            <a:p>
              <a:endParaRPr lang="fr-FR"/>
            </a:p>
          </p:txBody>
        </p:sp>
        <p:sp>
          <p:nvSpPr>
            <p:cNvPr id="4" name="TextBox 4"/>
            <p:cNvSpPr txBox="1"/>
            <p:nvPr/>
          </p:nvSpPr>
          <p:spPr>
            <a:xfrm>
              <a:off x="78282" y="38100"/>
              <a:ext cx="678445" cy="6985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5795780" y="3296900"/>
            <a:ext cx="14312941" cy="3693200"/>
            <a:chOff x="0" y="0"/>
            <a:chExt cx="19083921" cy="4924267"/>
          </a:xfrm>
        </p:grpSpPr>
        <p:sp>
          <p:nvSpPr>
            <p:cNvPr id="6" name="AutoShape 6"/>
            <p:cNvSpPr/>
            <p:nvPr/>
          </p:nvSpPr>
          <p:spPr>
            <a:xfrm>
              <a:off x="0" y="4873467"/>
              <a:ext cx="12894525" cy="0"/>
            </a:xfrm>
            <a:prstGeom prst="line">
              <a:avLst/>
            </a:prstGeom>
            <a:ln w="101600" cap="flat">
              <a:solidFill>
                <a:srgbClr val="3C690D"/>
              </a:solidFill>
              <a:prstDash val="solid"/>
              <a:headEnd type="none" w="sm" len="sm"/>
              <a:tailEnd type="none" w="sm" len="sm"/>
            </a:ln>
          </p:spPr>
          <p:txBody>
            <a:bodyPr/>
            <a:lstStyle/>
            <a:p>
              <a:endParaRPr lang="fr-FR"/>
            </a:p>
          </p:txBody>
        </p:sp>
        <p:sp>
          <p:nvSpPr>
            <p:cNvPr id="7" name="TextBox 7"/>
            <p:cNvSpPr txBox="1"/>
            <p:nvPr/>
          </p:nvSpPr>
          <p:spPr>
            <a:xfrm>
              <a:off x="0" y="219075"/>
              <a:ext cx="19083921" cy="4224873"/>
            </a:xfrm>
            <a:prstGeom prst="rect">
              <a:avLst/>
            </a:prstGeom>
          </p:spPr>
          <p:txBody>
            <a:bodyPr lIns="0" tIns="0" rIns="0" bIns="0" rtlCol="0" anchor="t">
              <a:spAutoFit/>
            </a:bodyPr>
            <a:lstStyle/>
            <a:p>
              <a:pPr algn="l">
                <a:lnSpc>
                  <a:spcPts val="11968"/>
                </a:lnSpc>
              </a:pPr>
              <a:r>
                <a:rPr lang="en-US" sz="11968" b="1">
                  <a:solidFill>
                    <a:srgbClr val="152703"/>
                  </a:solidFill>
                  <a:latin typeface="Clear Sans Medium"/>
                  <a:ea typeface="Clear Sans Medium"/>
                  <a:cs typeface="Clear Sans Medium"/>
                  <a:sym typeface="Clear Sans Medium"/>
                </a:rPr>
                <a:t>Actualité Internationale</a:t>
              </a:r>
            </a:p>
          </p:txBody>
        </p:sp>
      </p:grpSp>
      <p:sp>
        <p:nvSpPr>
          <p:cNvPr id="8" name="TextBox 8"/>
          <p:cNvSpPr txBox="1"/>
          <p:nvPr/>
        </p:nvSpPr>
        <p:spPr>
          <a:xfrm>
            <a:off x="17894754" y="9706610"/>
            <a:ext cx="393246" cy="580390"/>
          </a:xfrm>
          <a:prstGeom prst="rect">
            <a:avLst/>
          </a:prstGeom>
        </p:spPr>
        <p:txBody>
          <a:bodyPr lIns="0" tIns="0" rIns="0" bIns="0" rtlCol="0" anchor="t">
            <a:spAutoFit/>
          </a:bodyPr>
          <a:lstStyle/>
          <a:p>
            <a:pPr algn="ctr">
              <a:lnSpc>
                <a:spcPts val="4759"/>
              </a:lnSpc>
            </a:pPr>
            <a:r>
              <a:rPr lang="en-US" sz="3399" b="1">
                <a:solidFill>
                  <a:srgbClr val="000000"/>
                </a:solidFill>
                <a:latin typeface="Open Sans Bold"/>
                <a:ea typeface="Open Sans Bold"/>
                <a:cs typeface="Open Sans Bold"/>
                <a:sym typeface="Open Sans Bold"/>
              </a:rPr>
              <a:t>5</a:t>
            </a:r>
          </a:p>
        </p:txBody>
      </p:sp>
      <p:pic>
        <p:nvPicPr>
          <p:cNvPr id="10" name="Audio 9">
            <a:hlinkClick r:id="" action="ppaction://media"/>
            <a:extLst>
              <a:ext uri="{FF2B5EF4-FFF2-40B4-BE49-F238E27FC236}">
                <a16:creationId xmlns:a16="http://schemas.microsoft.com/office/drawing/2014/main" id="{CFF9C243-B9A4-D2A6-5F89-D90BD39D8D6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329688" t="-329688" r="-329688" b="-329688"/>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5372"/>
    </mc:Choice>
    <mc:Fallback>
      <p:transition spd="slow" advTm="5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 name="AutoShape 2"/>
          <p:cNvSpPr/>
          <p:nvPr/>
        </p:nvSpPr>
        <p:spPr>
          <a:xfrm>
            <a:off x="527221" y="990600"/>
            <a:ext cx="12543953" cy="38100"/>
          </a:xfrm>
          <a:prstGeom prst="line">
            <a:avLst/>
          </a:prstGeom>
          <a:ln w="76200" cap="flat">
            <a:solidFill>
              <a:srgbClr val="3C690D"/>
            </a:solidFill>
            <a:prstDash val="solid"/>
            <a:headEnd type="none" w="sm" len="sm"/>
            <a:tailEnd type="none" w="sm" len="sm"/>
          </a:ln>
        </p:spPr>
        <p:txBody>
          <a:bodyPr/>
          <a:lstStyle/>
          <a:p>
            <a:endParaRPr lang="fr-FR"/>
          </a:p>
        </p:txBody>
      </p:sp>
      <p:sp>
        <p:nvSpPr>
          <p:cNvPr id="3" name="Freeform 3"/>
          <p:cNvSpPr/>
          <p:nvPr/>
        </p:nvSpPr>
        <p:spPr>
          <a:xfrm>
            <a:off x="14836154" y="410550"/>
            <a:ext cx="2740873" cy="2740873"/>
          </a:xfrm>
          <a:custGeom>
            <a:avLst/>
            <a:gdLst/>
            <a:ahLst/>
            <a:cxnLst/>
            <a:rect l="l" t="t" r="r" b="b"/>
            <a:pathLst>
              <a:path w="2740873" h="2740873">
                <a:moveTo>
                  <a:pt x="0" y="0"/>
                </a:moveTo>
                <a:lnTo>
                  <a:pt x="2740873" y="0"/>
                </a:lnTo>
                <a:lnTo>
                  <a:pt x="2740873" y="2740873"/>
                </a:lnTo>
                <a:lnTo>
                  <a:pt x="0" y="2740873"/>
                </a:lnTo>
                <a:lnTo>
                  <a:pt x="0" y="0"/>
                </a:lnTo>
                <a:close/>
              </a:path>
            </a:pathLst>
          </a:custGeom>
          <a:blipFill>
            <a:blip r:embed="rId4"/>
            <a:stretch>
              <a:fillRect/>
            </a:stretch>
          </a:blipFill>
        </p:spPr>
        <p:txBody>
          <a:bodyPr/>
          <a:lstStyle/>
          <a:p>
            <a:endParaRPr lang="fr-FR"/>
          </a:p>
        </p:txBody>
      </p:sp>
      <p:sp>
        <p:nvSpPr>
          <p:cNvPr id="4" name="TextBox 4"/>
          <p:cNvSpPr txBox="1"/>
          <p:nvPr/>
        </p:nvSpPr>
        <p:spPr>
          <a:xfrm>
            <a:off x="527221" y="-95250"/>
            <a:ext cx="13084170" cy="821099"/>
          </a:xfrm>
          <a:prstGeom prst="rect">
            <a:avLst/>
          </a:prstGeom>
        </p:spPr>
        <p:txBody>
          <a:bodyPr lIns="0" tIns="0" rIns="0" bIns="0" rtlCol="0" anchor="t">
            <a:spAutoFit/>
          </a:bodyPr>
          <a:lstStyle/>
          <a:p>
            <a:pPr algn="l">
              <a:lnSpc>
                <a:spcPts val="6719"/>
              </a:lnSpc>
            </a:pPr>
            <a:r>
              <a:rPr lang="en-US" sz="4800" b="1">
                <a:solidFill>
                  <a:srgbClr val="152703"/>
                </a:solidFill>
                <a:latin typeface="Clear Sans Medium"/>
                <a:ea typeface="Clear Sans Medium"/>
                <a:cs typeface="Clear Sans Medium"/>
                <a:sym typeface="Clear Sans Medium"/>
              </a:rPr>
              <a:t>Le CTIFL rejoint le projet européen 4Growth</a:t>
            </a:r>
          </a:p>
        </p:txBody>
      </p:sp>
      <p:sp>
        <p:nvSpPr>
          <p:cNvPr id="5" name="TextBox 5"/>
          <p:cNvSpPr txBox="1"/>
          <p:nvPr/>
        </p:nvSpPr>
        <p:spPr>
          <a:xfrm>
            <a:off x="219839" y="5553637"/>
            <a:ext cx="13997653" cy="3781679"/>
          </a:xfrm>
          <a:prstGeom prst="rect">
            <a:avLst/>
          </a:prstGeom>
        </p:spPr>
        <p:txBody>
          <a:bodyPr lIns="0" tIns="0" rIns="0" bIns="0" rtlCol="0" anchor="t">
            <a:spAutoFit/>
          </a:bodyPr>
          <a:lstStyle/>
          <a:p>
            <a:pPr marL="690881" lvl="1" indent="-345440" algn="l">
              <a:lnSpc>
                <a:spcPts val="4288"/>
              </a:lnSpc>
              <a:buFont typeface="Arial"/>
              <a:buChar char="•"/>
            </a:pPr>
            <a:r>
              <a:rPr lang="en-US" sz="3200">
                <a:solidFill>
                  <a:srgbClr val="152703"/>
                </a:solidFill>
                <a:latin typeface="Open Sans"/>
                <a:ea typeface="Open Sans"/>
                <a:cs typeface="Open Sans"/>
                <a:sym typeface="Open Sans"/>
              </a:rPr>
              <a:t> </a:t>
            </a:r>
            <a:r>
              <a:rPr lang="en-US" sz="3200" b="1">
                <a:solidFill>
                  <a:srgbClr val="152703"/>
                </a:solidFill>
                <a:latin typeface="Open Sans Bold"/>
                <a:ea typeface="Open Sans Bold"/>
                <a:cs typeface="Open Sans Bold"/>
                <a:sym typeface="Open Sans Bold"/>
              </a:rPr>
              <a:t>4Growth</a:t>
            </a:r>
            <a:r>
              <a:rPr lang="en-US" sz="3200">
                <a:solidFill>
                  <a:srgbClr val="152703"/>
                </a:solidFill>
                <a:latin typeface="Open Sans"/>
                <a:ea typeface="Open Sans"/>
                <a:cs typeface="Open Sans"/>
                <a:sym typeface="Open Sans"/>
              </a:rPr>
              <a:t> est un projet européen disposant de 7 observatoires en Europe que le CTIFL à décider de rejoindre en tant que représentant pour le territoire français </a:t>
            </a:r>
          </a:p>
          <a:p>
            <a:pPr algn="l">
              <a:lnSpc>
                <a:spcPts val="4288"/>
              </a:lnSpc>
            </a:pPr>
            <a:endParaRPr lang="en-US" sz="3200">
              <a:solidFill>
                <a:srgbClr val="152703"/>
              </a:solidFill>
              <a:latin typeface="Open Sans"/>
              <a:ea typeface="Open Sans"/>
              <a:cs typeface="Open Sans"/>
              <a:sym typeface="Open Sans"/>
            </a:endParaRPr>
          </a:p>
          <a:p>
            <a:pPr marL="690881" lvl="1" indent="-345440" algn="l">
              <a:lnSpc>
                <a:spcPts val="4288"/>
              </a:lnSpc>
              <a:buFont typeface="Arial"/>
              <a:buChar char="•"/>
            </a:pPr>
            <a:r>
              <a:rPr lang="en-US" sz="3200">
                <a:solidFill>
                  <a:srgbClr val="152703"/>
                </a:solidFill>
                <a:latin typeface="Open Sans"/>
                <a:ea typeface="Open Sans"/>
                <a:cs typeface="Open Sans"/>
                <a:sym typeface="Open Sans"/>
              </a:rPr>
              <a:t>Savoir où, comment et dans quelle mesure les outils numériques sont utilisé dans l’agriculture et dans la foresterie </a:t>
            </a:r>
          </a:p>
          <a:p>
            <a:pPr algn="l">
              <a:lnSpc>
                <a:spcPts val="4288"/>
              </a:lnSpc>
            </a:pPr>
            <a:endParaRPr lang="en-US" sz="3200">
              <a:solidFill>
                <a:srgbClr val="152703"/>
              </a:solidFill>
              <a:latin typeface="Open Sans"/>
              <a:ea typeface="Open Sans"/>
              <a:cs typeface="Open Sans"/>
              <a:sym typeface="Open Sans"/>
            </a:endParaRPr>
          </a:p>
        </p:txBody>
      </p:sp>
      <p:sp>
        <p:nvSpPr>
          <p:cNvPr id="6" name="TextBox 6"/>
          <p:cNvSpPr txBox="1"/>
          <p:nvPr/>
        </p:nvSpPr>
        <p:spPr>
          <a:xfrm>
            <a:off x="17894754" y="9706610"/>
            <a:ext cx="393246" cy="580390"/>
          </a:xfrm>
          <a:prstGeom prst="rect">
            <a:avLst/>
          </a:prstGeom>
        </p:spPr>
        <p:txBody>
          <a:bodyPr lIns="0" tIns="0" rIns="0" bIns="0" rtlCol="0" anchor="t">
            <a:spAutoFit/>
          </a:bodyPr>
          <a:lstStyle/>
          <a:p>
            <a:pPr algn="ctr">
              <a:lnSpc>
                <a:spcPts val="4759"/>
              </a:lnSpc>
            </a:pPr>
            <a:r>
              <a:rPr lang="en-US" sz="3399" b="1">
                <a:solidFill>
                  <a:srgbClr val="000000"/>
                </a:solidFill>
                <a:latin typeface="Open Sans Bold"/>
                <a:ea typeface="Open Sans Bold"/>
                <a:cs typeface="Open Sans Bold"/>
                <a:sym typeface="Open Sans Bold"/>
              </a:rPr>
              <a:t>6</a:t>
            </a:r>
          </a:p>
        </p:txBody>
      </p:sp>
      <p:sp>
        <p:nvSpPr>
          <p:cNvPr id="7" name="Freeform 7"/>
          <p:cNvSpPr/>
          <p:nvPr/>
        </p:nvSpPr>
        <p:spPr>
          <a:xfrm>
            <a:off x="15004728" y="4535157"/>
            <a:ext cx="2403725" cy="3178479"/>
          </a:xfrm>
          <a:custGeom>
            <a:avLst/>
            <a:gdLst/>
            <a:ahLst/>
            <a:cxnLst/>
            <a:rect l="l" t="t" r="r" b="b"/>
            <a:pathLst>
              <a:path w="2403725" h="3178479">
                <a:moveTo>
                  <a:pt x="0" y="0"/>
                </a:moveTo>
                <a:lnTo>
                  <a:pt x="2403725" y="0"/>
                </a:lnTo>
                <a:lnTo>
                  <a:pt x="2403725" y="3178479"/>
                </a:lnTo>
                <a:lnTo>
                  <a:pt x="0" y="3178479"/>
                </a:lnTo>
                <a:lnTo>
                  <a:pt x="0" y="0"/>
                </a:lnTo>
                <a:close/>
              </a:path>
            </a:pathLst>
          </a:custGeom>
          <a:blipFill>
            <a:blip r:embed="rId5"/>
            <a:stretch>
              <a:fillRect/>
            </a:stretch>
          </a:blipFill>
        </p:spPr>
        <p:txBody>
          <a:bodyPr/>
          <a:lstStyle/>
          <a:p>
            <a:endParaRPr lang="fr-FR"/>
          </a:p>
        </p:txBody>
      </p:sp>
      <p:sp>
        <p:nvSpPr>
          <p:cNvPr id="8" name="TextBox 8"/>
          <p:cNvSpPr txBox="1"/>
          <p:nvPr/>
        </p:nvSpPr>
        <p:spPr>
          <a:xfrm>
            <a:off x="14715050" y="3014580"/>
            <a:ext cx="3376327" cy="198120"/>
          </a:xfrm>
          <a:prstGeom prst="rect">
            <a:avLst/>
          </a:prstGeom>
        </p:spPr>
        <p:txBody>
          <a:bodyPr lIns="0" tIns="0" rIns="0" bIns="0" rtlCol="0" anchor="t">
            <a:spAutoFit/>
          </a:bodyPr>
          <a:lstStyle/>
          <a:p>
            <a:pPr algn="ctr">
              <a:lnSpc>
                <a:spcPts val="1680"/>
              </a:lnSpc>
            </a:pPr>
            <a:r>
              <a:rPr lang="en-US" sz="1200">
                <a:solidFill>
                  <a:srgbClr val="000000"/>
                </a:solidFill>
                <a:latin typeface="Open Sans"/>
                <a:ea typeface="Open Sans"/>
                <a:cs typeface="Open Sans"/>
                <a:sym typeface="Open Sans"/>
              </a:rPr>
              <a:t>Source : 4Growth-project.eu</a:t>
            </a:r>
          </a:p>
        </p:txBody>
      </p:sp>
      <p:sp>
        <p:nvSpPr>
          <p:cNvPr id="9" name="TextBox 9"/>
          <p:cNvSpPr txBox="1"/>
          <p:nvPr/>
        </p:nvSpPr>
        <p:spPr>
          <a:xfrm>
            <a:off x="15292563" y="7694586"/>
            <a:ext cx="1828056" cy="198120"/>
          </a:xfrm>
          <a:prstGeom prst="rect">
            <a:avLst/>
          </a:prstGeom>
        </p:spPr>
        <p:txBody>
          <a:bodyPr lIns="0" tIns="0" rIns="0" bIns="0" rtlCol="0" anchor="t">
            <a:spAutoFit/>
          </a:bodyPr>
          <a:lstStyle/>
          <a:p>
            <a:pPr algn="ctr">
              <a:lnSpc>
                <a:spcPts val="1679"/>
              </a:lnSpc>
            </a:pPr>
            <a:r>
              <a:rPr lang="en-US" sz="1200">
                <a:solidFill>
                  <a:srgbClr val="000000"/>
                </a:solidFill>
                <a:latin typeface="Open Sans"/>
                <a:ea typeface="Open Sans"/>
                <a:cs typeface="Open Sans"/>
                <a:sym typeface="Open Sans"/>
              </a:rPr>
              <a:t>https://www.interfel.com/</a:t>
            </a:r>
          </a:p>
        </p:txBody>
      </p:sp>
      <p:sp>
        <p:nvSpPr>
          <p:cNvPr id="10" name="TextBox 10"/>
          <p:cNvSpPr txBox="1"/>
          <p:nvPr/>
        </p:nvSpPr>
        <p:spPr>
          <a:xfrm>
            <a:off x="880020" y="1761544"/>
            <a:ext cx="13337472" cy="3601593"/>
          </a:xfrm>
          <a:prstGeom prst="rect">
            <a:avLst/>
          </a:prstGeom>
        </p:spPr>
        <p:txBody>
          <a:bodyPr lIns="0" tIns="0" rIns="0" bIns="0" rtlCol="0" anchor="t">
            <a:spAutoFit/>
          </a:bodyPr>
          <a:lstStyle/>
          <a:p>
            <a:pPr algn="l">
              <a:lnSpc>
                <a:spcPts val="4832"/>
              </a:lnSpc>
            </a:pPr>
            <a:r>
              <a:rPr lang="en-US" sz="3200" b="1">
                <a:solidFill>
                  <a:srgbClr val="000000"/>
                </a:solidFill>
                <a:latin typeface="Open Sans Bold"/>
                <a:ea typeface="Open Sans Bold"/>
                <a:cs typeface="Open Sans Bold"/>
                <a:sym typeface="Open Sans Bold"/>
              </a:rPr>
              <a:t>CTIFL </a:t>
            </a:r>
            <a:r>
              <a:rPr lang="en-US" sz="3200">
                <a:solidFill>
                  <a:srgbClr val="000000"/>
                </a:solidFill>
                <a:latin typeface="Open Sans"/>
                <a:ea typeface="Open Sans"/>
                <a:cs typeface="Open Sans"/>
                <a:sym typeface="Open Sans"/>
              </a:rPr>
              <a:t>: Centre Technique Interprofessionnel des Fruits et Légumes</a:t>
            </a:r>
          </a:p>
          <a:p>
            <a:pPr algn="l">
              <a:lnSpc>
                <a:spcPts val="4832"/>
              </a:lnSpc>
            </a:pPr>
            <a:endParaRPr lang="en-US" sz="3200">
              <a:solidFill>
                <a:srgbClr val="000000"/>
              </a:solidFill>
              <a:latin typeface="Open Sans"/>
              <a:ea typeface="Open Sans"/>
              <a:cs typeface="Open Sans"/>
              <a:sym typeface="Open Sans"/>
            </a:endParaRPr>
          </a:p>
          <a:p>
            <a:pPr algn="l">
              <a:lnSpc>
                <a:spcPts val="4832"/>
              </a:lnSpc>
            </a:pPr>
            <a:r>
              <a:rPr lang="en-US" sz="3200" b="1">
                <a:solidFill>
                  <a:srgbClr val="000000"/>
                </a:solidFill>
                <a:latin typeface="Open Sans Bold"/>
                <a:ea typeface="Open Sans Bold"/>
                <a:cs typeface="Open Sans Bold"/>
                <a:sym typeface="Open Sans Bold"/>
              </a:rPr>
              <a:t>But : </a:t>
            </a:r>
            <a:r>
              <a:rPr lang="en-US" sz="3200">
                <a:solidFill>
                  <a:srgbClr val="000000"/>
                </a:solidFill>
                <a:latin typeface="Open Sans"/>
                <a:ea typeface="Open Sans"/>
                <a:cs typeface="Open Sans"/>
                <a:sym typeface="Open Sans"/>
              </a:rPr>
              <a:t>Surveiller les tendances du marché et favoriser l'introduction de nouvelles technologies numériques dans l'agriculture et la foresterie pour améliorer leur durabilité et efficacité.</a:t>
            </a:r>
          </a:p>
          <a:p>
            <a:pPr algn="l">
              <a:lnSpc>
                <a:spcPts val="4480"/>
              </a:lnSpc>
              <a:spcBef>
                <a:spcPct val="0"/>
              </a:spcBef>
            </a:pPr>
            <a:r>
              <a:rPr lang="en-US" sz="3200">
                <a:solidFill>
                  <a:srgbClr val="000000"/>
                </a:solidFill>
                <a:latin typeface="Open Sans"/>
                <a:ea typeface="Open Sans"/>
                <a:cs typeface="Open Sans"/>
                <a:sym typeface="Open Sans"/>
              </a:rPr>
              <a:t> </a:t>
            </a:r>
          </a:p>
        </p:txBody>
      </p:sp>
      <p:pic>
        <p:nvPicPr>
          <p:cNvPr id="12" name="Audio 11">
            <a:hlinkClick r:id="" action="ppaction://media"/>
            <a:extLst>
              <a:ext uri="{FF2B5EF4-FFF2-40B4-BE49-F238E27FC236}">
                <a16:creationId xmlns:a16="http://schemas.microsoft.com/office/drawing/2014/main" id="{690700AF-A112-2F68-F060-C5F231643B2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9688" t="-329688" r="-329688" b="-329688"/>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52130"/>
    </mc:Choice>
    <mc:Fallback>
      <p:transition spd="slow" advTm="52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 name="AutoShape 2"/>
          <p:cNvSpPr/>
          <p:nvPr/>
        </p:nvSpPr>
        <p:spPr>
          <a:xfrm>
            <a:off x="527221" y="990600"/>
            <a:ext cx="12543953" cy="38100"/>
          </a:xfrm>
          <a:prstGeom prst="line">
            <a:avLst/>
          </a:prstGeom>
          <a:ln w="76200" cap="flat">
            <a:solidFill>
              <a:srgbClr val="3C690D"/>
            </a:solidFill>
            <a:prstDash val="solid"/>
            <a:headEnd type="none" w="sm" len="sm"/>
            <a:tailEnd type="none" w="sm" len="sm"/>
          </a:ln>
        </p:spPr>
        <p:txBody>
          <a:bodyPr/>
          <a:lstStyle/>
          <a:p>
            <a:endParaRPr lang="fr-FR"/>
          </a:p>
        </p:txBody>
      </p:sp>
      <p:sp>
        <p:nvSpPr>
          <p:cNvPr id="3" name="TextBox 3"/>
          <p:cNvSpPr txBox="1"/>
          <p:nvPr/>
        </p:nvSpPr>
        <p:spPr>
          <a:xfrm>
            <a:off x="527221" y="-95250"/>
            <a:ext cx="13084170" cy="821099"/>
          </a:xfrm>
          <a:prstGeom prst="rect">
            <a:avLst/>
          </a:prstGeom>
        </p:spPr>
        <p:txBody>
          <a:bodyPr lIns="0" tIns="0" rIns="0" bIns="0" rtlCol="0" anchor="t">
            <a:spAutoFit/>
          </a:bodyPr>
          <a:lstStyle/>
          <a:p>
            <a:pPr algn="l">
              <a:lnSpc>
                <a:spcPts val="6719"/>
              </a:lnSpc>
            </a:pPr>
            <a:r>
              <a:rPr lang="en-US" sz="4800" b="1">
                <a:solidFill>
                  <a:srgbClr val="152703"/>
                </a:solidFill>
                <a:latin typeface="Clear Sans Medium"/>
                <a:ea typeface="Clear Sans Medium"/>
                <a:cs typeface="Clear Sans Medium"/>
                <a:sym typeface="Clear Sans Medium"/>
              </a:rPr>
              <a:t>Le CTIFL rejoint le projet européen 4Growth</a:t>
            </a:r>
          </a:p>
        </p:txBody>
      </p:sp>
      <p:sp>
        <p:nvSpPr>
          <p:cNvPr id="4" name="TextBox 4"/>
          <p:cNvSpPr txBox="1"/>
          <p:nvPr/>
        </p:nvSpPr>
        <p:spPr>
          <a:xfrm>
            <a:off x="227088" y="2137546"/>
            <a:ext cx="13997653" cy="5438521"/>
          </a:xfrm>
          <a:prstGeom prst="rect">
            <a:avLst/>
          </a:prstGeom>
        </p:spPr>
        <p:txBody>
          <a:bodyPr lIns="0" tIns="0" rIns="0" bIns="0" rtlCol="0" anchor="t">
            <a:spAutoFit/>
          </a:bodyPr>
          <a:lstStyle/>
          <a:p>
            <a:pPr algn="l">
              <a:lnSpc>
                <a:spcPts val="4288"/>
              </a:lnSpc>
            </a:pPr>
            <a:endParaRPr/>
          </a:p>
          <a:p>
            <a:pPr marL="690881" lvl="1" indent="-345440" algn="l">
              <a:lnSpc>
                <a:spcPts val="4896"/>
              </a:lnSpc>
              <a:buFont typeface="Arial"/>
              <a:buChar char="•"/>
            </a:pPr>
            <a:r>
              <a:rPr lang="en-US" sz="3200">
                <a:solidFill>
                  <a:srgbClr val="152703"/>
                </a:solidFill>
                <a:latin typeface="Open Sans"/>
                <a:ea typeface="Open Sans"/>
                <a:cs typeface="Open Sans"/>
                <a:sym typeface="Open Sans"/>
              </a:rPr>
              <a:t>Création des questionnaires aux producteurs et aux fournisseurs de technologies, pour évaluer l'utilisation des outils numériques en agriculture et foresterie. </a:t>
            </a:r>
          </a:p>
          <a:p>
            <a:pPr algn="l">
              <a:lnSpc>
                <a:spcPts val="4896"/>
              </a:lnSpc>
            </a:pPr>
            <a:endParaRPr lang="en-US" sz="3200">
              <a:solidFill>
                <a:srgbClr val="152703"/>
              </a:solidFill>
              <a:latin typeface="Open Sans"/>
              <a:ea typeface="Open Sans"/>
              <a:cs typeface="Open Sans"/>
              <a:sym typeface="Open Sans"/>
            </a:endParaRPr>
          </a:p>
          <a:p>
            <a:pPr marL="690881" lvl="1" indent="-345440" algn="l">
              <a:lnSpc>
                <a:spcPts val="4896"/>
              </a:lnSpc>
              <a:buFont typeface="Arial"/>
              <a:buChar char="•"/>
            </a:pPr>
            <a:r>
              <a:rPr lang="en-US" sz="3200">
                <a:solidFill>
                  <a:srgbClr val="152703"/>
                </a:solidFill>
                <a:latin typeface="Open Sans"/>
                <a:ea typeface="Open Sans"/>
                <a:cs typeface="Open Sans"/>
                <a:sym typeface="Open Sans"/>
              </a:rPr>
              <a:t>L’objectif et de créer des outils de suivi et de prévision de marché se basant sur des indicateurs technologiques, économiques, sociétaux, réglementaires et environnementaux pour suivre le marché et permettre l’introduction de nouveaux outils numérique </a:t>
            </a:r>
          </a:p>
        </p:txBody>
      </p:sp>
      <p:sp>
        <p:nvSpPr>
          <p:cNvPr id="5" name="TextBox 5"/>
          <p:cNvSpPr txBox="1"/>
          <p:nvPr/>
        </p:nvSpPr>
        <p:spPr>
          <a:xfrm>
            <a:off x="17894754" y="9706610"/>
            <a:ext cx="393246" cy="580390"/>
          </a:xfrm>
          <a:prstGeom prst="rect">
            <a:avLst/>
          </a:prstGeom>
        </p:spPr>
        <p:txBody>
          <a:bodyPr lIns="0" tIns="0" rIns="0" bIns="0" rtlCol="0" anchor="t">
            <a:spAutoFit/>
          </a:bodyPr>
          <a:lstStyle/>
          <a:p>
            <a:pPr algn="ctr">
              <a:lnSpc>
                <a:spcPts val="4759"/>
              </a:lnSpc>
            </a:pPr>
            <a:r>
              <a:rPr lang="en-US" sz="3399" b="1">
                <a:solidFill>
                  <a:srgbClr val="000000"/>
                </a:solidFill>
                <a:latin typeface="Open Sans Bold"/>
                <a:ea typeface="Open Sans Bold"/>
                <a:cs typeface="Open Sans Bold"/>
                <a:sym typeface="Open Sans Bold"/>
              </a:rPr>
              <a:t>7</a:t>
            </a:r>
          </a:p>
        </p:txBody>
      </p:sp>
      <p:sp>
        <p:nvSpPr>
          <p:cNvPr id="6" name="Freeform 6"/>
          <p:cNvSpPr/>
          <p:nvPr/>
        </p:nvSpPr>
        <p:spPr>
          <a:xfrm>
            <a:off x="14836154" y="410550"/>
            <a:ext cx="2740873" cy="2740873"/>
          </a:xfrm>
          <a:custGeom>
            <a:avLst/>
            <a:gdLst/>
            <a:ahLst/>
            <a:cxnLst/>
            <a:rect l="l" t="t" r="r" b="b"/>
            <a:pathLst>
              <a:path w="2740873" h="2740873">
                <a:moveTo>
                  <a:pt x="0" y="0"/>
                </a:moveTo>
                <a:lnTo>
                  <a:pt x="2740873" y="0"/>
                </a:lnTo>
                <a:lnTo>
                  <a:pt x="2740873" y="2740873"/>
                </a:lnTo>
                <a:lnTo>
                  <a:pt x="0" y="2740873"/>
                </a:lnTo>
                <a:lnTo>
                  <a:pt x="0" y="0"/>
                </a:lnTo>
                <a:close/>
              </a:path>
            </a:pathLst>
          </a:custGeom>
          <a:blipFill>
            <a:blip r:embed="rId4"/>
            <a:stretch>
              <a:fillRect/>
            </a:stretch>
          </a:blipFill>
        </p:spPr>
        <p:txBody>
          <a:bodyPr/>
          <a:lstStyle/>
          <a:p>
            <a:endParaRPr lang="fr-FR"/>
          </a:p>
        </p:txBody>
      </p:sp>
      <p:sp>
        <p:nvSpPr>
          <p:cNvPr id="7" name="Freeform 7"/>
          <p:cNvSpPr/>
          <p:nvPr/>
        </p:nvSpPr>
        <p:spPr>
          <a:xfrm>
            <a:off x="15004728" y="4535157"/>
            <a:ext cx="2403725" cy="3178479"/>
          </a:xfrm>
          <a:custGeom>
            <a:avLst/>
            <a:gdLst/>
            <a:ahLst/>
            <a:cxnLst/>
            <a:rect l="l" t="t" r="r" b="b"/>
            <a:pathLst>
              <a:path w="2403725" h="3178479">
                <a:moveTo>
                  <a:pt x="0" y="0"/>
                </a:moveTo>
                <a:lnTo>
                  <a:pt x="2403725" y="0"/>
                </a:lnTo>
                <a:lnTo>
                  <a:pt x="2403725" y="3178479"/>
                </a:lnTo>
                <a:lnTo>
                  <a:pt x="0" y="3178479"/>
                </a:lnTo>
                <a:lnTo>
                  <a:pt x="0" y="0"/>
                </a:lnTo>
                <a:close/>
              </a:path>
            </a:pathLst>
          </a:custGeom>
          <a:blipFill>
            <a:blip r:embed="rId5"/>
            <a:stretch>
              <a:fillRect/>
            </a:stretch>
          </a:blipFill>
        </p:spPr>
        <p:txBody>
          <a:bodyPr/>
          <a:lstStyle/>
          <a:p>
            <a:endParaRPr lang="fr-FR"/>
          </a:p>
        </p:txBody>
      </p:sp>
      <p:sp>
        <p:nvSpPr>
          <p:cNvPr id="8" name="TextBox 8"/>
          <p:cNvSpPr txBox="1"/>
          <p:nvPr/>
        </p:nvSpPr>
        <p:spPr>
          <a:xfrm>
            <a:off x="14715050" y="3014580"/>
            <a:ext cx="3376327" cy="198120"/>
          </a:xfrm>
          <a:prstGeom prst="rect">
            <a:avLst/>
          </a:prstGeom>
        </p:spPr>
        <p:txBody>
          <a:bodyPr lIns="0" tIns="0" rIns="0" bIns="0" rtlCol="0" anchor="t">
            <a:spAutoFit/>
          </a:bodyPr>
          <a:lstStyle/>
          <a:p>
            <a:pPr algn="ctr">
              <a:lnSpc>
                <a:spcPts val="1680"/>
              </a:lnSpc>
            </a:pPr>
            <a:r>
              <a:rPr lang="en-US" sz="1200">
                <a:solidFill>
                  <a:srgbClr val="000000"/>
                </a:solidFill>
                <a:latin typeface="Open Sans"/>
                <a:ea typeface="Open Sans"/>
                <a:cs typeface="Open Sans"/>
                <a:sym typeface="Open Sans"/>
              </a:rPr>
              <a:t>Source : 4Growth-project.eu</a:t>
            </a:r>
          </a:p>
        </p:txBody>
      </p:sp>
      <p:sp>
        <p:nvSpPr>
          <p:cNvPr id="9" name="TextBox 9"/>
          <p:cNvSpPr txBox="1"/>
          <p:nvPr/>
        </p:nvSpPr>
        <p:spPr>
          <a:xfrm>
            <a:off x="15292563" y="7694586"/>
            <a:ext cx="1828056" cy="198120"/>
          </a:xfrm>
          <a:prstGeom prst="rect">
            <a:avLst/>
          </a:prstGeom>
        </p:spPr>
        <p:txBody>
          <a:bodyPr lIns="0" tIns="0" rIns="0" bIns="0" rtlCol="0" anchor="t">
            <a:spAutoFit/>
          </a:bodyPr>
          <a:lstStyle/>
          <a:p>
            <a:pPr algn="ctr">
              <a:lnSpc>
                <a:spcPts val="1679"/>
              </a:lnSpc>
            </a:pPr>
            <a:r>
              <a:rPr lang="en-US" sz="1200">
                <a:solidFill>
                  <a:srgbClr val="000000"/>
                </a:solidFill>
                <a:latin typeface="Open Sans"/>
                <a:ea typeface="Open Sans"/>
                <a:cs typeface="Open Sans"/>
                <a:sym typeface="Open Sans"/>
              </a:rPr>
              <a:t>https://www.interfel.com/</a:t>
            </a:r>
          </a:p>
        </p:txBody>
      </p:sp>
      <p:pic>
        <p:nvPicPr>
          <p:cNvPr id="11" name="Audio 10">
            <a:hlinkClick r:id="" action="ppaction://media"/>
            <a:extLst>
              <a:ext uri="{FF2B5EF4-FFF2-40B4-BE49-F238E27FC236}">
                <a16:creationId xmlns:a16="http://schemas.microsoft.com/office/drawing/2014/main" id="{1871206A-ADFB-926A-E559-BFD162D460A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9688" t="-329688" r="-329688" b="-329688"/>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4691"/>
    </mc:Choice>
    <mc:Fallback>
      <p:transition spd="slow" advTm="34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grpSp>
        <p:nvGrpSpPr>
          <p:cNvPr id="2" name="Group 2"/>
          <p:cNvGrpSpPr/>
          <p:nvPr/>
        </p:nvGrpSpPr>
        <p:grpSpPr>
          <a:xfrm>
            <a:off x="-2824737" y="1615382"/>
            <a:ext cx="7249047" cy="7056237"/>
            <a:chOff x="0" y="0"/>
            <a:chExt cx="835010" cy="812800"/>
          </a:xfrm>
        </p:grpSpPr>
        <p:sp>
          <p:nvSpPr>
            <p:cNvPr id="3" name="Freeform 3"/>
            <p:cNvSpPr/>
            <p:nvPr/>
          </p:nvSpPr>
          <p:spPr>
            <a:xfrm>
              <a:off x="0" y="0"/>
              <a:ext cx="835010" cy="812800"/>
            </a:xfrm>
            <a:custGeom>
              <a:avLst/>
              <a:gdLst/>
              <a:ahLst/>
              <a:cxnLst/>
              <a:rect l="l" t="t" r="r" b="b"/>
              <a:pathLst>
                <a:path w="835010" h="812800">
                  <a:moveTo>
                    <a:pt x="417505" y="0"/>
                  </a:moveTo>
                  <a:cubicBezTo>
                    <a:pt x="186923" y="0"/>
                    <a:pt x="0" y="181951"/>
                    <a:pt x="0" y="406400"/>
                  </a:cubicBezTo>
                  <a:cubicBezTo>
                    <a:pt x="0" y="630849"/>
                    <a:pt x="186923" y="812800"/>
                    <a:pt x="417505" y="812800"/>
                  </a:cubicBezTo>
                  <a:cubicBezTo>
                    <a:pt x="648086" y="812800"/>
                    <a:pt x="835010" y="630849"/>
                    <a:pt x="835010" y="406400"/>
                  </a:cubicBezTo>
                  <a:cubicBezTo>
                    <a:pt x="835010" y="181951"/>
                    <a:pt x="648086" y="0"/>
                    <a:pt x="417505" y="0"/>
                  </a:cubicBezTo>
                  <a:close/>
                </a:path>
              </a:pathLst>
            </a:custGeom>
            <a:solidFill>
              <a:srgbClr val="000000">
                <a:alpha val="0"/>
              </a:srgbClr>
            </a:solidFill>
            <a:ln w="952500" cap="sq">
              <a:solidFill>
                <a:srgbClr val="3C690D">
                  <a:alpha val="22745"/>
                </a:srgbClr>
              </a:solidFill>
              <a:prstDash val="solid"/>
              <a:miter/>
            </a:ln>
          </p:spPr>
          <p:txBody>
            <a:bodyPr/>
            <a:lstStyle/>
            <a:p>
              <a:endParaRPr lang="fr-FR"/>
            </a:p>
          </p:txBody>
        </p:sp>
        <p:sp>
          <p:nvSpPr>
            <p:cNvPr id="4" name="TextBox 4"/>
            <p:cNvSpPr txBox="1"/>
            <p:nvPr/>
          </p:nvSpPr>
          <p:spPr>
            <a:xfrm>
              <a:off x="78282" y="38100"/>
              <a:ext cx="678445" cy="6985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5795780" y="4054137"/>
            <a:ext cx="14312941" cy="2178725"/>
            <a:chOff x="0" y="0"/>
            <a:chExt cx="19083921" cy="2904967"/>
          </a:xfrm>
        </p:grpSpPr>
        <p:sp>
          <p:nvSpPr>
            <p:cNvPr id="6" name="AutoShape 6"/>
            <p:cNvSpPr/>
            <p:nvPr/>
          </p:nvSpPr>
          <p:spPr>
            <a:xfrm>
              <a:off x="0" y="2854167"/>
              <a:ext cx="12894525" cy="0"/>
            </a:xfrm>
            <a:prstGeom prst="line">
              <a:avLst/>
            </a:prstGeom>
            <a:ln w="101600" cap="flat">
              <a:solidFill>
                <a:srgbClr val="3C690D"/>
              </a:solidFill>
              <a:prstDash val="solid"/>
              <a:headEnd type="none" w="sm" len="sm"/>
              <a:tailEnd type="none" w="sm" len="sm"/>
            </a:ln>
          </p:spPr>
          <p:txBody>
            <a:bodyPr/>
            <a:lstStyle/>
            <a:p>
              <a:endParaRPr lang="fr-FR"/>
            </a:p>
          </p:txBody>
        </p:sp>
        <p:sp>
          <p:nvSpPr>
            <p:cNvPr id="7" name="TextBox 7"/>
            <p:cNvSpPr txBox="1"/>
            <p:nvPr/>
          </p:nvSpPr>
          <p:spPr>
            <a:xfrm>
              <a:off x="0" y="219075"/>
              <a:ext cx="19083921" cy="2205573"/>
            </a:xfrm>
            <a:prstGeom prst="rect">
              <a:avLst/>
            </a:prstGeom>
          </p:spPr>
          <p:txBody>
            <a:bodyPr lIns="0" tIns="0" rIns="0" bIns="0" rtlCol="0" anchor="t">
              <a:spAutoFit/>
            </a:bodyPr>
            <a:lstStyle/>
            <a:p>
              <a:pPr algn="l">
                <a:lnSpc>
                  <a:spcPts val="11968"/>
                </a:lnSpc>
              </a:pPr>
              <a:r>
                <a:rPr lang="en-US" sz="11968">
                  <a:solidFill>
                    <a:srgbClr val="152703"/>
                  </a:solidFill>
                  <a:latin typeface="Clear Sans"/>
                  <a:ea typeface="Clear Sans"/>
                  <a:cs typeface="Clear Sans"/>
                  <a:sym typeface="Clear Sans"/>
                </a:rPr>
                <a:t>Commerce</a:t>
              </a:r>
            </a:p>
          </p:txBody>
        </p:sp>
      </p:grpSp>
      <p:sp>
        <p:nvSpPr>
          <p:cNvPr id="8" name="TextBox 8"/>
          <p:cNvSpPr txBox="1"/>
          <p:nvPr/>
        </p:nvSpPr>
        <p:spPr>
          <a:xfrm>
            <a:off x="17894754" y="9706610"/>
            <a:ext cx="393246" cy="580390"/>
          </a:xfrm>
          <a:prstGeom prst="rect">
            <a:avLst/>
          </a:prstGeom>
        </p:spPr>
        <p:txBody>
          <a:bodyPr lIns="0" tIns="0" rIns="0" bIns="0" rtlCol="0" anchor="t">
            <a:spAutoFit/>
          </a:bodyPr>
          <a:lstStyle/>
          <a:p>
            <a:pPr algn="ctr">
              <a:lnSpc>
                <a:spcPts val="4759"/>
              </a:lnSpc>
            </a:pPr>
            <a:r>
              <a:rPr lang="en-US" sz="3399" b="1">
                <a:solidFill>
                  <a:srgbClr val="000000"/>
                </a:solidFill>
                <a:latin typeface="Open Sans Bold"/>
                <a:ea typeface="Open Sans Bold"/>
                <a:cs typeface="Open Sans Bold"/>
                <a:sym typeface="Open Sans Bold"/>
              </a:rPr>
              <a:t>8</a:t>
            </a:r>
          </a:p>
        </p:txBody>
      </p:sp>
      <p:pic>
        <p:nvPicPr>
          <p:cNvPr id="10" name="Audio 9">
            <a:hlinkClick r:id="" action="ppaction://media"/>
            <a:extLst>
              <a:ext uri="{FF2B5EF4-FFF2-40B4-BE49-F238E27FC236}">
                <a16:creationId xmlns:a16="http://schemas.microsoft.com/office/drawing/2014/main" id="{18200C6E-171F-8717-708B-01F68F639E3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329688" t="-329688" r="-329688" b="-329688"/>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6459"/>
    </mc:Choice>
    <mc:Fallback>
      <p:transition spd="slow" advTm="6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grpSp>
        <p:nvGrpSpPr>
          <p:cNvPr id="2" name="Group 2"/>
          <p:cNvGrpSpPr/>
          <p:nvPr/>
        </p:nvGrpSpPr>
        <p:grpSpPr>
          <a:xfrm>
            <a:off x="-3417658" y="8360583"/>
            <a:ext cx="5272117" cy="527211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3C690D">
                  <a:alpha val="22745"/>
                </a:srgbClr>
              </a:solidFill>
              <a:prstDash val="solid"/>
              <a:miter/>
            </a:ln>
          </p:spPr>
          <p:txBody>
            <a:bodyPr/>
            <a:lstStyle/>
            <a:p>
              <a:endParaRPr lang="fr-FR"/>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5" name="AutoShape 5"/>
          <p:cNvSpPr/>
          <p:nvPr/>
        </p:nvSpPr>
        <p:spPr>
          <a:xfrm>
            <a:off x="815137" y="1212356"/>
            <a:ext cx="3166402" cy="0"/>
          </a:xfrm>
          <a:prstGeom prst="line">
            <a:avLst/>
          </a:prstGeom>
          <a:ln w="76200" cap="flat">
            <a:solidFill>
              <a:srgbClr val="3C690D"/>
            </a:solidFill>
            <a:prstDash val="solid"/>
            <a:headEnd type="none" w="sm" len="sm"/>
            <a:tailEnd type="none" w="sm" len="sm"/>
          </a:ln>
        </p:spPr>
        <p:txBody>
          <a:bodyPr/>
          <a:lstStyle/>
          <a:p>
            <a:endParaRPr lang="fr-FR"/>
          </a:p>
        </p:txBody>
      </p:sp>
      <p:sp>
        <p:nvSpPr>
          <p:cNvPr id="6" name="TextBox 6"/>
          <p:cNvSpPr txBox="1"/>
          <p:nvPr/>
        </p:nvSpPr>
        <p:spPr>
          <a:xfrm>
            <a:off x="9139238" y="4652327"/>
            <a:ext cx="9525" cy="887095"/>
          </a:xfrm>
          <a:prstGeom prst="rect">
            <a:avLst/>
          </a:prstGeom>
        </p:spPr>
        <p:txBody>
          <a:bodyPr lIns="0" tIns="0" rIns="0" bIns="0" rtlCol="0" anchor="t">
            <a:spAutoFit/>
          </a:bodyPr>
          <a:lstStyle/>
          <a:p>
            <a:pPr algn="ctr">
              <a:lnSpc>
                <a:spcPts val="7279"/>
              </a:lnSpc>
            </a:pPr>
            <a:endParaRPr/>
          </a:p>
        </p:txBody>
      </p:sp>
      <p:sp>
        <p:nvSpPr>
          <p:cNvPr id="7" name="TextBox 7"/>
          <p:cNvSpPr txBox="1"/>
          <p:nvPr/>
        </p:nvSpPr>
        <p:spPr>
          <a:xfrm>
            <a:off x="9139238" y="4652327"/>
            <a:ext cx="9525" cy="887095"/>
          </a:xfrm>
          <a:prstGeom prst="rect">
            <a:avLst/>
          </a:prstGeom>
        </p:spPr>
        <p:txBody>
          <a:bodyPr lIns="0" tIns="0" rIns="0" bIns="0" rtlCol="0" anchor="t">
            <a:spAutoFit/>
          </a:bodyPr>
          <a:lstStyle/>
          <a:p>
            <a:pPr algn="ctr">
              <a:lnSpc>
                <a:spcPts val="7279"/>
              </a:lnSpc>
            </a:pPr>
            <a:endParaRPr/>
          </a:p>
        </p:txBody>
      </p:sp>
      <p:sp>
        <p:nvSpPr>
          <p:cNvPr id="8" name="TextBox 8"/>
          <p:cNvSpPr txBox="1"/>
          <p:nvPr/>
        </p:nvSpPr>
        <p:spPr>
          <a:xfrm>
            <a:off x="289548" y="2538730"/>
            <a:ext cx="13660656" cy="6719570"/>
          </a:xfrm>
          <a:prstGeom prst="rect">
            <a:avLst/>
          </a:prstGeom>
        </p:spPr>
        <p:txBody>
          <a:bodyPr lIns="0" tIns="0" rIns="0" bIns="0" rtlCol="0" anchor="t">
            <a:spAutoFit/>
          </a:bodyPr>
          <a:lstStyle/>
          <a:p>
            <a:pPr marL="690881" lvl="1" indent="-345440" algn="l">
              <a:lnSpc>
                <a:spcPts val="4480"/>
              </a:lnSpc>
              <a:buFont typeface="Arial"/>
              <a:buChar char="•"/>
            </a:pPr>
            <a:r>
              <a:rPr lang="en-US" sz="3200">
                <a:solidFill>
                  <a:srgbClr val="152703"/>
                </a:solidFill>
                <a:latin typeface="Open Sans"/>
                <a:ea typeface="Open Sans"/>
                <a:cs typeface="Open Sans"/>
                <a:sym typeface="Open Sans"/>
              </a:rPr>
              <a:t>Loi française datant du 10 février 2020 interdisant sous certaines conditions les emballages plastiques et les étiquettes adhésive pour les fruits et légumes frais </a:t>
            </a:r>
          </a:p>
          <a:p>
            <a:pPr algn="l">
              <a:lnSpc>
                <a:spcPts val="4480"/>
              </a:lnSpc>
            </a:pPr>
            <a:endParaRPr lang="en-US" sz="3200">
              <a:solidFill>
                <a:srgbClr val="152703"/>
              </a:solidFill>
              <a:latin typeface="Open Sans"/>
              <a:ea typeface="Open Sans"/>
              <a:cs typeface="Open Sans"/>
              <a:sym typeface="Open Sans"/>
            </a:endParaRPr>
          </a:p>
          <a:p>
            <a:pPr marL="690881" lvl="1" indent="-345440" algn="l">
              <a:lnSpc>
                <a:spcPts val="4480"/>
              </a:lnSpc>
              <a:buFont typeface="Arial"/>
              <a:buChar char="•"/>
            </a:pPr>
            <a:r>
              <a:rPr lang="en-US" sz="3200">
                <a:solidFill>
                  <a:srgbClr val="152703"/>
                </a:solidFill>
                <a:latin typeface="Open Sans"/>
                <a:ea typeface="Open Sans"/>
                <a:cs typeface="Open Sans"/>
                <a:sym typeface="Open Sans"/>
              </a:rPr>
              <a:t>INTERFEL et CTIFL fournissent des guides de lectures régulièrement par l’approbation des différents décrets liée à la loi AGEC </a:t>
            </a:r>
          </a:p>
          <a:p>
            <a:pPr algn="l">
              <a:lnSpc>
                <a:spcPts val="4480"/>
              </a:lnSpc>
            </a:pPr>
            <a:endParaRPr lang="en-US" sz="3200">
              <a:solidFill>
                <a:srgbClr val="152703"/>
              </a:solidFill>
              <a:latin typeface="Open Sans"/>
              <a:ea typeface="Open Sans"/>
              <a:cs typeface="Open Sans"/>
              <a:sym typeface="Open Sans"/>
            </a:endParaRPr>
          </a:p>
          <a:p>
            <a:pPr marL="690881" lvl="1" indent="-345440" algn="l">
              <a:lnSpc>
                <a:spcPts val="4480"/>
              </a:lnSpc>
              <a:buFont typeface="Arial"/>
              <a:buChar char="•"/>
            </a:pPr>
            <a:r>
              <a:rPr lang="en-US" sz="3200">
                <a:solidFill>
                  <a:srgbClr val="152703"/>
                </a:solidFill>
                <a:latin typeface="Open Sans"/>
                <a:ea typeface="Open Sans"/>
                <a:cs typeface="Open Sans"/>
                <a:sym typeface="Open Sans"/>
              </a:rPr>
              <a:t>Arrêt de la diffusion de grille de lecture par des recours aux niveaux national et international et par l’arrivée prochaine d’un règlement européen pour harmoniser l’utilisation des emballages et des étiquettes adhésive </a:t>
            </a:r>
          </a:p>
          <a:p>
            <a:pPr algn="l">
              <a:lnSpc>
                <a:spcPts val="4480"/>
              </a:lnSpc>
            </a:pPr>
            <a:endParaRPr lang="en-US" sz="3200">
              <a:solidFill>
                <a:srgbClr val="152703"/>
              </a:solidFill>
              <a:latin typeface="Open Sans"/>
              <a:ea typeface="Open Sans"/>
              <a:cs typeface="Open Sans"/>
              <a:sym typeface="Open Sans"/>
            </a:endParaRPr>
          </a:p>
        </p:txBody>
      </p:sp>
      <p:sp>
        <p:nvSpPr>
          <p:cNvPr id="9" name="Freeform 9"/>
          <p:cNvSpPr/>
          <p:nvPr/>
        </p:nvSpPr>
        <p:spPr>
          <a:xfrm>
            <a:off x="15136021" y="1952630"/>
            <a:ext cx="2403725" cy="3178479"/>
          </a:xfrm>
          <a:custGeom>
            <a:avLst/>
            <a:gdLst/>
            <a:ahLst/>
            <a:cxnLst/>
            <a:rect l="l" t="t" r="r" b="b"/>
            <a:pathLst>
              <a:path w="2403725" h="3178479">
                <a:moveTo>
                  <a:pt x="0" y="0"/>
                </a:moveTo>
                <a:lnTo>
                  <a:pt x="2403725" y="0"/>
                </a:lnTo>
                <a:lnTo>
                  <a:pt x="2403725" y="3178480"/>
                </a:lnTo>
                <a:lnTo>
                  <a:pt x="0" y="3178480"/>
                </a:lnTo>
                <a:lnTo>
                  <a:pt x="0" y="0"/>
                </a:lnTo>
                <a:close/>
              </a:path>
            </a:pathLst>
          </a:custGeom>
          <a:blipFill>
            <a:blip r:embed="rId4"/>
            <a:stretch>
              <a:fillRect/>
            </a:stretch>
          </a:blipFill>
        </p:spPr>
        <p:txBody>
          <a:bodyPr/>
          <a:lstStyle/>
          <a:p>
            <a:endParaRPr lang="fr-FR"/>
          </a:p>
        </p:txBody>
      </p:sp>
      <p:sp>
        <p:nvSpPr>
          <p:cNvPr id="10" name="Freeform 10"/>
          <p:cNvSpPr/>
          <p:nvPr/>
        </p:nvSpPr>
        <p:spPr>
          <a:xfrm>
            <a:off x="14387767" y="6144575"/>
            <a:ext cx="3900233" cy="1876987"/>
          </a:xfrm>
          <a:custGeom>
            <a:avLst/>
            <a:gdLst/>
            <a:ahLst/>
            <a:cxnLst/>
            <a:rect l="l" t="t" r="r" b="b"/>
            <a:pathLst>
              <a:path w="3900233" h="1876987">
                <a:moveTo>
                  <a:pt x="0" y="0"/>
                </a:moveTo>
                <a:lnTo>
                  <a:pt x="3900233" y="0"/>
                </a:lnTo>
                <a:lnTo>
                  <a:pt x="3900233" y="1876987"/>
                </a:lnTo>
                <a:lnTo>
                  <a:pt x="0" y="1876987"/>
                </a:lnTo>
                <a:lnTo>
                  <a:pt x="0" y="0"/>
                </a:lnTo>
                <a:close/>
              </a:path>
            </a:pathLst>
          </a:custGeom>
          <a:blipFill>
            <a:blip r:embed="rId5"/>
            <a:stretch>
              <a:fillRect/>
            </a:stretch>
          </a:blipFill>
        </p:spPr>
        <p:txBody>
          <a:bodyPr/>
          <a:lstStyle/>
          <a:p>
            <a:endParaRPr lang="fr-FR"/>
          </a:p>
        </p:txBody>
      </p:sp>
      <p:sp>
        <p:nvSpPr>
          <p:cNvPr id="11" name="TextBox 11"/>
          <p:cNvSpPr txBox="1"/>
          <p:nvPr/>
        </p:nvSpPr>
        <p:spPr>
          <a:xfrm>
            <a:off x="815137" y="207645"/>
            <a:ext cx="8076457" cy="821055"/>
          </a:xfrm>
          <a:prstGeom prst="rect">
            <a:avLst/>
          </a:prstGeom>
        </p:spPr>
        <p:txBody>
          <a:bodyPr lIns="0" tIns="0" rIns="0" bIns="0" rtlCol="0" anchor="t">
            <a:spAutoFit/>
          </a:bodyPr>
          <a:lstStyle/>
          <a:p>
            <a:pPr algn="l">
              <a:lnSpc>
                <a:spcPts val="6719"/>
              </a:lnSpc>
            </a:pPr>
            <a:r>
              <a:rPr lang="en-US" sz="4800" b="1">
                <a:solidFill>
                  <a:srgbClr val="152703"/>
                </a:solidFill>
                <a:latin typeface="Clear Sans Medium"/>
                <a:ea typeface="Clear Sans Medium"/>
                <a:cs typeface="Clear Sans Medium"/>
                <a:sym typeface="Clear Sans Medium"/>
              </a:rPr>
              <a:t>Loi AGEC </a:t>
            </a:r>
          </a:p>
        </p:txBody>
      </p:sp>
      <p:sp>
        <p:nvSpPr>
          <p:cNvPr id="12" name="TextBox 12"/>
          <p:cNvSpPr txBox="1"/>
          <p:nvPr/>
        </p:nvSpPr>
        <p:spPr>
          <a:xfrm>
            <a:off x="4879563" y="325755"/>
            <a:ext cx="11310355" cy="613410"/>
          </a:xfrm>
          <a:prstGeom prst="rect">
            <a:avLst/>
          </a:prstGeom>
        </p:spPr>
        <p:txBody>
          <a:bodyPr lIns="0" tIns="0" rIns="0" bIns="0" rtlCol="0" anchor="t">
            <a:spAutoFit/>
          </a:bodyPr>
          <a:lstStyle/>
          <a:p>
            <a:pPr algn="l">
              <a:lnSpc>
                <a:spcPts val="5040"/>
              </a:lnSpc>
            </a:pPr>
            <a:r>
              <a:rPr lang="en-US" sz="3600" b="1">
                <a:solidFill>
                  <a:srgbClr val="152703"/>
                </a:solidFill>
                <a:latin typeface="Open Sans Bold"/>
                <a:ea typeface="Open Sans Bold"/>
                <a:cs typeface="Open Sans Bold"/>
                <a:sym typeface="Open Sans Bold"/>
              </a:rPr>
              <a:t>AGEC= </a:t>
            </a:r>
            <a:r>
              <a:rPr lang="en-US" sz="3600">
                <a:solidFill>
                  <a:srgbClr val="152703"/>
                </a:solidFill>
                <a:latin typeface="Open Sans"/>
                <a:ea typeface="Open Sans"/>
                <a:cs typeface="Open Sans"/>
                <a:sym typeface="Open Sans"/>
              </a:rPr>
              <a:t>Anti-Gaspillage pour une Economie Circulaire </a:t>
            </a:r>
          </a:p>
        </p:txBody>
      </p:sp>
      <p:sp>
        <p:nvSpPr>
          <p:cNvPr id="13" name="TextBox 13"/>
          <p:cNvSpPr txBox="1"/>
          <p:nvPr/>
        </p:nvSpPr>
        <p:spPr>
          <a:xfrm>
            <a:off x="17894754" y="9706610"/>
            <a:ext cx="393246" cy="580390"/>
          </a:xfrm>
          <a:prstGeom prst="rect">
            <a:avLst/>
          </a:prstGeom>
        </p:spPr>
        <p:txBody>
          <a:bodyPr lIns="0" tIns="0" rIns="0" bIns="0" rtlCol="0" anchor="t">
            <a:spAutoFit/>
          </a:bodyPr>
          <a:lstStyle/>
          <a:p>
            <a:pPr algn="ctr">
              <a:lnSpc>
                <a:spcPts val="4759"/>
              </a:lnSpc>
            </a:pPr>
            <a:r>
              <a:rPr lang="en-US" sz="3399" b="1">
                <a:solidFill>
                  <a:srgbClr val="000000"/>
                </a:solidFill>
                <a:latin typeface="Open Sans Bold"/>
                <a:ea typeface="Open Sans Bold"/>
                <a:cs typeface="Open Sans Bold"/>
                <a:sym typeface="Open Sans Bold"/>
              </a:rPr>
              <a:t>9</a:t>
            </a:r>
          </a:p>
        </p:txBody>
      </p:sp>
      <p:sp>
        <p:nvSpPr>
          <p:cNvPr id="14" name="TextBox 14"/>
          <p:cNvSpPr txBox="1"/>
          <p:nvPr/>
        </p:nvSpPr>
        <p:spPr>
          <a:xfrm>
            <a:off x="15431244" y="5124450"/>
            <a:ext cx="1828056" cy="198120"/>
          </a:xfrm>
          <a:prstGeom prst="rect">
            <a:avLst/>
          </a:prstGeom>
        </p:spPr>
        <p:txBody>
          <a:bodyPr lIns="0" tIns="0" rIns="0" bIns="0" rtlCol="0" anchor="t">
            <a:spAutoFit/>
          </a:bodyPr>
          <a:lstStyle/>
          <a:p>
            <a:pPr algn="ctr">
              <a:lnSpc>
                <a:spcPts val="1679"/>
              </a:lnSpc>
            </a:pPr>
            <a:r>
              <a:rPr lang="en-US" sz="1200">
                <a:solidFill>
                  <a:srgbClr val="000000"/>
                </a:solidFill>
                <a:latin typeface="Open Sans"/>
                <a:ea typeface="Open Sans"/>
                <a:cs typeface="Open Sans"/>
                <a:sym typeface="Open Sans"/>
              </a:rPr>
              <a:t>https://www.interfel.com/</a:t>
            </a:r>
          </a:p>
        </p:txBody>
      </p:sp>
      <p:sp>
        <p:nvSpPr>
          <p:cNvPr id="15" name="TextBox 15"/>
          <p:cNvSpPr txBox="1"/>
          <p:nvPr/>
        </p:nvSpPr>
        <p:spPr>
          <a:xfrm>
            <a:off x="15423856" y="8012037"/>
            <a:ext cx="1828056" cy="198120"/>
          </a:xfrm>
          <a:prstGeom prst="rect">
            <a:avLst/>
          </a:prstGeom>
        </p:spPr>
        <p:txBody>
          <a:bodyPr lIns="0" tIns="0" rIns="0" bIns="0" rtlCol="0" anchor="t">
            <a:spAutoFit/>
          </a:bodyPr>
          <a:lstStyle/>
          <a:p>
            <a:pPr algn="ctr">
              <a:lnSpc>
                <a:spcPts val="1679"/>
              </a:lnSpc>
            </a:pPr>
            <a:r>
              <a:rPr lang="en-US" sz="1200">
                <a:solidFill>
                  <a:srgbClr val="000000"/>
                </a:solidFill>
                <a:latin typeface="Open Sans"/>
                <a:ea typeface="Open Sans"/>
                <a:cs typeface="Open Sans"/>
                <a:sym typeface="Open Sans"/>
              </a:rPr>
              <a:t>https://www.interfel.com/</a:t>
            </a:r>
          </a:p>
        </p:txBody>
      </p:sp>
      <p:pic>
        <p:nvPicPr>
          <p:cNvPr id="17" name="Audio 16">
            <a:hlinkClick r:id="" action="ppaction://media"/>
            <a:extLst>
              <a:ext uri="{FF2B5EF4-FFF2-40B4-BE49-F238E27FC236}">
                <a16:creationId xmlns:a16="http://schemas.microsoft.com/office/drawing/2014/main" id="{2A35DEF1-636D-5DC7-1595-65653B360FB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9688" t="-329688" r="-329688" b="-329688"/>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31001"/>
    </mc:Choice>
    <mc:Fallback>
      <p:transition spd="slow" advTm="131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95</TotalTime>
  <Words>1137</Words>
  <Application>Microsoft Office PowerPoint</Application>
  <PresentationFormat>Personnalisé</PresentationFormat>
  <Paragraphs>128</Paragraphs>
  <Slides>20</Slides>
  <Notes>1</Notes>
  <HiddenSlides>0</HiddenSlides>
  <MMClips>20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20</vt:i4>
      </vt:variant>
    </vt:vector>
  </HeadingPairs>
  <TitlesOfParts>
    <vt:vector size="30" baseType="lpstr">
      <vt:lpstr>Clear Sans Bold</vt:lpstr>
      <vt:lpstr>Open Sans</vt:lpstr>
      <vt:lpstr>Open Sans Bold</vt:lpstr>
      <vt:lpstr>Clear Sans Medium</vt:lpstr>
      <vt:lpstr>Calibri</vt:lpstr>
      <vt:lpstr>Arimo</vt:lpstr>
      <vt:lpstr>Arial</vt:lpstr>
      <vt:lpstr>Aptos</vt:lpstr>
      <vt:lpstr>Clear Sans</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projet entreprise nature simple </dc:title>
  <cp:lastModifiedBy>Arthur Esnault</cp:lastModifiedBy>
  <cp:revision>2</cp:revision>
  <dcterms:created xsi:type="dcterms:W3CDTF">2006-08-16T00:00:00Z</dcterms:created>
  <dcterms:modified xsi:type="dcterms:W3CDTF">2024-11-05T13:57:20Z</dcterms:modified>
  <dc:identifier>DAGVUpqmOl8</dc:identifier>
</cp:coreProperties>
</file>