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0" r:id="rId1"/>
  </p:sldMasterIdLst>
  <p:notesMasterIdLst>
    <p:notesMasterId r:id="rId32"/>
  </p:notesMasterIdLst>
  <p:sldIdLst>
    <p:sldId id="256" r:id="rId2"/>
    <p:sldId id="257" r:id="rId3"/>
    <p:sldId id="258" r:id="rId4"/>
    <p:sldId id="261" r:id="rId5"/>
    <p:sldId id="259" r:id="rId6"/>
    <p:sldId id="260" r:id="rId7"/>
    <p:sldId id="284" r:id="rId8"/>
    <p:sldId id="263" r:id="rId9"/>
    <p:sldId id="300" r:id="rId10"/>
    <p:sldId id="287" r:id="rId11"/>
    <p:sldId id="301" r:id="rId12"/>
    <p:sldId id="291" r:id="rId13"/>
    <p:sldId id="292" r:id="rId14"/>
    <p:sldId id="293" r:id="rId15"/>
    <p:sldId id="294" r:id="rId16"/>
    <p:sldId id="270" r:id="rId17"/>
    <p:sldId id="288" r:id="rId18"/>
    <p:sldId id="289" r:id="rId19"/>
    <p:sldId id="290" r:id="rId20"/>
    <p:sldId id="295" r:id="rId21"/>
    <p:sldId id="296" r:id="rId22"/>
    <p:sldId id="297" r:id="rId23"/>
    <p:sldId id="298" r:id="rId24"/>
    <p:sldId id="299" r:id="rId25"/>
    <p:sldId id="278" r:id="rId26"/>
    <p:sldId id="279" r:id="rId27"/>
    <p:sldId id="285" r:id="rId28"/>
    <p:sldId id="281" r:id="rId29"/>
    <p:sldId id="282" r:id="rId30"/>
    <p:sldId id="302" r:id="rId31"/>
  </p:sldIdLst>
  <p:sldSz cx="12188825" cy="6858000"/>
  <p:notesSz cx="6858000" cy="9144000"/>
  <p:embeddedFontLst>
    <p:embeddedFont>
      <p:font typeface="Arial Black" panose="020B0A04020102020204" pitchFamily="34" charset="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onstantia" panose="02030602050306030303" pitchFamily="18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3" y="685800"/>
            <a:ext cx="609600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  <a:defRPr sz="16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  <a:defRPr sz="16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  <a:defRPr sz="16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  <a:defRPr sz="16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  <a:defRPr sz="16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pnmag.com/article/technology-modeling-greenhouse-energy-use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US"/>
              <a:t>Nous </a:t>
            </a:r>
            <a:r>
              <a:rPr lang="en-US" err="1"/>
              <a:t>allons</a:t>
            </a:r>
            <a:r>
              <a:rPr lang="en-US"/>
              <a:t> </a:t>
            </a:r>
            <a:r>
              <a:rPr lang="en-US" err="1"/>
              <a:t>vous</a:t>
            </a:r>
            <a:r>
              <a:rPr lang="en-US"/>
              <a:t> </a:t>
            </a:r>
            <a:r>
              <a:rPr lang="en-US" err="1"/>
              <a:t>présenter</a:t>
            </a:r>
            <a:r>
              <a:rPr lang="en-US"/>
              <a:t> la revue de </a:t>
            </a:r>
            <a:r>
              <a:rPr lang="en-US" err="1"/>
              <a:t>presse</a:t>
            </a:r>
            <a:r>
              <a:rPr lang="en-US"/>
              <a:t> </a:t>
            </a:r>
            <a:r>
              <a:rPr lang="en-US" err="1"/>
              <a:t>faisant</a:t>
            </a:r>
            <a:r>
              <a:rPr lang="en-US"/>
              <a:t> </a:t>
            </a:r>
            <a:r>
              <a:rPr lang="en-US" err="1"/>
              <a:t>état</a:t>
            </a:r>
            <a:r>
              <a:rPr lang="en-US"/>
              <a:t> des </a:t>
            </a:r>
            <a:r>
              <a:rPr lang="en-US" err="1"/>
              <a:t>actualités</a:t>
            </a:r>
            <a:r>
              <a:rPr lang="en-US"/>
              <a:t> </a:t>
            </a:r>
            <a:r>
              <a:rPr lang="en-US" err="1"/>
              <a:t>horticoles</a:t>
            </a:r>
            <a:r>
              <a:rPr lang="en-US"/>
              <a:t> de </a:t>
            </a:r>
            <a:r>
              <a:rPr lang="en-US" err="1"/>
              <a:t>ces</a:t>
            </a:r>
            <a:r>
              <a:rPr lang="en-US"/>
              <a:t> deux </a:t>
            </a:r>
            <a:r>
              <a:rPr lang="en-US" err="1"/>
              <a:t>dernières</a:t>
            </a:r>
            <a:r>
              <a:rPr lang="en-US"/>
              <a:t> </a:t>
            </a:r>
            <a:r>
              <a:rPr lang="en-US" err="1"/>
              <a:t>semaines</a:t>
            </a:r>
            <a:r>
              <a:rPr lang="en-US"/>
              <a:t>, avec Marie et </a:t>
            </a:r>
            <a:r>
              <a:rPr lang="en-US" err="1"/>
              <a:t>Hongyue</a:t>
            </a:r>
          </a:p>
        </p:txBody>
      </p:sp>
      <p:sp>
        <p:nvSpPr>
          <p:cNvPr id="218" name="Google Shape;218;p1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637542f36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f637542f36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47" name="Google Shape;247;gf637542f36_2_2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852499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637542f36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f637542f36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47" name="Google Shape;247;gf637542f36_2_2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754992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637542f36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f637542f36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47" name="Google Shape;247;gf637542f36_2_2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280687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637542f36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f637542f36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47" name="Google Shape;247;gf637542f36_2_2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557275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637542f36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f637542f36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47" name="Google Shape;247;gf637542f36_2_2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827160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endParaRPr/>
          </a:p>
        </p:txBody>
      </p:sp>
      <p:sp>
        <p:nvSpPr>
          <p:cNvPr id="444" name="Google Shape;444;p23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endParaRPr sz="1800">
              <a:solidFill>
                <a:srgbClr val="1A171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br>
              <a:rPr lang="fr-FR"/>
            </a:br>
            <a:endParaRPr/>
          </a:p>
        </p:txBody>
      </p:sp>
      <p:sp>
        <p:nvSpPr>
          <p:cNvPr id="455" name="Google Shape;455;p24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endParaRPr sz="1800">
              <a:solidFill>
                <a:srgbClr val="1A171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br>
              <a:rPr lang="fr-FR"/>
            </a:br>
            <a:endParaRPr/>
          </a:p>
        </p:txBody>
      </p:sp>
      <p:sp>
        <p:nvSpPr>
          <p:cNvPr id="455" name="Google Shape;455;p24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815209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endParaRPr/>
          </a:p>
        </p:txBody>
      </p:sp>
      <p:sp>
        <p:nvSpPr>
          <p:cNvPr id="228" name="Google Shape;228;p2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fac4c24e9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" name="Google Shape;483;gfac4c24e9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endParaRPr sz="1800">
              <a:solidFill>
                <a:srgbClr val="1A171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br>
              <a:rPr lang="fr-FR"/>
            </a:br>
            <a:endParaRPr/>
          </a:p>
        </p:txBody>
      </p:sp>
      <p:sp>
        <p:nvSpPr>
          <p:cNvPr id="484" name="Google Shape;484;gfac4c24e94_0_7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fac4c24e9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" name="Google Shape;483;gfac4c24e9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endParaRPr sz="1800">
              <a:solidFill>
                <a:srgbClr val="1A171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br>
              <a:rPr lang="fr-FR"/>
            </a:br>
            <a:endParaRPr/>
          </a:p>
        </p:txBody>
      </p:sp>
      <p:sp>
        <p:nvSpPr>
          <p:cNvPr id="484" name="Google Shape;484;gfac4c24e94_0_7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10772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f637542f36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gf637542f36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f637542f36_2_12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637542f36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f637542f36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/>
              <a:t>Green Water </a:t>
            </a:r>
            <a:r>
              <a:rPr lang="en-US" err="1"/>
              <a:t>est</a:t>
            </a:r>
            <a:r>
              <a:rPr lang="en-US"/>
              <a:t> un hydro-</a:t>
            </a:r>
            <a:r>
              <a:rPr lang="en-US" err="1"/>
              <a:t>rétenteur</a:t>
            </a:r>
            <a:r>
              <a:rPr lang="en-US"/>
              <a:t> </a:t>
            </a:r>
            <a:r>
              <a:rPr lang="en-US" b="1"/>
              <a:t>sans acrylamide</a:t>
            </a:r>
            <a:r>
              <a:rPr lang="en-US"/>
              <a:t>, sans </a:t>
            </a:r>
            <a:r>
              <a:rPr lang="en-US" err="1"/>
              <a:t>fertilisant</a:t>
            </a:r>
            <a:r>
              <a:rPr lang="en-US"/>
              <a:t>, </a:t>
            </a:r>
            <a:r>
              <a:rPr lang="en-US" err="1"/>
              <a:t>biodégradable</a:t>
            </a:r>
            <a:r>
              <a:rPr lang="en-US"/>
              <a:t> à 100% et </a:t>
            </a:r>
            <a:r>
              <a:rPr lang="en-US" err="1"/>
              <a:t>efficace</a:t>
            </a:r>
            <a:r>
              <a:rPr lang="en-US"/>
              <a:t> </a:t>
            </a:r>
            <a:r>
              <a:rPr lang="en-US" err="1"/>
              <a:t>jusqu’à</a:t>
            </a:r>
            <a:r>
              <a:rPr lang="en-US"/>
              <a:t> 5 </a:t>
            </a:r>
            <a:r>
              <a:rPr lang="en-US" err="1"/>
              <a:t>ans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terre</a:t>
            </a:r>
            <a:r>
              <a:rPr lang="en-US"/>
              <a:t>. Il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destiné</a:t>
            </a:r>
            <a:r>
              <a:rPr lang="en-US"/>
              <a:t> tout </a:t>
            </a:r>
            <a:r>
              <a:rPr lang="en-US" err="1"/>
              <a:t>aussi</a:t>
            </a:r>
            <a:r>
              <a:rPr lang="en-US"/>
              <a:t> bien aux zones </a:t>
            </a:r>
            <a:r>
              <a:rPr lang="en-US" err="1"/>
              <a:t>urbaines</a:t>
            </a:r>
            <a:r>
              <a:rPr lang="en-US"/>
              <a:t> </a:t>
            </a:r>
            <a:r>
              <a:rPr lang="en-US" err="1"/>
              <a:t>qu’aux</a:t>
            </a:r>
            <a:r>
              <a:rPr lang="en-US"/>
              <a:t> zones </a:t>
            </a:r>
            <a:r>
              <a:rPr lang="en-US" err="1"/>
              <a:t>agricoles</a:t>
            </a:r>
            <a:r>
              <a:rPr lang="en-US"/>
              <a:t> (tout type de cultures).</a:t>
            </a:r>
          </a:p>
          <a:p>
            <a:r>
              <a:rPr lang="en-US" err="1"/>
              <a:t>Arrosez-moins</a:t>
            </a:r>
            <a:r>
              <a:rPr lang="en-US"/>
              <a:t>, </a:t>
            </a:r>
            <a:r>
              <a:rPr lang="en-US" err="1"/>
              <a:t>nourrissez</a:t>
            </a:r>
            <a:r>
              <a:rPr lang="en-US"/>
              <a:t>-plus.</a:t>
            </a:r>
          </a:p>
          <a:p>
            <a:r>
              <a:rPr lang="en-US"/>
              <a:t>Green Water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devenu</a:t>
            </a:r>
            <a:r>
              <a:rPr lang="en-US"/>
              <a:t> la solution </a:t>
            </a:r>
            <a:r>
              <a:rPr lang="en-US" err="1"/>
              <a:t>préconisée</a:t>
            </a:r>
            <a:r>
              <a:rPr lang="en-US"/>
              <a:t> par le Global Institute of Water, Environment and Health (GIWEH), pour </a:t>
            </a:r>
            <a:r>
              <a:rPr lang="en-US" err="1"/>
              <a:t>permettre</a:t>
            </a:r>
            <a:r>
              <a:rPr lang="en-US"/>
              <a:t> </a:t>
            </a:r>
            <a:r>
              <a:rPr lang="en-US" err="1"/>
              <a:t>une</a:t>
            </a:r>
            <a:r>
              <a:rPr lang="en-US"/>
              <a:t> culture </a:t>
            </a:r>
            <a:r>
              <a:rPr lang="en-US" err="1"/>
              <a:t>agricole</a:t>
            </a:r>
            <a:r>
              <a:rPr lang="en-US"/>
              <a:t> dans les zones de </a:t>
            </a:r>
            <a:r>
              <a:rPr lang="en-US" err="1"/>
              <a:t>sécheresse</a:t>
            </a:r>
            <a:r>
              <a:rPr lang="en-US"/>
              <a:t>, </a:t>
            </a:r>
            <a:r>
              <a:rPr lang="en-US" err="1"/>
              <a:t>ainsi</a:t>
            </a:r>
            <a:r>
              <a:rPr lang="en-US"/>
              <a:t> que la </a:t>
            </a:r>
            <a:r>
              <a:rPr lang="en-US" err="1"/>
              <a:t>sauvegarde</a:t>
            </a:r>
            <a:r>
              <a:rPr lang="en-US"/>
              <a:t> de </a:t>
            </a:r>
            <a:r>
              <a:rPr lang="en-US" err="1"/>
              <a:t>l’eau</a:t>
            </a:r>
            <a:r>
              <a:rPr lang="en-US"/>
              <a:t> sur </a:t>
            </a:r>
            <a:r>
              <a:rPr lang="en-US" err="1"/>
              <a:t>notre</a:t>
            </a:r>
            <a:r>
              <a:rPr lang="en-US"/>
              <a:t> </a:t>
            </a:r>
            <a:r>
              <a:rPr lang="en-US" err="1"/>
              <a:t>planète</a:t>
            </a:r>
            <a:r>
              <a:rPr lang="en-US"/>
              <a:t>.</a:t>
            </a:r>
          </a:p>
          <a:p>
            <a:pPr marL="0" lvl="0" indent="45720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/>
          </a:p>
        </p:txBody>
      </p:sp>
      <p:sp>
        <p:nvSpPr>
          <p:cNvPr id="247" name="Google Shape;247;gf637542f36_2_2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linkClick r:id="rId3"/>
              </a:rPr>
              <a:t>https://gpnmag.com/article/technology-modeling-greenhouse-energy-use/</a:t>
            </a:r>
            <a:endParaRPr lang="en-US"/>
          </a:p>
          <a:p>
            <a:pPr algn="just"/>
            <a:r>
              <a:rPr lang="en-US"/>
              <a:t>N '</a:t>
            </a:r>
            <a:r>
              <a:rPr lang="en-US" err="1"/>
              <a:t>étant</a:t>
            </a:r>
            <a:r>
              <a:rPr lang="en-US"/>
              <a:t> plus le « petit nouveau du quartier », Virtual Grower continue de </a:t>
            </a:r>
            <a:r>
              <a:rPr lang="en-US" err="1"/>
              <a:t>fournir</a:t>
            </a:r>
            <a:r>
              <a:rPr lang="en-US"/>
              <a:t> aux </a:t>
            </a:r>
            <a:r>
              <a:rPr lang="en-US" err="1"/>
              <a:t>producteurs</a:t>
            </a:r>
            <a:r>
              <a:rPr lang="en-US"/>
              <a:t> la </a:t>
            </a:r>
            <a:r>
              <a:rPr lang="en-US" err="1"/>
              <a:t>possibilité</a:t>
            </a:r>
            <a:r>
              <a:rPr lang="en-US"/>
              <a:t> de </a:t>
            </a:r>
            <a:r>
              <a:rPr lang="en-US" err="1"/>
              <a:t>modéliser</a:t>
            </a:r>
            <a:r>
              <a:rPr lang="en-US"/>
              <a:t> </a:t>
            </a:r>
            <a:r>
              <a:rPr lang="en-US" err="1"/>
              <a:t>l'utilisation</a:t>
            </a:r>
            <a:r>
              <a:rPr lang="en-US"/>
              <a:t> de </a:t>
            </a:r>
            <a:r>
              <a:rPr lang="en-US" err="1"/>
              <a:t>l'énergie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serre</a:t>
            </a:r>
            <a:r>
              <a:rPr lang="en-US"/>
              <a:t>. Dans </a:t>
            </a:r>
            <a:r>
              <a:rPr lang="en-US" err="1"/>
              <a:t>ce</a:t>
            </a:r>
            <a:r>
              <a:rPr lang="en-US"/>
              <a:t> </a:t>
            </a:r>
            <a:r>
              <a:rPr lang="en-US" err="1"/>
              <a:t>logiciel</a:t>
            </a:r>
            <a:r>
              <a:rPr lang="en-US"/>
              <a:t> </a:t>
            </a:r>
            <a:r>
              <a:rPr lang="en-US" err="1"/>
              <a:t>gratuit</a:t>
            </a:r>
            <a:r>
              <a:rPr lang="en-US"/>
              <a:t> </a:t>
            </a:r>
            <a:r>
              <a:rPr lang="en-US" err="1"/>
              <a:t>d'aide</a:t>
            </a:r>
            <a:r>
              <a:rPr lang="en-US"/>
              <a:t> à la </a:t>
            </a:r>
            <a:r>
              <a:rPr lang="en-US" err="1"/>
              <a:t>décision</a:t>
            </a:r>
            <a:r>
              <a:rPr lang="en-US"/>
              <a:t>, </a:t>
            </a:r>
            <a:r>
              <a:rPr lang="en-US" err="1"/>
              <a:t>lancé</a:t>
            </a:r>
            <a:r>
              <a:rPr lang="en-US"/>
              <a:t> pour la première </a:t>
            </a:r>
            <a:r>
              <a:rPr lang="en-US" err="1"/>
              <a:t>fois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2005, les </a:t>
            </a:r>
            <a:r>
              <a:rPr lang="en-US" err="1"/>
              <a:t>utilisateurs</a:t>
            </a:r>
            <a:r>
              <a:rPr lang="en-US"/>
              <a:t> </a:t>
            </a:r>
            <a:r>
              <a:rPr lang="en-US" err="1"/>
              <a:t>construisent</a:t>
            </a:r>
            <a:r>
              <a:rPr lang="en-US"/>
              <a:t>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serre</a:t>
            </a:r>
            <a:r>
              <a:rPr lang="en-US"/>
              <a:t> </a:t>
            </a:r>
            <a:r>
              <a:rPr lang="en-US" err="1"/>
              <a:t>virtuelle</a:t>
            </a:r>
            <a:r>
              <a:rPr lang="en-US"/>
              <a:t>, </a:t>
            </a:r>
            <a:r>
              <a:rPr lang="en-US" err="1"/>
              <a:t>telle</a:t>
            </a:r>
            <a:r>
              <a:rPr lang="en-US"/>
              <a:t> </a:t>
            </a:r>
            <a:r>
              <a:rPr lang="en-US" err="1"/>
              <a:t>qu'une</a:t>
            </a:r>
            <a:r>
              <a:rPr lang="en-US"/>
              <a:t> structure </a:t>
            </a:r>
            <a:r>
              <a:rPr lang="en-US" err="1"/>
              <a:t>existante</a:t>
            </a:r>
            <a:r>
              <a:rPr lang="en-US"/>
              <a:t>,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rénovation</a:t>
            </a:r>
            <a:r>
              <a:rPr lang="en-US"/>
              <a:t> </a:t>
            </a:r>
            <a:r>
              <a:rPr lang="en-US" err="1"/>
              <a:t>planifiée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une</a:t>
            </a:r>
            <a:r>
              <a:rPr lang="en-US"/>
              <a:t> nouvelle installation de </a:t>
            </a:r>
            <a:r>
              <a:rPr lang="en-US" err="1"/>
              <a:t>rêve</a:t>
            </a:r>
            <a:r>
              <a:rPr lang="en-US"/>
              <a:t>.</a:t>
            </a:r>
          </a:p>
          <a:p>
            <a:pPr algn="just"/>
            <a:r>
              <a:rPr lang="en-US"/>
              <a:t>En </a:t>
            </a:r>
            <a:r>
              <a:rPr lang="en-US" err="1"/>
              <a:t>fonction</a:t>
            </a:r>
            <a:r>
              <a:rPr lang="en-US"/>
              <a:t> de </a:t>
            </a:r>
            <a:r>
              <a:rPr lang="en-US" err="1"/>
              <a:t>l'emplacement</a:t>
            </a:r>
            <a:r>
              <a:rPr lang="en-US"/>
              <a:t>, des </a:t>
            </a:r>
            <a:r>
              <a:rPr lang="en-US" err="1"/>
              <a:t>systèmes</a:t>
            </a:r>
            <a:r>
              <a:rPr lang="en-US"/>
              <a:t> de </a:t>
            </a:r>
            <a:r>
              <a:rPr lang="en-US" err="1"/>
              <a:t>chauffage</a:t>
            </a:r>
            <a:r>
              <a:rPr lang="en-US"/>
              <a:t> et </a:t>
            </a:r>
            <a:r>
              <a:rPr lang="en-US" err="1"/>
              <a:t>d'éclairage</a:t>
            </a:r>
            <a:r>
              <a:rPr lang="en-US"/>
              <a:t> </a:t>
            </a:r>
            <a:r>
              <a:rPr lang="en-US" err="1"/>
              <a:t>sélectionnés</a:t>
            </a:r>
            <a:r>
              <a:rPr lang="en-US"/>
              <a:t> et des conditions de </a:t>
            </a:r>
            <a:r>
              <a:rPr lang="en-US" err="1"/>
              <a:t>serre</a:t>
            </a:r>
            <a:r>
              <a:rPr lang="en-US"/>
              <a:t> </a:t>
            </a:r>
            <a:r>
              <a:rPr lang="en-US" err="1"/>
              <a:t>souhaitées</a:t>
            </a:r>
            <a:r>
              <a:rPr lang="en-US"/>
              <a:t>, Virtual Grower </a:t>
            </a:r>
            <a:r>
              <a:rPr lang="en-US" err="1"/>
              <a:t>estimera</a:t>
            </a:r>
            <a:r>
              <a:rPr lang="en-US"/>
              <a:t> la </a:t>
            </a:r>
            <a:r>
              <a:rPr lang="en-US" err="1"/>
              <a:t>consommation</a:t>
            </a:r>
            <a:r>
              <a:rPr lang="en-US"/>
              <a:t> </a:t>
            </a:r>
            <a:r>
              <a:rPr lang="en-US" err="1"/>
              <a:t>d'énergie</a:t>
            </a:r>
            <a:r>
              <a:rPr lang="en-US"/>
              <a:t> (et les </a:t>
            </a:r>
            <a:r>
              <a:rPr lang="en-US" err="1"/>
              <a:t>coûts</a:t>
            </a:r>
            <a:r>
              <a:rPr lang="en-US"/>
              <a:t>). Il </a:t>
            </a:r>
            <a:r>
              <a:rPr lang="en-US" err="1"/>
              <a:t>comprend</a:t>
            </a:r>
            <a:r>
              <a:rPr lang="en-US"/>
              <a:t> des </a:t>
            </a:r>
            <a:r>
              <a:rPr lang="en-US" err="1"/>
              <a:t>modèles</a:t>
            </a:r>
            <a:r>
              <a:rPr lang="en-US"/>
              <a:t> de culture pour 40 </a:t>
            </a:r>
            <a:r>
              <a:rPr lang="en-US" err="1"/>
              <a:t>plantes</a:t>
            </a:r>
            <a:r>
              <a:rPr lang="en-US"/>
              <a:t> </a:t>
            </a:r>
            <a:r>
              <a:rPr lang="en-US" err="1"/>
              <a:t>ornementales</a:t>
            </a:r>
            <a:r>
              <a:rPr lang="en-US"/>
              <a:t>, </a:t>
            </a:r>
            <a:r>
              <a:rPr lang="en-US" err="1"/>
              <a:t>permettant</a:t>
            </a:r>
            <a:r>
              <a:rPr lang="en-US"/>
              <a:t> aux </a:t>
            </a:r>
            <a:r>
              <a:rPr lang="en-US" err="1"/>
              <a:t>utilisateurs</a:t>
            </a:r>
            <a:r>
              <a:rPr lang="en-US"/>
              <a:t> </a:t>
            </a:r>
            <a:r>
              <a:rPr lang="en-US" err="1"/>
              <a:t>d'identifier</a:t>
            </a:r>
            <a:r>
              <a:rPr lang="en-US"/>
              <a:t> les dates </a:t>
            </a:r>
            <a:r>
              <a:rPr lang="en-US" err="1"/>
              <a:t>cibles</a:t>
            </a:r>
            <a:r>
              <a:rPr lang="en-US"/>
              <a:t> de plantation </a:t>
            </a:r>
            <a:r>
              <a:rPr lang="en-US" err="1"/>
              <a:t>ou</a:t>
            </a:r>
            <a:r>
              <a:rPr lang="en-US"/>
              <a:t> de fin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fonction</a:t>
            </a:r>
            <a:r>
              <a:rPr lang="en-US"/>
              <a:t> des points de </a:t>
            </a:r>
            <a:r>
              <a:rPr lang="en-US" err="1"/>
              <a:t>consigne</a:t>
            </a:r>
            <a:r>
              <a:rPr lang="en-US"/>
              <a:t> de lumière et de </a:t>
            </a:r>
            <a:r>
              <a:rPr lang="en-US" err="1"/>
              <a:t>température</a:t>
            </a:r>
            <a:r>
              <a:rPr lang="en-US"/>
              <a:t> </a:t>
            </a:r>
            <a:r>
              <a:rPr lang="en-US" err="1"/>
              <a:t>sélectionnés</a:t>
            </a:r>
            <a:r>
              <a:rPr lang="en-US"/>
              <a:t>. </a:t>
            </a:r>
            <a:r>
              <a:rPr lang="en-US" err="1"/>
              <a:t>L'exécution</a:t>
            </a:r>
            <a:r>
              <a:rPr lang="en-US"/>
              <a:t> de simulations dans le </a:t>
            </a:r>
            <a:r>
              <a:rPr lang="en-US" err="1"/>
              <a:t>programme</a:t>
            </a:r>
            <a:r>
              <a:rPr lang="en-US"/>
              <a:t> </a:t>
            </a:r>
            <a:r>
              <a:rPr lang="en-US" err="1"/>
              <a:t>vous</a:t>
            </a:r>
            <a:r>
              <a:rPr lang="en-US"/>
              <a:t> </a:t>
            </a:r>
            <a:r>
              <a:rPr lang="en-US" err="1"/>
              <a:t>permet</a:t>
            </a:r>
            <a:r>
              <a:rPr lang="en-US"/>
              <a:t> </a:t>
            </a:r>
            <a:r>
              <a:rPr lang="en-US" err="1"/>
              <a:t>d'expérimenter</a:t>
            </a:r>
            <a:r>
              <a:rPr lang="en-US"/>
              <a:t>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variété</a:t>
            </a:r>
            <a:r>
              <a:rPr lang="en-US"/>
              <a:t> de </a:t>
            </a:r>
            <a:r>
              <a:rPr lang="en-US" err="1"/>
              <a:t>scénarios</a:t>
            </a:r>
            <a:r>
              <a:rPr lang="en-US"/>
              <a:t> </a:t>
            </a:r>
            <a:r>
              <a:rPr lang="en-US" err="1"/>
              <a:t>hypothétiques</a:t>
            </a:r>
            <a:r>
              <a:rPr lang="en-US"/>
              <a:t> </a:t>
            </a:r>
            <a:r>
              <a:rPr lang="en-US" err="1"/>
              <a:t>avant</a:t>
            </a:r>
            <a:r>
              <a:rPr lang="en-US"/>
              <a:t> de prendre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décision</a:t>
            </a:r>
            <a:r>
              <a:rPr lang="en-US"/>
              <a:t> finale. Remarque : bien </a:t>
            </a:r>
            <a:r>
              <a:rPr lang="en-US" err="1"/>
              <a:t>qu'il</a:t>
            </a:r>
            <a:r>
              <a:rPr lang="en-US"/>
              <a:t> ne </a:t>
            </a:r>
            <a:r>
              <a:rPr lang="en-US" err="1"/>
              <a:t>remplace</a:t>
            </a:r>
            <a:r>
              <a:rPr lang="en-US"/>
              <a:t> pas un audit </a:t>
            </a:r>
            <a:r>
              <a:rPr lang="en-US" err="1"/>
              <a:t>énergétique</a:t>
            </a:r>
            <a:r>
              <a:rPr lang="en-US"/>
              <a:t> </a:t>
            </a:r>
            <a:r>
              <a:rPr lang="en-US" err="1"/>
              <a:t>réel</a:t>
            </a:r>
            <a:r>
              <a:rPr lang="en-US"/>
              <a:t>, il </a:t>
            </a:r>
            <a:r>
              <a:rPr lang="en-US" err="1"/>
              <a:t>estimera</a:t>
            </a:r>
            <a:r>
              <a:rPr lang="en-US"/>
              <a:t> la </a:t>
            </a:r>
            <a:r>
              <a:rPr lang="en-US" err="1"/>
              <a:t>consommation</a:t>
            </a:r>
            <a:r>
              <a:rPr lang="en-US"/>
              <a:t> </a:t>
            </a:r>
            <a:r>
              <a:rPr lang="en-US" err="1"/>
              <a:t>d'énergie</a:t>
            </a:r>
            <a:r>
              <a:rPr lang="en-US"/>
              <a:t> et les </a:t>
            </a:r>
            <a:r>
              <a:rPr lang="en-US" err="1"/>
              <a:t>économies</a:t>
            </a:r>
            <a:r>
              <a:rPr lang="en-US"/>
              <a:t> de </a:t>
            </a:r>
            <a:r>
              <a:rPr lang="en-US" err="1"/>
              <a:t>coûts</a:t>
            </a:r>
            <a:r>
              <a:rPr lang="en-US"/>
              <a:t> qui </a:t>
            </a:r>
            <a:r>
              <a:rPr lang="en-US" err="1"/>
              <a:t>peuvent</a:t>
            </a:r>
            <a:r>
              <a:rPr lang="en-US"/>
              <a:t> </a:t>
            </a:r>
            <a:r>
              <a:rPr lang="en-US" err="1"/>
              <a:t>être</a:t>
            </a:r>
            <a:r>
              <a:rPr lang="en-US"/>
              <a:t> </a:t>
            </a:r>
            <a:r>
              <a:rPr lang="en-US" err="1"/>
              <a:t>réalisées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apportant</a:t>
            </a:r>
            <a:r>
              <a:rPr lang="en-US"/>
              <a:t> de petits </a:t>
            </a:r>
            <a:r>
              <a:rPr lang="en-US" err="1"/>
              <a:t>ou</a:t>
            </a:r>
            <a:r>
              <a:rPr lang="en-US"/>
              <a:t> de grands </a:t>
            </a:r>
            <a:r>
              <a:rPr lang="en-US" err="1"/>
              <a:t>changements</a:t>
            </a:r>
            <a:r>
              <a:rPr lang="en-US"/>
              <a:t> à </a:t>
            </a:r>
            <a:r>
              <a:rPr lang="en-US" err="1"/>
              <a:t>votre</a:t>
            </a:r>
            <a:r>
              <a:rPr lang="en-US"/>
              <a:t> </a:t>
            </a:r>
            <a:r>
              <a:rPr lang="en-US" err="1"/>
              <a:t>serre</a:t>
            </a:r>
            <a:r>
              <a:rPr lang="en-US"/>
              <a:t>.</a:t>
            </a:r>
          </a:p>
          <a:p>
            <a:pPr algn="just"/>
            <a:r>
              <a:rPr lang="en-US"/>
              <a:t>Certains </a:t>
            </a:r>
            <a:r>
              <a:rPr lang="en-US" err="1"/>
              <a:t>scénarios</a:t>
            </a:r>
            <a:r>
              <a:rPr lang="en-US"/>
              <a:t> et simulations </a:t>
            </a:r>
            <a:r>
              <a:rPr lang="en-US" err="1"/>
              <a:t>possibles</a:t>
            </a:r>
            <a:r>
              <a:rPr lang="en-US"/>
              <a:t> avec Virtual Grower </a:t>
            </a:r>
            <a:r>
              <a:rPr lang="en-US" err="1"/>
              <a:t>incluent</a:t>
            </a:r>
            <a:r>
              <a:rPr lang="en-US"/>
              <a:t> :</a:t>
            </a:r>
          </a:p>
          <a:p>
            <a:pPr marL="285750" indent="-285750" algn="just">
              <a:buFont typeface="Arial"/>
              <a:buChar char="•"/>
            </a:pPr>
            <a:r>
              <a:rPr lang="en-US"/>
              <a:t>comparer les </a:t>
            </a:r>
            <a:r>
              <a:rPr lang="en-US" err="1"/>
              <a:t>coûts</a:t>
            </a:r>
            <a:r>
              <a:rPr lang="en-US"/>
              <a:t> </a:t>
            </a:r>
            <a:r>
              <a:rPr lang="en-US" err="1"/>
              <a:t>énergétiques</a:t>
            </a:r>
            <a:r>
              <a:rPr lang="en-US"/>
              <a:t> de </a:t>
            </a:r>
            <a:r>
              <a:rPr lang="en-US" err="1"/>
              <a:t>différentes</a:t>
            </a:r>
            <a:r>
              <a:rPr lang="en-US"/>
              <a:t> conceptions et </a:t>
            </a:r>
            <a:r>
              <a:rPr lang="en-US" err="1"/>
              <a:t>matériaux</a:t>
            </a:r>
            <a:r>
              <a:rPr lang="en-US"/>
              <a:t> de </a:t>
            </a:r>
            <a:r>
              <a:rPr lang="en-US" err="1"/>
              <a:t>serre</a:t>
            </a:r>
            <a:r>
              <a:rPr lang="en-US"/>
              <a:t> ;</a:t>
            </a:r>
          </a:p>
          <a:p>
            <a:pPr marL="285750" indent="-285750" algn="just">
              <a:buFont typeface="Arial"/>
              <a:buChar char="•"/>
            </a:pPr>
            <a:r>
              <a:rPr lang="en-US"/>
              <a:t>comparer les </a:t>
            </a:r>
            <a:r>
              <a:rPr lang="en-US" err="1"/>
              <a:t>coûts</a:t>
            </a:r>
            <a:r>
              <a:rPr lang="en-US"/>
              <a:t> de </a:t>
            </a:r>
            <a:r>
              <a:rPr lang="en-US" err="1"/>
              <a:t>l'énergie</a:t>
            </a:r>
            <a:r>
              <a:rPr lang="en-US"/>
              <a:t> à travers </a:t>
            </a:r>
            <a:r>
              <a:rPr lang="en-US" err="1"/>
              <a:t>plusieurs</a:t>
            </a:r>
            <a:r>
              <a:rPr lang="en-US"/>
              <a:t> emplacements </a:t>
            </a:r>
            <a:r>
              <a:rPr lang="en-US" err="1"/>
              <a:t>géographiques</a:t>
            </a:r>
            <a:r>
              <a:rPr lang="en-US"/>
              <a:t> ;</a:t>
            </a:r>
          </a:p>
          <a:p>
            <a:pPr marL="285750" indent="-285750" algn="just">
              <a:buFont typeface="Arial"/>
              <a:buChar char="•"/>
            </a:pPr>
            <a:r>
              <a:rPr lang="en-US"/>
              <a:t>comparer les </a:t>
            </a:r>
            <a:r>
              <a:rPr lang="en-US" err="1"/>
              <a:t>coûts</a:t>
            </a:r>
            <a:r>
              <a:rPr lang="en-US"/>
              <a:t> </a:t>
            </a:r>
            <a:r>
              <a:rPr lang="en-US" err="1"/>
              <a:t>énergétiques</a:t>
            </a:r>
            <a:r>
              <a:rPr lang="en-US"/>
              <a:t> de </a:t>
            </a:r>
            <a:r>
              <a:rPr lang="en-US" err="1"/>
              <a:t>différents</a:t>
            </a:r>
            <a:r>
              <a:rPr lang="en-US"/>
              <a:t> combustibles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fonction</a:t>
            </a:r>
            <a:r>
              <a:rPr lang="en-US"/>
              <a:t> des prix </a:t>
            </a:r>
            <a:r>
              <a:rPr lang="en-US" err="1"/>
              <a:t>actuels</a:t>
            </a:r>
            <a:r>
              <a:rPr lang="en-US"/>
              <a:t> et </a:t>
            </a:r>
            <a:r>
              <a:rPr lang="en-US" err="1"/>
              <a:t>prévus</a:t>
            </a:r>
            <a:r>
              <a:rPr lang="en-US"/>
              <a:t> ;</a:t>
            </a:r>
          </a:p>
          <a:p>
            <a:pPr marL="285750" indent="-285750" algn="just">
              <a:buFont typeface="Arial"/>
              <a:buChar char="•"/>
            </a:pPr>
            <a:r>
              <a:rPr lang="en-US" err="1"/>
              <a:t>estimer</a:t>
            </a:r>
            <a:r>
              <a:rPr lang="en-US"/>
              <a:t> les </a:t>
            </a:r>
            <a:r>
              <a:rPr lang="en-US" err="1"/>
              <a:t>économies</a:t>
            </a:r>
            <a:r>
              <a:rPr lang="en-US"/>
              <a:t> de </a:t>
            </a:r>
            <a:r>
              <a:rPr lang="en-US" err="1"/>
              <a:t>coûts</a:t>
            </a:r>
            <a:r>
              <a:rPr lang="en-US"/>
              <a:t> </a:t>
            </a:r>
            <a:r>
              <a:rPr lang="en-US" err="1"/>
              <a:t>réalisables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rénovant</a:t>
            </a:r>
            <a:r>
              <a:rPr lang="en-US"/>
              <a:t> </a:t>
            </a:r>
            <a:r>
              <a:rPr lang="en-US" err="1"/>
              <a:t>une</a:t>
            </a:r>
            <a:r>
              <a:rPr lang="en-US"/>
              <a:t> structure </a:t>
            </a:r>
            <a:r>
              <a:rPr lang="en-US" err="1"/>
              <a:t>existante</a:t>
            </a:r>
            <a:r>
              <a:rPr lang="en-US"/>
              <a:t> avec des </a:t>
            </a:r>
            <a:r>
              <a:rPr lang="en-US" err="1"/>
              <a:t>composants</a:t>
            </a:r>
            <a:r>
              <a:rPr lang="en-US"/>
              <a:t> </a:t>
            </a:r>
            <a:r>
              <a:rPr lang="en-US" err="1"/>
              <a:t>écoénergétiques</a:t>
            </a:r>
            <a:r>
              <a:rPr lang="en-US"/>
              <a:t> ;</a:t>
            </a:r>
          </a:p>
          <a:p>
            <a:pPr marL="285750" indent="-285750" algn="just">
              <a:buFont typeface="Arial"/>
              <a:buChar char="•"/>
            </a:pPr>
            <a:r>
              <a:rPr lang="en-US" err="1"/>
              <a:t>voir</a:t>
            </a:r>
            <a:r>
              <a:rPr lang="en-US"/>
              <a:t> </a:t>
            </a:r>
            <a:r>
              <a:rPr lang="en-US" err="1"/>
              <a:t>l'impact</a:t>
            </a:r>
            <a:r>
              <a:rPr lang="en-US"/>
              <a:t> de </a:t>
            </a:r>
            <a:r>
              <a:rPr lang="en-US" err="1"/>
              <a:t>l'ajout</a:t>
            </a:r>
            <a:r>
              <a:rPr lang="en-US"/>
              <a:t> d'un </a:t>
            </a:r>
            <a:r>
              <a:rPr lang="en-US" err="1"/>
              <a:t>éclairage</a:t>
            </a:r>
            <a:r>
              <a:rPr lang="en-US"/>
              <a:t> </a:t>
            </a:r>
            <a:r>
              <a:rPr lang="en-US" err="1"/>
              <a:t>supplémentaire</a:t>
            </a:r>
            <a:r>
              <a:rPr lang="en-US"/>
              <a:t> sur le </a:t>
            </a:r>
            <a:r>
              <a:rPr lang="en-US" err="1"/>
              <a:t>calendrier</a:t>
            </a:r>
            <a:r>
              <a:rPr lang="en-US"/>
              <a:t> des cultures et la </a:t>
            </a:r>
            <a:r>
              <a:rPr lang="en-US" err="1"/>
              <a:t>consommation</a:t>
            </a:r>
            <a:r>
              <a:rPr lang="en-US"/>
              <a:t> </a:t>
            </a:r>
            <a:r>
              <a:rPr lang="en-US" err="1"/>
              <a:t>d'énergie</a:t>
            </a:r>
            <a:r>
              <a:rPr lang="en-US"/>
              <a:t> </a:t>
            </a:r>
            <a:r>
              <a:rPr lang="en-US" err="1"/>
              <a:t>globale</a:t>
            </a:r>
            <a:r>
              <a:rPr lang="en-US"/>
              <a:t> ;</a:t>
            </a:r>
          </a:p>
          <a:p>
            <a:pPr marL="285750" indent="-285750" algn="just">
              <a:buFont typeface="Arial"/>
              <a:buChar char="•"/>
            </a:pPr>
            <a:r>
              <a:rPr lang="en-US"/>
              <a:t>aider à la planification des cultures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calculant</a:t>
            </a:r>
            <a:r>
              <a:rPr lang="en-US"/>
              <a:t> </a:t>
            </a:r>
            <a:r>
              <a:rPr lang="en-US" err="1"/>
              <a:t>une</a:t>
            </a:r>
            <a:r>
              <a:rPr lang="en-US"/>
              <a:t> date de début pour </a:t>
            </a:r>
            <a:r>
              <a:rPr lang="en-US" err="1"/>
              <a:t>une</a:t>
            </a:r>
            <a:r>
              <a:rPr lang="en-US"/>
              <a:t> culture </a:t>
            </a:r>
            <a:r>
              <a:rPr lang="en-US" err="1"/>
              <a:t>basée</a:t>
            </a:r>
            <a:r>
              <a:rPr lang="en-US"/>
              <a:t> sur </a:t>
            </a:r>
            <a:r>
              <a:rPr lang="en-US" err="1"/>
              <a:t>une</a:t>
            </a:r>
            <a:r>
              <a:rPr lang="en-US"/>
              <a:t> date de fin </a:t>
            </a:r>
            <a:r>
              <a:rPr lang="en-US" err="1"/>
              <a:t>cible</a:t>
            </a:r>
            <a:r>
              <a:rPr lang="en-US"/>
              <a:t> (</a:t>
            </a:r>
            <a:r>
              <a:rPr lang="en-US" err="1"/>
              <a:t>ou</a:t>
            </a:r>
            <a:r>
              <a:rPr lang="en-US"/>
              <a:t> vice versa), </a:t>
            </a:r>
            <a:r>
              <a:rPr lang="en-US" err="1"/>
              <a:t>basée</a:t>
            </a:r>
            <a:r>
              <a:rPr lang="en-US"/>
              <a:t> sur des points de </a:t>
            </a:r>
            <a:r>
              <a:rPr lang="en-US" err="1"/>
              <a:t>consigne</a:t>
            </a:r>
            <a:r>
              <a:rPr lang="en-US"/>
              <a:t> de </a:t>
            </a:r>
            <a:r>
              <a:rPr lang="en-US" err="1"/>
              <a:t>température</a:t>
            </a:r>
            <a:r>
              <a:rPr lang="en-US"/>
              <a:t> et </a:t>
            </a:r>
            <a:r>
              <a:rPr lang="en-US" err="1"/>
              <a:t>d'éclairage</a:t>
            </a:r>
            <a:r>
              <a:rPr lang="en-US"/>
              <a:t> ; et</a:t>
            </a:r>
          </a:p>
          <a:p>
            <a:pPr marL="285750" indent="-285750" algn="just">
              <a:buFont typeface="Arial"/>
              <a:buChar char="•"/>
            </a:pPr>
            <a:r>
              <a:rPr lang="en-US" err="1"/>
              <a:t>évaluer</a:t>
            </a:r>
            <a:r>
              <a:rPr lang="en-US"/>
              <a:t> </a:t>
            </a:r>
            <a:r>
              <a:rPr lang="en-US" err="1"/>
              <a:t>l'empreinte</a:t>
            </a:r>
            <a:r>
              <a:rPr lang="en-US"/>
              <a:t> </a:t>
            </a:r>
            <a:r>
              <a:rPr lang="en-US" err="1"/>
              <a:t>carbone</a:t>
            </a:r>
            <a:r>
              <a:rPr lang="en-US"/>
              <a:t> de la </a:t>
            </a:r>
            <a:r>
              <a:rPr lang="en-US" err="1"/>
              <a:t>consommation</a:t>
            </a:r>
            <a:r>
              <a:rPr lang="en-US"/>
              <a:t> </a:t>
            </a:r>
            <a:r>
              <a:rPr lang="en-US" err="1"/>
              <a:t>d'énergie</a:t>
            </a:r>
            <a:r>
              <a:rPr lang="en-US"/>
              <a:t> à </a:t>
            </a:r>
            <a:r>
              <a:rPr lang="en-US" err="1"/>
              <a:t>effet</a:t>
            </a:r>
            <a:r>
              <a:rPr lang="en-US"/>
              <a:t> de </a:t>
            </a:r>
            <a:r>
              <a:rPr lang="en-US" err="1"/>
              <a:t>serre</a:t>
            </a:r>
            <a:r>
              <a:rPr lang="en-US"/>
              <a:t> sur la base du mix de </a:t>
            </a:r>
            <a:r>
              <a:rPr lang="en-US" err="1"/>
              <a:t>ressources</a:t>
            </a:r>
            <a:r>
              <a:rPr lang="en-US"/>
              <a:t> </a:t>
            </a:r>
            <a:r>
              <a:rPr lang="en-US" err="1"/>
              <a:t>électriques</a:t>
            </a:r>
            <a:r>
              <a:rPr lang="en-US"/>
              <a:t> locales.</a:t>
            </a:r>
          </a:p>
          <a:p>
            <a:pPr marL="0" indent="457200" algn="just">
              <a:lnSpc>
                <a:spcPct val="114999"/>
              </a:lnSpc>
            </a:pPr>
            <a:endParaRPr lang="en-US"/>
          </a:p>
        </p:txBody>
      </p:sp>
      <p:sp>
        <p:nvSpPr>
          <p:cNvPr id="257" name="Google Shape;257;p4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f637542f36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gf637542f36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f637542f36_2_12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319517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637542f36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f637542f36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457200" algn="just">
              <a:lnSpc>
                <a:spcPct val="114999"/>
              </a:lnSpc>
            </a:pPr>
            <a:r>
              <a:rPr lang="en-US"/>
              <a:t>La </a:t>
            </a:r>
            <a:r>
              <a:rPr lang="en-US" err="1"/>
              <a:t>coopérative</a:t>
            </a:r>
            <a:r>
              <a:rPr lang="en-US"/>
              <a:t> </a:t>
            </a:r>
            <a:r>
              <a:rPr lang="en-US" err="1"/>
              <a:t>belge</a:t>
            </a:r>
            <a:r>
              <a:rPr lang="en-US"/>
              <a:t> Veiling </a:t>
            </a:r>
            <a:r>
              <a:rPr lang="en-US" err="1"/>
              <a:t>annonce</a:t>
            </a:r>
            <a:r>
              <a:rPr lang="en-US"/>
              <a:t> </a:t>
            </a:r>
            <a:r>
              <a:rPr lang="en-US" err="1"/>
              <a:t>une</a:t>
            </a:r>
            <a:r>
              <a:rPr lang="en-US"/>
              <a:t> montée </a:t>
            </a:r>
            <a:r>
              <a:rPr lang="en-US" err="1"/>
              <a:t>en</a:t>
            </a:r>
            <a:r>
              <a:rPr lang="en-US"/>
              <a:t> puissance de </a:t>
            </a:r>
            <a:r>
              <a:rPr lang="en-US" err="1"/>
              <a:t>ses</a:t>
            </a:r>
            <a:r>
              <a:rPr lang="en-US"/>
              <a:t> </a:t>
            </a:r>
            <a:r>
              <a:rPr lang="en-US" err="1"/>
              <a:t>producteurs</a:t>
            </a:r>
            <a:r>
              <a:rPr lang="en-US"/>
              <a:t> </a:t>
            </a:r>
            <a:r>
              <a:rPr lang="en-US" err="1"/>
              <a:t>certifiés</a:t>
            </a:r>
            <a:r>
              <a:rPr lang="en-US"/>
              <a:t> </a:t>
            </a:r>
            <a:r>
              <a:rPr lang="en-US" err="1"/>
              <a:t>VegaplanFR</a:t>
            </a:r>
            <a:r>
              <a:rPr lang="en-US"/>
              <a:t> (</a:t>
            </a:r>
            <a:r>
              <a:rPr lang="en-US" err="1"/>
              <a:t>certificat</a:t>
            </a:r>
            <a:r>
              <a:rPr lang="en-US"/>
              <a:t> </a:t>
            </a:r>
            <a:r>
              <a:rPr lang="en-US" err="1"/>
              <a:t>environnemental</a:t>
            </a:r>
            <a:r>
              <a:rPr lang="en-US"/>
              <a:t> </a:t>
            </a:r>
            <a:r>
              <a:rPr lang="en-US" err="1"/>
              <a:t>équivalent</a:t>
            </a:r>
            <a:r>
              <a:rPr lang="en-US"/>
              <a:t> au </a:t>
            </a:r>
            <a:r>
              <a:rPr lang="en-US" err="1"/>
              <a:t>niveau</a:t>
            </a:r>
            <a:r>
              <a:rPr lang="en-US"/>
              <a:t> 2 de HVE), pour les </a:t>
            </a:r>
            <a:r>
              <a:rPr lang="en-US" err="1"/>
              <a:t>produits</a:t>
            </a:r>
            <a:r>
              <a:rPr lang="en-US"/>
              <a:t> </a:t>
            </a:r>
            <a:r>
              <a:rPr lang="en-US" err="1"/>
              <a:t>destinés</a:t>
            </a:r>
            <a:r>
              <a:rPr lang="en-US"/>
              <a:t> à la resto co </a:t>
            </a:r>
            <a:r>
              <a:rPr lang="en-US" err="1"/>
              <a:t>en</a:t>
            </a:r>
            <a:r>
              <a:rPr lang="en-US"/>
              <a:t> France, </a:t>
            </a:r>
            <a:r>
              <a:rPr lang="en-US" err="1"/>
              <a:t>s’intègre</a:t>
            </a:r>
            <a:r>
              <a:rPr lang="en-US"/>
              <a:t> dans la </a:t>
            </a:r>
            <a:r>
              <a:rPr lang="en-US" err="1"/>
              <a:t>loi</a:t>
            </a:r>
            <a:r>
              <a:rPr lang="en-US"/>
              <a:t> </a:t>
            </a:r>
            <a:r>
              <a:rPr lang="en-US" err="1"/>
              <a:t>Egalim</a:t>
            </a:r>
            <a:r>
              <a:rPr lang="en-US"/>
              <a:t> (article p.16 </a:t>
            </a:r>
            <a:r>
              <a:rPr lang="en-US" err="1"/>
              <a:t>Végétable</a:t>
            </a:r>
            <a:r>
              <a:rPr lang="en-US"/>
              <a:t> </a:t>
            </a:r>
            <a:r>
              <a:rPr lang="en-US" err="1"/>
              <a:t>décembre</a:t>
            </a:r>
            <a:r>
              <a:rPr lang="en-US"/>
              <a:t> 2021)</a:t>
            </a:r>
          </a:p>
        </p:txBody>
      </p:sp>
      <p:sp>
        <p:nvSpPr>
          <p:cNvPr id="247" name="Google Shape;247;gf637542f36_2_2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819455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tête de section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2"/>
          <p:cNvGrpSpPr/>
          <p:nvPr/>
        </p:nvGrpSpPr>
        <p:grpSpPr>
          <a:xfrm>
            <a:off x="-1" y="3124450"/>
            <a:ext cx="1622338" cy="805028"/>
            <a:chOff x="-1" y="3124450"/>
            <a:chExt cx="1622338" cy="805028"/>
          </a:xfrm>
        </p:grpSpPr>
        <p:sp>
          <p:nvSpPr>
            <p:cNvPr id="24" name="Google Shape;24;p2"/>
            <p:cNvSpPr/>
            <p:nvPr/>
          </p:nvSpPr>
          <p:spPr>
            <a:xfrm>
              <a:off x="1049749" y="3129497"/>
              <a:ext cx="572588" cy="7999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0"/>
                  </a:moveTo>
                  <a:cubicBezTo>
                    <a:pt x="19999" y="0"/>
                    <a:pt x="19999" y="0"/>
                    <a:pt x="19999" y="1"/>
                  </a:cubicBezTo>
                  <a:lnTo>
                    <a:pt x="0" y="105685"/>
                  </a:lnTo>
                  <a:cubicBezTo>
                    <a:pt x="0" y="105686"/>
                    <a:pt x="0" y="105686"/>
                    <a:pt x="1" y="105686"/>
                  </a:cubicBezTo>
                  <a:lnTo>
                    <a:pt x="100000" y="120000"/>
                  </a:lnTo>
                  <a:cubicBezTo>
                    <a:pt x="100001" y="120000"/>
                    <a:pt x="100001" y="120000"/>
                    <a:pt x="100001" y="119999"/>
                  </a:cubicBezTo>
                  <a:lnTo>
                    <a:pt x="120000" y="14315"/>
                  </a:lnTo>
                  <a:cubicBezTo>
                    <a:pt x="120000" y="14314"/>
                    <a:pt x="120000" y="14314"/>
                    <a:pt x="119999" y="14314"/>
                  </a:cubicBezTo>
                  <a:close/>
                </a:path>
              </a:pathLst>
            </a:custGeom>
            <a:solidFill>
              <a:srgbClr val="FE750E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81725" y="3129497"/>
              <a:ext cx="572588" cy="7999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0"/>
                  </a:moveTo>
                  <a:cubicBezTo>
                    <a:pt x="19999" y="0"/>
                    <a:pt x="19999" y="0"/>
                    <a:pt x="19999" y="1"/>
                  </a:cubicBezTo>
                  <a:lnTo>
                    <a:pt x="0" y="105685"/>
                  </a:lnTo>
                  <a:cubicBezTo>
                    <a:pt x="0" y="105686"/>
                    <a:pt x="0" y="105686"/>
                    <a:pt x="1" y="105686"/>
                  </a:cubicBezTo>
                  <a:lnTo>
                    <a:pt x="100000" y="120000"/>
                  </a:lnTo>
                  <a:cubicBezTo>
                    <a:pt x="100001" y="120000"/>
                    <a:pt x="100001" y="120000"/>
                    <a:pt x="100001" y="119999"/>
                  </a:cubicBezTo>
                  <a:lnTo>
                    <a:pt x="120000" y="14315"/>
                  </a:lnTo>
                  <a:cubicBezTo>
                    <a:pt x="120000" y="14314"/>
                    <a:pt x="120000" y="14314"/>
                    <a:pt x="119999" y="14314"/>
                  </a:cubicBezTo>
                  <a:close/>
                </a:path>
              </a:pathLst>
            </a:custGeom>
            <a:solidFill>
              <a:srgbClr val="FCB22C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5400013">
              <a:off x="-256841" y="3381292"/>
              <a:ext cx="799981" cy="28629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526" y="0"/>
                  </a:moveTo>
                  <a:lnTo>
                    <a:pt x="107474" y="0"/>
                  </a:lnTo>
                  <a:cubicBezTo>
                    <a:pt x="110796" y="0"/>
                    <a:pt x="113982" y="3687"/>
                    <a:pt x="116331" y="10251"/>
                  </a:cubicBezTo>
                  <a:cubicBezTo>
                    <a:pt x="118680" y="16815"/>
                    <a:pt x="120000" y="25717"/>
                    <a:pt x="120000" y="35000"/>
                  </a:cubicBezTo>
                  <a:lnTo>
                    <a:pt x="120000" y="120000"/>
                  </a:lnTo>
                  <a:cubicBezTo>
                    <a:pt x="120000" y="120001"/>
                    <a:pt x="120000" y="120001"/>
                    <a:pt x="119999" y="120001"/>
                  </a:cubicBezTo>
                  <a:lnTo>
                    <a:pt x="0" y="120000"/>
                  </a:lnTo>
                  <a:lnTo>
                    <a:pt x="0" y="120000"/>
                  </a:lnTo>
                  <a:cubicBezTo>
                    <a:pt x="-1" y="120000"/>
                    <a:pt x="-1" y="120000"/>
                    <a:pt x="-1" y="119999"/>
                  </a:cubicBezTo>
                  <a:lnTo>
                    <a:pt x="0" y="35000"/>
                  </a:lnTo>
                  <a:lnTo>
                    <a:pt x="0" y="35000"/>
                  </a:lnTo>
                  <a:cubicBezTo>
                    <a:pt x="0" y="15670"/>
                    <a:pt x="5608" y="0"/>
                    <a:pt x="12526" y="0"/>
                  </a:cubicBezTo>
                  <a:close/>
                </a:path>
              </a:pathLst>
            </a:custGeom>
            <a:solidFill>
              <a:srgbClr val="89C01C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-4" y="5409202"/>
            <a:ext cx="12188829" cy="1462528"/>
            <a:chOff x="-4" y="5409202"/>
            <a:chExt cx="12188829" cy="1462528"/>
          </a:xfrm>
        </p:grpSpPr>
        <p:sp>
          <p:nvSpPr>
            <p:cNvPr id="28" name="Google Shape;28;p2"/>
            <p:cNvSpPr/>
            <p:nvPr/>
          </p:nvSpPr>
          <p:spPr>
            <a:xfrm rot="5400013">
              <a:off x="5491469" y="160646"/>
              <a:ext cx="1205883" cy="12188823"/>
            </a:xfrm>
            <a:custGeom>
              <a:avLst/>
              <a:gdLst/>
              <a:ahLst/>
              <a:cxnLst/>
              <a:rect l="l" t="t" r="r" b="b"/>
              <a:pathLst>
                <a:path w="904412" h="9144000" extrusionOk="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5400013">
              <a:off x="5363170" y="46054"/>
              <a:ext cx="1462482" cy="12188823"/>
            </a:xfrm>
            <a:custGeom>
              <a:avLst/>
              <a:gdLst/>
              <a:ahLst/>
              <a:cxnLst/>
              <a:rect l="l" t="t" r="r" b="b"/>
              <a:pathLst>
                <a:path w="1096862" h="9144000" extrusionOk="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470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sp>
        <p:nvSpPr>
          <p:cNvPr id="30" name="Google Shape;30;p2"/>
          <p:cNvSpPr txBox="1">
            <a:spLocks noGrp="1"/>
          </p:cNvSpPr>
          <p:nvPr>
            <p:ph type="title"/>
          </p:nvPr>
        </p:nvSpPr>
        <p:spPr>
          <a:xfrm>
            <a:off x="1828324" y="1932520"/>
            <a:ext cx="9141622" cy="2105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onstant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body" idx="1"/>
          </p:nvPr>
        </p:nvSpPr>
        <p:spPr>
          <a:xfrm>
            <a:off x="1828324" y="4084268"/>
            <a:ext cx="9141622" cy="9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None/>
              <a:defRPr>
                <a:solidFill>
                  <a:srgbClr val="67901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re vertical et texte" type="vertTitleAndTx">
  <p:cSld name="VERTICAL_TITLE_AND_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2"/>
          <p:cNvGrpSpPr/>
          <p:nvPr/>
        </p:nvGrpSpPr>
        <p:grpSpPr>
          <a:xfrm>
            <a:off x="9852632" y="-35801"/>
            <a:ext cx="524043" cy="1063331"/>
            <a:chOff x="9852632" y="-35801"/>
            <a:chExt cx="524043" cy="1063331"/>
          </a:xfrm>
        </p:grpSpPr>
        <p:sp>
          <p:nvSpPr>
            <p:cNvPr id="101" name="Google Shape;101;p12"/>
            <p:cNvSpPr/>
            <p:nvPr/>
          </p:nvSpPr>
          <p:spPr>
            <a:xfrm rot="5400013">
              <a:off x="9927014" y="577869"/>
              <a:ext cx="375278" cy="5240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0"/>
                  </a:moveTo>
                  <a:cubicBezTo>
                    <a:pt x="19999" y="0"/>
                    <a:pt x="19999" y="0"/>
                    <a:pt x="19999" y="1"/>
                  </a:cubicBezTo>
                  <a:lnTo>
                    <a:pt x="0" y="105678"/>
                  </a:lnTo>
                  <a:cubicBezTo>
                    <a:pt x="0" y="105679"/>
                    <a:pt x="0" y="105679"/>
                    <a:pt x="1" y="105679"/>
                  </a:cubicBezTo>
                  <a:lnTo>
                    <a:pt x="100000" y="120000"/>
                  </a:lnTo>
                  <a:cubicBezTo>
                    <a:pt x="100001" y="120000"/>
                    <a:pt x="100001" y="120000"/>
                    <a:pt x="100001" y="119999"/>
                  </a:cubicBezTo>
                  <a:lnTo>
                    <a:pt x="120000" y="14322"/>
                  </a:lnTo>
                  <a:cubicBezTo>
                    <a:pt x="120000" y="14321"/>
                    <a:pt x="120000" y="14321"/>
                    <a:pt x="119999" y="14321"/>
                  </a:cubicBezTo>
                  <a:close/>
                </a:path>
              </a:pathLst>
            </a:custGeom>
            <a:solidFill>
              <a:srgbClr val="FE750E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02" name="Google Shape;102;p12"/>
            <p:cNvSpPr/>
            <p:nvPr/>
          </p:nvSpPr>
          <p:spPr>
            <a:xfrm rot="5400013">
              <a:off x="9927014" y="140045"/>
              <a:ext cx="375278" cy="5240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0"/>
                  </a:moveTo>
                  <a:cubicBezTo>
                    <a:pt x="19999" y="0"/>
                    <a:pt x="19999" y="0"/>
                    <a:pt x="19999" y="1"/>
                  </a:cubicBezTo>
                  <a:lnTo>
                    <a:pt x="0" y="105678"/>
                  </a:lnTo>
                  <a:cubicBezTo>
                    <a:pt x="0" y="105679"/>
                    <a:pt x="0" y="105679"/>
                    <a:pt x="1" y="105679"/>
                  </a:cubicBezTo>
                  <a:lnTo>
                    <a:pt x="100000" y="120000"/>
                  </a:lnTo>
                  <a:cubicBezTo>
                    <a:pt x="100001" y="120000"/>
                    <a:pt x="100001" y="120000"/>
                    <a:pt x="100001" y="119999"/>
                  </a:cubicBezTo>
                  <a:lnTo>
                    <a:pt x="120000" y="14322"/>
                  </a:lnTo>
                  <a:cubicBezTo>
                    <a:pt x="120000" y="14321"/>
                    <a:pt x="120000" y="14321"/>
                    <a:pt x="119999" y="14321"/>
                  </a:cubicBezTo>
                  <a:close/>
                </a:path>
              </a:pathLst>
            </a:custGeom>
            <a:solidFill>
              <a:srgbClr val="FCB22C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03" name="Google Shape;103;p12"/>
            <p:cNvSpPr/>
            <p:nvPr/>
          </p:nvSpPr>
          <p:spPr>
            <a:xfrm rot="10799991">
              <a:off x="9852632" y="-35800"/>
              <a:ext cx="524042" cy="18764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533" y="0"/>
                  </a:moveTo>
                  <a:lnTo>
                    <a:pt x="107467" y="0"/>
                  </a:lnTo>
                  <a:cubicBezTo>
                    <a:pt x="110791" y="0"/>
                    <a:pt x="113979" y="3687"/>
                    <a:pt x="116329" y="10251"/>
                  </a:cubicBezTo>
                  <a:cubicBezTo>
                    <a:pt x="118680" y="16815"/>
                    <a:pt x="120000" y="25717"/>
                    <a:pt x="120000" y="35000"/>
                  </a:cubicBezTo>
                  <a:lnTo>
                    <a:pt x="120000" y="120000"/>
                  </a:lnTo>
                  <a:cubicBezTo>
                    <a:pt x="120000" y="120001"/>
                    <a:pt x="120000" y="120001"/>
                    <a:pt x="119999" y="120001"/>
                  </a:cubicBezTo>
                  <a:lnTo>
                    <a:pt x="0" y="120000"/>
                  </a:lnTo>
                  <a:lnTo>
                    <a:pt x="0" y="120000"/>
                  </a:lnTo>
                  <a:cubicBezTo>
                    <a:pt x="-1" y="120000"/>
                    <a:pt x="-1" y="120000"/>
                    <a:pt x="-1" y="119999"/>
                  </a:cubicBezTo>
                  <a:lnTo>
                    <a:pt x="0" y="35000"/>
                  </a:lnTo>
                  <a:lnTo>
                    <a:pt x="0" y="35000"/>
                  </a:lnTo>
                  <a:cubicBezTo>
                    <a:pt x="0" y="15670"/>
                    <a:pt x="5611" y="0"/>
                    <a:pt x="12533" y="0"/>
                  </a:cubicBezTo>
                  <a:close/>
                </a:path>
              </a:pathLst>
            </a:custGeom>
            <a:solidFill>
              <a:srgbClr val="89C01C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grpSp>
        <p:nvGrpSpPr>
          <p:cNvPr id="104" name="Google Shape;104;p12"/>
          <p:cNvGrpSpPr/>
          <p:nvPr/>
        </p:nvGrpSpPr>
        <p:grpSpPr>
          <a:xfrm>
            <a:off x="-4" y="5395495"/>
            <a:ext cx="12188829" cy="1462528"/>
            <a:chOff x="-4" y="5395495"/>
            <a:chExt cx="12188829" cy="1462528"/>
          </a:xfrm>
        </p:grpSpPr>
        <p:sp>
          <p:nvSpPr>
            <p:cNvPr id="105" name="Google Shape;105;p12"/>
            <p:cNvSpPr/>
            <p:nvPr/>
          </p:nvSpPr>
          <p:spPr>
            <a:xfrm rot="5400013">
              <a:off x="5491469" y="160646"/>
              <a:ext cx="1205883" cy="12188823"/>
            </a:xfrm>
            <a:custGeom>
              <a:avLst/>
              <a:gdLst/>
              <a:ahLst/>
              <a:cxnLst/>
              <a:rect l="l" t="t" r="r" b="b"/>
              <a:pathLst>
                <a:path w="904412" h="9144000" extrusionOk="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06" name="Google Shape;106;p12"/>
            <p:cNvSpPr/>
            <p:nvPr/>
          </p:nvSpPr>
          <p:spPr>
            <a:xfrm rot="5400013">
              <a:off x="5363170" y="32347"/>
              <a:ext cx="1462482" cy="12188823"/>
            </a:xfrm>
            <a:custGeom>
              <a:avLst/>
              <a:gdLst/>
              <a:ahLst/>
              <a:cxnLst/>
              <a:rect l="l" t="t" r="r" b="b"/>
              <a:pathLst>
                <a:path w="1096862" h="9144000" extrusionOk="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470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sp>
        <p:nvSpPr>
          <p:cNvPr id="107" name="Google Shape;107;p12"/>
          <p:cNvSpPr txBox="1">
            <a:spLocks noGrp="1"/>
          </p:cNvSpPr>
          <p:nvPr>
            <p:ph type="title"/>
          </p:nvPr>
        </p:nvSpPr>
        <p:spPr>
          <a:xfrm rot="5400000">
            <a:off x="8154382" y="2747195"/>
            <a:ext cx="5021683" cy="182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2"/>
          <p:cNvSpPr txBox="1">
            <a:spLocks noGrp="1"/>
          </p:cNvSpPr>
          <p:nvPr>
            <p:ph type="body" idx="1"/>
          </p:nvPr>
        </p:nvSpPr>
        <p:spPr>
          <a:xfrm rot="5400000">
            <a:off x="2821775" y="-452373"/>
            <a:ext cx="5021683" cy="8227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2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2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2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1141408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body" idx="1"/>
          </p:nvPr>
        </p:nvSpPr>
        <p:spPr>
          <a:xfrm>
            <a:off x="1141408" y="1600200"/>
            <a:ext cx="4875525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body" idx="2"/>
          </p:nvPr>
        </p:nvSpPr>
        <p:spPr>
          <a:xfrm>
            <a:off x="6094411" y="1600200"/>
            <a:ext cx="4875525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1218886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body" idx="1"/>
          </p:nvPr>
        </p:nvSpPr>
        <p:spPr>
          <a:xfrm>
            <a:off x="1218886" y="1600200"/>
            <a:ext cx="9751061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141408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1"/>
          </p:nvPr>
        </p:nvSpPr>
        <p:spPr>
          <a:xfrm>
            <a:off x="1141408" y="1524003"/>
            <a:ext cx="4875525" cy="816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None/>
              <a:defRPr>
                <a:solidFill>
                  <a:srgbClr val="67901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body" idx="2"/>
          </p:nvPr>
        </p:nvSpPr>
        <p:spPr>
          <a:xfrm>
            <a:off x="1141408" y="2413001"/>
            <a:ext cx="4875525" cy="3759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body" idx="3"/>
          </p:nvPr>
        </p:nvSpPr>
        <p:spPr>
          <a:xfrm>
            <a:off x="6094411" y="1524003"/>
            <a:ext cx="4875525" cy="816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None/>
              <a:defRPr>
                <a:solidFill>
                  <a:srgbClr val="67901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4"/>
          </p:nvPr>
        </p:nvSpPr>
        <p:spPr>
          <a:xfrm>
            <a:off x="6094411" y="2413001"/>
            <a:ext cx="4875525" cy="3759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 txBox="1">
            <a:spLocks noGrp="1"/>
          </p:cNvSpPr>
          <p:nvPr>
            <p:ph type="title"/>
          </p:nvPr>
        </p:nvSpPr>
        <p:spPr>
          <a:xfrm>
            <a:off x="1218886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"/>
          <p:cNvSpPr txBox="1">
            <a:spLocks noGrp="1"/>
          </p:cNvSpPr>
          <p:nvPr>
            <p:ph type="body" idx="1"/>
          </p:nvPr>
        </p:nvSpPr>
        <p:spPr>
          <a:xfrm>
            <a:off x="4875525" y="1600200"/>
            <a:ext cx="6094411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body" idx="2"/>
          </p:nvPr>
        </p:nvSpPr>
        <p:spPr>
          <a:xfrm>
            <a:off x="1218886" y="1600200"/>
            <a:ext cx="345349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None/>
              <a:defRPr>
                <a:solidFill>
                  <a:srgbClr val="67901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e de titr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8"/>
          <p:cNvGrpSpPr/>
          <p:nvPr/>
        </p:nvGrpSpPr>
        <p:grpSpPr>
          <a:xfrm>
            <a:off x="-1" y="1135739"/>
            <a:ext cx="1622338" cy="800020"/>
            <a:chOff x="-1" y="1135739"/>
            <a:chExt cx="1622338" cy="800020"/>
          </a:xfrm>
        </p:grpSpPr>
        <p:sp>
          <p:nvSpPr>
            <p:cNvPr id="73" name="Google Shape;73;p8"/>
            <p:cNvSpPr/>
            <p:nvPr/>
          </p:nvSpPr>
          <p:spPr>
            <a:xfrm>
              <a:off x="1049749" y="1135739"/>
              <a:ext cx="572588" cy="7999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0"/>
                  </a:moveTo>
                  <a:cubicBezTo>
                    <a:pt x="19999" y="0"/>
                    <a:pt x="19999" y="0"/>
                    <a:pt x="19999" y="1"/>
                  </a:cubicBezTo>
                  <a:lnTo>
                    <a:pt x="0" y="105685"/>
                  </a:lnTo>
                  <a:cubicBezTo>
                    <a:pt x="0" y="105686"/>
                    <a:pt x="0" y="105686"/>
                    <a:pt x="1" y="105686"/>
                  </a:cubicBezTo>
                  <a:lnTo>
                    <a:pt x="100000" y="120000"/>
                  </a:lnTo>
                  <a:cubicBezTo>
                    <a:pt x="100001" y="120000"/>
                    <a:pt x="100001" y="120000"/>
                    <a:pt x="100001" y="119999"/>
                  </a:cubicBezTo>
                  <a:lnTo>
                    <a:pt x="120000" y="14315"/>
                  </a:lnTo>
                  <a:cubicBezTo>
                    <a:pt x="120000" y="14314"/>
                    <a:pt x="120000" y="14314"/>
                    <a:pt x="119999" y="14314"/>
                  </a:cubicBezTo>
                  <a:close/>
                </a:path>
              </a:pathLst>
            </a:custGeom>
            <a:solidFill>
              <a:srgbClr val="FE750E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74" name="Google Shape;74;p8"/>
            <p:cNvSpPr/>
            <p:nvPr/>
          </p:nvSpPr>
          <p:spPr>
            <a:xfrm>
              <a:off x="381725" y="1135739"/>
              <a:ext cx="572588" cy="7999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0"/>
                  </a:moveTo>
                  <a:cubicBezTo>
                    <a:pt x="19999" y="0"/>
                    <a:pt x="19999" y="0"/>
                    <a:pt x="19999" y="1"/>
                  </a:cubicBezTo>
                  <a:lnTo>
                    <a:pt x="0" y="105685"/>
                  </a:lnTo>
                  <a:cubicBezTo>
                    <a:pt x="0" y="105686"/>
                    <a:pt x="0" y="105686"/>
                    <a:pt x="1" y="105686"/>
                  </a:cubicBezTo>
                  <a:lnTo>
                    <a:pt x="100000" y="120000"/>
                  </a:lnTo>
                  <a:cubicBezTo>
                    <a:pt x="100001" y="120000"/>
                    <a:pt x="100001" y="120000"/>
                    <a:pt x="100001" y="119999"/>
                  </a:cubicBezTo>
                  <a:lnTo>
                    <a:pt x="120000" y="14315"/>
                  </a:lnTo>
                  <a:cubicBezTo>
                    <a:pt x="120000" y="14314"/>
                    <a:pt x="120000" y="14314"/>
                    <a:pt x="119999" y="14314"/>
                  </a:cubicBezTo>
                  <a:close/>
                </a:path>
              </a:pathLst>
            </a:custGeom>
            <a:solidFill>
              <a:srgbClr val="FCB22C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75" name="Google Shape;75;p8"/>
            <p:cNvSpPr/>
            <p:nvPr/>
          </p:nvSpPr>
          <p:spPr>
            <a:xfrm rot="5400013">
              <a:off x="-256841" y="1392619"/>
              <a:ext cx="799981" cy="28629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526" y="0"/>
                  </a:moveTo>
                  <a:lnTo>
                    <a:pt x="107474" y="0"/>
                  </a:lnTo>
                  <a:cubicBezTo>
                    <a:pt x="110796" y="0"/>
                    <a:pt x="113982" y="3687"/>
                    <a:pt x="116331" y="10251"/>
                  </a:cubicBezTo>
                  <a:cubicBezTo>
                    <a:pt x="118680" y="16815"/>
                    <a:pt x="120000" y="25717"/>
                    <a:pt x="120000" y="35000"/>
                  </a:cubicBezTo>
                  <a:lnTo>
                    <a:pt x="120000" y="120000"/>
                  </a:lnTo>
                  <a:cubicBezTo>
                    <a:pt x="120000" y="120001"/>
                    <a:pt x="120000" y="120001"/>
                    <a:pt x="119999" y="120001"/>
                  </a:cubicBezTo>
                  <a:lnTo>
                    <a:pt x="0" y="120000"/>
                  </a:lnTo>
                  <a:lnTo>
                    <a:pt x="0" y="120000"/>
                  </a:lnTo>
                  <a:cubicBezTo>
                    <a:pt x="-1" y="120000"/>
                    <a:pt x="-1" y="120000"/>
                    <a:pt x="-1" y="119999"/>
                  </a:cubicBezTo>
                  <a:lnTo>
                    <a:pt x="0" y="35000"/>
                  </a:lnTo>
                  <a:lnTo>
                    <a:pt x="0" y="35000"/>
                  </a:lnTo>
                  <a:cubicBezTo>
                    <a:pt x="0" y="15670"/>
                    <a:pt x="5608" y="0"/>
                    <a:pt x="12526" y="0"/>
                  </a:cubicBezTo>
                  <a:close/>
                </a:path>
              </a:pathLst>
            </a:custGeom>
            <a:solidFill>
              <a:srgbClr val="89C01C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sp>
        <p:nvSpPr>
          <p:cNvPr id="76" name="Google Shape;76;p8"/>
          <p:cNvSpPr txBox="1">
            <a:spLocks noGrp="1"/>
          </p:cNvSpPr>
          <p:nvPr>
            <p:ph type="ctrTitle"/>
          </p:nvPr>
        </p:nvSpPr>
        <p:spPr>
          <a:xfrm>
            <a:off x="1828324" y="362395"/>
            <a:ext cx="9141622" cy="1676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onstant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"/>
          <p:cNvSpPr txBox="1">
            <a:spLocks noGrp="1"/>
          </p:cNvSpPr>
          <p:nvPr>
            <p:ph type="subTitle" idx="1"/>
          </p:nvPr>
        </p:nvSpPr>
        <p:spPr>
          <a:xfrm>
            <a:off x="1828324" y="2089596"/>
            <a:ext cx="9141622" cy="886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None/>
              <a:defRPr>
                <a:solidFill>
                  <a:srgbClr val="679015"/>
                </a:solidFill>
              </a:defRPr>
            </a:lvl1pPr>
            <a:lvl2pPr lvl="1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2pPr>
            <a:lvl3pPr lvl="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8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uniquement" type="titleOnly">
  <p:cSld name="TITLE_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 txBox="1">
            <a:spLocks noGrp="1"/>
          </p:cNvSpPr>
          <p:nvPr>
            <p:ph type="title"/>
          </p:nvPr>
        </p:nvSpPr>
        <p:spPr>
          <a:xfrm>
            <a:off x="1218886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ide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10"/>
          <p:cNvGrpSpPr/>
          <p:nvPr/>
        </p:nvGrpSpPr>
        <p:grpSpPr>
          <a:xfrm>
            <a:off x="-4" y="5409202"/>
            <a:ext cx="12188829" cy="1462528"/>
            <a:chOff x="-4" y="5409202"/>
            <a:chExt cx="12188829" cy="1462528"/>
          </a:xfrm>
        </p:grpSpPr>
        <p:sp>
          <p:nvSpPr>
            <p:cNvPr id="88" name="Google Shape;88;p10"/>
            <p:cNvSpPr/>
            <p:nvPr/>
          </p:nvSpPr>
          <p:spPr>
            <a:xfrm rot="5400013">
              <a:off x="5491469" y="160646"/>
              <a:ext cx="1205883" cy="12188823"/>
            </a:xfrm>
            <a:custGeom>
              <a:avLst/>
              <a:gdLst/>
              <a:ahLst/>
              <a:cxnLst/>
              <a:rect l="l" t="t" r="r" b="b"/>
              <a:pathLst>
                <a:path w="904412" h="9144000" extrusionOk="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89" name="Google Shape;89;p10"/>
            <p:cNvSpPr/>
            <p:nvPr/>
          </p:nvSpPr>
          <p:spPr>
            <a:xfrm rot="5400013">
              <a:off x="5363170" y="46054"/>
              <a:ext cx="1462482" cy="12188823"/>
            </a:xfrm>
            <a:custGeom>
              <a:avLst/>
              <a:gdLst/>
              <a:ahLst/>
              <a:cxnLst/>
              <a:rect l="l" t="t" r="r" b="b"/>
              <a:pathLst>
                <a:path w="1096862" h="9144000" extrusionOk="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470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sp>
        <p:nvSpPr>
          <p:cNvPr id="90" name="Google Shape;90;p10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0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/>
          </p:nvPr>
        </p:nvSpPr>
        <p:spPr>
          <a:xfrm>
            <a:off x="1218886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 rot="5400000">
            <a:off x="3808416" y="-989330"/>
            <a:ext cx="4572000" cy="9751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1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1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-4" y="5409202"/>
            <a:ext cx="12188829" cy="1462528"/>
            <a:chOff x="-4" y="5409202"/>
            <a:chExt cx="12188829" cy="1462528"/>
          </a:xfrm>
        </p:grpSpPr>
        <p:sp>
          <p:nvSpPr>
            <p:cNvPr id="11" name="Google Shape;11;p1"/>
            <p:cNvSpPr/>
            <p:nvPr/>
          </p:nvSpPr>
          <p:spPr>
            <a:xfrm rot="5400013">
              <a:off x="5491469" y="160646"/>
              <a:ext cx="1205883" cy="12188823"/>
            </a:xfrm>
            <a:custGeom>
              <a:avLst/>
              <a:gdLst/>
              <a:ahLst/>
              <a:cxnLst/>
              <a:rect l="l" t="t" r="r" b="b"/>
              <a:pathLst>
                <a:path w="904412" h="9144000" extrusionOk="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 rot="5400013">
              <a:off x="5363170" y="46054"/>
              <a:ext cx="1462482" cy="12188823"/>
            </a:xfrm>
            <a:custGeom>
              <a:avLst/>
              <a:gdLst/>
              <a:ahLst/>
              <a:cxnLst/>
              <a:rect l="l" t="t" r="r" b="b"/>
              <a:pathLst>
                <a:path w="1096862" h="9144000" extrusionOk="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470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grpSp>
        <p:nvGrpSpPr>
          <p:cNvPr id="13" name="Google Shape;13;p1"/>
          <p:cNvGrpSpPr/>
          <p:nvPr/>
        </p:nvGrpSpPr>
        <p:grpSpPr>
          <a:xfrm>
            <a:off x="0" y="800547"/>
            <a:ext cx="1063026" cy="524180"/>
            <a:chOff x="0" y="800547"/>
            <a:chExt cx="1063026" cy="524180"/>
          </a:xfrm>
        </p:grpSpPr>
        <p:sp>
          <p:nvSpPr>
            <p:cNvPr id="14" name="Google Shape;14;p1"/>
            <p:cNvSpPr/>
            <p:nvPr/>
          </p:nvSpPr>
          <p:spPr>
            <a:xfrm>
              <a:off x="687839" y="800548"/>
              <a:ext cx="375187" cy="52417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0"/>
                  </a:moveTo>
                  <a:cubicBezTo>
                    <a:pt x="19999" y="0"/>
                    <a:pt x="19999" y="0"/>
                    <a:pt x="19999" y="1"/>
                  </a:cubicBezTo>
                  <a:lnTo>
                    <a:pt x="0" y="105685"/>
                  </a:lnTo>
                  <a:cubicBezTo>
                    <a:pt x="0" y="105686"/>
                    <a:pt x="0" y="105686"/>
                    <a:pt x="1" y="105686"/>
                  </a:cubicBezTo>
                  <a:lnTo>
                    <a:pt x="100000" y="120000"/>
                  </a:lnTo>
                  <a:cubicBezTo>
                    <a:pt x="100001" y="120000"/>
                    <a:pt x="100001" y="120000"/>
                    <a:pt x="100001" y="119999"/>
                  </a:cubicBezTo>
                  <a:lnTo>
                    <a:pt x="120000" y="14315"/>
                  </a:lnTo>
                  <a:cubicBezTo>
                    <a:pt x="120000" y="14314"/>
                    <a:pt x="120000" y="14314"/>
                    <a:pt x="119999" y="14314"/>
                  </a:cubicBezTo>
                  <a:close/>
                </a:path>
              </a:pathLst>
            </a:custGeom>
            <a:solidFill>
              <a:srgbClr val="FE750E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50124" y="800548"/>
              <a:ext cx="375187" cy="52417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0"/>
                  </a:moveTo>
                  <a:cubicBezTo>
                    <a:pt x="19999" y="0"/>
                    <a:pt x="19999" y="0"/>
                    <a:pt x="19999" y="1"/>
                  </a:cubicBezTo>
                  <a:lnTo>
                    <a:pt x="0" y="105685"/>
                  </a:lnTo>
                  <a:cubicBezTo>
                    <a:pt x="0" y="105686"/>
                    <a:pt x="0" y="105686"/>
                    <a:pt x="1" y="105686"/>
                  </a:cubicBezTo>
                  <a:lnTo>
                    <a:pt x="100000" y="120000"/>
                  </a:lnTo>
                  <a:cubicBezTo>
                    <a:pt x="100001" y="120000"/>
                    <a:pt x="100001" y="120000"/>
                    <a:pt x="100001" y="119999"/>
                  </a:cubicBezTo>
                  <a:lnTo>
                    <a:pt x="120000" y="14315"/>
                  </a:lnTo>
                  <a:cubicBezTo>
                    <a:pt x="120000" y="14314"/>
                    <a:pt x="120000" y="14314"/>
                    <a:pt x="119999" y="14314"/>
                  </a:cubicBezTo>
                  <a:close/>
                </a:path>
              </a:pathLst>
            </a:custGeom>
            <a:solidFill>
              <a:srgbClr val="FCB22C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 rot="5400013">
              <a:off x="-168290" y="968838"/>
              <a:ext cx="524179" cy="18759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526" y="0"/>
                  </a:moveTo>
                  <a:lnTo>
                    <a:pt x="107474" y="0"/>
                  </a:lnTo>
                  <a:cubicBezTo>
                    <a:pt x="110796" y="0"/>
                    <a:pt x="113982" y="3687"/>
                    <a:pt x="116331" y="10251"/>
                  </a:cubicBezTo>
                  <a:cubicBezTo>
                    <a:pt x="118680" y="16815"/>
                    <a:pt x="120000" y="25717"/>
                    <a:pt x="120000" y="35000"/>
                  </a:cubicBezTo>
                  <a:lnTo>
                    <a:pt x="120000" y="120000"/>
                  </a:lnTo>
                  <a:cubicBezTo>
                    <a:pt x="120000" y="120001"/>
                    <a:pt x="120000" y="120001"/>
                    <a:pt x="119999" y="120001"/>
                  </a:cubicBezTo>
                  <a:lnTo>
                    <a:pt x="0" y="120000"/>
                  </a:lnTo>
                  <a:lnTo>
                    <a:pt x="0" y="120000"/>
                  </a:lnTo>
                  <a:cubicBezTo>
                    <a:pt x="-1" y="120000"/>
                    <a:pt x="-1" y="120000"/>
                    <a:pt x="-1" y="119999"/>
                  </a:cubicBezTo>
                  <a:lnTo>
                    <a:pt x="0" y="35000"/>
                  </a:lnTo>
                  <a:lnTo>
                    <a:pt x="0" y="35000"/>
                  </a:lnTo>
                  <a:cubicBezTo>
                    <a:pt x="0" y="15670"/>
                    <a:pt x="5608" y="0"/>
                    <a:pt x="12526" y="0"/>
                  </a:cubicBezTo>
                  <a:close/>
                </a:path>
              </a:pathLst>
            </a:custGeom>
            <a:solidFill>
              <a:srgbClr val="89C01C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sp>
        <p:nvSpPr>
          <p:cNvPr id="17" name="Google Shape;17;p1"/>
          <p:cNvSpPr txBox="1">
            <a:spLocks noGrp="1"/>
          </p:cNvSpPr>
          <p:nvPr>
            <p:ph type="title"/>
          </p:nvPr>
        </p:nvSpPr>
        <p:spPr>
          <a:xfrm>
            <a:off x="1218886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onstantia"/>
              <a:buNone/>
              <a:defRPr sz="36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body" idx="1"/>
          </p:nvPr>
        </p:nvSpPr>
        <p:spPr>
          <a:xfrm>
            <a:off x="1218886" y="1600200"/>
            <a:ext cx="9751061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679015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79015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1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1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11" Type="http://schemas.openxmlformats.org/officeDocument/2006/relationships/image" Target="../media/image3.png"/><Relationship Id="rId5" Type="http://schemas.openxmlformats.org/officeDocument/2006/relationships/image" Target="../media/image18.jpeg"/><Relationship Id="rId10" Type="http://schemas.openxmlformats.org/officeDocument/2006/relationships/hyperlink" Target="https://www.picleg.fr/Actualites/Le-projet-HARNESSTOM-pour-retrouver-la-saveur-de-la-tomate" TargetMode="External"/><Relationship Id="rId4" Type="http://schemas.openxmlformats.org/officeDocument/2006/relationships/notesSlide" Target="../notesSlides/notesSlide10.xml"/><Relationship Id="rId9" Type="http://schemas.openxmlformats.org/officeDocument/2006/relationships/hyperlink" Target="https://harnesstom.surveysparrow.com/s/Designing-your-own-tomato/tt-512984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hyperlink" Target="https://www.jardindorante.fr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hyperlink" Target="https://www.delmonteeurope.fr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rrena.fr/" TargetMode="Externa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hyperlink" Target="http://www.oceane.tm.fr/" TargetMode="Externa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5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4.jpe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tifl.fr/Pages/Agenda/DetailsEvenement.aspx?id=595" TargetMode="External"/><Relationship Id="rId3" Type="http://schemas.openxmlformats.org/officeDocument/2006/relationships/hyperlink" Target="https://www.arboriculture-fruitiere.com/articles/vie-de-filiere/agreentech-valley-organise-son-forum-transition-energetique-orleans" TargetMode="External"/><Relationship Id="rId7" Type="http://schemas.openxmlformats.org/officeDocument/2006/relationships/hyperlink" Target="http://agrobonsens.com/evenement/vendredis-horticoles2021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resovilles.com/appels-a-candidatures-pour-le-projet-cultivons-notre-terre-angers-loire-metropole/" TargetMode="External"/><Relationship Id="rId5" Type="http://schemas.openxmlformats.org/officeDocument/2006/relationships/hyperlink" Target="https://www.sival-innovation.com/category/laureats-2021/" TargetMode="External"/><Relationship Id="rId4" Type="http://schemas.openxmlformats.org/officeDocument/2006/relationships/hyperlink" Target="https://www.arboriculture-fruitiere.com/articles/technique-fruit/notre-leitmotiv-ameliorer-la-productivite-du-verger-oleicol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berger-world.com/green-water/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5"/>
          <p:cNvSpPr txBox="1">
            <a:spLocks noGrp="1"/>
          </p:cNvSpPr>
          <p:nvPr>
            <p:ph type="title"/>
          </p:nvPr>
        </p:nvSpPr>
        <p:spPr>
          <a:xfrm>
            <a:off x="1828324" y="2791324"/>
            <a:ext cx="9141622" cy="1727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onstantia"/>
              <a:buNone/>
            </a:pPr>
            <a:r>
              <a:rPr lang="fr-FR"/>
              <a:t>Revue de presse</a:t>
            </a:r>
            <a:br>
              <a:rPr lang="fr-FR"/>
            </a:br>
            <a:r>
              <a:rPr lang="fr-FR" sz="2200"/>
              <a:t>Spécialité Ingénierie des Productions et des Produits de l’Horticulture </a:t>
            </a:r>
            <a:br>
              <a:rPr lang="fr-FR" sz="2200"/>
            </a:br>
            <a:endParaRPr sz="2200"/>
          </a:p>
        </p:txBody>
      </p:sp>
      <p:sp>
        <p:nvSpPr>
          <p:cNvPr id="221" name="Google Shape;221;p25"/>
          <p:cNvSpPr txBox="1">
            <a:spLocks noGrp="1"/>
          </p:cNvSpPr>
          <p:nvPr>
            <p:ph type="body" idx="1"/>
          </p:nvPr>
        </p:nvSpPr>
        <p:spPr>
          <a:xfrm>
            <a:off x="1828324" y="4384401"/>
            <a:ext cx="9141622" cy="541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FR"/>
              <a:t>Actualités du 14 décembre 2021</a:t>
            </a:r>
            <a:endParaRPr/>
          </a:p>
        </p:txBody>
      </p:sp>
      <p:sp>
        <p:nvSpPr>
          <p:cNvPr id="222" name="Google Shape;222;p25"/>
          <p:cNvSpPr txBox="1"/>
          <p:nvPr/>
        </p:nvSpPr>
        <p:spPr>
          <a:xfrm>
            <a:off x="0" y="6398316"/>
            <a:ext cx="6749387" cy="462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r>
              <a:rPr lang="fr-FR" sz="1600" b="1">
                <a:latin typeface="Constantia"/>
                <a:sym typeface="Constantia"/>
              </a:rPr>
              <a:t>CAO </a:t>
            </a:r>
            <a:r>
              <a:rPr lang="fr-FR" sz="1600" b="1" err="1">
                <a:latin typeface="Constantia"/>
                <a:sym typeface="Constantia"/>
              </a:rPr>
              <a:t>Hongyue</a:t>
            </a:r>
            <a:r>
              <a:rPr lang="fr-FR" sz="1600" b="1">
                <a:latin typeface="Constantia"/>
                <a:sym typeface="Constantia"/>
              </a:rPr>
              <a:t>, MERESSE Marie, MOUQUET Claire</a:t>
            </a:r>
            <a:endParaRPr/>
          </a:p>
        </p:txBody>
      </p:sp>
      <p:pic>
        <p:nvPicPr>
          <p:cNvPr id="223" name="Google Shape;223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01824" y="169776"/>
            <a:ext cx="3586999" cy="768644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5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1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E1E283-A1E0-44D2-9E49-2464DF127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3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>
            <a:spLocks noGrp="1"/>
          </p:cNvSpPr>
          <p:nvPr>
            <p:ph type="title"/>
          </p:nvPr>
        </p:nvSpPr>
        <p:spPr>
          <a:xfrm>
            <a:off x="1087741" y="806138"/>
            <a:ext cx="106416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>
              <a:lnSpc>
                <a:spcPct val="114999"/>
              </a:lnSpc>
            </a:pPr>
            <a:r>
              <a:rPr lang="fr-FR" sz="3200" dirty="0"/>
              <a:t>Le projet </a:t>
            </a:r>
            <a:r>
              <a:rPr lang="fr-FR" sz="3200" dirty="0" err="1"/>
              <a:t>Harnesston</a:t>
            </a:r>
            <a:r>
              <a:rPr lang="fr-FR" sz="3200" dirty="0"/>
              <a:t>: Un questionnaire Européen pour les tomates de demain </a:t>
            </a:r>
            <a:r>
              <a:rPr lang="fr-FR" sz="2800" dirty="0"/>
              <a:t>(</a:t>
            </a:r>
            <a:r>
              <a:rPr lang="fr-FR" sz="2800" dirty="0" err="1"/>
              <a:t>Piclég</a:t>
            </a:r>
            <a:r>
              <a:rPr lang="fr-FR" sz="2800" dirty="0"/>
              <a:t>, 30/11/2021)</a:t>
            </a:r>
            <a:r>
              <a:rPr lang="fr-FR" sz="3200" dirty="0"/>
              <a:t>[9]</a:t>
            </a:r>
            <a:endParaRPr lang="en-US" sz="3200" dirty="0"/>
          </a:p>
        </p:txBody>
      </p:sp>
      <p:sp>
        <p:nvSpPr>
          <p:cNvPr id="253" name="Google Shape;253;p28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  <p:sp>
        <p:nvSpPr>
          <p:cNvPr id="10" name="Google Shape;234;p26">
            <a:extLst>
              <a:ext uri="{FF2B5EF4-FFF2-40B4-BE49-F238E27FC236}">
                <a16:creationId xmlns:a16="http://schemas.microsoft.com/office/drawing/2014/main" id="{7D78BE76-FD62-4A1D-923F-634A69726D35}"/>
              </a:ext>
            </a:extLst>
          </p:cNvPr>
          <p:cNvSpPr txBox="1"/>
          <p:nvPr/>
        </p:nvSpPr>
        <p:spPr>
          <a:xfrm>
            <a:off x="0" y="6525390"/>
            <a:ext cx="4690276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GB" sz="1100" dirty="0">
                <a:latin typeface="+mj-lt"/>
              </a:rPr>
              <a:t>[9] </a:t>
            </a:r>
            <a:r>
              <a:rPr lang="fr-FR" sz="1100" i="1" dirty="0">
                <a:effectLst/>
                <a:latin typeface="+mj-lt"/>
                <a:ea typeface="Calibri" panose="020F0502020204030204" pitchFamily="34" charset="0"/>
              </a:rPr>
              <a:t>Le projet HARNESSTOM pour retrouver la saveur de la tomate</a:t>
            </a:r>
            <a:r>
              <a:rPr lang="fr-FR" sz="1100" dirty="0">
                <a:effectLst/>
                <a:latin typeface="+mj-lt"/>
                <a:ea typeface="Calibri" panose="020F0502020204030204" pitchFamily="34" charset="0"/>
              </a:rPr>
              <a:t>, 2021</a:t>
            </a:r>
            <a:endParaRPr lang="en-GB" sz="1100" dirty="0">
              <a:latin typeface="+mj-lt"/>
            </a:endParaRPr>
          </a:p>
          <a:p>
            <a:pPr algn="just"/>
            <a:endParaRPr lang="en-GB" sz="1100" dirty="0">
              <a:latin typeface="+mj-lt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75A40BF-342F-47DC-865F-2788B3B8F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532" y="2353594"/>
            <a:ext cx="3229089" cy="3229259"/>
          </a:xfrm>
          <a:prstGeom prst="rect">
            <a:avLst/>
          </a:prstGeom>
        </p:spPr>
      </p:pic>
      <p:sp>
        <p:nvSpPr>
          <p:cNvPr id="5" name="Google Shape;252;p28">
            <a:extLst>
              <a:ext uri="{FF2B5EF4-FFF2-40B4-BE49-F238E27FC236}">
                <a16:creationId xmlns:a16="http://schemas.microsoft.com/office/drawing/2014/main" id="{17FE2A1C-CDBB-4410-82BC-BB5AD6FD2024}"/>
              </a:ext>
            </a:extLst>
          </p:cNvPr>
          <p:cNvSpPr txBox="1">
            <a:spLocks/>
          </p:cNvSpPr>
          <p:nvPr/>
        </p:nvSpPr>
        <p:spPr>
          <a:xfrm>
            <a:off x="4208052" y="2183666"/>
            <a:ext cx="7438875" cy="126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679015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79015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35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1900" dirty="0"/>
              <a:t>Projet HARNESSTOM : « exploiter la valeur des ressources génétiques de la tomate maintenant et dans le futur»</a:t>
            </a:r>
          </a:p>
        </p:txBody>
      </p:sp>
      <p:sp>
        <p:nvSpPr>
          <p:cNvPr id="14" name="Google Shape;252;p28">
            <a:extLst>
              <a:ext uri="{FF2B5EF4-FFF2-40B4-BE49-F238E27FC236}">
                <a16:creationId xmlns:a16="http://schemas.microsoft.com/office/drawing/2014/main" id="{6EBA25BB-49C9-47D3-A762-5648FB0059B8}"/>
              </a:ext>
            </a:extLst>
          </p:cNvPr>
          <p:cNvSpPr txBox="1">
            <a:spLocks/>
          </p:cNvSpPr>
          <p:nvPr/>
        </p:nvSpPr>
        <p:spPr>
          <a:xfrm>
            <a:off x="5476527" y="3436788"/>
            <a:ext cx="4887196" cy="73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679015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79015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35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1900"/>
              <a:t>Un questionnaire en ligne :</a:t>
            </a:r>
          </a:p>
        </p:txBody>
      </p:sp>
      <p:pic>
        <p:nvPicPr>
          <p:cNvPr id="12" name="Picture 12" descr="A picture containing domestic cat, cat&#10;&#10;Description automatically generated">
            <a:extLst>
              <a:ext uri="{FF2B5EF4-FFF2-40B4-BE49-F238E27FC236}">
                <a16:creationId xmlns:a16="http://schemas.microsoft.com/office/drawing/2014/main" id="{CCC6558E-4941-44CC-AF6B-75986958F5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8257" y="3356737"/>
            <a:ext cx="1235545" cy="475790"/>
          </a:xfrm>
          <a:prstGeom prst="rect">
            <a:avLst/>
          </a:prstGeom>
        </p:spPr>
      </p:pic>
      <p:pic>
        <p:nvPicPr>
          <p:cNvPr id="13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8C69102E-783B-4422-88D3-98545A3383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9170" y="3203936"/>
            <a:ext cx="2743055" cy="1057701"/>
          </a:xfrm>
          <a:prstGeom prst="rect">
            <a:avLst/>
          </a:prstGeom>
        </p:spPr>
      </p:pic>
      <p:sp>
        <p:nvSpPr>
          <p:cNvPr id="17" name="Google Shape;252;p28">
            <a:extLst>
              <a:ext uri="{FF2B5EF4-FFF2-40B4-BE49-F238E27FC236}">
                <a16:creationId xmlns:a16="http://schemas.microsoft.com/office/drawing/2014/main" id="{4FE25F13-FFFE-4AD4-A3A9-99ACDDDBC5DB}"/>
              </a:ext>
            </a:extLst>
          </p:cNvPr>
          <p:cNvSpPr txBox="1">
            <a:spLocks/>
          </p:cNvSpPr>
          <p:nvPr/>
        </p:nvSpPr>
        <p:spPr>
          <a:xfrm>
            <a:off x="6327384" y="4408906"/>
            <a:ext cx="4887196" cy="122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679015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79015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35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1600" dirty="0"/>
              <a:t>Traduit en 7 langues, diffusé dans différentes régions du monde, de la Méditerranée à l'Asie du Sud-Est</a:t>
            </a:r>
          </a:p>
          <a:p>
            <a:pPr marL="635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fr-FR" sz="1900" dirty="0"/>
          </a:p>
        </p:txBody>
      </p:sp>
      <p:pic>
        <p:nvPicPr>
          <p:cNvPr id="15" name="Picture 15" descr="Icon&#10;&#10;Description automatically generated">
            <a:extLst>
              <a:ext uri="{FF2B5EF4-FFF2-40B4-BE49-F238E27FC236}">
                <a16:creationId xmlns:a16="http://schemas.microsoft.com/office/drawing/2014/main" id="{DE92E490-5EF3-4E26-909E-D1AD2DEDD0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9808" y="4261637"/>
            <a:ext cx="1243830" cy="12218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297D9A-7339-4182-8B9B-041BBA9EEA7C}"/>
              </a:ext>
            </a:extLst>
          </p:cNvPr>
          <p:cNvSpPr txBox="1"/>
          <p:nvPr/>
        </p:nvSpPr>
        <p:spPr>
          <a:xfrm>
            <a:off x="6094412" y="5884861"/>
            <a:ext cx="5932798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dirty="0">
                <a:latin typeface="Constantia" panose="02030602050306030303" pitchFamily="18" charset="0"/>
              </a:rPr>
              <a:t>Lien </a:t>
            </a:r>
            <a:r>
              <a:rPr lang="en-US" dirty="0" err="1">
                <a:latin typeface="Constantia" panose="02030602050306030303" pitchFamily="18" charset="0"/>
              </a:rPr>
              <a:t>vers</a:t>
            </a:r>
            <a:r>
              <a:rPr lang="en-US" dirty="0">
                <a:latin typeface="Constantia" panose="02030602050306030303" pitchFamily="18" charset="0"/>
              </a:rPr>
              <a:t> le questionnaire :</a:t>
            </a:r>
            <a:endParaRPr lang="en-US" dirty="0">
              <a:latin typeface="Constantia" panose="02030602050306030303" pitchFamily="18" charset="0"/>
              <a:hlinkClick r:id="rId9"/>
            </a:endParaRPr>
          </a:p>
          <a:p>
            <a:pPr algn="just"/>
            <a:r>
              <a:rPr lang="en-US" dirty="0">
                <a:latin typeface="Constantia" panose="02030602050306030303" pitchFamily="18" charset="0"/>
                <a:hlinkClick r:id="rId9"/>
              </a:rPr>
              <a:t>https://harnesstom.surveysparrow.com/s/Designing-your-own-tomato/tt-512984</a:t>
            </a:r>
          </a:p>
          <a:p>
            <a:pPr algn="ctr"/>
            <a:endParaRPr lang="en-US" sz="1000" dirty="0"/>
          </a:p>
        </p:txBody>
      </p:sp>
      <p:sp>
        <p:nvSpPr>
          <p:cNvPr id="18" name="Google Shape;234;p26">
            <a:extLst>
              <a:ext uri="{FF2B5EF4-FFF2-40B4-BE49-F238E27FC236}">
                <a16:creationId xmlns:a16="http://schemas.microsoft.com/office/drawing/2014/main" id="{99387567-BFD3-4ECB-A690-00945058ACEB}"/>
              </a:ext>
            </a:extLst>
          </p:cNvPr>
          <p:cNvSpPr txBox="1"/>
          <p:nvPr/>
        </p:nvSpPr>
        <p:spPr>
          <a:xfrm>
            <a:off x="542532" y="5598235"/>
            <a:ext cx="322908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GB" sz="1100" dirty="0" err="1"/>
              <a:t>Picleg</a:t>
            </a:r>
            <a:r>
              <a:rPr lang="en-GB" sz="1100" dirty="0"/>
              <a:t>, </a:t>
            </a:r>
            <a:r>
              <a:rPr lang="en-GB" sz="1100" dirty="0">
                <a:hlinkClick r:id="rId10"/>
              </a:rPr>
              <a:t>https://www.picleg.fr/Actualites/Le-projet-HARNESSTOM-pour-retrouver-la-saveur-de-la-tomate</a:t>
            </a:r>
            <a:r>
              <a:rPr lang="en-GB" sz="1100" dirty="0"/>
              <a:t> </a:t>
            </a:r>
          </a:p>
          <a:p>
            <a:pPr algn="just"/>
            <a:endParaRPr lang="en-GB" sz="1100" dirty="0"/>
          </a:p>
        </p:txBody>
      </p:sp>
      <p:pic>
        <p:nvPicPr>
          <p:cNvPr id="19" name="Picture 12" descr="A picture containing domestic cat, cat&#10;&#10;Description automatically generated">
            <a:extLst>
              <a:ext uri="{FF2B5EF4-FFF2-40B4-BE49-F238E27FC236}">
                <a16:creationId xmlns:a16="http://schemas.microsoft.com/office/drawing/2014/main" id="{9F936A9C-4EB7-4B63-9F5F-CFB0FA8763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6071" y="5702273"/>
            <a:ext cx="1092470" cy="42069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61F7C1-CE1D-468E-B396-194FDA306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27780"/>
      </p:ext>
    </p:extLst>
  </p:cSld>
  <p:clrMapOvr>
    <a:masterClrMapping/>
  </p:clrMapOvr>
  <p:transition spd="med" advTm="386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>
            <a:spLocks noGrp="1"/>
          </p:cNvSpPr>
          <p:nvPr>
            <p:ph type="title"/>
          </p:nvPr>
        </p:nvSpPr>
        <p:spPr>
          <a:xfrm>
            <a:off x="1107073" y="581291"/>
            <a:ext cx="106416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fr-FR" sz="3200" dirty="0"/>
              <a:t>Un succès pour le premier essai terrain de SIT </a:t>
            </a:r>
            <a:r>
              <a:rPr lang="fr-FR" sz="2800" dirty="0"/>
              <a:t>(</a:t>
            </a:r>
            <a:r>
              <a:rPr lang="fr-FR" sz="2800" dirty="0" err="1"/>
              <a:t>Hortitec</a:t>
            </a:r>
            <a:r>
              <a:rPr lang="fr-FR" sz="2800" dirty="0"/>
              <a:t> News, 01/12/2021)</a:t>
            </a:r>
            <a:r>
              <a:rPr lang="fr-FR" sz="3200" dirty="0"/>
              <a:t>[10][11][12]</a:t>
            </a:r>
          </a:p>
        </p:txBody>
      </p:sp>
      <p:sp>
        <p:nvSpPr>
          <p:cNvPr id="252" name="Google Shape;252;p28"/>
          <p:cNvSpPr txBox="1">
            <a:spLocks noGrp="1"/>
          </p:cNvSpPr>
          <p:nvPr>
            <p:ph type="body" idx="2"/>
          </p:nvPr>
        </p:nvSpPr>
        <p:spPr>
          <a:xfrm>
            <a:off x="4659512" y="2642668"/>
            <a:ext cx="7221447" cy="1030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/>
          <a:p>
            <a:pPr marL="635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100" dirty="0"/>
              <a:t>Start-up </a:t>
            </a:r>
            <a:r>
              <a:rPr lang="fr-FR" sz="2100" dirty="0" err="1"/>
              <a:t>Agritech</a:t>
            </a:r>
            <a:r>
              <a:rPr lang="fr-FR" sz="2100" dirty="0"/>
              <a:t> </a:t>
            </a:r>
            <a:r>
              <a:rPr lang="fr-FR" sz="2100" dirty="0" err="1"/>
              <a:t>BigSis</a:t>
            </a:r>
            <a:r>
              <a:rPr lang="fr-FR" sz="2100" dirty="0"/>
              <a:t> x Berry Gardens x NIAB EMR.</a:t>
            </a:r>
          </a:p>
          <a:p>
            <a:pPr marL="635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fr-FR" sz="2100"/>
          </a:p>
        </p:txBody>
      </p:sp>
      <p:sp>
        <p:nvSpPr>
          <p:cNvPr id="253" name="Google Shape;253;p28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  <p:pic>
        <p:nvPicPr>
          <p:cNvPr id="3" name="Picture 3" descr="Icon&#10;&#10;Description automatically generated">
            <a:extLst>
              <a:ext uri="{FF2B5EF4-FFF2-40B4-BE49-F238E27FC236}">
                <a16:creationId xmlns:a16="http://schemas.microsoft.com/office/drawing/2014/main" id="{BC1D2F2D-069B-49C3-B41D-2BEC99B6A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9623" y="1244021"/>
            <a:ext cx="1175386" cy="1235980"/>
          </a:xfrm>
          <a:prstGeom prst="rect">
            <a:avLst/>
          </a:prstGeom>
        </p:spPr>
      </p:pic>
      <p:sp>
        <p:nvSpPr>
          <p:cNvPr id="2" name="Google Shape;252;p28">
            <a:extLst>
              <a:ext uri="{FF2B5EF4-FFF2-40B4-BE49-F238E27FC236}">
                <a16:creationId xmlns:a16="http://schemas.microsoft.com/office/drawing/2014/main" id="{82C0F323-68F8-43AB-A8A2-77F4FA8F1FA1}"/>
              </a:ext>
            </a:extLst>
          </p:cNvPr>
          <p:cNvSpPr txBox="1">
            <a:spLocks/>
          </p:cNvSpPr>
          <p:nvPr/>
        </p:nvSpPr>
        <p:spPr>
          <a:xfrm>
            <a:off x="5486400" y="1257096"/>
            <a:ext cx="4536431" cy="1030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679015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79015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63550" lvl="1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000" dirty="0"/>
              <a:t>Contre le ravageur des fruits rouges : </a:t>
            </a:r>
            <a:endParaRPr lang="en-US" sz="2000" dirty="0"/>
          </a:p>
          <a:p>
            <a:pPr marL="463550" lvl="1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000" i="1" dirty="0"/>
              <a:t>Drosophila </a:t>
            </a:r>
            <a:r>
              <a:rPr lang="fr-FR" sz="2000" i="1" dirty="0" err="1"/>
              <a:t>Suzukii</a:t>
            </a:r>
            <a:endParaRPr lang="fr-FR" sz="2000" i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E3A9DB6-26AF-4F31-B7AB-9E2B21864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932" y="3478141"/>
            <a:ext cx="2741277" cy="1333287"/>
          </a:xfrm>
          <a:prstGeom prst="rect">
            <a:avLst/>
          </a:prstGeom>
        </p:spPr>
      </p:pic>
      <p:sp>
        <p:nvSpPr>
          <p:cNvPr id="5" name="Google Shape;252;p28">
            <a:extLst>
              <a:ext uri="{FF2B5EF4-FFF2-40B4-BE49-F238E27FC236}">
                <a16:creationId xmlns:a16="http://schemas.microsoft.com/office/drawing/2014/main" id="{4565FFA1-8377-4426-B191-77EA177BAAD3}"/>
              </a:ext>
            </a:extLst>
          </p:cNvPr>
          <p:cNvSpPr txBox="1">
            <a:spLocks/>
          </p:cNvSpPr>
          <p:nvPr/>
        </p:nvSpPr>
        <p:spPr>
          <a:xfrm>
            <a:off x="578203" y="2562922"/>
            <a:ext cx="3393712" cy="1330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679015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79015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35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000" dirty="0"/>
              <a:t>Insertion d'un mâle stérile dans les populations </a:t>
            </a:r>
            <a:endParaRPr lang="en-US" sz="2000" dirty="0"/>
          </a:p>
          <a:p>
            <a:pPr marL="6350" indent="0" algn="just">
              <a:lnSpc>
                <a:spcPct val="150000"/>
              </a:lnSpc>
              <a:spcBef>
                <a:spcPts val="0"/>
              </a:spcBef>
              <a:buFont typeface="Arial"/>
              <a:buNone/>
            </a:pPr>
            <a:endParaRPr lang="fr-FR" sz="2100" dirty="0"/>
          </a:p>
        </p:txBody>
      </p:sp>
      <p:sp>
        <p:nvSpPr>
          <p:cNvPr id="13" name="Google Shape;252;p28">
            <a:extLst>
              <a:ext uri="{FF2B5EF4-FFF2-40B4-BE49-F238E27FC236}">
                <a16:creationId xmlns:a16="http://schemas.microsoft.com/office/drawing/2014/main" id="{56745C63-3EF2-4835-BBAD-0114B4D147B7}"/>
              </a:ext>
            </a:extLst>
          </p:cNvPr>
          <p:cNvSpPr txBox="1">
            <a:spLocks/>
          </p:cNvSpPr>
          <p:nvPr/>
        </p:nvSpPr>
        <p:spPr>
          <a:xfrm>
            <a:off x="1013707" y="2098627"/>
            <a:ext cx="3393712" cy="711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679015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79015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35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100" dirty="0"/>
              <a:t>La technique SIT :</a:t>
            </a:r>
          </a:p>
          <a:p>
            <a:pPr marL="6350" indent="0" algn="just">
              <a:lnSpc>
                <a:spcPct val="150000"/>
              </a:lnSpc>
              <a:spcBef>
                <a:spcPts val="0"/>
              </a:spcBef>
              <a:buFont typeface="Arial"/>
              <a:buNone/>
            </a:pPr>
            <a:endParaRPr lang="fr-FR" sz="2100" dirty="0"/>
          </a:p>
        </p:txBody>
      </p:sp>
      <p:sp>
        <p:nvSpPr>
          <p:cNvPr id="14" name="Google Shape;252;p28">
            <a:extLst>
              <a:ext uri="{FF2B5EF4-FFF2-40B4-BE49-F238E27FC236}">
                <a16:creationId xmlns:a16="http://schemas.microsoft.com/office/drawing/2014/main" id="{9BAA0056-679F-4FCF-8DE5-2A66EF9BB17E}"/>
              </a:ext>
            </a:extLst>
          </p:cNvPr>
          <p:cNvSpPr txBox="1">
            <a:spLocks/>
          </p:cNvSpPr>
          <p:nvPr/>
        </p:nvSpPr>
        <p:spPr>
          <a:xfrm>
            <a:off x="820488" y="4807007"/>
            <a:ext cx="3393712" cy="70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679015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79015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35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000" dirty="0"/>
              <a:t>Arrêt de la descendance</a:t>
            </a:r>
          </a:p>
          <a:p>
            <a:pPr marL="6350" indent="0" algn="just">
              <a:lnSpc>
                <a:spcPct val="150000"/>
              </a:lnSpc>
              <a:spcBef>
                <a:spcPts val="0"/>
              </a:spcBef>
              <a:buFont typeface="Arial"/>
              <a:buNone/>
            </a:pPr>
            <a:endParaRPr lang="fr-FR" sz="21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8D5407-885D-4A0E-BFCE-7ACBE017C87B}"/>
              </a:ext>
            </a:extLst>
          </p:cNvPr>
          <p:cNvSpPr/>
          <p:nvPr/>
        </p:nvSpPr>
        <p:spPr>
          <a:xfrm>
            <a:off x="481284" y="1994849"/>
            <a:ext cx="3586729" cy="3511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5F03EEA0-F3A5-46C7-A23D-E5A894CB8D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4964" y="3269887"/>
            <a:ext cx="5390541" cy="2978170"/>
          </a:xfrm>
          <a:prstGeom prst="rect">
            <a:avLst/>
          </a:prstGeom>
        </p:spPr>
      </p:pic>
      <p:sp>
        <p:nvSpPr>
          <p:cNvPr id="15" name="Google Shape;234;p26">
            <a:extLst>
              <a:ext uri="{FF2B5EF4-FFF2-40B4-BE49-F238E27FC236}">
                <a16:creationId xmlns:a16="http://schemas.microsoft.com/office/drawing/2014/main" id="{4D5776DD-9A52-4CB9-99D2-26685E7A4BC2}"/>
              </a:ext>
            </a:extLst>
          </p:cNvPr>
          <p:cNvSpPr txBox="1"/>
          <p:nvPr/>
        </p:nvSpPr>
        <p:spPr>
          <a:xfrm>
            <a:off x="-40586" y="6343057"/>
            <a:ext cx="1048043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GB" sz="1100" dirty="0">
                <a:latin typeface="+mj-lt"/>
              </a:rPr>
              <a:t>[10] </a:t>
            </a:r>
            <a:r>
              <a:rPr lang="en-GB" sz="1100" dirty="0" err="1">
                <a:latin typeface="+mj-lt"/>
              </a:rPr>
              <a:t>HortitecNews</a:t>
            </a:r>
            <a:r>
              <a:rPr lang="fr-FR" sz="1100" dirty="0">
                <a:effectLst/>
                <a:latin typeface="+mj-lt"/>
                <a:ea typeface="Calibri" panose="020F0502020204030204" pitchFamily="34" charset="0"/>
              </a:rPr>
              <a:t>, 2021</a:t>
            </a:r>
          </a:p>
          <a:p>
            <a:pPr algn="just"/>
            <a:r>
              <a:rPr lang="fr-FR" sz="1100" dirty="0">
                <a:latin typeface="+mj-lt"/>
              </a:rPr>
              <a:t>[11] </a:t>
            </a:r>
            <a:r>
              <a:rPr lang="fr-FR" sz="1100" i="1" dirty="0">
                <a:effectLst/>
                <a:latin typeface="+mj-lt"/>
                <a:ea typeface="Calibri" panose="020F0502020204030204" pitchFamily="34" charset="0"/>
              </a:rPr>
              <a:t>Succès de l’essai britannique de lutte contre les insectes sans pesticides</a:t>
            </a:r>
            <a:r>
              <a:rPr lang="fr-FR" sz="1100" dirty="0">
                <a:effectLst/>
                <a:latin typeface="+mj-lt"/>
                <a:ea typeface="Calibri" panose="020F0502020204030204" pitchFamily="34" charset="0"/>
              </a:rPr>
              <a:t>, 2021</a:t>
            </a:r>
          </a:p>
          <a:p>
            <a:pPr algn="just"/>
            <a:r>
              <a:rPr lang="fr-FR" sz="1100" dirty="0">
                <a:latin typeface="+mj-lt"/>
              </a:rPr>
              <a:t>[12] Fletcher, 2021</a:t>
            </a:r>
            <a:endParaRPr lang="en-GB" sz="1100" dirty="0">
              <a:latin typeface="+mj-lt"/>
            </a:endParaRPr>
          </a:p>
          <a:p>
            <a:pPr algn="just"/>
            <a:endParaRPr lang="en-GB" sz="1100" dirty="0">
              <a:latin typeface="+mj-lt"/>
            </a:endParaRPr>
          </a:p>
        </p:txBody>
      </p:sp>
      <p:sp>
        <p:nvSpPr>
          <p:cNvPr id="16" name="Google Shape;234;p26">
            <a:extLst>
              <a:ext uri="{FF2B5EF4-FFF2-40B4-BE49-F238E27FC236}">
                <a16:creationId xmlns:a16="http://schemas.microsoft.com/office/drawing/2014/main" id="{75D14BAD-D5D8-442F-AB55-45B52B2ADC74}"/>
              </a:ext>
            </a:extLst>
          </p:cNvPr>
          <p:cNvSpPr txBox="1"/>
          <p:nvPr/>
        </p:nvSpPr>
        <p:spPr>
          <a:xfrm>
            <a:off x="6209860" y="6198474"/>
            <a:ext cx="4413294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fr-FR" sz="1100" dirty="0" err="1">
                <a:latin typeface="+mj-lt"/>
              </a:rPr>
              <a:t>Season</a:t>
            </a:r>
            <a:r>
              <a:rPr lang="fr-FR" sz="1100" dirty="0">
                <a:latin typeface="+mj-lt"/>
              </a:rPr>
              <a:t>-long control </a:t>
            </a:r>
            <a:r>
              <a:rPr lang="fr-FR" sz="1100" dirty="0" err="1">
                <a:latin typeface="+mj-lt"/>
              </a:rPr>
              <a:t>with</a:t>
            </a:r>
            <a:r>
              <a:rPr lang="fr-FR" sz="1100" dirty="0">
                <a:latin typeface="+mj-lt"/>
              </a:rPr>
              <a:t> up to 91% suppression, © </a:t>
            </a:r>
            <a:r>
              <a:rPr lang="fr-FR" sz="1100" dirty="0">
                <a:effectLst/>
                <a:latin typeface="+mj-lt"/>
                <a:ea typeface="Calibri" panose="020F0502020204030204" pitchFamily="34" charset="0"/>
              </a:rPr>
              <a:t>2021, </a:t>
            </a:r>
            <a:r>
              <a:rPr lang="fr-FR" sz="1100" dirty="0" err="1">
                <a:effectLst/>
                <a:latin typeface="+mj-lt"/>
                <a:ea typeface="Calibri" panose="020F0502020204030204" pitchFamily="34" charset="0"/>
              </a:rPr>
              <a:t>BigSis</a:t>
            </a:r>
            <a:endParaRPr lang="fr-FR" sz="1100" dirty="0">
              <a:effectLst/>
              <a:latin typeface="+mj-lt"/>
              <a:ea typeface="Calibri" panose="020F0502020204030204" pitchFamily="34" charset="0"/>
            </a:endParaRPr>
          </a:p>
          <a:p>
            <a:pPr algn="just"/>
            <a:endParaRPr lang="en-GB" sz="1100" dirty="0">
              <a:latin typeface="+mj-lt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E9591C0-A6B2-4C2C-B29D-96110E921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55523"/>
      </p:ext>
    </p:extLst>
  </p:cSld>
  <p:clrMapOvr>
    <a:masterClrMapping/>
  </p:clrMapOvr>
  <p:transition spd="med" advTm="613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6C86B1-E79F-4CEF-98B8-363A199FE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457" y="407236"/>
            <a:ext cx="9751061" cy="129540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5400" b="1"/>
              <a:t>Réglementation &amp; Commerce </a:t>
            </a:r>
            <a:br>
              <a:rPr lang="fr-FR" sz="4800"/>
            </a:br>
            <a:r>
              <a:rPr lang="fr-FR" sz="3600"/>
              <a:t>(réglementation, marché, accords commerciaux...)</a:t>
            </a:r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1A714E1-8EC9-4122-8C88-F1BC8491B0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12</a:t>
            </a:fld>
            <a:endParaRPr lang="fr-FR"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5" name="Google Shape;321;p35" descr="Réglementation">
            <a:extLst>
              <a:ext uri="{FF2B5EF4-FFF2-40B4-BE49-F238E27FC236}">
                <a16:creationId xmlns:a16="http://schemas.microsoft.com/office/drawing/2014/main" id="{FA08DC32-3473-4029-8A21-FD0B7FF0188F}"/>
              </a:ext>
            </a:extLst>
          </p:cNvPr>
          <p:cNvPicPr preferRelativeResize="0">
            <a:picLocks noGrp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3575" y="1919554"/>
            <a:ext cx="7565184" cy="3731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61721B1-C3F9-4A3A-81F5-080FD4C41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94760"/>
      </p:ext>
    </p:extLst>
  </p:cSld>
  <p:clrMapOvr>
    <a:masterClrMapping/>
  </p:clrMapOvr>
  <p:transition spd="med" advTm="22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A1FD58-CDF6-44E2-80F2-0BD69D7BB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011" y="667786"/>
            <a:ext cx="10665222" cy="1061800"/>
          </a:xfrm>
        </p:spPr>
        <p:txBody>
          <a:bodyPr>
            <a:normAutofit/>
          </a:bodyPr>
          <a:lstStyle/>
          <a:p>
            <a:r>
              <a:rPr lang="fr-FR" sz="2800" dirty="0"/>
              <a:t>Commerce : La marque Jardin d'Orante relance la filière française du cornichon </a:t>
            </a:r>
            <a:r>
              <a:rPr lang="fr-FR" sz="2400" dirty="0"/>
              <a:t>(Culture légumière, novembre-décembre 2021) </a:t>
            </a:r>
            <a:r>
              <a:rPr lang="fr-FR" sz="2800" dirty="0"/>
              <a:t>[13]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6657FD-6B94-4889-8154-2F47FD7E9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538" y="2330324"/>
            <a:ext cx="6215191" cy="3166116"/>
          </a:xfrm>
        </p:spPr>
        <p:txBody>
          <a:bodyPr>
            <a:normAutofit/>
          </a:bodyPr>
          <a:lstStyle/>
          <a:p>
            <a:pPr indent="-450850" algn="just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fr-FR" sz="2100"/>
              <a:t>Entreprise </a:t>
            </a:r>
            <a:r>
              <a:rPr lang="fr-FR" sz="2100" err="1"/>
              <a:t>Reitzel</a:t>
            </a:r>
            <a:r>
              <a:rPr lang="fr-FR" sz="2100"/>
              <a:t>, marque Jardin d'Orante</a:t>
            </a:r>
          </a:p>
          <a:p>
            <a:pPr indent="-450850" algn="just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fr-FR" sz="2100"/>
              <a:t>Cornichons 100% français</a:t>
            </a:r>
          </a:p>
          <a:p>
            <a:pPr indent="-450850" algn="just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fr-FR" sz="2100"/>
              <a:t>343 tonnes de cornichons récoltées en 2021 --&gt; plus d'un million de bocaux disponibles en GMS (10 enseignes d'ici début 2022)</a:t>
            </a:r>
            <a:endParaRPr lang="fr-FR" sz="2100" b="1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43F656-08CC-4AE9-BC71-E2E1340B09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13</a:t>
            </a:fld>
            <a:endParaRPr lang="fr-FR"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879AC3F-01C3-424E-953E-34AE134D4D4B}"/>
              </a:ext>
            </a:extLst>
          </p:cNvPr>
          <p:cNvSpPr txBox="1"/>
          <p:nvPr/>
        </p:nvSpPr>
        <p:spPr>
          <a:xfrm>
            <a:off x="8361947" y="5486830"/>
            <a:ext cx="3115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/>
              <a:t>Jardin d’Orante, </a:t>
            </a:r>
            <a:r>
              <a:rPr lang="fr-FR" sz="1100">
                <a:hlinkClick r:id="rId4"/>
              </a:rPr>
              <a:t>https://www.jardindorante.fr</a:t>
            </a:r>
            <a:r>
              <a:rPr lang="fr-FR" sz="900">
                <a:hlinkClick r:id="rId4"/>
              </a:rPr>
              <a:t>/</a:t>
            </a:r>
            <a:r>
              <a:rPr lang="fr-FR" sz="900"/>
              <a:t> </a:t>
            </a:r>
            <a:endParaRPr lang="en-GB" sz="900"/>
          </a:p>
        </p:txBody>
      </p:sp>
      <p:pic>
        <p:nvPicPr>
          <p:cNvPr id="8" name="Image 7" descr="Une image contenant cornichon&#10;&#10;Description générée automatiquement">
            <a:extLst>
              <a:ext uri="{FF2B5EF4-FFF2-40B4-BE49-F238E27FC236}">
                <a16:creationId xmlns:a16="http://schemas.microsoft.com/office/drawing/2014/main" id="{FB659056-937B-415D-8B0A-885F02C541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34" b="11100"/>
          <a:stretch/>
        </p:blipFill>
        <p:spPr>
          <a:xfrm>
            <a:off x="7216725" y="1822288"/>
            <a:ext cx="4261087" cy="353099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09B6484-5B04-4467-A38C-191FD101C465}"/>
              </a:ext>
            </a:extLst>
          </p:cNvPr>
          <p:cNvSpPr txBox="1"/>
          <p:nvPr/>
        </p:nvSpPr>
        <p:spPr>
          <a:xfrm>
            <a:off x="0" y="6473718"/>
            <a:ext cx="1800665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100" dirty="0"/>
              <a:t>[13] Beaudoin, 2021  </a:t>
            </a:r>
            <a:endParaRPr lang="en-GB" sz="11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C8E440B-E20E-46DA-BCB7-581A4858F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92629"/>
      </p:ext>
    </p:extLst>
  </p:cSld>
  <p:clrMapOvr>
    <a:masterClrMapping/>
  </p:clrMapOvr>
  <p:transition spd="med" advTm="797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B1603A-053C-4A99-9FC2-AD5929650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6" y="152403"/>
            <a:ext cx="10133742" cy="1295403"/>
          </a:xfrm>
        </p:spPr>
        <p:txBody>
          <a:bodyPr>
            <a:normAutofit/>
          </a:bodyPr>
          <a:lstStyle/>
          <a:p>
            <a:r>
              <a:rPr lang="fr-FR" sz="3200" dirty="0"/>
              <a:t>Commerce : l’Original, un ananas vert mûr à cœur </a:t>
            </a:r>
            <a:r>
              <a:rPr lang="fr-FR" sz="2800" dirty="0"/>
              <a:t>(</a:t>
            </a:r>
            <a:r>
              <a:rPr lang="fr-FR" sz="2800" dirty="0" err="1"/>
              <a:t>Végétable</a:t>
            </a:r>
            <a:r>
              <a:rPr lang="fr-FR" sz="2800" dirty="0"/>
              <a:t>, décembre 2021) </a:t>
            </a:r>
            <a:r>
              <a:rPr lang="fr-FR" sz="3200" dirty="0"/>
              <a:t>[14] </a:t>
            </a:r>
            <a:endParaRPr lang="en-GB" sz="3200" i="1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E7D39F-6D23-4756-A7A5-914FFD9B4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553" y="2021289"/>
            <a:ext cx="5373859" cy="3277054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20000"/>
              </a:lnSpc>
            </a:pPr>
            <a:r>
              <a:rPr lang="fr-FR" sz="2100"/>
              <a:t>Entreprise  production de fruits et légumes Del Monte, engagée dans une démarche d’agriculture responsable</a:t>
            </a:r>
          </a:p>
          <a:p>
            <a:pPr marL="50800" indent="0">
              <a:buNone/>
            </a:pPr>
            <a:endParaRPr lang="fr-FR" sz="2100"/>
          </a:p>
          <a:p>
            <a:r>
              <a:rPr lang="fr-FR" sz="2100"/>
              <a:t>Produits au Costa Rica</a:t>
            </a:r>
          </a:p>
          <a:p>
            <a:pPr marL="50800" indent="0">
              <a:buNone/>
            </a:pPr>
            <a:endParaRPr lang="fr-FR" sz="2100"/>
          </a:p>
          <a:p>
            <a:r>
              <a:rPr lang="fr-FR" sz="2100"/>
              <a:t>Primé aux Saveurs de l’année en 2021</a:t>
            </a:r>
          </a:p>
          <a:p>
            <a:endParaRPr lang="fr-FR" sz="2100" b="1"/>
          </a:p>
          <a:p>
            <a:endParaRPr lang="fr-FR" sz="210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1F629B-89E9-4846-B32C-96642020A8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14</a:t>
            </a:fld>
            <a:endParaRPr lang="fr-FR"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0CC0A3-4795-4FD1-B69D-3216E961519A}"/>
              </a:ext>
            </a:extLst>
          </p:cNvPr>
          <p:cNvSpPr txBox="1"/>
          <p:nvPr/>
        </p:nvSpPr>
        <p:spPr>
          <a:xfrm>
            <a:off x="6906108" y="5553049"/>
            <a:ext cx="3742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/>
              <a:t>Del Monte Europe, </a:t>
            </a:r>
            <a:r>
              <a:rPr lang="en-GB" sz="1100">
                <a:hlinkClick r:id="rId4"/>
              </a:rPr>
              <a:t>https://www.delmonteeurope.fr</a:t>
            </a:r>
            <a:r>
              <a:rPr lang="en-GB" sz="1100"/>
              <a:t>  </a:t>
            </a:r>
          </a:p>
        </p:txBody>
      </p:sp>
      <p:pic>
        <p:nvPicPr>
          <p:cNvPr id="8" name="Image 7" descr="Une image contenant différent, ananas, très coloré, variété&#10;&#10;Description générée automatiquement">
            <a:extLst>
              <a:ext uri="{FF2B5EF4-FFF2-40B4-BE49-F238E27FC236}">
                <a16:creationId xmlns:a16="http://schemas.microsoft.com/office/drawing/2014/main" id="{9C39BCEB-079E-4A0A-9FCC-9F7AE5A5E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838" y="1368683"/>
            <a:ext cx="5150789" cy="412063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C7ABEB3-1473-474C-8735-CBC5D74DB916}"/>
              </a:ext>
            </a:extLst>
          </p:cNvPr>
          <p:cNvSpPr txBox="1"/>
          <p:nvPr/>
        </p:nvSpPr>
        <p:spPr>
          <a:xfrm>
            <a:off x="0" y="6574792"/>
            <a:ext cx="1941342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100" dirty="0"/>
              <a:t>[14] </a:t>
            </a:r>
            <a:r>
              <a:rPr lang="en-GB" sz="1100" dirty="0" err="1"/>
              <a:t>Rabut</a:t>
            </a:r>
            <a:r>
              <a:rPr lang="en-GB" sz="1100" dirty="0"/>
              <a:t> et </a:t>
            </a:r>
            <a:r>
              <a:rPr lang="en-GB" sz="1100" dirty="0" err="1"/>
              <a:t>Pellé</a:t>
            </a:r>
            <a:r>
              <a:rPr lang="en-GB" sz="1100" dirty="0"/>
              <a:t>, 2021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4C0FEFE-BE53-435A-9933-39E0D568B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48148"/>
      </p:ext>
    </p:extLst>
  </p:cSld>
  <p:clrMapOvr>
    <a:masterClrMapping/>
  </p:clrMapOvr>
  <p:transition spd="med" advTm="4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79A6AE-902C-4338-9DE1-46D2B6131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6" y="152403"/>
            <a:ext cx="10372892" cy="1295403"/>
          </a:xfrm>
        </p:spPr>
        <p:txBody>
          <a:bodyPr>
            <a:normAutofit/>
          </a:bodyPr>
          <a:lstStyle/>
          <a:p>
            <a:r>
              <a:rPr lang="fr-FR" sz="3200" dirty="0"/>
              <a:t>Commerce : La réforme de l’assurance récolte est lancée </a:t>
            </a:r>
            <a:r>
              <a:rPr lang="fr-FR" sz="2800" dirty="0"/>
              <a:t>(</a:t>
            </a:r>
            <a:r>
              <a:rPr lang="fr-FR" sz="2800" dirty="0" err="1"/>
              <a:t>Médiafel</a:t>
            </a:r>
            <a:r>
              <a:rPr lang="fr-FR" sz="2800" dirty="0"/>
              <a:t>, 03/12/2021) </a:t>
            </a:r>
            <a:r>
              <a:rPr lang="fr-FR" sz="3200" dirty="0"/>
              <a:t>[15][16][17]</a:t>
            </a:r>
            <a:endParaRPr lang="en-GB" sz="32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3785E4-7183-41DD-BE21-B31CB819D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0233" y="1863727"/>
            <a:ext cx="6552692" cy="3840978"/>
          </a:xfrm>
        </p:spPr>
        <p:txBody>
          <a:bodyPr>
            <a:normAutofit fontScale="92500"/>
          </a:bodyPr>
          <a:lstStyle/>
          <a:p>
            <a:r>
              <a:rPr lang="fr-FR" sz="2000"/>
              <a:t>Réforme des outils de gestion des risques climatiques en agriculture</a:t>
            </a:r>
          </a:p>
          <a:p>
            <a:r>
              <a:rPr lang="fr-FR" sz="2000"/>
              <a:t>Entrée en vigueur prévue le 1</a:t>
            </a:r>
            <a:r>
              <a:rPr lang="fr-FR" sz="2000" baseline="30000"/>
              <a:t>er</a:t>
            </a:r>
            <a:r>
              <a:rPr lang="fr-FR" sz="2000"/>
              <a:t> janvier 2023</a:t>
            </a:r>
          </a:p>
          <a:p>
            <a:r>
              <a:rPr lang="fr-FR" sz="2000"/>
              <a:t>Nouveau système plus juste et accessible pour les agriculteurs selon la gravité des aléas climatiques subis</a:t>
            </a:r>
          </a:p>
          <a:p>
            <a:r>
              <a:rPr lang="fr-FR" sz="2000"/>
              <a:t>Architecture en 3 niveaux, selon le niveau d’intensité des risques</a:t>
            </a:r>
          </a:p>
          <a:p>
            <a:r>
              <a:rPr lang="fr-FR" sz="2000"/>
              <a:t>Création d’un pool d’assureurs</a:t>
            </a:r>
          </a:p>
          <a:p>
            <a:r>
              <a:rPr lang="fr-FR" sz="2000"/>
              <a:t>Budget alloué : 600 millions d’euros par an</a:t>
            </a:r>
            <a:endParaRPr lang="en-GB" sz="200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F94CEAD-6A05-4948-9683-E51CB294D4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15</a:t>
            </a:fld>
            <a:endParaRPr lang="fr-FR"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C6F260D-ECF9-4FA3-B84D-51B83304F432}"/>
              </a:ext>
            </a:extLst>
          </p:cNvPr>
          <p:cNvSpPr txBox="1"/>
          <p:nvPr/>
        </p:nvSpPr>
        <p:spPr>
          <a:xfrm>
            <a:off x="215900" y="4963378"/>
            <a:ext cx="5142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900"/>
              <a:t>Pour le ministère de l’Agriculture, la réforme de l’assurance récolte doit permettre de mettre fin à un modèle actuel qui ne protège pas suffisamment les agriculteurs, particulièrement face à la récurrence et à la violence des aléas liés au changement climatiques, </a:t>
            </a:r>
            <a:r>
              <a:rPr lang="en-GB" sz="900"/>
              <a:t>Budimir Jevtic, Adobe Stock</a:t>
            </a:r>
          </a:p>
        </p:txBody>
      </p:sp>
      <p:pic>
        <p:nvPicPr>
          <p:cNvPr id="8" name="Image 7" descr="Une image contenant arbre, plante, rameau&#10;&#10;Description générée automatiquement">
            <a:extLst>
              <a:ext uri="{FF2B5EF4-FFF2-40B4-BE49-F238E27FC236}">
                <a16:creationId xmlns:a16="http://schemas.microsoft.com/office/drawing/2014/main" id="{F4999F96-00FA-40C7-A75F-4C5DA4F19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01" y="2125766"/>
            <a:ext cx="5142732" cy="272720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A483352-0A17-47FE-BF70-9FB3B86B0526}"/>
              </a:ext>
            </a:extLst>
          </p:cNvPr>
          <p:cNvSpPr txBox="1"/>
          <p:nvPr/>
        </p:nvSpPr>
        <p:spPr>
          <a:xfrm>
            <a:off x="103358" y="6169578"/>
            <a:ext cx="9490808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fr-FR" sz="1100" dirty="0">
                <a:latin typeface="Calibri"/>
                <a:cs typeface="Calibri"/>
              </a:rPr>
              <a:t>[15] </a:t>
            </a:r>
            <a:r>
              <a:rPr lang="fr-FR" sz="1100" dirty="0" err="1">
                <a:effectLst/>
                <a:latin typeface="Calibri"/>
                <a:ea typeface="Calibri" panose="020F0502020204030204" pitchFamily="34" charset="0"/>
                <a:cs typeface="Calibri"/>
              </a:rPr>
              <a:t>Bodiou</a:t>
            </a:r>
            <a:r>
              <a:rPr lang="fr-FR" sz="1100" dirty="0">
                <a:effectLst/>
                <a:latin typeface="Calibri"/>
                <a:ea typeface="Calibri" panose="020F0502020204030204" pitchFamily="34" charset="0"/>
                <a:cs typeface="Calibri"/>
              </a:rPr>
              <a:t>, 2021</a:t>
            </a:r>
          </a:p>
          <a:p>
            <a:pPr algn="just"/>
            <a:r>
              <a:rPr lang="fr-FR" sz="1100" dirty="0">
                <a:latin typeface="Calibri"/>
                <a:ea typeface="Calibri" panose="020F0502020204030204" pitchFamily="34" charset="0"/>
                <a:cs typeface="Calibri"/>
              </a:rPr>
              <a:t>[16]</a:t>
            </a:r>
            <a:r>
              <a:rPr lang="fr-FR" sz="1100" dirty="0">
                <a:effectLst/>
                <a:latin typeface="Calibri"/>
                <a:ea typeface="Calibri" panose="020F0502020204030204" pitchFamily="34" charset="0"/>
                <a:cs typeface="Calibri"/>
              </a:rPr>
              <a:t> Jeanne, 2021</a:t>
            </a:r>
          </a:p>
          <a:p>
            <a:pPr algn="just"/>
            <a:r>
              <a:rPr lang="fr-FR" sz="1100" dirty="0">
                <a:latin typeface="Calibri"/>
                <a:ea typeface="Calibri" panose="020F0502020204030204" pitchFamily="34" charset="0"/>
                <a:cs typeface="Calibri"/>
              </a:rPr>
              <a:t>[17] </a:t>
            </a:r>
            <a:r>
              <a:rPr lang="fr-FR" sz="1100" i="1" dirty="0">
                <a:effectLst/>
                <a:latin typeface="Calibri"/>
                <a:ea typeface="Calibri" panose="020F0502020204030204" pitchFamily="34" charset="0"/>
                <a:cs typeface="Calibri"/>
              </a:rPr>
              <a:t>Projet de loi portant réforme des outils de gestion des risques climatiques en agriculture</a:t>
            </a:r>
            <a:r>
              <a:rPr lang="fr-FR" sz="1100" dirty="0">
                <a:effectLst/>
                <a:latin typeface="Calibri"/>
                <a:ea typeface="Calibri" panose="020F0502020204030204" pitchFamily="34" charset="0"/>
                <a:cs typeface="Calibri"/>
              </a:rPr>
              <a:t>, 2021</a:t>
            </a:r>
          </a:p>
          <a:p>
            <a:pPr algn="just"/>
            <a:endParaRPr lang="en-GB" sz="9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2307432-901F-493F-B35A-3E214A6EF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38596"/>
      </p:ext>
    </p:extLst>
  </p:cSld>
  <p:clrMapOvr>
    <a:masterClrMapping/>
  </p:clrMapOvr>
  <p:transition spd="med" advTm="909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9"/>
          <p:cNvSpPr txBox="1">
            <a:spLocks noGrp="1"/>
          </p:cNvSpPr>
          <p:nvPr>
            <p:ph type="title"/>
          </p:nvPr>
        </p:nvSpPr>
        <p:spPr>
          <a:xfrm>
            <a:off x="1218886" y="160340"/>
            <a:ext cx="10540992" cy="1273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1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Constantia"/>
              <a:buNone/>
            </a:pPr>
            <a:r>
              <a:rPr lang="fr-FR" sz="4900" b="1"/>
              <a:t>Organisation de la filière</a:t>
            </a:r>
            <a:endParaRPr sz="2800"/>
          </a:p>
        </p:txBody>
      </p:sp>
      <p:sp>
        <p:nvSpPr>
          <p:cNvPr id="362" name="Google Shape;362;p39"/>
          <p:cNvSpPr txBox="1"/>
          <p:nvPr/>
        </p:nvSpPr>
        <p:spPr>
          <a:xfrm>
            <a:off x="0" y="6657947"/>
            <a:ext cx="5582649" cy="2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Calibri"/>
              <a:buNone/>
            </a:pPr>
            <a:endParaRPr lang="fr-FR" sz="800" i="1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363" name="Google Shape;363;p39" descr="2021, Année internationale des fruits et des légumes | International Year  of Fruits and Vegetables 2021 | Food and Agriculture Organization of the  United Nations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39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16</a:t>
            </a:fld>
            <a:endParaRPr/>
          </a:p>
        </p:txBody>
      </p:sp>
      <p:pic>
        <p:nvPicPr>
          <p:cNvPr id="2" name="图片 3">
            <a:extLst>
              <a:ext uri="{FF2B5EF4-FFF2-40B4-BE49-F238E27FC236}">
                <a16:creationId xmlns:a16="http://schemas.microsoft.com/office/drawing/2014/main" id="{6C2E2894-24CA-4793-986E-AB628B947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7794" y="1716573"/>
            <a:ext cx="5779665" cy="428818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5DBCB24-4862-4440-BC34-FC15D5BB1DE5}"/>
              </a:ext>
            </a:extLst>
          </p:cNvPr>
          <p:cNvSpPr txBox="1"/>
          <p:nvPr/>
        </p:nvSpPr>
        <p:spPr>
          <a:xfrm>
            <a:off x="1173" y="6656090"/>
            <a:ext cx="2931806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altLang="zh-CN" sz="800" i="1">
                <a:solidFill>
                  <a:srgbClr val="7F7F7F"/>
                </a:solidFill>
                <a:latin typeface="Calibri"/>
                <a:cs typeface="Calibri"/>
              </a:rPr>
              <a:t>https://www.improjet.fr/etudes-de-cas/projets-organisation-csp/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2E5F63D-29D2-4BC2-AC66-ED8CC4509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6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>
            <a:spLocks noGrp="1"/>
          </p:cNvSpPr>
          <p:nvPr>
            <p:ph type="title"/>
          </p:nvPr>
        </p:nvSpPr>
        <p:spPr>
          <a:xfrm>
            <a:off x="1107073" y="517051"/>
            <a:ext cx="10641600" cy="186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r>
              <a:rPr lang="fr-FR" sz="3400" dirty="0"/>
              <a:t>Assises Nationales de l’Agriculture, de l’Alimentation et de la Santé 2021 [18]</a:t>
            </a:r>
            <a:endParaRPr lang="zh-CN" altLang="en-US" dirty="0"/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lang="fr-FR" sz="3400" i="1" dirty="0"/>
          </a:p>
        </p:txBody>
      </p:sp>
      <p:sp>
        <p:nvSpPr>
          <p:cNvPr id="252" name="Google Shape;252;p28"/>
          <p:cNvSpPr txBox="1">
            <a:spLocks noGrp="1"/>
          </p:cNvSpPr>
          <p:nvPr>
            <p:ph type="body" idx="2"/>
          </p:nvPr>
        </p:nvSpPr>
        <p:spPr>
          <a:xfrm>
            <a:off x="1097742" y="3346835"/>
            <a:ext cx="10646811" cy="27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indent="-450850" algn="just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fr-FR" sz="2000">
                <a:solidFill>
                  <a:srgbClr val="222222"/>
                </a:solidFill>
              </a:rPr>
              <a:t>Le 02 et 03 décembre 2021 à </a:t>
            </a:r>
            <a:r>
              <a:rPr lang="fr-FR" sz="2000"/>
              <a:t>Nantes</a:t>
            </a:r>
          </a:p>
          <a:p>
            <a:pPr marL="6350" indent="0" algn="just">
              <a:lnSpc>
                <a:spcPct val="150000"/>
              </a:lnSpc>
              <a:spcBef>
                <a:spcPts val="0"/>
              </a:spcBef>
              <a:buSzPts val="2100"/>
              <a:buNone/>
            </a:pPr>
            <a:endParaRPr lang="fr-FR" sz="2000"/>
          </a:p>
          <a:p>
            <a:pPr indent="-450850" algn="just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fr-FR" sz="2000"/>
              <a:t>Thématiques traitées : climat et souveraineté agricole, notation alimentaire, étiquetage, implication des territoires pour adapter nos systèmes alimentaires aux enjeux de la transition écologique</a:t>
            </a:r>
          </a:p>
          <a:p>
            <a:pPr indent="-450850" algn="just">
              <a:lnSpc>
                <a:spcPct val="150000"/>
              </a:lnSpc>
              <a:spcBef>
                <a:spcPts val="0"/>
              </a:spcBef>
              <a:buSzPts val="2100"/>
            </a:pPr>
            <a:endParaRPr lang="fr-FR" sz="2000"/>
          </a:p>
        </p:txBody>
      </p:sp>
      <p:sp>
        <p:nvSpPr>
          <p:cNvPr id="253" name="Google Shape;253;p28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17</a:t>
            </a:fld>
            <a:endParaRPr/>
          </a:p>
        </p:txBody>
      </p:sp>
      <p:pic>
        <p:nvPicPr>
          <p:cNvPr id="3" name="图片 3" descr="文本&#10;&#10;已自动生成说明">
            <a:extLst>
              <a:ext uri="{FF2B5EF4-FFF2-40B4-BE49-F238E27FC236}">
                <a16:creationId xmlns:a16="http://schemas.microsoft.com/office/drawing/2014/main" id="{75D92CA5-6213-48E5-B490-F30F87550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4461" y="1966401"/>
            <a:ext cx="6479901" cy="125428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47678A7-DAE6-4A7A-B7D0-4EA2FCBC03EB}"/>
              </a:ext>
            </a:extLst>
          </p:cNvPr>
          <p:cNvSpPr txBox="1"/>
          <p:nvPr/>
        </p:nvSpPr>
        <p:spPr>
          <a:xfrm>
            <a:off x="304607" y="6497390"/>
            <a:ext cx="35429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latin typeface="Constantia" panose="02030602050306030303" pitchFamily="18" charset="0"/>
              </a:rPr>
              <a:t>[18] </a:t>
            </a:r>
            <a:r>
              <a:rPr lang="fr-FR" sz="1100" i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Assises Agriculture Alimentation et Santé 2021</a:t>
            </a:r>
            <a:r>
              <a:rPr lang="fr-FR" sz="11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, 2021</a:t>
            </a:r>
            <a:endParaRPr lang="fr-FR" sz="1100" dirty="0">
              <a:latin typeface="Constantia" panose="02030602050306030303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AA9C080-3D9F-4B99-905B-4BEAE6AA88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08373"/>
      </p:ext>
    </p:extLst>
  </p:cSld>
  <p:clrMapOvr>
    <a:masterClrMapping/>
  </p:clrMapOvr>
  <p:transition spd="med" advTm="617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>
            <a:spLocks noGrp="1"/>
          </p:cNvSpPr>
          <p:nvPr>
            <p:ph type="title"/>
          </p:nvPr>
        </p:nvSpPr>
        <p:spPr>
          <a:xfrm>
            <a:off x="1107073" y="857520"/>
            <a:ext cx="10641600" cy="597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>
              <a:lnSpc>
                <a:spcPct val="114999"/>
              </a:lnSpc>
            </a:pPr>
            <a:r>
              <a:rPr lang="fr-FR" sz="3400" dirty="0"/>
              <a:t>Jacques </a:t>
            </a:r>
            <a:r>
              <a:rPr lang="fr-FR" sz="3400" dirty="0" err="1"/>
              <a:t>Rouchaussé</a:t>
            </a:r>
            <a:r>
              <a:rPr lang="fr-FR" sz="3400" dirty="0"/>
              <a:t>, réélu président du CTIFL [19]</a:t>
            </a:r>
            <a:endParaRPr lang="zh-CN" altLang="en-US" dirty="0"/>
          </a:p>
        </p:txBody>
      </p:sp>
      <p:sp>
        <p:nvSpPr>
          <p:cNvPr id="252" name="Google Shape;252;p28"/>
          <p:cNvSpPr txBox="1">
            <a:spLocks noGrp="1"/>
          </p:cNvSpPr>
          <p:nvPr>
            <p:ph type="body" idx="2"/>
          </p:nvPr>
        </p:nvSpPr>
        <p:spPr>
          <a:xfrm>
            <a:off x="5236798" y="2105135"/>
            <a:ext cx="6429656" cy="3162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indent="-450850" algn="just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fr-FR" sz="2000">
                <a:solidFill>
                  <a:srgbClr val="222222"/>
                </a:solidFill>
              </a:rPr>
              <a:t>Le 30/11/2021</a:t>
            </a:r>
            <a:endParaRPr lang="fr-FR"/>
          </a:p>
          <a:p>
            <a:pPr indent="-450850" algn="just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fr-FR" sz="2000"/>
              <a:t>Troisième mandat de trois ans</a:t>
            </a:r>
            <a:endParaRPr lang="fr-FR" sz="2000">
              <a:solidFill>
                <a:srgbClr val="222222"/>
              </a:solidFill>
            </a:endParaRPr>
          </a:p>
          <a:p>
            <a:pPr indent="-450850" algn="just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fr-FR" sz="2000"/>
              <a:t>Volontés : amélioration de la compétitivité en tenant compte des spécificités et de la réalité des territoires, poursuite de la recherche variétale liée à l’adaptation au dérèglement climatique</a:t>
            </a:r>
            <a:endParaRPr lang="fr-FR" sz="2000">
              <a:solidFill>
                <a:srgbClr val="222222"/>
              </a:solidFill>
            </a:endParaRPr>
          </a:p>
        </p:txBody>
      </p:sp>
      <p:sp>
        <p:nvSpPr>
          <p:cNvPr id="253" name="Google Shape;253;p28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18</a:t>
            </a:fld>
            <a:endParaRPr/>
          </a:p>
        </p:txBody>
      </p:sp>
      <p:sp>
        <p:nvSpPr>
          <p:cNvPr id="10" name="Google Shape;234;p26">
            <a:extLst>
              <a:ext uri="{FF2B5EF4-FFF2-40B4-BE49-F238E27FC236}">
                <a16:creationId xmlns:a16="http://schemas.microsoft.com/office/drawing/2014/main" id="{7D78BE76-FD62-4A1D-923F-634A69726D35}"/>
              </a:ext>
            </a:extLst>
          </p:cNvPr>
          <p:cNvSpPr txBox="1"/>
          <p:nvPr/>
        </p:nvSpPr>
        <p:spPr>
          <a:xfrm>
            <a:off x="154760" y="6498536"/>
            <a:ext cx="161776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</a:pPr>
            <a:r>
              <a:rPr lang="fr-FR" sz="1100" dirty="0"/>
              <a:t>[19] Lévêque, 2021 </a:t>
            </a:r>
            <a:endParaRPr sz="1100" dirty="0"/>
          </a:p>
        </p:txBody>
      </p:sp>
      <p:pic>
        <p:nvPicPr>
          <p:cNvPr id="4" name="图片 4" descr="穿着西装的男人&#10;&#10;已自动生成说明">
            <a:extLst>
              <a:ext uri="{FF2B5EF4-FFF2-40B4-BE49-F238E27FC236}">
                <a16:creationId xmlns:a16="http://schemas.microsoft.com/office/drawing/2014/main" id="{388E5E49-4EAC-4757-A589-93B66CB829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10" r="27036"/>
          <a:stretch/>
        </p:blipFill>
        <p:spPr>
          <a:xfrm>
            <a:off x="1559441" y="1817552"/>
            <a:ext cx="3064315" cy="3463808"/>
          </a:xfrm>
          <a:prstGeom prst="rect">
            <a:avLst/>
          </a:prstGeom>
        </p:spPr>
      </p:pic>
      <p:sp>
        <p:nvSpPr>
          <p:cNvPr id="7" name="Google Shape;234;p26">
            <a:extLst>
              <a:ext uri="{FF2B5EF4-FFF2-40B4-BE49-F238E27FC236}">
                <a16:creationId xmlns:a16="http://schemas.microsoft.com/office/drawing/2014/main" id="{8709B8ED-0E66-46FE-8EFD-9DA02445B1EC}"/>
              </a:ext>
            </a:extLst>
          </p:cNvPr>
          <p:cNvSpPr txBox="1"/>
          <p:nvPr/>
        </p:nvSpPr>
        <p:spPr>
          <a:xfrm>
            <a:off x="1360235" y="5281360"/>
            <a:ext cx="346272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</a:pPr>
            <a:r>
              <a:rPr lang="fr-FR" sz="1100" dirty="0"/>
              <a:t>Le conseil d’administration du CTIFL, réuni mardi 30 novembre, a réélu Jacques </a:t>
            </a:r>
            <a:r>
              <a:rPr lang="fr-FR" sz="1100" dirty="0" err="1"/>
              <a:t>Rouchaussé</a:t>
            </a:r>
            <a:r>
              <a:rPr lang="fr-FR" sz="1100" dirty="0"/>
              <a:t> à sa présidence pour un troisième mandat de trois ans. Photo : CTIFL</a:t>
            </a:r>
            <a:endParaRPr sz="11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BD88CD-AE85-45CB-B8A6-98E243FEF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52298"/>
      </p:ext>
    </p:extLst>
  </p:cSld>
  <p:clrMapOvr>
    <a:masterClrMapping/>
  </p:clrMapOvr>
  <p:transition spd="med" advTm="18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>
            <a:spLocks noGrp="1"/>
          </p:cNvSpPr>
          <p:nvPr>
            <p:ph type="title"/>
          </p:nvPr>
        </p:nvSpPr>
        <p:spPr>
          <a:xfrm>
            <a:off x="1107073" y="420315"/>
            <a:ext cx="106416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>
              <a:lnSpc>
                <a:spcPct val="114999"/>
              </a:lnSpc>
            </a:pPr>
            <a:r>
              <a:rPr lang="fr-FR" sz="3400" dirty="0"/>
              <a:t>Les coopératives Terrena et Océane officialisent les transferts de producteurs en maraîchage</a:t>
            </a:r>
            <a:r>
              <a:rPr lang="fr-FR" altLang="zh-CN" sz="3400" dirty="0"/>
              <a:t> [20]</a:t>
            </a:r>
            <a:endParaRPr lang="zh-CN" altLang="en-US" dirty="0"/>
          </a:p>
        </p:txBody>
      </p:sp>
      <p:sp>
        <p:nvSpPr>
          <p:cNvPr id="252" name="Google Shape;252;p28"/>
          <p:cNvSpPr txBox="1">
            <a:spLocks noGrp="1"/>
          </p:cNvSpPr>
          <p:nvPr>
            <p:ph type="body" idx="2"/>
          </p:nvPr>
        </p:nvSpPr>
        <p:spPr>
          <a:xfrm>
            <a:off x="4419403" y="1873912"/>
            <a:ext cx="7330325" cy="4403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292100" indent="-285750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fr-FR" sz="1800" dirty="0"/>
              <a:t>26 producteurs de légumes de Terrena rejoignent les 47 producteurs de la coopérative Océane</a:t>
            </a:r>
            <a:endParaRPr lang="fr-FR" dirty="0"/>
          </a:p>
          <a:p>
            <a:pPr marL="292100" indent="-285750" algn="just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fr-FR" sz="1800" dirty="0"/>
              <a:t>Savoir-faire en matière de production à l’exportation et vers l’industrie</a:t>
            </a:r>
            <a:endParaRPr lang="fr-FR" dirty="0"/>
          </a:p>
          <a:p>
            <a:pPr marL="292100" indent="-285750" algn="just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fr-FR" sz="1800" dirty="0"/>
              <a:t>But : constituer l’acteur de référence sur le bassin maraîcher nantais</a:t>
            </a:r>
          </a:p>
          <a:p>
            <a:pPr marL="292100" indent="-285750" algn="just">
              <a:lnSpc>
                <a:spcPct val="150000"/>
              </a:lnSpc>
              <a:spcBef>
                <a:spcPts val="0"/>
              </a:spcBef>
              <a:buSzPts val="2100"/>
            </a:pPr>
            <a:endParaRPr lang="fr-FR" sz="1800" dirty="0"/>
          </a:p>
          <a:p>
            <a:pPr marL="292100" indent="-285750" algn="just">
              <a:lnSpc>
                <a:spcPct val="150000"/>
              </a:lnSpc>
              <a:spcBef>
                <a:spcPts val="0"/>
              </a:spcBef>
              <a:buSzPts val="2100"/>
            </a:pPr>
            <a:endParaRPr lang="fr-FR" sz="1800" dirty="0"/>
          </a:p>
          <a:p>
            <a:pPr marL="635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1800" dirty="0"/>
              <a:t>12/2021 : convenir d'un accord et des modalités de rapprochement</a:t>
            </a:r>
          </a:p>
          <a:p>
            <a:pPr marL="635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1800" dirty="0"/>
              <a:t>01/2022-03/2022 : validation et mise en œuvre</a:t>
            </a:r>
          </a:p>
          <a:p>
            <a:pPr marL="6350" indent="0">
              <a:lnSpc>
                <a:spcPct val="150000"/>
              </a:lnSpc>
              <a:spcBef>
                <a:spcPts val="0"/>
              </a:spcBef>
              <a:buNone/>
            </a:pPr>
            <a:endParaRPr lang="fr-FR" sz="1800" dirty="0"/>
          </a:p>
        </p:txBody>
      </p:sp>
      <p:sp>
        <p:nvSpPr>
          <p:cNvPr id="253" name="Google Shape;253;p28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19</a:t>
            </a:fld>
            <a:endParaRPr/>
          </a:p>
        </p:txBody>
      </p:sp>
      <p:pic>
        <p:nvPicPr>
          <p:cNvPr id="3" name="图片 3" descr="图片包含 文本&#10;&#10;已自动生成说明">
            <a:extLst>
              <a:ext uri="{FF2B5EF4-FFF2-40B4-BE49-F238E27FC236}">
                <a16:creationId xmlns:a16="http://schemas.microsoft.com/office/drawing/2014/main" id="{367605A0-2F66-4816-A5F0-34E9B6B61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660" y="4301844"/>
            <a:ext cx="2741942" cy="121729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D606E67-B334-4E84-B16A-8510E1FC5B9D}"/>
              </a:ext>
            </a:extLst>
          </p:cNvPr>
          <p:cNvSpPr txBox="1"/>
          <p:nvPr/>
        </p:nvSpPr>
        <p:spPr>
          <a:xfrm>
            <a:off x="1204941" y="5463683"/>
            <a:ext cx="2389053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1100" dirty="0" err="1">
                <a:solidFill>
                  <a:schemeClr val="tx1"/>
                </a:solidFill>
              </a:rPr>
              <a:t>Océane</a:t>
            </a:r>
            <a:r>
              <a:rPr lang="en-US" altLang="zh-CN" sz="1100" dirty="0">
                <a:solidFill>
                  <a:schemeClr val="tx1"/>
                </a:solidFill>
              </a:rPr>
              <a:t>, </a:t>
            </a:r>
            <a:r>
              <a:rPr lang="en-US" altLang="zh-CN" sz="1100" dirty="0">
                <a:solidFill>
                  <a:schemeClr val="tx1"/>
                </a:solidFill>
                <a:hlinkClick r:id="rId6"/>
              </a:rPr>
              <a:t>http://www.oceane.tm.fr/</a:t>
            </a:r>
            <a:r>
              <a:rPr lang="en-US" altLang="zh-CN" sz="11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图片 5" descr="徽标, 公司名称&#10;&#10;已自动生成说明">
            <a:extLst>
              <a:ext uri="{FF2B5EF4-FFF2-40B4-BE49-F238E27FC236}">
                <a16:creationId xmlns:a16="http://schemas.microsoft.com/office/drawing/2014/main" id="{1B28F6BF-827A-416D-98A2-B31ACBC238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660" y="1813995"/>
            <a:ext cx="2797617" cy="155856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200F15E-0AF7-428A-8648-A895B84473FD}"/>
              </a:ext>
            </a:extLst>
          </p:cNvPr>
          <p:cNvSpPr txBox="1"/>
          <p:nvPr/>
        </p:nvSpPr>
        <p:spPr>
          <a:xfrm>
            <a:off x="1381424" y="3298195"/>
            <a:ext cx="223673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1100" dirty="0" err="1"/>
              <a:t>Terrena</a:t>
            </a:r>
            <a:r>
              <a:rPr lang="en-US" altLang="zh-CN" sz="1100" dirty="0"/>
              <a:t>, </a:t>
            </a:r>
            <a:r>
              <a:rPr lang="en-US" altLang="zh-CN" sz="1100" dirty="0">
                <a:hlinkClick r:id="rId8"/>
              </a:rPr>
              <a:t>https://www.terrena.fr/</a:t>
            </a:r>
            <a:r>
              <a:rPr lang="en-US" altLang="zh-CN" sz="1100" dirty="0"/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21D6C65-869F-44BB-B5A9-1556CC2BDA9C}"/>
              </a:ext>
            </a:extLst>
          </p:cNvPr>
          <p:cNvSpPr txBox="1"/>
          <p:nvPr/>
        </p:nvSpPr>
        <p:spPr>
          <a:xfrm>
            <a:off x="63195" y="6448421"/>
            <a:ext cx="11641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[20] Pellé, 2021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78CE66E-F9B0-4101-A6DD-F7B3615F5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40998"/>
      </p:ext>
    </p:extLst>
  </p:cSld>
  <p:clrMapOvr>
    <a:masterClrMapping/>
  </p:clrMapOvr>
  <p:transition spd="med" advTm="851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6"/>
          <p:cNvSpPr txBox="1">
            <a:spLocks noGrp="1"/>
          </p:cNvSpPr>
          <p:nvPr>
            <p:ph type="title"/>
          </p:nvPr>
        </p:nvSpPr>
        <p:spPr>
          <a:xfrm>
            <a:off x="1141408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onstantia"/>
              <a:buNone/>
            </a:pPr>
            <a:r>
              <a:rPr lang="fr-FR" sz="3400"/>
              <a:t>Sommaire</a:t>
            </a:r>
            <a:endParaRPr/>
          </a:p>
        </p:txBody>
      </p:sp>
      <p:sp>
        <p:nvSpPr>
          <p:cNvPr id="231" name="Google Shape;231;p26"/>
          <p:cNvSpPr txBox="1">
            <a:spLocks noGrp="1"/>
          </p:cNvSpPr>
          <p:nvPr>
            <p:ph type="body" idx="1"/>
          </p:nvPr>
        </p:nvSpPr>
        <p:spPr>
          <a:xfrm>
            <a:off x="6094411" y="1600200"/>
            <a:ext cx="589919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304751" lvl="0" indent="-126951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232" name="Google Shape;232;p26"/>
          <p:cNvSpPr txBox="1">
            <a:spLocks noGrp="1"/>
          </p:cNvSpPr>
          <p:nvPr>
            <p:ph type="body" idx="2"/>
          </p:nvPr>
        </p:nvSpPr>
        <p:spPr>
          <a:xfrm>
            <a:off x="738947" y="1874519"/>
            <a:ext cx="5902644" cy="349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/>
          <a:p>
            <a:pPr marL="304165" lvl="0" indent="-304165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fr-FR" sz="2200"/>
              <a:t>Innovations technologiques</a:t>
            </a:r>
            <a:endParaRPr lang="fr-FR"/>
          </a:p>
          <a:p>
            <a:pPr marL="304165" lvl="0" indent="-304165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200"/>
              <a:buChar char="•"/>
            </a:pPr>
            <a:r>
              <a:rPr lang="fr-FR" sz="2200"/>
              <a:t>Actualités internationales</a:t>
            </a:r>
            <a:endParaRPr/>
          </a:p>
          <a:p>
            <a:pPr marL="304165" lvl="0" indent="-304165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200"/>
              <a:buChar char="•"/>
            </a:pPr>
            <a:r>
              <a:rPr lang="fr-FR" sz="2200"/>
              <a:t>Commerce (réglementation, marché, accords commerciaux...)</a:t>
            </a:r>
            <a:endParaRPr/>
          </a:p>
          <a:p>
            <a:pPr marL="304165" lvl="0" indent="-304165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200"/>
              <a:buChar char="•"/>
            </a:pPr>
            <a:r>
              <a:rPr lang="fr-FR" sz="2200"/>
              <a:t>Organisation des filières</a:t>
            </a:r>
            <a:endParaRPr/>
          </a:p>
          <a:p>
            <a:pPr marL="304165" lvl="0" indent="-304165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200"/>
              <a:buChar char="•"/>
            </a:pPr>
            <a:r>
              <a:rPr lang="fr-FR" sz="2200"/>
              <a:t>Dossier</a:t>
            </a:r>
            <a:endParaRPr/>
          </a:p>
          <a:p>
            <a:pPr marL="304165" lvl="0" indent="-304165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200"/>
              <a:buChar char="•"/>
            </a:pPr>
            <a:r>
              <a:rPr lang="fr-FR" sz="2200"/>
              <a:t>Agenda</a:t>
            </a:r>
            <a:endParaRPr/>
          </a:p>
          <a:p>
            <a:pPr marL="304165" lvl="0" indent="-164465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200"/>
              <a:buNone/>
            </a:pP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33" name="Google Shape;233;p26" descr="Les fruits et légumes de novembre - YouCookCuis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44052" y="1752593"/>
            <a:ext cx="4857749" cy="361949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6"/>
          <p:cNvSpPr txBox="1"/>
          <p:nvPr/>
        </p:nvSpPr>
        <p:spPr>
          <a:xfrm>
            <a:off x="8208315" y="5372090"/>
            <a:ext cx="2902111" cy="20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</a:pPr>
            <a:r>
              <a:rPr lang="fr-FR" sz="7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https://youcookcuisine.com/les-fruits-et-legumes-de-novembre/</a:t>
            </a:r>
            <a:endParaRPr/>
          </a:p>
        </p:txBody>
      </p:sp>
      <p:sp>
        <p:nvSpPr>
          <p:cNvPr id="235" name="Google Shape;235;p26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9283874-5C5E-4F4F-B071-457319DB0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7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D79806-A559-41FC-A85C-74A600686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1" y="312739"/>
            <a:ext cx="9751061" cy="1295403"/>
          </a:xfrm>
        </p:spPr>
        <p:txBody>
          <a:bodyPr>
            <a:normAutofit/>
          </a:bodyPr>
          <a:lstStyle/>
          <a:p>
            <a:pPr algn="ctr"/>
            <a:r>
              <a:rPr lang="fr-FR" b="1" dirty="0"/>
              <a:t>Dossier : Une campagne 2021 très compliquée pour la filière melon [21][22]</a:t>
            </a:r>
            <a:endParaRPr lang="fr-FR" sz="3800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8B86748-3C49-46B3-B3AC-206CF5E59A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20</a:t>
            </a:fld>
            <a:endParaRPr lang="fr-FR"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7" name="Image 7" descr="Une image contenant melon, fruit, melon d’Espagne, en bois&#10;&#10;Description générée automatiquement">
            <a:extLst>
              <a:ext uri="{FF2B5EF4-FFF2-40B4-BE49-F238E27FC236}">
                <a16:creationId xmlns:a16="http://schemas.microsoft.com/office/drawing/2014/main" id="{11DC1C9E-A52A-4DC9-A100-5D0638D9F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590" y="1649373"/>
            <a:ext cx="6942456" cy="465970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C602113-585B-47F3-8A7D-F9A8C384133C}"/>
              </a:ext>
            </a:extLst>
          </p:cNvPr>
          <p:cNvSpPr txBox="1"/>
          <p:nvPr/>
        </p:nvSpPr>
        <p:spPr>
          <a:xfrm>
            <a:off x="3635066" y="6321327"/>
            <a:ext cx="58479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100">
                <a:solidFill>
                  <a:schemeClr val="tx1"/>
                </a:solidFill>
              </a:rPr>
              <a:t>Le melon est un fruit d'été au goût très sucré, © DR, Futura Planète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3A5479-2D9A-4034-A29F-4AA82FD3208B}"/>
              </a:ext>
            </a:extLst>
          </p:cNvPr>
          <p:cNvSpPr txBox="1"/>
          <p:nvPr/>
        </p:nvSpPr>
        <p:spPr>
          <a:xfrm>
            <a:off x="0" y="6439286"/>
            <a:ext cx="5847900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100">
                <a:solidFill>
                  <a:schemeClr val="tx1"/>
                </a:solidFill>
                <a:latin typeface="Calibri"/>
                <a:cs typeface="Calibri"/>
              </a:rPr>
              <a:t>[16] Bouc, 2021</a:t>
            </a:r>
          </a:p>
          <a:p>
            <a:r>
              <a:rPr lang="fr-FR" sz="1100">
                <a:solidFill>
                  <a:schemeClr val="tx1"/>
                </a:solidFill>
                <a:latin typeface="Calibri"/>
                <a:cs typeface="Calibri"/>
              </a:rPr>
              <a:t>[17] </a:t>
            </a:r>
            <a:r>
              <a:rPr lang="fr-FR" sz="1100" err="1">
                <a:effectLst/>
                <a:latin typeface="Calibri"/>
                <a:ea typeface="Calibri" panose="020F0502020204030204" pitchFamily="34" charset="0"/>
                <a:cs typeface="Calibri"/>
              </a:rPr>
              <a:t>Bressolier</a:t>
            </a:r>
            <a:r>
              <a:rPr lang="fr-FR" sz="1100">
                <a:effectLst/>
                <a:latin typeface="Calibri"/>
                <a:ea typeface="Calibri" panose="020F0502020204030204" pitchFamily="34" charset="0"/>
                <a:cs typeface="Calibri"/>
              </a:rPr>
              <a:t>, Lévêque and Beaudoin, 2021</a:t>
            </a:r>
            <a:endParaRPr lang="fr-FR" sz="110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fr-FR" sz="110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6400DAC-EFB7-4037-814C-78521DB86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97879"/>
      </p:ext>
    </p:extLst>
  </p:cSld>
  <p:clrMapOvr>
    <a:masterClrMapping/>
  </p:clrMapOvr>
  <p:transition spd="med" advTm="107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D79806-A559-41FC-A85C-74A600686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29" y="576792"/>
            <a:ext cx="9995412" cy="792946"/>
          </a:xfrm>
        </p:spPr>
        <p:txBody>
          <a:bodyPr>
            <a:noAutofit/>
          </a:bodyPr>
          <a:lstStyle/>
          <a:p>
            <a:r>
              <a:rPr lang="fr-FR" b="1"/>
              <a:t>Bilan de la campagne 2021</a:t>
            </a:r>
            <a:endParaRPr lang="en-GB" b="1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695F66-171C-437D-ABCF-5686093F8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0179" y="2613249"/>
            <a:ext cx="5940989" cy="3858855"/>
          </a:xfrm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50800" indent="0" algn="just">
              <a:buNone/>
            </a:pPr>
            <a:r>
              <a:rPr lang="fr-FR" sz="2600"/>
              <a:t>Conditions climatiques froides et humides</a:t>
            </a:r>
          </a:p>
          <a:p>
            <a:pPr lvl="1" algn="just">
              <a:buFont typeface="Wingdings"/>
              <a:buChar char="v"/>
            </a:pPr>
            <a:r>
              <a:rPr lang="fr-FR" sz="2200"/>
              <a:t>Baisse de l'offre en volumes (disparités territoriales) </a:t>
            </a:r>
          </a:p>
          <a:p>
            <a:pPr lvl="1" algn="just">
              <a:buFont typeface="Wingdings"/>
              <a:buChar char="v"/>
            </a:pPr>
            <a:r>
              <a:rPr lang="fr-FR" sz="2200"/>
              <a:t>Baisse de la qualité sanitaire de l'offre</a:t>
            </a:r>
          </a:p>
          <a:p>
            <a:pPr lvl="1" algn="just">
              <a:buFont typeface="Wingdings"/>
              <a:buChar char="v"/>
            </a:pPr>
            <a:r>
              <a:rPr lang="fr-FR" sz="2200"/>
              <a:t>Baisse de la consommation</a:t>
            </a:r>
          </a:p>
          <a:p>
            <a:pPr lvl="1" algn="just">
              <a:buFont typeface="Wingdings"/>
              <a:buChar char="v"/>
            </a:pPr>
            <a:r>
              <a:rPr lang="fr-FR" sz="2200"/>
              <a:t>Inadéquation des calibres (manque de calibres 12)</a:t>
            </a:r>
          </a:p>
          <a:p>
            <a:pPr lvl="1">
              <a:buFont typeface="Wingdings"/>
              <a:buChar char="v"/>
            </a:pPr>
            <a:endParaRPr lang="fr-FR" sz="2600"/>
          </a:p>
          <a:p>
            <a:pPr marL="50800" indent="0">
              <a:buNone/>
            </a:pPr>
            <a:endParaRPr lang="fr-FR" sz="300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8B86748-3C49-46B3-B3AC-206CF5E59A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21</a:t>
            </a:fld>
            <a:endParaRPr lang="fr-FR"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6" name="Google Shape;414;p44">
            <a:extLst>
              <a:ext uri="{FF2B5EF4-FFF2-40B4-BE49-F238E27FC236}">
                <a16:creationId xmlns:a16="http://schemas.microsoft.com/office/drawing/2014/main" id="{9D34A4A9-F8ED-40A5-B1D2-C792F50403F9}"/>
              </a:ext>
            </a:extLst>
          </p:cNvPr>
          <p:cNvSpPr txBox="1"/>
          <p:nvPr/>
        </p:nvSpPr>
        <p:spPr>
          <a:xfrm>
            <a:off x="441749" y="1502876"/>
            <a:ext cx="11399422" cy="461624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2000"/>
            </a:pPr>
            <a:r>
              <a:rPr lang="fr-FR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L'une des pires années qu'ait connu la filière melon</a:t>
            </a:r>
            <a:endParaRPr sz="2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Image 9" descr="Une image contenant carte&#10;&#10;Description générée automatiquement">
            <a:extLst>
              <a:ext uri="{FF2B5EF4-FFF2-40B4-BE49-F238E27FC236}">
                <a16:creationId xmlns:a16="http://schemas.microsoft.com/office/drawing/2014/main" id="{612501A8-CF27-461B-AA5E-CC7397238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986" y="2104533"/>
            <a:ext cx="3792473" cy="454405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6E6AD79-B90E-4DB3-B7A2-98A554A50FE5}"/>
              </a:ext>
            </a:extLst>
          </p:cNvPr>
          <p:cNvSpPr txBox="1"/>
          <p:nvPr/>
        </p:nvSpPr>
        <p:spPr>
          <a:xfrm>
            <a:off x="-796" y="6635587"/>
            <a:ext cx="6465965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100"/>
              <a:t>3 bassins de production, Le melon de nos régions, Association Interprofessionnelle Melon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0F48BC9-C73B-4EB1-818C-61C68CA35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34638"/>
      </p:ext>
    </p:extLst>
  </p:cSld>
  <p:clrMapOvr>
    <a:masterClrMapping/>
  </p:clrMapOvr>
  <p:transition spd="med" advTm="1150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DC0065-2FC3-4A64-994B-F2668EB3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011" y="638541"/>
            <a:ext cx="9779808" cy="720309"/>
          </a:xfrm>
        </p:spPr>
        <p:txBody>
          <a:bodyPr>
            <a:normAutofit/>
          </a:bodyPr>
          <a:lstStyle/>
          <a:p>
            <a:r>
              <a:rPr lang="fr-FR" b="1"/>
              <a:t>Une filière sous fortes contraintes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D08B4A-D2EC-49CD-A2D4-38D44B43A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86" y="2693192"/>
            <a:ext cx="4633502" cy="3033310"/>
          </a:xfrm>
        </p:spPr>
        <p:txBody>
          <a:bodyPr>
            <a:normAutofit lnSpcReduction="10000"/>
          </a:bodyPr>
          <a:lstStyle/>
          <a:p>
            <a:pPr algn="just"/>
            <a:r>
              <a:rPr lang="fr-FR" sz="2400"/>
              <a:t>Augmentation des coûts des intrants et du foncier</a:t>
            </a:r>
            <a:endParaRPr lang="fr-FR"/>
          </a:p>
          <a:p>
            <a:pPr marL="50800" indent="0" algn="just">
              <a:spcBef>
                <a:spcPts val="0"/>
              </a:spcBef>
              <a:buNone/>
            </a:pPr>
            <a:endParaRPr lang="fr-FR" sz="2400"/>
          </a:p>
          <a:p>
            <a:pPr algn="just"/>
            <a:r>
              <a:rPr lang="fr-FR" sz="2400"/>
              <a:t>Besoins en main-d'œuvre non réductibles</a:t>
            </a:r>
          </a:p>
          <a:p>
            <a:pPr marL="50800" indent="0" algn="just">
              <a:spcBef>
                <a:spcPts val="0"/>
              </a:spcBef>
              <a:buNone/>
            </a:pPr>
            <a:endParaRPr lang="fr-FR" sz="2400"/>
          </a:p>
          <a:p>
            <a:pPr algn="just"/>
            <a:r>
              <a:rPr lang="fr-FR" sz="2400"/>
              <a:t>Pénurie de cartons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DACFFD-BC21-4477-BCCA-D7E1644885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22</a:t>
            </a:fld>
            <a:endParaRPr lang="fr-FR"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5" name="Google Shape;414;p44">
            <a:extLst>
              <a:ext uri="{FF2B5EF4-FFF2-40B4-BE49-F238E27FC236}">
                <a16:creationId xmlns:a16="http://schemas.microsoft.com/office/drawing/2014/main" id="{B0F429F5-B834-44BC-A774-CFE5BACB8ADA}"/>
              </a:ext>
            </a:extLst>
          </p:cNvPr>
          <p:cNvSpPr txBox="1"/>
          <p:nvPr/>
        </p:nvSpPr>
        <p:spPr>
          <a:xfrm>
            <a:off x="484686" y="1600200"/>
            <a:ext cx="11399422" cy="461624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2000"/>
            </a:pPr>
            <a:r>
              <a:rPr lang="fr-FR" sz="24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Hausse des coûts de production</a:t>
            </a:r>
            <a:endParaRPr lang="fr-FR" sz="2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E1AF3C4-D1EA-49A2-9329-1C8A26947622}"/>
              </a:ext>
            </a:extLst>
          </p:cNvPr>
          <p:cNvSpPr txBox="1"/>
          <p:nvPr/>
        </p:nvSpPr>
        <p:spPr>
          <a:xfrm>
            <a:off x="5511861" y="5782849"/>
            <a:ext cx="6156264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100" err="1"/>
              <a:t>L'entreprise</a:t>
            </a:r>
            <a:r>
              <a:rPr lang="en-GB" sz="1100"/>
              <a:t> Val de </a:t>
            </a:r>
            <a:r>
              <a:rPr lang="en-GB" sz="1100" err="1"/>
              <a:t>Sérigny</a:t>
            </a:r>
            <a:r>
              <a:rPr lang="en-GB" sz="1100"/>
              <a:t> </a:t>
            </a:r>
            <a:r>
              <a:rPr lang="en-GB" sz="1100" err="1"/>
              <a:t>cultive</a:t>
            </a:r>
            <a:r>
              <a:rPr lang="en-GB" sz="1100"/>
              <a:t> le melon sur environ 600 hectares © Radio France - Marc </a:t>
            </a:r>
            <a:r>
              <a:rPr lang="en-GB" sz="1100" err="1"/>
              <a:t>Podevin</a:t>
            </a:r>
            <a:endParaRPr lang="fr-FR" sz="1100" err="1"/>
          </a:p>
        </p:txBody>
      </p:sp>
      <p:pic>
        <p:nvPicPr>
          <p:cNvPr id="8" name="Image 9" descr="Une image contenant extérieur, ciel, herbe, légume&#10;&#10;Description générée automatiquement">
            <a:extLst>
              <a:ext uri="{FF2B5EF4-FFF2-40B4-BE49-F238E27FC236}">
                <a16:creationId xmlns:a16="http://schemas.microsoft.com/office/drawing/2014/main" id="{4FDC8D8D-0DA8-4488-BEFC-E0FE8C710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122" y="2328794"/>
            <a:ext cx="6149745" cy="345405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90938CB-1127-43E2-B15D-3E46FB5354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33408"/>
      </p:ext>
    </p:extLst>
  </p:cSld>
  <p:clrMapOvr>
    <a:masterClrMapping/>
  </p:clrMapOvr>
  <p:transition spd="med" advTm="441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8">
            <a:extLst>
              <a:ext uri="{FF2B5EF4-FFF2-40B4-BE49-F238E27FC236}">
                <a16:creationId xmlns:a16="http://schemas.microsoft.com/office/drawing/2014/main" id="{6D91BC4E-2266-45EE-9BCE-2E5949266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007" y="2500255"/>
            <a:ext cx="2543175" cy="180022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3DC0065-2FC3-4A64-994B-F2668EB3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10" y="523707"/>
            <a:ext cx="8457435" cy="820949"/>
          </a:xfrm>
        </p:spPr>
        <p:txBody>
          <a:bodyPr>
            <a:normAutofit/>
          </a:bodyPr>
          <a:lstStyle/>
          <a:p>
            <a:r>
              <a:rPr lang="fr-FR" b="1"/>
              <a:t>Une filière sous fortes contraintes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D08B4A-D2EC-49CD-A2D4-38D44B43A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86" y="2501380"/>
            <a:ext cx="5064711" cy="3179849"/>
          </a:xfrm>
        </p:spPr>
        <p:txBody>
          <a:bodyPr>
            <a:normAutofit/>
          </a:bodyPr>
          <a:lstStyle/>
          <a:p>
            <a:pPr algn="just"/>
            <a:r>
              <a:rPr lang="fr-FR" sz="2400"/>
              <a:t>Article 80 loi </a:t>
            </a:r>
            <a:r>
              <a:rPr lang="fr-FR" sz="2400" err="1"/>
              <a:t>Agec</a:t>
            </a:r>
            <a:r>
              <a:rPr lang="fr-FR" sz="2400"/>
              <a:t> (application d'ici le 1er janvier 2022)</a:t>
            </a:r>
            <a:endParaRPr lang="fr-FR"/>
          </a:p>
          <a:p>
            <a:pPr marL="50800" indent="0" algn="just">
              <a:spcBef>
                <a:spcPts val="0"/>
              </a:spcBef>
              <a:buNone/>
            </a:pPr>
            <a:endParaRPr lang="fr-FR" sz="2400"/>
          </a:p>
          <a:p>
            <a:pPr algn="just"/>
            <a:r>
              <a:rPr lang="fr-FR" sz="2400"/>
              <a:t>Offre bio saturée</a:t>
            </a:r>
          </a:p>
          <a:p>
            <a:pPr marL="50800" indent="0" algn="just">
              <a:spcBef>
                <a:spcPts val="0"/>
              </a:spcBef>
              <a:buNone/>
            </a:pPr>
            <a:endParaRPr lang="fr-FR" sz="2400"/>
          </a:p>
          <a:p>
            <a:pPr algn="just"/>
            <a:r>
              <a:rPr lang="fr-FR" sz="2400"/>
              <a:t>Forte concurrence espagnole</a:t>
            </a:r>
            <a:endParaRPr lang="en-GB" sz="2400" err="1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DACFFD-BC21-4477-BCCA-D7E1644885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23</a:t>
            </a:fld>
            <a:endParaRPr lang="fr-FR"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5" name="Google Shape;414;p44">
            <a:extLst>
              <a:ext uri="{FF2B5EF4-FFF2-40B4-BE49-F238E27FC236}">
                <a16:creationId xmlns:a16="http://schemas.microsoft.com/office/drawing/2014/main" id="{B0F429F5-B834-44BC-A774-CFE5BACB8ADA}"/>
              </a:ext>
            </a:extLst>
          </p:cNvPr>
          <p:cNvSpPr txBox="1"/>
          <p:nvPr/>
        </p:nvSpPr>
        <p:spPr>
          <a:xfrm>
            <a:off x="484686" y="1600200"/>
            <a:ext cx="11399422" cy="461624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2000"/>
            </a:pPr>
            <a:r>
              <a:rPr lang="fr-FR" sz="24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Pression du marché et de la réglementation</a:t>
            </a:r>
            <a:endParaRPr sz="2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6F6A6BB-8D18-4D19-94A8-23A8EC18C7DD}"/>
              </a:ext>
            </a:extLst>
          </p:cNvPr>
          <p:cNvSpPr txBox="1"/>
          <p:nvPr/>
        </p:nvSpPr>
        <p:spPr>
          <a:xfrm>
            <a:off x="-3076" y="6393543"/>
            <a:ext cx="5894768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100" dirty="0" err="1"/>
              <a:t>Loi</a:t>
            </a:r>
            <a:r>
              <a:rPr lang="en-GB" sz="1100" dirty="0"/>
              <a:t> anti-</a:t>
            </a:r>
            <a:r>
              <a:rPr lang="en-GB" sz="1100" dirty="0" err="1"/>
              <a:t>gaspillage</a:t>
            </a:r>
            <a:r>
              <a:rPr lang="en-GB" sz="1100" dirty="0"/>
              <a:t>, </a:t>
            </a:r>
            <a:r>
              <a:rPr lang="en-GB" sz="1100" dirty="0" err="1"/>
              <a:t>Ministère</a:t>
            </a:r>
            <a:r>
              <a:rPr lang="en-GB" sz="1100" dirty="0"/>
              <a:t> de la transition </a:t>
            </a:r>
            <a:r>
              <a:rPr lang="en-GB" sz="1100" dirty="0" err="1"/>
              <a:t>écologique</a:t>
            </a:r>
            <a:r>
              <a:rPr lang="en-GB" sz="1100" dirty="0"/>
              <a:t> et </a:t>
            </a:r>
            <a:r>
              <a:rPr lang="en-GB" sz="1100" dirty="0" err="1"/>
              <a:t>solidaire</a:t>
            </a:r>
            <a:r>
              <a:rPr lang="en-GB" sz="1100" dirty="0"/>
              <a:t> ; Force Sud ; Melon Charentais, Lidl </a:t>
            </a:r>
            <a:endParaRPr lang="en-GB" sz="1100" dirty="0">
              <a:effectLst/>
            </a:endParaRPr>
          </a:p>
        </p:txBody>
      </p:sp>
      <p:pic>
        <p:nvPicPr>
          <p:cNvPr id="9" name="Image 9" descr="Une image contenant ciel, herbe, extérieur, melon&#10;&#10;Description générée automatiquement">
            <a:extLst>
              <a:ext uri="{FF2B5EF4-FFF2-40B4-BE49-F238E27FC236}">
                <a16:creationId xmlns:a16="http://schemas.microsoft.com/office/drawing/2014/main" id="{C67853B1-D27F-4985-B5F4-0C14183CA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4241" y="2202398"/>
            <a:ext cx="2256658" cy="2271624"/>
          </a:xfrm>
          <a:prstGeom prst="rect">
            <a:avLst/>
          </a:prstGeom>
        </p:spPr>
      </p:pic>
      <p:pic>
        <p:nvPicPr>
          <p:cNvPr id="10" name="Image 10" descr="Une image contenant texte, melon, fruit, melon d’Espagne&#10;&#10;Description générée automatiquement">
            <a:extLst>
              <a:ext uri="{FF2B5EF4-FFF2-40B4-BE49-F238E27FC236}">
                <a16:creationId xmlns:a16="http://schemas.microsoft.com/office/drawing/2014/main" id="{851D2654-424E-4B8B-8BCE-15427CACF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578" y="4569144"/>
            <a:ext cx="5118804" cy="204518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41ECE1C-6D10-4CB6-AF64-388515C88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21861"/>
      </p:ext>
    </p:extLst>
  </p:cSld>
  <p:clrMapOvr>
    <a:masterClrMapping/>
  </p:clrMapOvr>
  <p:transition spd="med" advTm="879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DC0065-2FC3-4A64-994B-F2668EB3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699" y="681735"/>
            <a:ext cx="10714093" cy="677177"/>
          </a:xfrm>
        </p:spPr>
        <p:txBody>
          <a:bodyPr>
            <a:normAutofit/>
          </a:bodyPr>
          <a:lstStyle/>
          <a:p>
            <a:r>
              <a:rPr lang="fr-FR" sz="3200" b="1"/>
              <a:t>Lutte contre les pathogènes, l'exemple de la fusariose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D08B4A-D2EC-49CD-A2D4-38D44B43A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85" y="2359747"/>
            <a:ext cx="6169330" cy="3812453"/>
          </a:xfrm>
        </p:spPr>
        <p:txBody>
          <a:bodyPr>
            <a:normAutofit/>
          </a:bodyPr>
          <a:lstStyle/>
          <a:p>
            <a:pPr algn="just"/>
            <a:r>
              <a:rPr lang="fr-FR" sz="2400"/>
              <a:t>Projet Synergies (2019 – 2022) --&gt; méthodes agroécologiques</a:t>
            </a:r>
          </a:p>
          <a:p>
            <a:pPr marL="50800" indent="0" algn="just">
              <a:spcBef>
                <a:spcPts val="0"/>
              </a:spcBef>
              <a:buNone/>
            </a:pPr>
            <a:endParaRPr lang="fr-FR" sz="2400"/>
          </a:p>
          <a:p>
            <a:pPr algn="just"/>
            <a:r>
              <a:rPr lang="fr-FR" sz="2400"/>
              <a:t>Gestion du sol : apport de compost, une solution discutée</a:t>
            </a:r>
          </a:p>
          <a:p>
            <a:pPr marL="50800" indent="0" algn="just">
              <a:spcBef>
                <a:spcPts val="0"/>
              </a:spcBef>
              <a:buNone/>
            </a:pPr>
            <a:endParaRPr lang="fr-FR" sz="2400"/>
          </a:p>
          <a:p>
            <a:pPr algn="just"/>
            <a:r>
              <a:rPr lang="fr-FR" sz="2400"/>
              <a:t>Progrès variétal : des améliorations encourageantes mas insuffisantes</a:t>
            </a:r>
          </a:p>
          <a:p>
            <a:pPr algn="just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DACFFD-BC21-4477-BCCA-D7E1644885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24</a:t>
            </a:fld>
            <a:endParaRPr lang="fr-FR"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5" name="Google Shape;414;p44">
            <a:extLst>
              <a:ext uri="{FF2B5EF4-FFF2-40B4-BE49-F238E27FC236}">
                <a16:creationId xmlns:a16="http://schemas.microsoft.com/office/drawing/2014/main" id="{B0F429F5-B834-44BC-A774-CFE5BACB8ADA}"/>
              </a:ext>
            </a:extLst>
          </p:cNvPr>
          <p:cNvSpPr txBox="1"/>
          <p:nvPr/>
        </p:nvSpPr>
        <p:spPr>
          <a:xfrm>
            <a:off x="484686" y="1600200"/>
            <a:ext cx="11399422" cy="400114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2000"/>
              <a:buFont typeface="Calibri"/>
            </a:pPr>
            <a:r>
              <a:rPr lang="fr-FR" sz="2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Lutte contre la fusariose : gestion du sol et progrès variétal</a:t>
            </a:r>
            <a:endParaRPr lang="fr-FR" sz="2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CAF695F-450A-4309-8866-01BC1F09FA6D}"/>
              </a:ext>
            </a:extLst>
          </p:cNvPr>
          <p:cNvSpPr txBox="1"/>
          <p:nvPr/>
        </p:nvSpPr>
        <p:spPr>
          <a:xfrm>
            <a:off x="8228629" y="5520833"/>
            <a:ext cx="2694829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100"/>
              <a:t>La </a:t>
            </a:r>
            <a:r>
              <a:rPr lang="en-GB" sz="1100" err="1"/>
              <a:t>fusariose</a:t>
            </a:r>
            <a:r>
              <a:rPr lang="en-GB" sz="1100"/>
              <a:t> du melon, </a:t>
            </a:r>
            <a:r>
              <a:rPr lang="en-GB" sz="1100" err="1"/>
              <a:t>Agro</a:t>
            </a:r>
            <a:r>
              <a:rPr lang="en-GB" sz="1100"/>
              <a:t> BASF</a:t>
            </a:r>
            <a:endParaRPr lang="en-GB" sz="1100">
              <a:effectLst/>
            </a:endParaRPr>
          </a:p>
        </p:txBody>
      </p:sp>
      <p:pic>
        <p:nvPicPr>
          <p:cNvPr id="10" name="Image 10" descr="Une image contenant melon, melon d’Espagne, plante, fruit&#10;&#10;Description générée automatiquement">
            <a:extLst>
              <a:ext uri="{FF2B5EF4-FFF2-40B4-BE49-F238E27FC236}">
                <a16:creationId xmlns:a16="http://schemas.microsoft.com/office/drawing/2014/main" id="{660397FE-2902-4FAE-AD58-62C624DDF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0054" y="2857901"/>
            <a:ext cx="4726759" cy="262135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12B6178-07B1-4F34-AC32-A5D9B642D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38448"/>
      </p:ext>
    </p:extLst>
  </p:cSld>
  <p:clrMapOvr>
    <a:masterClrMapping/>
  </p:clrMapOvr>
  <p:transition spd="med" advTm="1004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7"/>
          <p:cNvSpPr txBox="1">
            <a:spLocks noGrp="1"/>
          </p:cNvSpPr>
          <p:nvPr>
            <p:ph type="title"/>
          </p:nvPr>
        </p:nvSpPr>
        <p:spPr>
          <a:xfrm>
            <a:off x="1218886" y="160340"/>
            <a:ext cx="10540992" cy="1273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1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onstantia"/>
              <a:buNone/>
            </a:pPr>
            <a:r>
              <a:rPr lang="fr-FR" sz="4400" b="1"/>
              <a:t>Agenda</a:t>
            </a:r>
            <a:endParaRPr sz="2000"/>
          </a:p>
        </p:txBody>
      </p:sp>
      <p:sp>
        <p:nvSpPr>
          <p:cNvPr id="448" name="Google Shape;448;p47" descr="2021, Année internationale des fruits et des légumes | International Year  of Fruits and Vegetables 2021 | Food and Agriculture Organization of the  United Nations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47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25</a:t>
            </a:fld>
            <a:endParaRPr/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AD1CD79-480B-4AD4-AA08-704F08BAF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014" y="1812863"/>
            <a:ext cx="5597379" cy="421719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568859D-665C-4CAF-9F4C-A9D00295918D}"/>
              </a:ext>
            </a:extLst>
          </p:cNvPr>
          <p:cNvSpPr txBox="1"/>
          <p:nvPr/>
        </p:nvSpPr>
        <p:spPr>
          <a:xfrm>
            <a:off x="58667" y="6623969"/>
            <a:ext cx="150707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altLang="zh-CN" sz="800" i="1">
                <a:solidFill>
                  <a:srgbClr val="7F7F7F"/>
                </a:solidFill>
                <a:latin typeface="Calibri"/>
                <a:cs typeface="Calibri"/>
              </a:rPr>
              <a:t>https://wenetwork.fr/agenda/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EC1F2E-3FEA-4613-9F2B-1726B3D68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8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8"/>
          <p:cNvSpPr txBox="1">
            <a:spLocks noGrp="1"/>
          </p:cNvSpPr>
          <p:nvPr>
            <p:ph type="title"/>
          </p:nvPr>
        </p:nvSpPr>
        <p:spPr>
          <a:xfrm>
            <a:off x="1218886" y="152403"/>
            <a:ext cx="10817862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onstantia"/>
              <a:buNone/>
            </a:pPr>
            <a:r>
              <a:rPr lang="fr-FR" sz="3200" dirty="0"/>
              <a:t>Agenda : évènements passés pendant la dernière quinzaine</a:t>
            </a:r>
            <a:endParaRPr sz="3200" dirty="0"/>
          </a:p>
        </p:txBody>
      </p:sp>
      <p:sp>
        <p:nvSpPr>
          <p:cNvPr id="458" name="Google Shape;458;p48"/>
          <p:cNvSpPr txBox="1">
            <a:spLocks noGrp="1"/>
          </p:cNvSpPr>
          <p:nvPr>
            <p:ph type="body" idx="2"/>
          </p:nvPr>
        </p:nvSpPr>
        <p:spPr>
          <a:xfrm>
            <a:off x="459377" y="1602604"/>
            <a:ext cx="8343966" cy="4600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304165" indent="-304165" algn="just">
              <a:spcBef>
                <a:spcPts val="0"/>
              </a:spcBef>
              <a:buSzPts val="2200"/>
              <a:buFont typeface="Arial,Sans-Serif"/>
              <a:buChar char="•"/>
            </a:pPr>
            <a:endParaRPr lang="fr-FR" sz="2200" b="1" dirty="0">
              <a:solidFill>
                <a:srgbClr val="548235"/>
              </a:solidFill>
            </a:endParaRPr>
          </a:p>
          <a:p>
            <a:pPr marL="304165" indent="-304165" algn="just">
              <a:spcBef>
                <a:spcPts val="0"/>
              </a:spcBef>
              <a:buSzPts val="2200"/>
              <a:buFont typeface="Arial,Sans-Serif"/>
              <a:buChar char="•"/>
            </a:pPr>
            <a:r>
              <a:rPr lang="fr-FR" sz="2200" b="1" dirty="0"/>
              <a:t>le 01/12/2021 </a:t>
            </a:r>
            <a:r>
              <a:rPr lang="fr-FR" sz="2200" b="1" dirty="0">
                <a:solidFill>
                  <a:srgbClr val="548235"/>
                </a:solidFill>
              </a:rPr>
              <a:t>: </a:t>
            </a:r>
            <a:r>
              <a:rPr lang="fr-FR" sz="2200" dirty="0" err="1">
                <a:solidFill>
                  <a:schemeClr val="tx1"/>
                </a:solidFill>
              </a:rPr>
              <a:t>AgreenTech</a:t>
            </a:r>
            <a:r>
              <a:rPr lang="fr-FR" sz="2200" dirty="0">
                <a:solidFill>
                  <a:schemeClr val="tx1"/>
                </a:solidFill>
              </a:rPr>
              <a:t> Valley organise un </a:t>
            </a:r>
            <a:r>
              <a:rPr lang="fr-FR" sz="2200" b="1" dirty="0">
                <a:solidFill>
                  <a:schemeClr val="tx1"/>
                </a:solidFill>
              </a:rPr>
              <a:t>Forum de la transition énergétique</a:t>
            </a:r>
            <a:r>
              <a:rPr lang="fr-FR" sz="2200" dirty="0">
                <a:solidFill>
                  <a:schemeClr val="tx1"/>
                </a:solidFill>
              </a:rPr>
              <a:t> à Orléans [23]</a:t>
            </a:r>
            <a:endParaRPr lang="fr-FR" dirty="0">
              <a:solidFill>
                <a:schemeClr val="tx1"/>
              </a:solidFill>
            </a:endParaRPr>
          </a:p>
          <a:p>
            <a:pPr marL="304165" indent="-304165" algn="just">
              <a:spcBef>
                <a:spcPts val="0"/>
              </a:spcBef>
              <a:buSzPts val="2200"/>
              <a:buChar char="•"/>
            </a:pPr>
            <a:endParaRPr lang="fr-FR" sz="2200" b="1" dirty="0">
              <a:solidFill>
                <a:srgbClr val="548235"/>
              </a:solidFill>
            </a:endParaRPr>
          </a:p>
          <a:p>
            <a:pPr marL="0" indent="0" algn="just">
              <a:spcBef>
                <a:spcPts val="0"/>
              </a:spcBef>
              <a:buSzPts val="2200"/>
            </a:pPr>
            <a:endParaRPr lang="fr-FR" sz="2200" b="1" dirty="0">
              <a:solidFill>
                <a:srgbClr val="548235"/>
              </a:solidFill>
            </a:endParaRPr>
          </a:p>
          <a:p>
            <a:pPr marL="304165" indent="-304165" algn="just">
              <a:spcBef>
                <a:spcPts val="0"/>
              </a:spcBef>
              <a:buSzPts val="2200"/>
              <a:buChar char="•"/>
            </a:pPr>
            <a:r>
              <a:rPr lang="fr-FR" sz="2200" b="1" dirty="0">
                <a:solidFill>
                  <a:srgbClr val="548235"/>
                </a:solidFill>
              </a:rPr>
              <a:t>le </a:t>
            </a:r>
            <a:r>
              <a:rPr lang="fr-FR" sz="2200" b="1" dirty="0"/>
              <a:t>02/12/2021 </a:t>
            </a:r>
            <a:r>
              <a:rPr lang="fr-FR" sz="2200" b="1" dirty="0">
                <a:solidFill>
                  <a:srgbClr val="548235"/>
                </a:solidFill>
              </a:rPr>
              <a:t>: </a:t>
            </a:r>
            <a:r>
              <a:rPr lang="fr-FR" sz="2200" dirty="0">
                <a:solidFill>
                  <a:srgbClr val="548235"/>
                </a:solidFill>
              </a:rPr>
              <a:t> </a:t>
            </a:r>
            <a:r>
              <a:rPr lang="fr-FR" sz="2200" dirty="0" err="1">
                <a:solidFill>
                  <a:schemeClr val="tx1"/>
                </a:solidFill>
              </a:rPr>
              <a:t>Sitevi</a:t>
            </a:r>
            <a:r>
              <a:rPr lang="fr-FR" sz="2200" dirty="0">
                <a:solidFill>
                  <a:schemeClr val="tx1"/>
                </a:solidFill>
              </a:rPr>
              <a:t> de Montpellier : journée dédiée à la filière oléicole (Améliorer la </a:t>
            </a:r>
            <a:r>
              <a:rPr lang="fr-FR" sz="2200" b="1" dirty="0">
                <a:solidFill>
                  <a:schemeClr val="tx1"/>
                </a:solidFill>
              </a:rPr>
              <a:t>productivité du verger oléicole)</a:t>
            </a:r>
            <a:r>
              <a:rPr lang="fr-FR" sz="2200" dirty="0">
                <a:solidFill>
                  <a:schemeClr val="tx1"/>
                </a:solidFill>
              </a:rPr>
              <a:t>[24]</a:t>
            </a:r>
            <a:endParaRPr lang="fr-FR" altLang="zh-CN" sz="2200" dirty="0">
              <a:solidFill>
                <a:schemeClr val="tx1"/>
              </a:solidFill>
            </a:endParaRPr>
          </a:p>
          <a:p>
            <a:pPr marL="304165" indent="-304165" algn="just">
              <a:spcBef>
                <a:spcPts val="0"/>
              </a:spcBef>
              <a:buSzPts val="2200"/>
              <a:buChar char="•"/>
            </a:pPr>
            <a:endParaRPr lang="fr-FR" sz="2200" dirty="0">
              <a:solidFill>
                <a:schemeClr val="tx1"/>
              </a:solidFill>
            </a:endParaRPr>
          </a:p>
          <a:p>
            <a:pPr marL="342900" indent="-342900" algn="just">
              <a:spcBef>
                <a:spcPts val="0"/>
              </a:spcBef>
              <a:buChar char="•"/>
            </a:pPr>
            <a:endParaRPr lang="fr-FR" sz="2200" dirty="0">
              <a:solidFill>
                <a:schemeClr val="tx1"/>
              </a:solidFill>
            </a:endParaRPr>
          </a:p>
          <a:p>
            <a:pPr marL="304165" indent="-304165" algn="just">
              <a:spcBef>
                <a:spcPts val="0"/>
              </a:spcBef>
              <a:buClr>
                <a:srgbClr val="548235"/>
              </a:buClr>
              <a:buSzPts val="2200"/>
              <a:buChar char="•"/>
            </a:pPr>
            <a:r>
              <a:rPr lang="fr-FR" sz="2200" b="1" dirty="0"/>
              <a:t>le 09/12/2021 : </a:t>
            </a:r>
            <a:r>
              <a:rPr lang="fr-FR" sz="2200" b="1" dirty="0">
                <a:solidFill>
                  <a:schemeClr val="tx1"/>
                </a:solidFill>
              </a:rPr>
              <a:t>Concours SIVAL Innovations </a:t>
            </a:r>
            <a:r>
              <a:rPr lang="fr-FR" sz="2200" dirty="0">
                <a:solidFill>
                  <a:schemeClr val="tx1"/>
                </a:solidFill>
              </a:rPr>
              <a:t>: innovation variétale, intrants, protection des cultures, fertilisation et substrat [25] --&gt; </a:t>
            </a:r>
            <a:r>
              <a:rPr lang="fr-FR" sz="2200" dirty="0" err="1">
                <a:solidFill>
                  <a:schemeClr val="tx1"/>
                </a:solidFill>
              </a:rPr>
              <a:t>Sival</a:t>
            </a:r>
            <a:r>
              <a:rPr lang="fr-FR" sz="2200" dirty="0">
                <a:solidFill>
                  <a:schemeClr val="tx1"/>
                </a:solidFill>
              </a:rPr>
              <a:t> d'or : </a:t>
            </a:r>
            <a:r>
              <a:rPr lang="fr-FR" sz="2200" dirty="0" err="1">
                <a:solidFill>
                  <a:schemeClr val="tx1"/>
                </a:solidFill>
              </a:rPr>
              <a:t>Sun’Agri</a:t>
            </a:r>
            <a:r>
              <a:rPr lang="fr-FR" sz="2200" dirty="0">
                <a:solidFill>
                  <a:schemeClr val="tx1"/>
                </a:solidFill>
              </a:rPr>
              <a:t>, TERAPUR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548235"/>
              </a:solidFill>
            </a:endParaRPr>
          </a:p>
        </p:txBody>
      </p:sp>
      <p:sp>
        <p:nvSpPr>
          <p:cNvPr id="462" name="Google Shape;462;p48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26</a:t>
            </a:fld>
            <a:endParaRPr/>
          </a:p>
        </p:txBody>
      </p:sp>
      <p:pic>
        <p:nvPicPr>
          <p:cNvPr id="8" name="图片 8" descr="徽标&#10;&#10;已自动生成说明">
            <a:extLst>
              <a:ext uri="{FF2B5EF4-FFF2-40B4-BE49-F238E27FC236}">
                <a16:creationId xmlns:a16="http://schemas.microsoft.com/office/drawing/2014/main" id="{D6C5F025-B5CF-40B8-8554-53B126592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8847" y="4288281"/>
            <a:ext cx="1523097" cy="933450"/>
          </a:xfrm>
          <a:prstGeom prst="rect">
            <a:avLst/>
          </a:prstGeom>
        </p:spPr>
      </p:pic>
      <p:pic>
        <p:nvPicPr>
          <p:cNvPr id="9" name="图片 9" descr="徽标&#10;&#10;已自动生成说明">
            <a:extLst>
              <a:ext uri="{FF2B5EF4-FFF2-40B4-BE49-F238E27FC236}">
                <a16:creationId xmlns:a16="http://schemas.microsoft.com/office/drawing/2014/main" id="{B9336CD4-A3BE-4DCE-9BB8-565277E59F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5762" y="1595724"/>
            <a:ext cx="1153463" cy="1083216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DEFF3B1D-0F47-4061-813C-7BADF5301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6673" y="3060081"/>
            <a:ext cx="2085347" cy="8540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7119659-3614-4105-878E-AC0255C287FA}"/>
              </a:ext>
            </a:extLst>
          </p:cNvPr>
          <p:cNvSpPr txBox="1"/>
          <p:nvPr/>
        </p:nvSpPr>
        <p:spPr>
          <a:xfrm>
            <a:off x="0" y="6202917"/>
            <a:ext cx="5894768" cy="6001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100" dirty="0"/>
              <a:t>[23] Beaudoin, 2021</a:t>
            </a:r>
          </a:p>
          <a:p>
            <a:r>
              <a:rPr lang="en-GB" sz="1100" dirty="0">
                <a:effectLst/>
              </a:rPr>
              <a:t>[24] </a:t>
            </a:r>
            <a:r>
              <a:rPr lang="en-GB" sz="1100" dirty="0" err="1">
                <a:effectLst/>
              </a:rPr>
              <a:t>Bressolier</a:t>
            </a:r>
            <a:r>
              <a:rPr lang="en-GB" sz="1100" dirty="0">
                <a:effectLst/>
              </a:rPr>
              <a:t>, 2021</a:t>
            </a:r>
          </a:p>
          <a:p>
            <a:r>
              <a:rPr lang="en-GB" sz="1100" dirty="0"/>
              <a:t>[25] </a:t>
            </a:r>
            <a:r>
              <a:rPr lang="en-GB" sz="1100" i="1" dirty="0" err="1"/>
              <a:t>Lauréats</a:t>
            </a:r>
            <a:r>
              <a:rPr lang="en-GB" sz="1100" i="1" dirty="0"/>
              <a:t> 2021 SIVAL</a:t>
            </a:r>
            <a:r>
              <a:rPr lang="en-GB" sz="1100" dirty="0"/>
              <a:t>, 2021</a:t>
            </a:r>
            <a:endParaRPr lang="en-GB" sz="1100" dirty="0">
              <a:effectLst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9668CA-AF3D-4A86-B00A-6E8789B35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208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8"/>
          <p:cNvSpPr txBox="1">
            <a:spLocks noGrp="1"/>
          </p:cNvSpPr>
          <p:nvPr>
            <p:ph type="title"/>
          </p:nvPr>
        </p:nvSpPr>
        <p:spPr>
          <a:xfrm>
            <a:off x="1218886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>
              <a:buSzPts val="3400"/>
            </a:pPr>
            <a:r>
              <a:rPr lang="fr-FR" sz="3400"/>
              <a:t>Agenda : évènements à venir</a:t>
            </a:r>
            <a:r>
              <a:rPr lang="fr-FR" i="1"/>
              <a:t> </a:t>
            </a:r>
            <a:endParaRPr/>
          </a:p>
        </p:txBody>
      </p:sp>
      <p:sp>
        <p:nvSpPr>
          <p:cNvPr id="458" name="Google Shape;458;p48"/>
          <p:cNvSpPr txBox="1">
            <a:spLocks noGrp="1"/>
          </p:cNvSpPr>
          <p:nvPr>
            <p:ph type="body" idx="2"/>
          </p:nvPr>
        </p:nvSpPr>
        <p:spPr>
          <a:xfrm>
            <a:off x="600073" y="1637936"/>
            <a:ext cx="8003700" cy="463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304165" indent="-304165" algn="just">
              <a:spcBef>
                <a:spcPts val="0"/>
              </a:spcBef>
              <a:buSzPts val="2200"/>
              <a:buChar char="•"/>
            </a:pPr>
            <a:r>
              <a:rPr lang="fr-FR" sz="2200" b="1" dirty="0">
                <a:solidFill>
                  <a:schemeClr val="accent6"/>
                </a:solidFill>
              </a:rPr>
              <a:t>Du 01/12/2021 au 31/01/2022 : </a:t>
            </a:r>
            <a:r>
              <a:rPr lang="fr-FR" sz="2200" b="1" dirty="0">
                <a:solidFill>
                  <a:schemeClr val="tx1"/>
                </a:solidFill>
              </a:rPr>
              <a:t>Projet « cultivons notre terre »</a:t>
            </a:r>
            <a:r>
              <a:rPr lang="fr-FR" sz="2200" dirty="0">
                <a:solidFill>
                  <a:schemeClr val="tx1"/>
                </a:solidFill>
              </a:rPr>
              <a:t> à Angers, 11 sites sont disponibles pour installer des agriculteurs et jardiniers urbains [26]</a:t>
            </a:r>
            <a:endParaRPr lang="fr-FR" sz="2200" b="1" dirty="0">
              <a:solidFill>
                <a:schemeClr val="tx1"/>
              </a:solidFill>
            </a:endParaRPr>
          </a:p>
          <a:p>
            <a:pPr marL="304165" indent="-304165" algn="just">
              <a:spcBef>
                <a:spcPts val="0"/>
              </a:spcBef>
              <a:buSzPts val="2200"/>
              <a:buChar char="•"/>
            </a:pPr>
            <a:endParaRPr lang="fr-FR" sz="2200" b="1" dirty="0"/>
          </a:p>
          <a:p>
            <a:pPr marL="304165" indent="-304165" algn="just">
              <a:spcBef>
                <a:spcPts val="0"/>
              </a:spcBef>
              <a:buSzPts val="2200"/>
              <a:buChar char="•"/>
            </a:pPr>
            <a:r>
              <a:rPr lang="fr-FR" sz="2200" b="1" dirty="0"/>
              <a:t>du 03/12/2021 au 04/02/2022 </a:t>
            </a:r>
            <a:r>
              <a:rPr lang="fr-FR" sz="2200" b="1" dirty="0">
                <a:solidFill>
                  <a:srgbClr val="548235"/>
                </a:solidFill>
              </a:rPr>
              <a:t>: </a:t>
            </a:r>
            <a:r>
              <a:rPr lang="fr-FR" sz="2200" b="1" dirty="0">
                <a:solidFill>
                  <a:schemeClr val="tx1"/>
                </a:solidFill>
              </a:rPr>
              <a:t>Série de Webinaires gratuits,</a:t>
            </a:r>
            <a:r>
              <a:rPr lang="fr-FR" sz="2200" dirty="0">
                <a:solidFill>
                  <a:schemeClr val="tx1"/>
                </a:solidFill>
              </a:rPr>
              <a:t> “les Vendredis horticoles”, proposés tous les vendredis [27]</a:t>
            </a:r>
            <a:endParaRPr lang="zh-CN" altLang="en-US" sz="2200" dirty="0">
              <a:solidFill>
                <a:schemeClr val="tx1"/>
              </a:solidFill>
            </a:endParaRPr>
          </a:p>
          <a:p>
            <a:pPr marL="304165" indent="-304165" algn="just">
              <a:spcBef>
                <a:spcPts val="0"/>
              </a:spcBef>
              <a:buSzPts val="2200"/>
              <a:buChar char="•"/>
            </a:pPr>
            <a:endParaRPr lang="fr-FR" sz="2200" dirty="0">
              <a:solidFill>
                <a:schemeClr val="dk1"/>
              </a:solidFill>
            </a:endParaRPr>
          </a:p>
          <a:p>
            <a:pPr marL="342900" indent="-342900" algn="just">
              <a:spcBef>
                <a:spcPts val="0"/>
              </a:spcBef>
              <a:buChar char="•"/>
            </a:pPr>
            <a:r>
              <a:rPr lang="en-US" sz="2200" b="1" dirty="0"/>
              <a:t>du 11/01/22 au 13/01/22 : </a:t>
            </a:r>
            <a:r>
              <a:rPr lang="en-US" sz="2200" b="1" dirty="0">
                <a:solidFill>
                  <a:schemeClr val="tx1"/>
                </a:solidFill>
              </a:rPr>
              <a:t>Salon des productions </a:t>
            </a:r>
            <a:r>
              <a:rPr lang="en-US" sz="2200" b="1" dirty="0" err="1">
                <a:solidFill>
                  <a:schemeClr val="tx1"/>
                </a:solidFill>
              </a:rPr>
              <a:t>végétales</a:t>
            </a:r>
            <a:r>
              <a:rPr lang="en-US" sz="2200" dirty="0">
                <a:solidFill>
                  <a:schemeClr val="tx1"/>
                </a:solidFill>
              </a:rPr>
              <a:t> SIVAL aura lieu à Angers (CTIFL = </a:t>
            </a:r>
            <a:r>
              <a:rPr lang="en-US" sz="2200" dirty="0" err="1">
                <a:solidFill>
                  <a:schemeClr val="tx1"/>
                </a:solidFill>
              </a:rPr>
              <a:t>partenaire</a:t>
            </a:r>
            <a:r>
              <a:rPr lang="en-US" sz="2200" dirty="0">
                <a:solidFill>
                  <a:schemeClr val="tx1"/>
                </a:solidFill>
              </a:rPr>
              <a:t> technique) [28]</a:t>
            </a:r>
            <a:endParaRPr lang="fr-FR" dirty="0">
              <a:solidFill>
                <a:schemeClr val="tx1"/>
              </a:solidFill>
            </a:endParaRPr>
          </a:p>
          <a:p>
            <a:pPr marL="342900" indent="-342900" algn="just">
              <a:spcBef>
                <a:spcPts val="0"/>
              </a:spcBef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marL="342900" indent="-342900" algn="just">
              <a:spcBef>
                <a:spcPts val="0"/>
              </a:spcBef>
              <a:buChar char="•"/>
            </a:pPr>
            <a:r>
              <a:rPr lang="en-US" sz="2200" b="1" dirty="0"/>
              <a:t>du 05/04/2022 au 07/04/22 : </a:t>
            </a:r>
            <a:r>
              <a:rPr lang="en-US" sz="2200" b="1" dirty="0">
                <a:solidFill>
                  <a:schemeClr val="tx1"/>
                </a:solidFill>
              </a:rPr>
              <a:t>Salon </a:t>
            </a:r>
            <a:r>
              <a:rPr lang="en-US" sz="2200" b="1" dirty="0" err="1">
                <a:solidFill>
                  <a:schemeClr val="tx1"/>
                </a:solidFill>
              </a:rPr>
              <a:t>mondial</a:t>
            </a:r>
            <a:r>
              <a:rPr lang="en-US" sz="2200" b="1" dirty="0">
                <a:solidFill>
                  <a:schemeClr val="tx1"/>
                </a:solidFill>
              </a:rPr>
              <a:t> du commerce des fruits frais Fruit Logistica</a:t>
            </a:r>
            <a:r>
              <a:rPr lang="en-US" sz="2200" dirty="0">
                <a:solidFill>
                  <a:schemeClr val="tx1"/>
                </a:solidFill>
              </a:rPr>
              <a:t> aura lieu </a:t>
            </a:r>
            <a:r>
              <a:rPr lang="en-US" sz="2200" dirty="0" err="1">
                <a:solidFill>
                  <a:schemeClr val="tx1"/>
                </a:solidFill>
              </a:rPr>
              <a:t>en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avril</a:t>
            </a:r>
            <a:r>
              <a:rPr lang="en-US" sz="2200" dirty="0">
                <a:solidFill>
                  <a:schemeClr val="tx1"/>
                </a:solidFill>
              </a:rPr>
              <a:t> 2022 à Berlin (</a:t>
            </a:r>
            <a:r>
              <a:rPr lang="en-US" sz="2200" dirty="0" err="1">
                <a:solidFill>
                  <a:schemeClr val="tx1"/>
                </a:solidFill>
              </a:rPr>
              <a:t>initialement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prévu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en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février</a:t>
            </a:r>
            <a:r>
              <a:rPr lang="en-US" sz="2200" dirty="0">
                <a:solidFill>
                  <a:schemeClr val="tx1"/>
                </a:solidFill>
              </a:rPr>
              <a:t> 2022) [29]</a:t>
            </a:r>
            <a:endParaRPr sz="2200" dirty="0">
              <a:solidFill>
                <a:schemeClr val="tx1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54823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548235"/>
              </a:solidFill>
            </a:endParaRPr>
          </a:p>
        </p:txBody>
      </p:sp>
      <p:sp>
        <p:nvSpPr>
          <p:cNvPr id="462" name="Google Shape;462;p48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27</a:t>
            </a:fld>
            <a:endParaRPr/>
          </a:p>
        </p:txBody>
      </p:sp>
      <p:pic>
        <p:nvPicPr>
          <p:cNvPr id="4" name="图片 5" descr="徽标&#10;&#10;已自动生成说明">
            <a:extLst>
              <a:ext uri="{FF2B5EF4-FFF2-40B4-BE49-F238E27FC236}">
                <a16:creationId xmlns:a16="http://schemas.microsoft.com/office/drawing/2014/main" id="{6B4EB10D-64F0-4185-913D-4BBF28873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1918" y="3523069"/>
            <a:ext cx="1863363" cy="1128003"/>
          </a:xfrm>
          <a:prstGeom prst="rect">
            <a:avLst/>
          </a:prstGeom>
        </p:spPr>
      </p:pic>
      <p:pic>
        <p:nvPicPr>
          <p:cNvPr id="6" name="图片 6" descr="图片包含 文本&#10;&#10;已自动生成说明">
            <a:extLst>
              <a:ext uri="{FF2B5EF4-FFF2-40B4-BE49-F238E27FC236}">
                <a16:creationId xmlns:a16="http://schemas.microsoft.com/office/drawing/2014/main" id="{FFBA5EA5-BBA6-42FB-A87A-897420E7A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7030" y="5022277"/>
            <a:ext cx="1988128" cy="1065622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9DBF0240-4FD6-4576-8C11-6C9FB68F56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5162" y="1973478"/>
            <a:ext cx="1939519" cy="1105306"/>
          </a:xfrm>
          <a:prstGeom prst="rect">
            <a:avLst/>
          </a:prstGeom>
        </p:spPr>
      </p:pic>
      <p:pic>
        <p:nvPicPr>
          <p:cNvPr id="3" name="Image 4">
            <a:extLst>
              <a:ext uri="{FF2B5EF4-FFF2-40B4-BE49-F238E27FC236}">
                <a16:creationId xmlns:a16="http://schemas.microsoft.com/office/drawing/2014/main" id="{ED5C62E1-8B81-4A04-BE55-2FF6E40C13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6185" y="900704"/>
            <a:ext cx="3331804" cy="61398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EB6ECCB-5955-40C2-AA65-4F0A4C10F4F2}"/>
              </a:ext>
            </a:extLst>
          </p:cNvPr>
          <p:cNvSpPr txBox="1"/>
          <p:nvPr/>
        </p:nvSpPr>
        <p:spPr>
          <a:xfrm>
            <a:off x="0" y="6088559"/>
            <a:ext cx="5894768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100" dirty="0"/>
              <a:t>[26</a:t>
            </a:r>
            <a:r>
              <a:rPr lang="en-GB" sz="1100" i="1" dirty="0"/>
              <a:t>] Appel à candidatures pour le </a:t>
            </a:r>
            <a:r>
              <a:rPr lang="en-GB" sz="1100" i="1" dirty="0" err="1"/>
              <a:t>projet</a:t>
            </a:r>
            <a:r>
              <a:rPr lang="en-GB" sz="1100" i="1" dirty="0"/>
              <a:t> “</a:t>
            </a:r>
            <a:r>
              <a:rPr lang="en-GB" sz="1100" i="1" dirty="0" err="1"/>
              <a:t>cultivons</a:t>
            </a:r>
            <a:r>
              <a:rPr lang="en-GB" sz="1100" i="1" dirty="0"/>
              <a:t> </a:t>
            </a:r>
            <a:r>
              <a:rPr lang="en-GB" sz="1100" i="1" dirty="0" err="1"/>
              <a:t>notre</a:t>
            </a:r>
            <a:r>
              <a:rPr lang="en-GB" sz="1100" i="1" dirty="0"/>
              <a:t> </a:t>
            </a:r>
            <a:r>
              <a:rPr lang="en-GB" sz="1100" i="1" dirty="0" err="1"/>
              <a:t>terre</a:t>
            </a:r>
            <a:r>
              <a:rPr lang="en-GB" sz="1100" i="1" dirty="0"/>
              <a:t>”, </a:t>
            </a:r>
            <a:r>
              <a:rPr lang="en-GB" sz="1100" dirty="0"/>
              <a:t>2021</a:t>
            </a:r>
          </a:p>
          <a:p>
            <a:r>
              <a:rPr lang="en-GB" sz="1100" dirty="0">
                <a:effectLst/>
              </a:rPr>
              <a:t>[27] </a:t>
            </a:r>
            <a:r>
              <a:rPr lang="en-GB" sz="1100" i="1" dirty="0" err="1"/>
              <a:t>Ve</a:t>
            </a:r>
            <a:r>
              <a:rPr lang="en-GB" sz="1100" i="1" dirty="0" err="1">
                <a:effectLst/>
              </a:rPr>
              <a:t>ndredis</a:t>
            </a:r>
            <a:r>
              <a:rPr lang="en-GB" sz="1100" i="1" dirty="0">
                <a:effectLst/>
              </a:rPr>
              <a:t> </a:t>
            </a:r>
            <a:r>
              <a:rPr lang="en-GB" sz="1100" i="1" dirty="0" err="1">
                <a:effectLst/>
              </a:rPr>
              <a:t>horticoles</a:t>
            </a:r>
            <a:r>
              <a:rPr lang="en-GB" sz="1100" i="1" dirty="0">
                <a:effectLst/>
              </a:rPr>
              <a:t> de la </a:t>
            </a:r>
            <a:r>
              <a:rPr lang="en-GB" sz="1100" i="1" dirty="0" err="1">
                <a:effectLst/>
              </a:rPr>
              <a:t>Montérégie</a:t>
            </a:r>
            <a:r>
              <a:rPr lang="en-GB" sz="1100" dirty="0">
                <a:effectLst/>
              </a:rPr>
              <a:t>, 2021</a:t>
            </a:r>
          </a:p>
          <a:p>
            <a:r>
              <a:rPr lang="en-GB" sz="1100" dirty="0"/>
              <a:t>[28] </a:t>
            </a:r>
            <a:r>
              <a:rPr lang="en-GB" sz="1100" i="1" dirty="0"/>
              <a:t>Les animations CTIFL au SIVAL</a:t>
            </a:r>
            <a:r>
              <a:rPr lang="en-GB" sz="1100" dirty="0"/>
              <a:t>, 2021</a:t>
            </a:r>
          </a:p>
          <a:p>
            <a:r>
              <a:rPr lang="en-GB" sz="1100" dirty="0"/>
              <a:t>[29] </a:t>
            </a:r>
            <a:r>
              <a:rPr lang="en-GB" sz="1100" dirty="0" err="1"/>
              <a:t>Lévêque</a:t>
            </a:r>
            <a:r>
              <a:rPr lang="en-GB" sz="1100" dirty="0"/>
              <a:t>, 2021</a:t>
            </a:r>
            <a:endParaRPr lang="en-GB" sz="1100" dirty="0">
              <a:effectLst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A71473-294F-4E04-A480-6C850EC75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0715"/>
      </p:ext>
    </p:extLst>
  </p:cSld>
  <p:clrMapOvr>
    <a:masterClrMapping/>
  </p:clrMapOvr>
  <p:transition spd="med" advTm="11742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0"/>
          <p:cNvSpPr txBox="1">
            <a:spLocks noGrp="1"/>
          </p:cNvSpPr>
          <p:nvPr>
            <p:ph type="title"/>
          </p:nvPr>
        </p:nvSpPr>
        <p:spPr>
          <a:xfrm>
            <a:off x="1828324" y="1932520"/>
            <a:ext cx="9141622" cy="2105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onstantia"/>
              <a:buNone/>
            </a:pPr>
            <a:r>
              <a:rPr lang="fr-FR"/>
              <a:t>Merci de votre attention ! </a:t>
            </a:r>
            <a:endParaRPr/>
          </a:p>
        </p:txBody>
      </p:sp>
      <p:pic>
        <p:nvPicPr>
          <p:cNvPr id="477" name="Google Shape;477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1646" y="144374"/>
            <a:ext cx="3368841" cy="721891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50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28</a:t>
            </a:fld>
            <a:endParaRPr/>
          </a:p>
        </p:txBody>
      </p:sp>
      <p:sp>
        <p:nvSpPr>
          <p:cNvPr id="7" name="Google Shape;222;p25">
            <a:extLst>
              <a:ext uri="{FF2B5EF4-FFF2-40B4-BE49-F238E27FC236}">
                <a16:creationId xmlns:a16="http://schemas.microsoft.com/office/drawing/2014/main" id="{6006CEB1-1351-44EA-A3E8-8AAB9EA577AA}"/>
              </a:ext>
            </a:extLst>
          </p:cNvPr>
          <p:cNvSpPr txBox="1"/>
          <p:nvPr/>
        </p:nvSpPr>
        <p:spPr>
          <a:xfrm>
            <a:off x="0" y="6398316"/>
            <a:ext cx="6749387" cy="462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>
              <a:lnSpc>
                <a:spcPct val="90000"/>
              </a:lnSpc>
              <a:buSzPts val="1600"/>
            </a:pPr>
            <a:r>
              <a:rPr lang="fr-FR" sz="1600" b="1">
                <a:latin typeface="Constantia"/>
                <a:sym typeface="Constantia"/>
              </a:rPr>
              <a:t>CAO </a:t>
            </a:r>
            <a:r>
              <a:rPr lang="fr-FR" sz="1600" b="1" err="1">
                <a:latin typeface="Constantia"/>
                <a:sym typeface="Constantia"/>
              </a:rPr>
              <a:t>Hongyue</a:t>
            </a:r>
            <a:r>
              <a:rPr lang="fr-FR" sz="1600" b="1">
                <a:latin typeface="Constantia"/>
                <a:sym typeface="Constantia"/>
              </a:rPr>
              <a:t>, MERESSE Marie, MOUQUET Claire</a:t>
            </a: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C41FFAF-B011-4284-BE1F-BFC2AC43B6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71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1"/>
          <p:cNvSpPr txBox="1">
            <a:spLocks noGrp="1"/>
          </p:cNvSpPr>
          <p:nvPr>
            <p:ph type="title"/>
          </p:nvPr>
        </p:nvSpPr>
        <p:spPr>
          <a:xfrm>
            <a:off x="1158065" y="351693"/>
            <a:ext cx="5189680" cy="72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onstantia"/>
              <a:buNone/>
            </a:pPr>
            <a:r>
              <a:rPr lang="fr-FR" sz="3200" dirty="0"/>
              <a:t>Bibliographie / Sitographie </a:t>
            </a:r>
            <a:endParaRPr sz="3200" dirty="0"/>
          </a:p>
        </p:txBody>
      </p:sp>
      <p:sp>
        <p:nvSpPr>
          <p:cNvPr id="487" name="Google Shape;487;p51"/>
          <p:cNvSpPr txBox="1">
            <a:spLocks noGrp="1"/>
          </p:cNvSpPr>
          <p:nvPr>
            <p:ph type="body" idx="2"/>
          </p:nvPr>
        </p:nvSpPr>
        <p:spPr>
          <a:xfrm>
            <a:off x="-67707" y="1079560"/>
            <a:ext cx="5925000" cy="5778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 dirty="0">
                <a:solidFill>
                  <a:schemeClr val="dk1"/>
                </a:solidFill>
              </a:rPr>
              <a:t>		</a:t>
            </a:r>
            <a:r>
              <a:rPr lang="fr-FR" sz="1100" b="1" dirty="0">
                <a:solidFill>
                  <a:schemeClr val="dk1"/>
                </a:solidFill>
              </a:rPr>
              <a:t>Innovations technologiques </a:t>
            </a:r>
            <a:endParaRPr lang="fr-FR" sz="1100" b="1" dirty="0">
              <a:solidFill>
                <a:schemeClr val="dk1"/>
              </a:solidFill>
              <a:effectLst/>
              <a:latin typeface="Constantia" panose="02030602050306030303" pitchFamily="18" charset="0"/>
              <a:ea typeface="Calibri" panose="020F0502020204030204" pitchFamily="34" charset="0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[1] Even, C. (2021) ‘Naïo Technologies certifie le travail autonome sans supervision de Dino et Ted’, </a:t>
            </a:r>
            <a:r>
              <a:rPr lang="fr-FR" sz="1100" i="1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L’Arboriculture fruitière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, 6 </a:t>
            </a:r>
            <a:r>
              <a:rPr lang="fr-FR" sz="1100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December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. </a:t>
            </a:r>
            <a:r>
              <a:rPr lang="en-GB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Available at: https://www.arboriculture-fruitiere.com/articles/vie-de-filiere/naio-technologies-certifie-le-travail-autonome-sans-supervision-de-dino-et (Accessed: 13 December 2021)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i="1" dirty="0">
                <a:solidFill>
                  <a:schemeClr val="tx1"/>
                </a:solidFill>
                <a:latin typeface="Constantia" panose="0203060205030603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[2] </a:t>
            </a:r>
            <a:r>
              <a:rPr lang="en-GB" sz="1100" i="1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Green Water</a:t>
            </a:r>
            <a:r>
              <a:rPr lang="en-GB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(no date) </a:t>
            </a:r>
            <a:r>
              <a:rPr lang="en-GB" sz="1100" i="1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Berger-World</a:t>
            </a:r>
            <a:r>
              <a:rPr lang="en-GB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 Available at: https://berger-world.com/green-water/ (Accessed: 13 December 2021)</a:t>
            </a:r>
            <a:endParaRPr lang="fr-FR" sz="1100" dirty="0">
              <a:solidFill>
                <a:schemeClr val="tx1"/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dirty="0">
                <a:solidFill>
                  <a:schemeClr val="tx1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[3] </a:t>
            </a:r>
            <a:r>
              <a:rPr lang="fr-FR" sz="1100" dirty="0" err="1">
                <a:solidFill>
                  <a:schemeClr val="tx1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fr-FR" sz="1100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espel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, L. (2021) ‘Un réservoir d’eau solide’, </a:t>
            </a:r>
            <a:r>
              <a:rPr lang="fr-FR" sz="1100" i="1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Le lien horticole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, </a:t>
            </a:r>
            <a:r>
              <a:rPr lang="fr-FR" sz="1100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December</a:t>
            </a:r>
            <a:endParaRPr lang="fr-FR" sz="1100" dirty="0">
              <a:solidFill>
                <a:schemeClr val="tx1"/>
              </a:solidFill>
              <a:latin typeface="Constantia" panose="02030602050306030303" pitchFamily="18" charset="0"/>
              <a:ea typeface="Calibri" panose="020F0502020204030204" pitchFamily="34" charset="0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dirty="0">
                <a:solidFill>
                  <a:schemeClr val="tx1"/>
                </a:solidFill>
                <a:latin typeface="Constantia" panose="02030602050306030303" pitchFamily="18" charset="0"/>
                <a:ea typeface="Calibri" panose="020F0502020204030204" pitchFamily="34" charset="0"/>
              </a:rPr>
              <a:t>[4] </a:t>
            </a:r>
            <a:r>
              <a:rPr lang="en-GB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Boldt, J., </a:t>
            </a:r>
            <a:r>
              <a:rPr lang="en-GB" sz="1100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Harbick</a:t>
            </a:r>
            <a:r>
              <a:rPr lang="en-GB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, K. and </a:t>
            </a:r>
            <a:r>
              <a:rPr lang="en-GB" sz="1100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Hegazy</a:t>
            </a:r>
            <a:r>
              <a:rPr lang="en-GB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, Y. (2021) ‘Technology — </a:t>
            </a:r>
            <a:r>
              <a:rPr lang="en-GB" sz="1100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Modeling</a:t>
            </a:r>
            <a:r>
              <a:rPr lang="en-GB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Greenhouse Energy Use’, </a:t>
            </a:r>
            <a:r>
              <a:rPr lang="en-GB" sz="1100" i="1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Greenhouse Product News</a:t>
            </a:r>
            <a:r>
              <a:rPr lang="en-GB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, November. Available at: https://gpnmag.com/article/technology-modeling-greenhouse-energy-use/ (Accessed: 13 December 2021)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i="1" dirty="0">
                <a:solidFill>
                  <a:schemeClr val="tx1"/>
                </a:solidFill>
                <a:latin typeface="Constantia" panose="02030602050306030303" pitchFamily="18" charset="0"/>
                <a:ea typeface="Calibri" panose="020F0502020204030204" pitchFamily="34" charset="0"/>
              </a:rPr>
              <a:t>[5] </a:t>
            </a:r>
            <a:r>
              <a:rPr lang="fr-FR" sz="1100" i="1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Le projet Climax, avec une ferme urbaine a été validé par la ville d’Angers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(2021) </a:t>
            </a:r>
            <a:r>
              <a:rPr lang="fr-FR" sz="1100" i="1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Agri-city.info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. </a:t>
            </a:r>
            <a:r>
              <a:rPr lang="fr-FR" sz="1100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Available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at: https://www.agri-city.info/fr/dossiers-et-articles/architecture-batiments/l-innovant-projet-climax-valide-par-la-ville-d-angers (</a:t>
            </a:r>
            <a:r>
              <a:rPr lang="fr-FR" sz="1100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Accessed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: 13 </a:t>
            </a:r>
            <a:r>
              <a:rPr lang="fr-FR" sz="1100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December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2021)</a:t>
            </a:r>
            <a:endParaRPr lang="fr-FR" sz="1100" dirty="0">
              <a:solidFill>
                <a:schemeClr val="tx1"/>
              </a:solidFill>
              <a:latin typeface="Constantia" panose="02030602050306030303" pitchFamily="18" charset="0"/>
              <a:cs typeface="Times New Roman"/>
            </a:endParaRPr>
          </a:p>
          <a:p>
            <a:pPr marL="158750" indent="0" algn="just">
              <a:lnSpc>
                <a:spcPct val="100000"/>
              </a:lnSpc>
              <a:spcBef>
                <a:spcPts val="0"/>
              </a:spcBef>
              <a:buSzPts val="1100"/>
              <a:buFont typeface="Times New Roman"/>
            </a:pPr>
            <a:endParaRPr lang="fr-FR" sz="1100" dirty="0">
              <a:solidFill>
                <a:schemeClr val="dk1"/>
              </a:solidFill>
              <a:latin typeface="Times New Roman"/>
              <a:cs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fr-FR" sz="1100" dirty="0">
                <a:solidFill>
                  <a:schemeClr val="dk1"/>
                </a:solidFill>
                <a:cs typeface="Times New Roman"/>
              </a:rPr>
              <a:t>		</a:t>
            </a:r>
            <a:r>
              <a:rPr lang="fr-FR" sz="1100" b="1" dirty="0">
                <a:solidFill>
                  <a:schemeClr val="dk1"/>
                </a:solidFill>
                <a:cs typeface="Times New Roman"/>
              </a:rPr>
              <a:t>Actualités Internationales </a:t>
            </a:r>
            <a:endParaRPr lang="fr-FR" sz="1100" b="1" dirty="0">
              <a:solidFill>
                <a:schemeClr val="dk1"/>
              </a:solidFill>
              <a:latin typeface="Constantia" panose="02030602050306030303" pitchFamily="18" charset="0"/>
              <a:ea typeface="Calibri" panose="020F0502020204030204" pitchFamily="34" charset="0"/>
              <a:cs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[6] </a:t>
            </a:r>
            <a:r>
              <a:rPr lang="fr-FR" sz="1100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Rabut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F. (2021) ‘</a:t>
            </a:r>
            <a:r>
              <a:rPr lang="fr-FR" sz="1100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Vegaplan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 : le certificat environnemental belge’, </a:t>
            </a:r>
            <a:r>
              <a:rPr lang="fr-FR" sz="1100" i="1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Végétable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100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December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1100" dirty="0">
              <a:solidFill>
                <a:schemeClr val="tx1"/>
              </a:solidFill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fr-FR" sz="1100" i="1" dirty="0">
                <a:solidFill>
                  <a:schemeClr val="tx1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[7]</a:t>
            </a:r>
            <a:r>
              <a:rPr lang="en-GB" sz="1100" i="1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Vegaplan</a:t>
            </a:r>
            <a:r>
              <a:rPr lang="en-GB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(no date) </a:t>
            </a:r>
            <a:r>
              <a:rPr lang="en-GB" sz="1100" i="1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Reo</a:t>
            </a:r>
            <a:r>
              <a:rPr lang="en-GB" sz="1100" i="1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Veiling</a:t>
            </a:r>
            <a:r>
              <a:rPr lang="en-GB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. Available at: http://www.reo.be/fr/politique-de-qualite/certificats-de-producteurs/vegaplan (Accessed: 13 December 2021)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fr-FR" sz="1100" i="1" dirty="0">
                <a:solidFill>
                  <a:schemeClr val="tx1"/>
                </a:solidFill>
                <a:latin typeface="Constantia" panose="02030602050306030303" pitchFamily="18" charset="0"/>
                <a:ea typeface="Calibri" panose="020F0502020204030204" pitchFamily="34" charset="0"/>
              </a:rPr>
              <a:t>[8] </a:t>
            </a:r>
            <a:r>
              <a:rPr lang="fr-FR" sz="1100" i="1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Le Sillon Belge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(2021) ‘La France avalise le certificat environnemental </a:t>
            </a:r>
            <a:r>
              <a:rPr lang="fr-FR" sz="1100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VegaplanFR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facilitant l’accès à son marché’, 27 April. </a:t>
            </a:r>
            <a:r>
              <a:rPr lang="en-GB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Available at: https://www.sillonbelge.be/7446/article/2021-04-27/la-france-avalise-le-certificat-environnemental-vegaplanfr-facilitant-lacces-son (Accessed: 13 December 2021)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100" dirty="0">
                <a:solidFill>
                  <a:schemeClr val="tx1"/>
                </a:solidFill>
                <a:latin typeface="Constantia" panose="02030602050306030303" pitchFamily="18" charset="0"/>
                <a:ea typeface="Calibri" panose="020F0502020204030204" pitchFamily="34" charset="0"/>
              </a:rPr>
              <a:t>[9)</a:t>
            </a:r>
            <a:r>
              <a:rPr lang="fr-FR" sz="1100" i="1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Le projet HARNESSTOM pour retrouver la saveur de la tomate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(2021) </a:t>
            </a:r>
            <a:r>
              <a:rPr lang="fr-FR" sz="1100" i="1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GIS </a:t>
            </a:r>
            <a:r>
              <a:rPr lang="fr-FR" sz="1100" i="1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PICLég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. </a:t>
            </a:r>
            <a:r>
              <a:rPr lang="en-GB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Available at: https://www.picleg.fr/Actualites/Le-projet-HARNESSTOM-pour-retrouver-la-saveur-de-la-tomate (Accessed: 13 December 2021)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fr-FR" sz="1100" i="1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[10]</a:t>
            </a:r>
            <a:r>
              <a:rPr lang="fr-FR" sz="1100" i="1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HortitecNews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(2021) ‘L’essai SIT annonce un avenir sans pesticides’, 1 </a:t>
            </a:r>
            <a:r>
              <a:rPr lang="fr-FR" sz="1100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December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. </a:t>
            </a:r>
            <a:r>
              <a:rPr lang="en-GB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Available at: http://www.hortitecnews.com/lessai-sit-annonce-un-avenir-sans-pesticides/ (Accessed: 13 December 2021)</a:t>
            </a:r>
            <a:endParaRPr lang="en-GB" sz="1100" dirty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fr-FR" sz="1100" i="1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[11] Succès de l’essai britannique de lutte contre les insectes sans pesticides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(2021) </a:t>
            </a:r>
            <a:r>
              <a:rPr lang="fr-FR" sz="1100" i="1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Fresh</a:t>
            </a:r>
            <a:r>
              <a:rPr lang="fr-FR" sz="1100" i="1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Plaza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. </a:t>
            </a:r>
            <a:r>
              <a:rPr lang="en-GB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Available at: https://www.freshplaza.fr/article/9379663/succes-de-l-essai-britannique-de-lutte-contre-les-insectes-sans-pesticides/ (Accessed: 13 December 2021)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fr-FR" sz="1100" u="sng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489" name="Google Shape;489;p51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29</a:t>
            </a:fld>
            <a:endParaRPr/>
          </a:p>
        </p:txBody>
      </p:sp>
      <p:sp>
        <p:nvSpPr>
          <p:cNvPr id="6" name="Google Shape;488;p51">
            <a:extLst>
              <a:ext uri="{FF2B5EF4-FFF2-40B4-BE49-F238E27FC236}">
                <a16:creationId xmlns:a16="http://schemas.microsoft.com/office/drawing/2014/main" id="{42527129-C129-4D32-AB6D-33F5E2556BB7}"/>
              </a:ext>
            </a:extLst>
          </p:cNvPr>
          <p:cNvSpPr txBox="1">
            <a:spLocks/>
          </p:cNvSpPr>
          <p:nvPr/>
        </p:nvSpPr>
        <p:spPr>
          <a:xfrm>
            <a:off x="5857293" y="1079560"/>
            <a:ext cx="6170584" cy="553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679015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67901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79015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endParaRPr lang="en-GB" sz="1100" dirty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en-GB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[12] Fletcher, K. (2021) ‘It’s all about sex – trial success for chemical-free SWD control’, </a:t>
            </a:r>
            <a:r>
              <a:rPr lang="en-GB" sz="1100" i="1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The Scottish Farmer</a:t>
            </a:r>
            <a:r>
              <a:rPr lang="en-GB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, 12 December. Available at: https://www.thescottishfarmer.co.uk/news/19771709.sex---trial-success-bigsis-chemical-free-swd-control/ (Accessed: 13 December 2021)</a:t>
            </a:r>
            <a:endParaRPr lang="fr-FR" sz="1100" dirty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endParaRPr lang="fr-FR" sz="1100" dirty="0">
              <a:solidFill>
                <a:schemeClr val="dk1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fr-FR" sz="1100" dirty="0">
                <a:solidFill>
                  <a:schemeClr val="dk1"/>
                </a:solidFill>
              </a:rPr>
              <a:t>		</a:t>
            </a:r>
            <a:r>
              <a:rPr lang="fr-FR" sz="1100" b="1" dirty="0">
                <a:solidFill>
                  <a:schemeClr val="dk1"/>
                </a:solidFill>
              </a:rPr>
              <a:t>Commerce et Réglementation</a:t>
            </a:r>
            <a:endParaRPr lang="fr-FR" sz="1100" b="1" u="sng" dirty="0">
              <a:solidFill>
                <a:srgbClr val="0097A7"/>
              </a:solidFill>
              <a:latin typeface="Times New Roman"/>
              <a:cs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fr-FR" sz="1100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[</a:t>
            </a:r>
            <a:r>
              <a:rPr lang="fr-FR" sz="1100" dirty="0">
                <a:solidFill>
                  <a:schemeClr val="tx1"/>
                </a:solidFill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13] 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Beaudoin, S. (2021) ‘Jardin d’Orante dépasse le million de bocaux commercialisés’, </a:t>
            </a:r>
            <a:r>
              <a:rPr lang="fr-FR" sz="1100" i="1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Culture légumière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, </a:t>
            </a:r>
            <a:r>
              <a:rPr lang="fr-FR" sz="1100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December</a:t>
            </a:r>
            <a:endParaRPr lang="fr-FR" sz="1100" dirty="0">
              <a:solidFill>
                <a:schemeClr val="tx1"/>
              </a:solidFill>
              <a:latin typeface="Constantia" panose="02030602050306030303" pitchFamily="18" charset="0"/>
              <a:ea typeface="Calibri" panose="020F0502020204030204" pitchFamily="34" charset="0"/>
              <a:cs typeface="Calibri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fr-FR" sz="1100" dirty="0">
                <a:solidFill>
                  <a:schemeClr val="tx1"/>
                </a:solidFill>
                <a:latin typeface="Constantia" panose="02030602050306030303" pitchFamily="18" charset="0"/>
                <a:cs typeface="Calibri"/>
              </a:rPr>
              <a:t>[14] </a:t>
            </a:r>
            <a:r>
              <a:rPr lang="fr-FR" sz="1100" dirty="0" err="1">
                <a:solidFill>
                  <a:schemeClr val="tx1"/>
                </a:solidFill>
                <a:latin typeface="Constantia" panose="02030602050306030303" pitchFamily="18" charset="0"/>
                <a:cs typeface="Calibri"/>
              </a:rPr>
              <a:t>Rabut</a:t>
            </a:r>
            <a:r>
              <a:rPr lang="fr-FR" sz="1100" dirty="0">
                <a:solidFill>
                  <a:schemeClr val="tx1"/>
                </a:solidFill>
                <a:latin typeface="Constantia" panose="02030602050306030303" pitchFamily="18" charset="0"/>
                <a:cs typeface="Calibri"/>
              </a:rPr>
              <a:t>, F. and Pellé, E. (2021) ‘L’original : un ananas vert mûr à </a:t>
            </a:r>
            <a:r>
              <a:rPr lang="fr-FR" sz="1100" dirty="0" err="1">
                <a:solidFill>
                  <a:schemeClr val="tx1"/>
                </a:solidFill>
                <a:latin typeface="Constantia" panose="02030602050306030303" pitchFamily="18" charset="0"/>
                <a:cs typeface="Calibri"/>
              </a:rPr>
              <a:t>coeur</a:t>
            </a:r>
            <a:r>
              <a:rPr lang="fr-FR" sz="1100" dirty="0">
                <a:solidFill>
                  <a:schemeClr val="tx1"/>
                </a:solidFill>
                <a:latin typeface="Constantia" panose="02030602050306030303" pitchFamily="18" charset="0"/>
                <a:cs typeface="Calibri"/>
              </a:rPr>
              <a:t>’, </a:t>
            </a:r>
            <a:r>
              <a:rPr lang="fr-FR" sz="1100" i="1" dirty="0" err="1">
                <a:solidFill>
                  <a:schemeClr val="tx1"/>
                </a:solidFill>
                <a:latin typeface="Constantia" panose="02030602050306030303" pitchFamily="18" charset="0"/>
                <a:cs typeface="Calibri"/>
              </a:rPr>
              <a:t>Végétable</a:t>
            </a:r>
            <a:r>
              <a:rPr lang="fr-FR" sz="1100" dirty="0">
                <a:solidFill>
                  <a:schemeClr val="tx1"/>
                </a:solidFill>
                <a:latin typeface="Constantia" panose="02030602050306030303" pitchFamily="18" charset="0"/>
                <a:cs typeface="Calibri"/>
              </a:rPr>
              <a:t>, </a:t>
            </a:r>
            <a:r>
              <a:rPr lang="fr-FR" sz="1100" dirty="0" err="1">
                <a:solidFill>
                  <a:schemeClr val="tx1"/>
                </a:solidFill>
                <a:latin typeface="Constantia" panose="02030602050306030303" pitchFamily="18" charset="0"/>
                <a:cs typeface="Calibri"/>
              </a:rPr>
              <a:t>December</a:t>
            </a:r>
            <a:endParaRPr lang="fr-FR" sz="1100" dirty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fr-FR" sz="1100" dirty="0">
                <a:solidFill>
                  <a:schemeClr val="tx1"/>
                </a:solidFill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[15] </a:t>
            </a:r>
            <a:r>
              <a:rPr lang="fr-FR" sz="1100" dirty="0" err="1">
                <a:solidFill>
                  <a:schemeClr val="tx1"/>
                </a:solidFill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Bodiou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, D. (2021) ‘La réforme de l’assurance récolte est lancée’, </a:t>
            </a:r>
            <a:r>
              <a:rPr lang="fr-FR" sz="1100" i="1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L’Arboriculture fruitière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, 3 </a:t>
            </a:r>
            <a:r>
              <a:rPr lang="fr-FR" sz="1100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December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. </a:t>
            </a:r>
            <a:r>
              <a:rPr lang="en-GB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Available at: https://www.arboriculture-fruitiere.com/articles/juridique/la-reforme-de-lassurance-recolte-est-lancee (Accessed: 12 December 2021)</a:t>
            </a:r>
            <a:endParaRPr lang="fr-FR" sz="1100" dirty="0">
              <a:solidFill>
                <a:schemeClr val="tx1"/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Calibri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fr-FR" sz="1100" dirty="0">
                <a:solidFill>
                  <a:schemeClr val="tx1"/>
                </a:solidFill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[16] Jeanne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, D. (2021) ‘Gestion des risques La réforme de l’assurance récolte est lancée’, </a:t>
            </a:r>
            <a:r>
              <a:rPr lang="fr-FR" sz="1100" i="1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Terre-net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, 1 </a:t>
            </a:r>
            <a:r>
              <a:rPr lang="fr-FR" sz="1100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December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. </a:t>
            </a:r>
            <a:r>
              <a:rPr lang="en-GB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Available at: https://www.terre-net.fr/actualite-agricole/politique-syndicalisme/article/la-reforme-de-l-assurance-recolte-est-lancee-205-203926.html (Accessed: 12 December 2021)</a:t>
            </a:r>
            <a:endParaRPr lang="fr-FR" sz="1100" dirty="0">
              <a:solidFill>
                <a:schemeClr val="tx1"/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Calibri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fr-FR" sz="1100" dirty="0">
                <a:solidFill>
                  <a:schemeClr val="tx1"/>
                </a:solidFill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[17] </a:t>
            </a:r>
            <a:r>
              <a:rPr lang="fr-FR" sz="1100" i="1" dirty="0">
                <a:solidFill>
                  <a:schemeClr val="tx1"/>
                </a:solidFill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Projet</a:t>
            </a:r>
            <a:r>
              <a:rPr lang="fr-FR" sz="1100" i="1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 de loi portant réforme des outils de gestion des risques climatiques en agriculture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 (2021) </a:t>
            </a:r>
            <a:r>
              <a:rPr lang="fr-FR" sz="1100" i="1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Vie publique.fr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. </a:t>
            </a:r>
            <a:r>
              <a:rPr lang="fr-FR" sz="1100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Available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 at: https://www.vie-publique.fr/loi/282699-projet-loi-reforme-regime-assurance-recoltes-agricoles (</a:t>
            </a:r>
            <a:r>
              <a:rPr lang="fr-FR" sz="1100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Accessed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: 12 </a:t>
            </a:r>
            <a:r>
              <a:rPr lang="fr-FR" sz="1100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December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 2021)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endParaRPr lang="fr-FR" sz="1100" dirty="0">
              <a:solidFill>
                <a:schemeClr val="tx1"/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Calibri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r>
              <a:rPr lang="fr-FR" sz="1100" b="1" dirty="0">
                <a:solidFill>
                  <a:schemeClr val="dk1"/>
                </a:solidFill>
                <a:latin typeface="Constantia" panose="02030602050306030303" pitchFamily="18" charset="0"/>
              </a:rPr>
              <a:t>Organisation de la filière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fr-FR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[18] Assises Nationales de l’Agriculture, de l’Alimentation et de la Santé (2021). </a:t>
            </a:r>
            <a:r>
              <a:rPr lang="fr-FR" sz="1100" b="0" i="1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Événements.ouest-france.fr</a:t>
            </a:r>
            <a:r>
              <a:rPr lang="fr-FR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, 2 </a:t>
            </a:r>
            <a:r>
              <a:rPr lang="fr-FR" sz="1100" b="0" i="0" u="none" strike="noStrike" dirty="0" err="1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December</a:t>
            </a:r>
            <a:r>
              <a:rPr lang="fr-FR" sz="1100" b="0" i="1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. </a:t>
            </a:r>
            <a:r>
              <a:rPr lang="fr-FR" sz="1100" b="0" i="1" u="none" strike="noStrike" dirty="0" err="1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Available</a:t>
            </a:r>
            <a:r>
              <a:rPr lang="fr-FR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 at: https://evenements.ouest-france.fr/assisesdelaterre/programme_2021/ (</a:t>
            </a:r>
            <a:r>
              <a:rPr lang="fr-FR" sz="1100" b="0" i="0" u="none" strike="noStrike" dirty="0" err="1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Accessed</a:t>
            </a:r>
            <a:r>
              <a:rPr lang="fr-FR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: 12 </a:t>
            </a:r>
            <a:r>
              <a:rPr lang="fr-FR" sz="1100" b="0" i="0" u="none" strike="noStrike" dirty="0" err="1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December</a:t>
            </a:r>
            <a:r>
              <a:rPr lang="fr-FR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 2021)</a:t>
            </a:r>
            <a:r>
              <a:rPr lang="en-US" sz="1100" b="0" i="0" dirty="0">
                <a:effectLst/>
                <a:latin typeface="Constantia" panose="02030602050306030303" pitchFamily="18" charset="0"/>
              </a:rPr>
              <a:t>​</a:t>
            </a:r>
            <a:endParaRPr lang="en-US" sz="11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fr-FR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[19] Lévêque O. (2021) ‘Jacques </a:t>
            </a:r>
            <a:r>
              <a:rPr lang="fr-FR" sz="1100" b="0" i="0" u="none" strike="noStrike" dirty="0" err="1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Rouchaussé</a:t>
            </a:r>
            <a:r>
              <a:rPr lang="fr-FR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, réélu président du CTIFL’. </a:t>
            </a:r>
            <a:r>
              <a:rPr lang="fr-FR" sz="1100" b="0" i="0" u="none" strike="noStrike" dirty="0" err="1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Médiafel</a:t>
            </a:r>
            <a:r>
              <a:rPr lang="fr-FR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, 1 </a:t>
            </a:r>
            <a:r>
              <a:rPr lang="fr-FR" sz="1100" b="0" i="0" u="none" strike="noStrike" dirty="0" err="1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December</a:t>
            </a:r>
            <a:r>
              <a:rPr lang="fr-FR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. </a:t>
            </a:r>
            <a:r>
              <a:rPr lang="fr-FR" sz="1100" b="0" i="0" u="none" strike="noStrike" dirty="0" err="1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Available</a:t>
            </a:r>
            <a:r>
              <a:rPr lang="fr-FR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 at: https://www.arboriculture-fruitiere.com/articles/vie-de-filiere/jacques-rouchausse-reelu-president-du-ctifl (</a:t>
            </a:r>
            <a:r>
              <a:rPr lang="fr-FR" sz="1100" b="0" i="0" u="none" strike="noStrike" dirty="0" err="1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Accessed</a:t>
            </a:r>
            <a:r>
              <a:rPr lang="fr-FR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: 12 </a:t>
            </a:r>
            <a:r>
              <a:rPr lang="fr-FR" sz="1100" b="0" i="0" u="none" strike="noStrike" dirty="0" err="1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December</a:t>
            </a:r>
            <a:r>
              <a:rPr lang="fr-FR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 2021)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fr-FR" sz="1100" dirty="0">
                <a:solidFill>
                  <a:srgbClr val="000000"/>
                </a:solidFill>
                <a:latin typeface="Constantia" panose="02030602050306030303" pitchFamily="18" charset="0"/>
              </a:rPr>
              <a:t>[20] 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Pellé, E. (2021) ‘Rapprochement au sein du maraîchage nantais’, </a:t>
            </a:r>
            <a:r>
              <a:rPr lang="fr-FR" sz="1100" i="1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Végétable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100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December</a:t>
            </a:r>
            <a:endParaRPr lang="fr-FR" sz="1100" u="sng" dirty="0">
              <a:solidFill>
                <a:srgbClr val="0097A7"/>
              </a:solidFill>
              <a:latin typeface="Constantia" panose="02030602050306030303" pitchFamily="18" charset="0"/>
              <a:cs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endParaRPr lang="fr-FR" sz="1100" dirty="0">
              <a:solidFill>
                <a:schemeClr val="dk1"/>
              </a:solidFill>
              <a:latin typeface="Constantia" panose="02030602050306030303" pitchFamily="18" charset="0"/>
            </a:endParaRPr>
          </a:p>
          <a:p>
            <a:pPr marL="171450" indent="-1714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100" u="sng" dirty="0">
              <a:solidFill>
                <a:srgbClr val="0097A7"/>
              </a:solidFill>
              <a:latin typeface="Arial"/>
              <a:ea typeface="Times New Roman"/>
              <a:cs typeface="Times New Roman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7"/>
          <p:cNvSpPr txBox="1">
            <a:spLocks noGrp="1"/>
          </p:cNvSpPr>
          <p:nvPr>
            <p:ph type="title"/>
          </p:nvPr>
        </p:nvSpPr>
        <p:spPr>
          <a:xfrm>
            <a:off x="1218886" y="181279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1">
            <a:normAutofit fontScale="90000"/>
          </a:bodyPr>
          <a:lstStyle/>
          <a:p>
            <a:pPr algn="ctr">
              <a:buSzPts val="4400"/>
            </a:pPr>
            <a:r>
              <a:rPr lang="fr-FR" sz="4400" b="1"/>
              <a:t>Innovations technologiques / produits</a:t>
            </a:r>
            <a:endParaRPr lang="fr-FR"/>
          </a:p>
        </p:txBody>
      </p:sp>
      <p:pic>
        <p:nvPicPr>
          <p:cNvPr id="241" name="Google Shape;241;p27" descr="Innovation-pole-nutrition-vegetale-min - TIMAC AGRO U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43715" y="1831451"/>
            <a:ext cx="5696583" cy="3797722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7"/>
          <p:cNvSpPr txBox="1"/>
          <p:nvPr/>
        </p:nvSpPr>
        <p:spPr>
          <a:xfrm>
            <a:off x="61284" y="6621211"/>
            <a:ext cx="2679179" cy="20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Calibri"/>
              <a:buNone/>
            </a:pPr>
            <a:r>
              <a:rPr lang="fr-FR" sz="7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https://uy.timacagro.com/innovation/la-division-nutricion-vegetal/</a:t>
            </a:r>
            <a:endParaRPr/>
          </a:p>
        </p:txBody>
      </p:sp>
      <p:sp>
        <p:nvSpPr>
          <p:cNvPr id="243" name="Google Shape;243;p27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512B87-64E9-4EFD-9C82-1E8579AB5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8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1"/>
          <p:cNvSpPr txBox="1">
            <a:spLocks noGrp="1"/>
          </p:cNvSpPr>
          <p:nvPr>
            <p:ph type="title"/>
          </p:nvPr>
        </p:nvSpPr>
        <p:spPr>
          <a:xfrm>
            <a:off x="1074146" y="538225"/>
            <a:ext cx="5189680" cy="72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onstantia"/>
              <a:buNone/>
            </a:pPr>
            <a:r>
              <a:rPr lang="fr-FR" sz="3200" dirty="0"/>
              <a:t>Bibliographie / Sitographie </a:t>
            </a:r>
            <a:endParaRPr sz="3200" dirty="0"/>
          </a:p>
        </p:txBody>
      </p:sp>
      <p:sp>
        <p:nvSpPr>
          <p:cNvPr id="487" name="Google Shape;487;p51"/>
          <p:cNvSpPr txBox="1">
            <a:spLocks noGrp="1"/>
          </p:cNvSpPr>
          <p:nvPr>
            <p:ph type="body" idx="2"/>
          </p:nvPr>
        </p:nvSpPr>
        <p:spPr>
          <a:xfrm>
            <a:off x="0" y="1107752"/>
            <a:ext cx="5925000" cy="5521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endParaRPr lang="fr-FR" sz="1100" b="1" u="sng" dirty="0">
              <a:solidFill>
                <a:srgbClr val="0097A7"/>
              </a:solidFill>
              <a:latin typeface="Constantia" panose="02030602050306030303" pitchFamily="18" charset="0"/>
              <a:cs typeface="Times New Roman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r>
              <a:rPr lang="fr-FR" sz="1100" b="1" dirty="0">
                <a:solidFill>
                  <a:schemeClr val="dk1"/>
                </a:solidFill>
                <a:latin typeface="Constantia" panose="02030602050306030303" pitchFamily="18" charset="0"/>
              </a:rPr>
              <a:t>Dossier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fr-FR" sz="1100" dirty="0">
                <a:solidFill>
                  <a:schemeClr val="tx1"/>
                </a:solidFill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[21] Bouc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, C. (2021) ‘</a:t>
            </a:r>
            <a:r>
              <a:rPr lang="fr-FR" sz="1100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Annuus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 horribilis !’, </a:t>
            </a:r>
            <a:r>
              <a:rPr lang="fr-FR" sz="1100" i="1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Végétable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, </a:t>
            </a:r>
            <a:r>
              <a:rPr lang="fr-FR" sz="1100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December</a:t>
            </a:r>
            <a:endParaRPr lang="fr-FR" sz="1100" dirty="0">
              <a:solidFill>
                <a:schemeClr val="tx1"/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fr-FR" sz="1100" dirty="0">
                <a:solidFill>
                  <a:schemeClr val="tx1"/>
                </a:solidFill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[22] </a:t>
            </a:r>
            <a:r>
              <a:rPr lang="fr-FR" sz="1100" dirty="0" err="1">
                <a:solidFill>
                  <a:schemeClr val="tx1"/>
                </a:solidFill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Bressolier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, A., Lévêque, O. and Beaudoin, S. (2021) ‘Melon : lutter contre les bioagresseurs’, </a:t>
            </a:r>
            <a:r>
              <a:rPr lang="fr-FR" sz="1100" i="1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Culture légumière</a:t>
            </a:r>
            <a:r>
              <a:rPr lang="fr-FR" sz="11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, </a:t>
            </a:r>
            <a:r>
              <a:rPr lang="fr-FR" sz="1100" dirty="0" err="1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Calibri"/>
              </a:rPr>
              <a:t>December</a:t>
            </a:r>
            <a:endParaRPr lang="fr-FR" sz="1100" b="1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1100" b="1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 dirty="0">
                <a:solidFill>
                  <a:schemeClr val="dk1"/>
                </a:solidFill>
              </a:rPr>
              <a:t>Agenda</a:t>
            </a:r>
            <a:endParaRPr lang="fr-FR" sz="1100" b="1" dirty="0">
              <a:solidFill>
                <a:schemeClr val="dk1"/>
              </a:solidFill>
              <a:latin typeface="Constantia" panose="02030602050306030303" pitchFamily="18" charset="0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dirty="0">
                <a:solidFill>
                  <a:schemeClr val="tx1"/>
                </a:solidFill>
                <a:latin typeface="Constantia" panose="02030602050306030303" pitchFamily="18" charset="0"/>
              </a:rPr>
              <a:t>[23]</a:t>
            </a:r>
            <a:r>
              <a:rPr lang="zh-CN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 Beaudoin S. (2021) ‘AgreenTech Valley organise son Forum transition énergétique à Orléans’. Médiafel, 1 December. Available at: </a:t>
            </a:r>
            <a:r>
              <a:rPr lang="zh-CN" sz="1100" b="0" i="0" u="sng" strike="noStrike" dirty="0">
                <a:solidFill>
                  <a:srgbClr val="0563C1"/>
                </a:solidFill>
                <a:effectLst/>
                <a:latin typeface="Constantia" panose="02030602050306030303" pitchFamily="18" charset="0"/>
                <a:hlinkClick r:id="rId3"/>
              </a:rPr>
              <a:t>https://www.arboriculture-fruitiere.com/articles/vie-de-filiere/agreentech-valley-organise-son-forum-transition-energetique-orleans</a:t>
            </a:r>
            <a:r>
              <a:rPr lang="zh-CN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 (Accessed: 12 December 2021) </a:t>
            </a:r>
            <a:r>
              <a:rPr lang="en-US" sz="1100" b="0" i="0" dirty="0">
                <a:effectLst/>
                <a:latin typeface="Constantia" panose="02030602050306030303" pitchFamily="18" charset="0"/>
              </a:rPr>
              <a:t>​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[</a:t>
            </a:r>
            <a:r>
              <a:rPr lang="fr-FR" altLang="zh-CN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24</a:t>
            </a:r>
            <a:r>
              <a:rPr lang="zh-CN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]  Bressolier A. (2021) ‘«Notre leitmotiv : améliorer la productivité du verger oléicole»’. Médiafel, 2 December. Available at: </a:t>
            </a:r>
            <a:r>
              <a:rPr lang="zh-CN" sz="1100" b="0" i="0" u="sng" strike="noStrike" dirty="0">
                <a:solidFill>
                  <a:srgbClr val="0563C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hlinkClick r:id="rId4"/>
              </a:rPr>
              <a:t>https://www.arboriculture-fruitiere.com/articles/technique-fruit/notre-leitmotiv-ameliorer-la-productivite-du-verger-oleicole</a:t>
            </a:r>
            <a:r>
              <a:rPr lang="zh-CN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(Accessed: 12 December 2021) </a:t>
            </a:r>
            <a:r>
              <a:rPr lang="zh-CN" sz="1100" b="0" i="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​</a:t>
            </a:r>
            <a:endParaRPr lang="fr-FR" altLang="zh-CN" sz="1100" dirty="0">
              <a:latin typeface="Constantia" panose="02030602050306030303" pitchFamily="18" charset="0"/>
              <a:ea typeface="Calibri" panose="020F0502020204030204" pitchFamily="34" charset="0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[</a:t>
            </a:r>
            <a:r>
              <a:rPr lang="fr-FR" altLang="zh-CN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25</a:t>
            </a:r>
            <a:r>
              <a:rPr lang="zh-CN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]  ‘LAURÉATS 2021’. SIVAL. Available at: </a:t>
            </a:r>
            <a:r>
              <a:rPr lang="zh-CN" sz="1100" b="0" i="0" u="sng" strike="noStrike" dirty="0">
                <a:solidFill>
                  <a:srgbClr val="0563C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hlinkClick r:id="rId5"/>
              </a:rPr>
              <a:t>https://www.sival-innovation.com/category/laureats-2021/</a:t>
            </a:r>
            <a:r>
              <a:rPr lang="zh-CN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(Accessed: 12 December 2021) </a:t>
            </a:r>
            <a:r>
              <a:rPr lang="zh-CN" sz="1100" b="0" i="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​</a:t>
            </a:r>
            <a:endParaRPr lang="fr-FR" altLang="zh-CN" sz="1100" dirty="0">
              <a:latin typeface="Constantia" panose="02030602050306030303" pitchFamily="18" charset="0"/>
              <a:ea typeface="Calibri" panose="020F0502020204030204" pitchFamily="34" charset="0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[2</a:t>
            </a:r>
            <a:r>
              <a:rPr lang="fr-FR" altLang="zh-CN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6</a:t>
            </a:r>
            <a:r>
              <a:rPr lang="zh-CN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]  ‘Appels à candidatures, pour le projet « cultivons notre terre » | Angers Loire Métropole’. resovilles 2 December. Available at: </a:t>
            </a:r>
            <a:r>
              <a:rPr lang="zh-CN" sz="1100" b="0" i="0" u="sng" strike="noStrike" dirty="0">
                <a:solidFill>
                  <a:srgbClr val="0563C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hlinkClick r:id="rId6"/>
              </a:rPr>
              <a:t>https://www.resovilles.com/appels-a-candidatures-pour-le-projet-cultivons-notre-terre-angers-loire-metropole/</a:t>
            </a:r>
            <a:r>
              <a:rPr lang="zh-CN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(Accessed: 12 December 2021) </a:t>
            </a:r>
            <a:r>
              <a:rPr lang="zh-CN" sz="1100" b="0" i="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​</a:t>
            </a:r>
            <a:endParaRPr lang="fr-FR" altLang="zh-CN" sz="1100" dirty="0">
              <a:latin typeface="Constantia" panose="02030602050306030303" pitchFamily="18" charset="0"/>
              <a:ea typeface="Calibri" panose="020F0502020204030204" pitchFamily="34" charset="0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[2</a:t>
            </a:r>
            <a:r>
              <a:rPr lang="fr-FR" altLang="zh-CN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7</a:t>
            </a:r>
            <a:r>
              <a:rPr lang="zh-CN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]  ‘Vendredis horticoles de la Montérégie - 2e édition’. Agrobonsens 3 décembre 2021. Available at: </a:t>
            </a:r>
            <a:r>
              <a:rPr lang="zh-CN" sz="1100" b="0" i="0" u="sng" strike="noStrike" dirty="0">
                <a:solidFill>
                  <a:srgbClr val="0563C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hlinkClick r:id="rId7"/>
              </a:rPr>
              <a:t>http://agrobonsens.com/evenement/vendredis-horticoles2021/</a:t>
            </a:r>
            <a:r>
              <a:rPr lang="zh-CN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(Accessed: 12 December 2021) </a:t>
            </a:r>
            <a:r>
              <a:rPr lang="zh-CN" sz="1100" b="0" i="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​</a:t>
            </a:r>
            <a:endParaRPr lang="fr-FR" altLang="zh-CN" sz="1100" dirty="0">
              <a:latin typeface="Constantia" panose="02030602050306030303" pitchFamily="18" charset="0"/>
              <a:ea typeface="Calibri" panose="020F0502020204030204" pitchFamily="34" charset="0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[2</a:t>
            </a:r>
            <a:r>
              <a:rPr lang="fr-FR" altLang="zh-CN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8</a:t>
            </a:r>
            <a:r>
              <a:rPr lang="zh-CN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]  ‘LES ANIMATIONS CTIFL AU SIVAL’ (2021). CTIFL.  Available at: </a:t>
            </a:r>
            <a:r>
              <a:rPr lang="zh-CN" sz="1100" b="0" i="0" u="sng" strike="noStrike" dirty="0">
                <a:solidFill>
                  <a:srgbClr val="0563C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hlinkClick r:id="rId8"/>
              </a:rPr>
              <a:t>https://www.ctifl.fr/Pages/Agenda/DetailsEvenement.aspx?id=595</a:t>
            </a:r>
            <a:r>
              <a:rPr lang="zh-CN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  (Accessed: 12 December 2021) </a:t>
            </a:r>
            <a:r>
              <a:rPr lang="zh-CN" sz="1100" b="0" i="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​</a:t>
            </a:r>
            <a:endParaRPr lang="fr-FR" altLang="zh-CN" sz="1100" dirty="0">
              <a:latin typeface="Constantia" panose="02030602050306030303" pitchFamily="18" charset="0"/>
              <a:ea typeface="Calibri" panose="020F0502020204030204" pitchFamily="34" charset="0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[2</a:t>
            </a:r>
            <a:r>
              <a:rPr lang="fr-FR" altLang="zh-CN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9</a:t>
            </a:r>
            <a:r>
              <a:rPr lang="zh-CN" sz="1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]  Lévêque O. (2021) ‘Fruit Logistica reporté en avril 2022’.  Médiafel 30 Novembre. Available at: https://www.arboriculture-fruitiere.com/articles/vie-de-filiere/fruit-logistica-reporte-en-avril-2022 (Accessed: 12 December 2021)</a:t>
            </a:r>
            <a:r>
              <a:rPr lang="en-US" sz="1100" b="0" i="0" dirty="0">
                <a:effectLst/>
                <a:latin typeface="Constantia" panose="02030602050306030303" pitchFamily="18" charset="0"/>
              </a:rPr>
              <a:t>​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fr-FR" sz="1100" dirty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fr-FR" sz="1100" u="sng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489" name="Google Shape;489;p51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0594968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0"/>
          <p:cNvSpPr txBox="1">
            <a:spLocks noGrp="1"/>
          </p:cNvSpPr>
          <p:nvPr>
            <p:ph type="body" idx="2"/>
          </p:nvPr>
        </p:nvSpPr>
        <p:spPr>
          <a:xfrm>
            <a:off x="698756" y="1819279"/>
            <a:ext cx="4999356" cy="2427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/>
          <a:p>
            <a:pPr marL="349250" indent="-342900" algn="just">
              <a:lnSpc>
                <a:spcPct val="150000"/>
              </a:lnSpc>
              <a:spcBef>
                <a:spcPts val="0"/>
              </a:spcBef>
            </a:pPr>
            <a:r>
              <a:rPr lang="fr-FR" sz="2000" b="1" dirty="0"/>
              <a:t>Dino</a:t>
            </a:r>
            <a:r>
              <a:rPr lang="fr-FR" sz="2000" dirty="0"/>
              <a:t> – </a:t>
            </a:r>
            <a:r>
              <a:rPr lang="fr-FR" sz="2000" i="1" dirty="0"/>
              <a:t>désherbage des légumes en planches </a:t>
            </a:r>
            <a:endParaRPr lang="en-US" sz="2000" i="1" dirty="0"/>
          </a:p>
          <a:p>
            <a:pPr marL="635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000" dirty="0"/>
              <a:t>Modules de </a:t>
            </a:r>
            <a:r>
              <a:rPr lang="fr-FR" sz="2000" b="1" dirty="0"/>
              <a:t>« </a:t>
            </a:r>
            <a:r>
              <a:rPr lang="fr-FR" sz="2000" b="1" dirty="0" err="1"/>
              <a:t>geofencing</a:t>
            </a:r>
            <a:r>
              <a:rPr lang="fr-FR" sz="2000" b="1" dirty="0"/>
              <a:t> »</a:t>
            </a:r>
          </a:p>
          <a:p>
            <a:pPr marL="635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000" dirty="0"/>
              <a:t>Cadrage spatial des déplacements du robot</a:t>
            </a:r>
          </a:p>
        </p:txBody>
      </p:sp>
      <p:sp>
        <p:nvSpPr>
          <p:cNvPr id="7" name="Google Shape;284;p31">
            <a:extLst>
              <a:ext uri="{FF2B5EF4-FFF2-40B4-BE49-F238E27FC236}">
                <a16:creationId xmlns:a16="http://schemas.microsoft.com/office/drawing/2014/main" id="{4420C634-C14F-4764-80BA-169A8FD4417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071518" y="6475425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  <p:sp>
        <p:nvSpPr>
          <p:cNvPr id="11" name="Google Shape;234;p26">
            <a:extLst>
              <a:ext uri="{FF2B5EF4-FFF2-40B4-BE49-F238E27FC236}">
                <a16:creationId xmlns:a16="http://schemas.microsoft.com/office/drawing/2014/main" id="{10D64272-1A9E-44C4-8B96-4DCD82400F17}"/>
              </a:ext>
            </a:extLst>
          </p:cNvPr>
          <p:cNvSpPr txBox="1"/>
          <p:nvPr/>
        </p:nvSpPr>
        <p:spPr>
          <a:xfrm>
            <a:off x="38672" y="6590096"/>
            <a:ext cx="1944873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[1] Even, 2021</a:t>
            </a:r>
          </a:p>
        </p:txBody>
      </p:sp>
      <p:sp>
        <p:nvSpPr>
          <p:cNvPr id="270" name="Google Shape;270;p30"/>
          <p:cNvSpPr txBox="1">
            <a:spLocks noGrp="1"/>
          </p:cNvSpPr>
          <p:nvPr>
            <p:ph type="title"/>
          </p:nvPr>
        </p:nvSpPr>
        <p:spPr>
          <a:xfrm>
            <a:off x="1018217" y="647114"/>
            <a:ext cx="10668925" cy="1047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>
              <a:buSzPts val="3400"/>
            </a:pPr>
            <a:r>
              <a:rPr lang="fr-FR" sz="3200" i="1" dirty="0"/>
              <a:t>Les robots Dino et Ted de </a:t>
            </a:r>
            <a:r>
              <a:rPr lang="fr-FR" sz="3200" i="1" dirty="0" err="1"/>
              <a:t>Naio</a:t>
            </a:r>
            <a:r>
              <a:rPr lang="fr-FR" sz="3200" i="1" dirty="0"/>
              <a:t> Technologie en autonomie totale </a:t>
            </a:r>
            <a:r>
              <a:rPr lang="fr-FR" sz="2800" i="1" dirty="0"/>
              <a:t>(</a:t>
            </a:r>
            <a:r>
              <a:rPr lang="fr-FR" sz="2800" i="1" dirty="0" err="1"/>
              <a:t>Médiafel</a:t>
            </a:r>
            <a:r>
              <a:rPr lang="fr-FR" sz="2800" i="1" dirty="0"/>
              <a:t>, 06/12/2021) </a:t>
            </a:r>
            <a:r>
              <a:rPr lang="fr-FR" sz="3200" dirty="0"/>
              <a:t>[1]</a:t>
            </a:r>
          </a:p>
        </p:txBody>
      </p:sp>
      <p:sp>
        <p:nvSpPr>
          <p:cNvPr id="8" name="Google Shape;273;p30">
            <a:extLst>
              <a:ext uri="{FF2B5EF4-FFF2-40B4-BE49-F238E27FC236}">
                <a16:creationId xmlns:a16="http://schemas.microsoft.com/office/drawing/2014/main" id="{785D1B8C-44B4-401F-AFA2-481AB109817E}"/>
              </a:ext>
            </a:extLst>
          </p:cNvPr>
          <p:cNvSpPr txBox="1">
            <a:spLocks/>
          </p:cNvSpPr>
          <p:nvPr/>
        </p:nvSpPr>
        <p:spPr>
          <a:xfrm>
            <a:off x="698756" y="4465858"/>
            <a:ext cx="5115071" cy="2167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679015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79015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250" indent="-342900" algn="just">
              <a:lnSpc>
                <a:spcPct val="150000"/>
              </a:lnSpc>
              <a:spcBef>
                <a:spcPts val="0"/>
              </a:spcBef>
            </a:pPr>
            <a:r>
              <a:rPr lang="fr-FR" sz="2000" b="1" dirty="0"/>
              <a:t>Ted</a:t>
            </a:r>
            <a:r>
              <a:rPr lang="fr-FR" sz="2000" dirty="0"/>
              <a:t> – </a:t>
            </a:r>
            <a:r>
              <a:rPr lang="fr-FR" sz="2000" i="1" dirty="0"/>
              <a:t>désherbage des inter-rangs en viticulture</a:t>
            </a:r>
          </a:p>
          <a:p>
            <a:pPr marL="635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000" dirty="0"/>
              <a:t>S</a:t>
            </a:r>
            <a:r>
              <a:rPr lang="fr-FR" sz="2000" b="1" dirty="0"/>
              <a:t>ystèmes de détection d’obstacles</a:t>
            </a:r>
          </a:p>
          <a:p>
            <a:pPr marL="635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000" dirty="0"/>
              <a:t>Eviter les accidents avec les personnes </a:t>
            </a:r>
          </a:p>
        </p:txBody>
      </p:sp>
      <p:pic>
        <p:nvPicPr>
          <p:cNvPr id="9" name="Picture 12" descr="A picture containing domestic cat, cat&#10;&#10;Description automatically generated">
            <a:extLst>
              <a:ext uri="{FF2B5EF4-FFF2-40B4-BE49-F238E27FC236}">
                <a16:creationId xmlns:a16="http://schemas.microsoft.com/office/drawing/2014/main" id="{D2EF2486-1A52-4019-9E66-158EDE45A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37792"/>
            <a:ext cx="993066" cy="382415"/>
          </a:xfrm>
          <a:prstGeom prst="rect">
            <a:avLst/>
          </a:prstGeom>
        </p:spPr>
      </p:pic>
      <p:pic>
        <p:nvPicPr>
          <p:cNvPr id="10" name="Picture 12" descr="A picture containing domestic cat, cat&#10;&#10;Description automatically generated">
            <a:extLst>
              <a:ext uri="{FF2B5EF4-FFF2-40B4-BE49-F238E27FC236}">
                <a16:creationId xmlns:a16="http://schemas.microsoft.com/office/drawing/2014/main" id="{0BD2216F-28E4-4026-BDC9-E5E6874B3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2" y="5828471"/>
            <a:ext cx="993066" cy="382415"/>
          </a:xfrm>
          <a:prstGeom prst="rect">
            <a:avLst/>
          </a:prstGeom>
        </p:spPr>
      </p:pic>
      <p:pic>
        <p:nvPicPr>
          <p:cNvPr id="3" name="Image 2" descr="Une image contenant herbe, montagne, extérieur, ciel&#10;&#10;Description générée automatiquement">
            <a:extLst>
              <a:ext uri="{FF2B5EF4-FFF2-40B4-BE49-F238E27FC236}">
                <a16:creationId xmlns:a16="http://schemas.microsoft.com/office/drawing/2014/main" id="{B2FD0037-C0FC-4583-85A1-4F99B93BE8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7924" y="2096386"/>
            <a:ext cx="5706294" cy="3214927"/>
          </a:xfrm>
          <a:prstGeom prst="rect">
            <a:avLst/>
          </a:prstGeom>
        </p:spPr>
      </p:pic>
      <p:sp>
        <p:nvSpPr>
          <p:cNvPr id="12" name="Google Shape;234;p26">
            <a:extLst>
              <a:ext uri="{FF2B5EF4-FFF2-40B4-BE49-F238E27FC236}">
                <a16:creationId xmlns:a16="http://schemas.microsoft.com/office/drawing/2014/main" id="{7F30EB1E-694A-4EE8-9CE5-CEDE19262E03}"/>
              </a:ext>
            </a:extLst>
          </p:cNvPr>
          <p:cNvSpPr txBox="1"/>
          <p:nvPr/>
        </p:nvSpPr>
        <p:spPr>
          <a:xfrm>
            <a:off x="6374998" y="5287900"/>
            <a:ext cx="5312145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dirty="0"/>
              <a:t>Au printemps 2022, Dino pourra travailler sans surveillance, Naïo Technologies</a:t>
            </a:r>
            <a:endParaRPr lang="en-US" sz="11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CB54C49-82D1-4719-919F-AAED5BA1B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79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77155846-E343-4C4A-81BB-F818D0958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8" y="4035154"/>
            <a:ext cx="1599751" cy="1576245"/>
          </a:xfrm>
          <a:prstGeom prst="rect">
            <a:avLst/>
          </a:prstGeom>
        </p:spPr>
      </p:pic>
      <p:sp>
        <p:nvSpPr>
          <p:cNvPr id="249" name="Google Shape;249;p28"/>
          <p:cNvSpPr txBox="1">
            <a:spLocks noGrp="1"/>
          </p:cNvSpPr>
          <p:nvPr>
            <p:ph type="title"/>
          </p:nvPr>
        </p:nvSpPr>
        <p:spPr>
          <a:xfrm>
            <a:off x="1107073" y="322499"/>
            <a:ext cx="106416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fr-FR" sz="3200" dirty="0"/>
              <a:t>Les réservoirs d’eau solide de chez Berger-World </a:t>
            </a:r>
            <a:r>
              <a:rPr lang="fr-FR" sz="2800" dirty="0"/>
              <a:t>(Le lien horticole, décembre 2021) </a:t>
            </a:r>
            <a:r>
              <a:rPr lang="fr-FR" sz="3200" dirty="0"/>
              <a:t>[2][3]</a:t>
            </a:r>
            <a:endParaRPr lang="fr-FR" sz="3200" i="1" dirty="0"/>
          </a:p>
        </p:txBody>
      </p:sp>
      <p:sp>
        <p:nvSpPr>
          <p:cNvPr id="252" name="Google Shape;252;p28"/>
          <p:cNvSpPr txBox="1">
            <a:spLocks noGrp="1"/>
          </p:cNvSpPr>
          <p:nvPr>
            <p:ph type="body" idx="2"/>
          </p:nvPr>
        </p:nvSpPr>
        <p:spPr>
          <a:xfrm>
            <a:off x="1268750" y="3062015"/>
            <a:ext cx="3346750" cy="2657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 fontScale="92500" lnSpcReduction="20000"/>
          </a:bodyPr>
          <a:lstStyle/>
          <a:p>
            <a:pPr marL="349250" indent="-34290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fr-FR" sz="1900" dirty="0"/>
              <a:t>hydro-rétenteur </a:t>
            </a:r>
            <a:endParaRPr lang="en-US" sz="1900" dirty="0"/>
          </a:p>
          <a:p>
            <a:pPr marL="349250" indent="-34290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fr-FR" sz="1900" dirty="0"/>
              <a:t>sans acrylamide</a:t>
            </a:r>
          </a:p>
          <a:p>
            <a:pPr marL="349250" indent="-34290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fr-FR" sz="1900" dirty="0"/>
              <a:t>sans fertilisant </a:t>
            </a:r>
            <a:endParaRPr lang="en-US" sz="1900" dirty="0"/>
          </a:p>
          <a:p>
            <a:pPr marL="349250" indent="-34290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fr-FR" sz="1900" dirty="0"/>
              <a:t>biodégradable à 100%</a:t>
            </a:r>
          </a:p>
          <a:p>
            <a:pPr marL="349250" indent="-34290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fr-FR" sz="1900" dirty="0"/>
              <a:t>Sous forme de cristaux, à appliquer au niveau des racines</a:t>
            </a:r>
          </a:p>
          <a:p>
            <a:pPr marL="349250" indent="-34290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endParaRPr lang="fr-FR" sz="1900" dirty="0"/>
          </a:p>
        </p:txBody>
      </p:sp>
      <p:sp>
        <p:nvSpPr>
          <p:cNvPr id="253" name="Google Shape;253;p28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  <p:sp>
        <p:nvSpPr>
          <p:cNvPr id="10" name="Google Shape;234;p26">
            <a:extLst>
              <a:ext uri="{FF2B5EF4-FFF2-40B4-BE49-F238E27FC236}">
                <a16:creationId xmlns:a16="http://schemas.microsoft.com/office/drawing/2014/main" id="{7D78BE76-FD62-4A1D-923F-634A69726D35}"/>
              </a:ext>
            </a:extLst>
          </p:cNvPr>
          <p:cNvSpPr txBox="1"/>
          <p:nvPr/>
        </p:nvSpPr>
        <p:spPr>
          <a:xfrm>
            <a:off x="-678" y="6063720"/>
            <a:ext cx="364421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dirty="0">
                <a:ea typeface="Calibri"/>
                <a:sym typeface="Calibri"/>
              </a:rPr>
              <a:t>Green Water, </a:t>
            </a:r>
            <a:r>
              <a:rPr lang="fr-FR" sz="1100" dirty="0">
                <a:ea typeface="Calibri"/>
                <a:sym typeface="Calibri"/>
                <a:hlinkClick r:id="rId6"/>
              </a:rPr>
              <a:t>https</a:t>
            </a:r>
            <a:r>
              <a:rPr lang="fr-FR" sz="1100" b="0" u="none" strike="noStrike" cap="none" dirty="0">
                <a:ea typeface="Calibri"/>
                <a:sym typeface="Calibri"/>
                <a:hlinkClick r:id="rId6"/>
              </a:rPr>
              <a:t>://</a:t>
            </a:r>
            <a:r>
              <a:rPr lang="fr-FR" sz="1100" dirty="0">
                <a:ea typeface="Calibri"/>
                <a:sym typeface="Calibri"/>
                <a:hlinkClick r:id="rId6"/>
              </a:rPr>
              <a:t>berger-world</a:t>
            </a:r>
            <a:r>
              <a:rPr lang="fr-FR" sz="1100" b="0" u="none" strike="noStrike" cap="none" dirty="0">
                <a:ea typeface="Calibri"/>
                <a:sym typeface="Calibri"/>
                <a:hlinkClick r:id="rId6"/>
              </a:rPr>
              <a:t>.com/</a:t>
            </a:r>
            <a:r>
              <a:rPr lang="fr-FR" sz="1100" dirty="0">
                <a:ea typeface="Calibri"/>
                <a:sym typeface="Calibri"/>
                <a:hlinkClick r:id="rId6"/>
              </a:rPr>
              <a:t>green-water</a:t>
            </a:r>
            <a:r>
              <a:rPr lang="fr-FR" sz="1100" b="0" u="none" strike="noStrike" cap="none" dirty="0">
                <a:ea typeface="Calibri"/>
                <a:sym typeface="Calibri"/>
                <a:hlinkClick r:id="rId6"/>
              </a:rPr>
              <a:t>/</a:t>
            </a:r>
            <a:endParaRPr lang="fr-FR" sz="1100" b="0" u="none" strike="noStrike" cap="none" dirty="0">
              <a:ea typeface="Calibri"/>
              <a:sym typeface="Calibri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1100" dirty="0">
              <a:ea typeface="Calibri"/>
              <a:sym typeface="Calibri"/>
            </a:endParaRPr>
          </a:p>
          <a:p>
            <a:pPr marL="0" marR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0" u="none" strike="noStrike" cap="none" dirty="0">
                <a:ea typeface="Calibri"/>
                <a:sym typeface="Calibri"/>
              </a:rPr>
              <a:t>[2] Green Water</a:t>
            </a:r>
          </a:p>
          <a:p>
            <a:pPr marL="0" marR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dirty="0">
                <a:ea typeface="Calibri"/>
                <a:sym typeface="Calibri"/>
              </a:rPr>
              <a:t>[3] </a:t>
            </a:r>
            <a:r>
              <a:rPr lang="fr-FR" sz="1100" dirty="0" err="1">
                <a:ea typeface="Calibri"/>
                <a:sym typeface="Calibri"/>
              </a:rPr>
              <a:t>Hespel</a:t>
            </a:r>
            <a:r>
              <a:rPr lang="fr-FR" sz="1100" dirty="0">
                <a:ea typeface="Calibri"/>
                <a:sym typeface="Calibri"/>
              </a:rPr>
              <a:t>, 2021</a:t>
            </a:r>
            <a:r>
              <a:rPr lang="fr-FR" sz="1100" b="0" u="none" strike="noStrike" cap="none" dirty="0">
                <a:ea typeface="Calibri"/>
                <a:sym typeface="Calibri"/>
              </a:rPr>
              <a:t> </a:t>
            </a:r>
            <a:endParaRPr lang="en-US" sz="1100" dirty="0"/>
          </a:p>
        </p:txBody>
      </p:sp>
      <p:pic>
        <p:nvPicPr>
          <p:cNvPr id="2" name="Picture 4" descr="A picture containing cup, dark&#10;&#10;Description automatically generated">
            <a:extLst>
              <a:ext uri="{FF2B5EF4-FFF2-40B4-BE49-F238E27FC236}">
                <a16:creationId xmlns:a16="http://schemas.microsoft.com/office/drawing/2014/main" id="{2A6C0FC2-FA84-4D6D-8E6D-0FBB21B2061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385" t="30272" r="-385" b="194"/>
          <a:stretch/>
        </p:blipFill>
        <p:spPr>
          <a:xfrm>
            <a:off x="5011000" y="2841784"/>
            <a:ext cx="2166824" cy="2297237"/>
          </a:xfrm>
          <a:prstGeom prst="rect">
            <a:avLst/>
          </a:prstGeom>
        </p:spPr>
      </p:pic>
      <p:sp>
        <p:nvSpPr>
          <p:cNvPr id="5" name="Google Shape;252;p28">
            <a:extLst>
              <a:ext uri="{FF2B5EF4-FFF2-40B4-BE49-F238E27FC236}">
                <a16:creationId xmlns:a16="http://schemas.microsoft.com/office/drawing/2014/main" id="{B577EFC7-8ABA-4D66-930D-518BC26518CD}"/>
              </a:ext>
            </a:extLst>
          </p:cNvPr>
          <p:cNvSpPr txBox="1">
            <a:spLocks/>
          </p:cNvSpPr>
          <p:nvPr/>
        </p:nvSpPr>
        <p:spPr>
          <a:xfrm>
            <a:off x="730125" y="1750539"/>
            <a:ext cx="11395496" cy="611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679015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79015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35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000" dirty="0"/>
              <a:t>Fruit d'un partenariat avec The Global Institute of Water, </a:t>
            </a:r>
            <a:r>
              <a:rPr lang="fr-FR" sz="2000" dirty="0" err="1"/>
              <a:t>Environment</a:t>
            </a:r>
            <a:r>
              <a:rPr lang="fr-FR" sz="2000" dirty="0"/>
              <a:t> and </a:t>
            </a:r>
            <a:r>
              <a:rPr lang="fr-FR" sz="2000" dirty="0" err="1"/>
              <a:t>Health</a:t>
            </a:r>
            <a:r>
              <a:rPr lang="fr-FR" sz="2000" dirty="0"/>
              <a:t> (GIWEH)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E9F08C-08E6-4D7B-B008-D7FF2A56955B}"/>
              </a:ext>
            </a:extLst>
          </p:cNvPr>
          <p:cNvSpPr txBox="1"/>
          <p:nvPr/>
        </p:nvSpPr>
        <p:spPr>
          <a:xfrm>
            <a:off x="7586214" y="2958434"/>
            <a:ext cx="4502410" cy="21268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>
                <a:solidFill>
                  <a:srgbClr val="333333"/>
                </a:solidFill>
                <a:latin typeface="Constantia" panose="02030602050306030303" pitchFamily="18" charset="0"/>
              </a:rPr>
              <a:t>Une </a:t>
            </a:r>
            <a:r>
              <a:rPr lang="en-US" sz="1800" dirty="0" err="1">
                <a:solidFill>
                  <a:srgbClr val="333333"/>
                </a:solidFill>
                <a:latin typeface="Constantia" panose="02030602050306030303" pitchFamily="18" charset="0"/>
              </a:rPr>
              <a:t>réduction</a:t>
            </a:r>
            <a:r>
              <a:rPr lang="en-US" sz="1800" dirty="0">
                <a:solidFill>
                  <a:srgbClr val="333333"/>
                </a:solidFill>
                <a:latin typeface="Constantia" panose="02030602050306030303" pitchFamily="18" charset="0"/>
              </a:rPr>
              <a:t> de </a:t>
            </a:r>
            <a:r>
              <a:rPr lang="en-US" sz="1800" dirty="0" err="1">
                <a:solidFill>
                  <a:srgbClr val="333333"/>
                </a:solidFill>
                <a:latin typeface="Constantia" panose="02030602050306030303" pitchFamily="18" charset="0"/>
              </a:rPr>
              <a:t>l'arrosage</a:t>
            </a:r>
            <a:r>
              <a:rPr lang="en-US" sz="1800" dirty="0">
                <a:solidFill>
                  <a:srgbClr val="333333"/>
                </a:solidFill>
                <a:latin typeface="Constantia" panose="02030602050306030303" pitchFamily="18" charset="0"/>
              </a:rPr>
              <a:t> de 80%</a:t>
            </a:r>
            <a:endParaRPr lang="en-US" sz="1800" dirty="0">
              <a:latin typeface="Constantia" panose="02030602050306030303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>
                <a:solidFill>
                  <a:srgbClr val="333333"/>
                </a:solidFill>
                <a:latin typeface="Constantia" panose="02030602050306030303" pitchFamily="18" charset="0"/>
              </a:rPr>
              <a:t>Une </a:t>
            </a:r>
            <a:r>
              <a:rPr lang="en-US" sz="1800" dirty="0" err="1">
                <a:solidFill>
                  <a:srgbClr val="333333"/>
                </a:solidFill>
                <a:latin typeface="Constantia" panose="02030602050306030303" pitchFamily="18" charset="0"/>
              </a:rPr>
              <a:t>réduction</a:t>
            </a:r>
            <a:r>
              <a:rPr lang="en-US" sz="1800" dirty="0">
                <a:solidFill>
                  <a:srgbClr val="333333"/>
                </a:solidFill>
                <a:latin typeface="Constantia" panose="02030602050306030303" pitchFamily="18" charset="0"/>
              </a:rPr>
              <a:t> des </a:t>
            </a:r>
            <a:r>
              <a:rPr lang="en-US" sz="1800" dirty="0" err="1">
                <a:solidFill>
                  <a:srgbClr val="333333"/>
                </a:solidFill>
                <a:latin typeface="Constantia" panose="02030602050306030303" pitchFamily="18" charset="0"/>
              </a:rPr>
              <a:t>fertilisants</a:t>
            </a:r>
            <a:r>
              <a:rPr lang="en-US" sz="1800" dirty="0">
                <a:solidFill>
                  <a:srgbClr val="333333"/>
                </a:solidFill>
                <a:latin typeface="Constantia" panose="02030602050306030303" pitchFamily="18" charset="0"/>
              </a:rPr>
              <a:t> 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>
                <a:solidFill>
                  <a:srgbClr val="333333"/>
                </a:solidFill>
                <a:latin typeface="Constantia" panose="02030602050306030303" pitchFamily="18" charset="0"/>
              </a:rPr>
              <a:t>Entre dans les </a:t>
            </a:r>
            <a:r>
              <a:rPr lang="en-US" sz="1800" dirty="0" err="1">
                <a:solidFill>
                  <a:srgbClr val="333333"/>
                </a:solidFill>
                <a:latin typeface="Constantia" panose="02030602050306030303" pitchFamily="18" charset="0"/>
              </a:rPr>
              <a:t>normes</a:t>
            </a:r>
            <a:r>
              <a:rPr lang="en-US" sz="1800" dirty="0">
                <a:solidFill>
                  <a:srgbClr val="333333"/>
                </a:solidFill>
                <a:latin typeface="Constantia" panose="02030602050306030303" pitchFamily="18" charset="0"/>
              </a:rPr>
              <a:t> de </a:t>
            </a:r>
            <a:r>
              <a:rPr lang="en-US" sz="1800" dirty="0" err="1">
                <a:solidFill>
                  <a:srgbClr val="333333"/>
                </a:solidFill>
                <a:latin typeface="Constantia" panose="02030602050306030303" pitchFamily="18" charset="0"/>
              </a:rPr>
              <a:t>l’agriculture</a:t>
            </a:r>
            <a:r>
              <a:rPr lang="en-US" sz="1800" dirty="0">
                <a:solidFill>
                  <a:srgbClr val="333333"/>
                </a:solidFill>
                <a:latin typeface="Constantia" panose="02030602050306030303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Constantia" panose="02030602050306030303" pitchFamily="18" charset="0"/>
              </a:rPr>
              <a:t>raisonnée</a:t>
            </a:r>
            <a:r>
              <a:rPr lang="en-US" sz="1800" dirty="0">
                <a:solidFill>
                  <a:srgbClr val="333333"/>
                </a:solidFill>
                <a:latin typeface="Constantia" panose="02030602050306030303" pitchFamily="18" charset="0"/>
              </a:rPr>
              <a:t> 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>
                <a:solidFill>
                  <a:srgbClr val="333333"/>
                </a:solidFill>
                <a:latin typeface="Constantia" panose="02030602050306030303" pitchFamily="18" charset="0"/>
              </a:rPr>
              <a:t>Efficace</a:t>
            </a:r>
            <a:r>
              <a:rPr lang="en-US" sz="1800" dirty="0">
                <a:solidFill>
                  <a:srgbClr val="333333"/>
                </a:solidFill>
                <a:latin typeface="Constantia" panose="02030602050306030303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Constantia" panose="02030602050306030303" pitchFamily="18" charset="0"/>
              </a:rPr>
              <a:t>en</a:t>
            </a:r>
            <a:r>
              <a:rPr lang="en-US" sz="1800" dirty="0">
                <a:solidFill>
                  <a:srgbClr val="333333"/>
                </a:solidFill>
                <a:latin typeface="Constantia" panose="02030602050306030303" pitchFamily="18" charset="0"/>
              </a:rPr>
              <a:t> milieu </a:t>
            </a:r>
            <a:r>
              <a:rPr lang="en-US" sz="1800" dirty="0" err="1">
                <a:solidFill>
                  <a:srgbClr val="333333"/>
                </a:solidFill>
                <a:latin typeface="Constantia" panose="02030602050306030303" pitchFamily="18" charset="0"/>
              </a:rPr>
              <a:t>aride</a:t>
            </a:r>
            <a:r>
              <a:rPr lang="en-US" sz="1800" dirty="0">
                <a:solidFill>
                  <a:srgbClr val="333333"/>
                </a:solidFill>
                <a:latin typeface="Constantia" panose="02030602050306030303" pitchFamily="18" charset="0"/>
              </a:rPr>
              <a:t> </a:t>
            </a:r>
          </a:p>
        </p:txBody>
      </p:sp>
      <p:sp>
        <p:nvSpPr>
          <p:cNvPr id="8" name="Google Shape;252;p28">
            <a:extLst>
              <a:ext uri="{FF2B5EF4-FFF2-40B4-BE49-F238E27FC236}">
                <a16:creationId xmlns:a16="http://schemas.microsoft.com/office/drawing/2014/main" id="{88A6CA87-B5D6-49FC-9B43-3A429EA9153D}"/>
              </a:ext>
            </a:extLst>
          </p:cNvPr>
          <p:cNvSpPr txBox="1">
            <a:spLocks/>
          </p:cNvSpPr>
          <p:nvPr/>
        </p:nvSpPr>
        <p:spPr>
          <a:xfrm>
            <a:off x="3759489" y="4892517"/>
            <a:ext cx="4027862" cy="978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679015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79015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35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fr-FR" sz="1900" dirty="0"/>
          </a:p>
        </p:txBody>
      </p:sp>
      <p:sp>
        <p:nvSpPr>
          <p:cNvPr id="11" name="Google Shape;252;p28">
            <a:extLst>
              <a:ext uri="{FF2B5EF4-FFF2-40B4-BE49-F238E27FC236}">
                <a16:creationId xmlns:a16="http://schemas.microsoft.com/office/drawing/2014/main" id="{65F50D91-2786-4275-888E-FA9D35483B2C}"/>
              </a:ext>
            </a:extLst>
          </p:cNvPr>
          <p:cNvSpPr txBox="1">
            <a:spLocks/>
          </p:cNvSpPr>
          <p:nvPr/>
        </p:nvSpPr>
        <p:spPr>
          <a:xfrm>
            <a:off x="1268750" y="2561903"/>
            <a:ext cx="3346750" cy="565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679015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79015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35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1900" i="1" u="sng" dirty="0"/>
              <a:t>Caractéristiques du produit </a:t>
            </a:r>
            <a:r>
              <a:rPr lang="fr-FR" sz="1800" i="1" dirty="0"/>
              <a:t>:</a:t>
            </a:r>
            <a:endParaRPr lang="en-US" sz="1800" i="1" dirty="0"/>
          </a:p>
        </p:txBody>
      </p:sp>
      <p:sp>
        <p:nvSpPr>
          <p:cNvPr id="17" name="Google Shape;252;p28">
            <a:extLst>
              <a:ext uri="{FF2B5EF4-FFF2-40B4-BE49-F238E27FC236}">
                <a16:creationId xmlns:a16="http://schemas.microsoft.com/office/drawing/2014/main" id="{E3C986EC-D261-44CE-835C-70BCB6FED626}"/>
              </a:ext>
            </a:extLst>
          </p:cNvPr>
          <p:cNvSpPr txBox="1">
            <a:spLocks/>
          </p:cNvSpPr>
          <p:nvPr/>
        </p:nvSpPr>
        <p:spPr>
          <a:xfrm>
            <a:off x="7586214" y="2582121"/>
            <a:ext cx="2166824" cy="611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679015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79015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35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1900" i="1" u="sng" dirty="0"/>
              <a:t>Ses avantages </a:t>
            </a:r>
            <a:r>
              <a:rPr lang="fr-FR" sz="1900" dirty="0"/>
              <a:t>: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B47BB5E-DE3F-4CD6-B354-7901757C2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54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9"/>
          <p:cNvSpPr txBox="1">
            <a:spLocks noGrp="1"/>
          </p:cNvSpPr>
          <p:nvPr>
            <p:ph type="title"/>
          </p:nvPr>
        </p:nvSpPr>
        <p:spPr>
          <a:xfrm>
            <a:off x="1101471" y="661076"/>
            <a:ext cx="10641640" cy="113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r>
              <a:rPr lang="fr-FR" sz="3200" dirty="0"/>
              <a:t>Une nouvelle version de l'interface Virtual </a:t>
            </a:r>
            <a:r>
              <a:rPr lang="fr-FR" sz="3200" dirty="0" err="1"/>
              <a:t>Grower</a:t>
            </a:r>
            <a:r>
              <a:rPr lang="fr-FR" sz="3200" dirty="0"/>
              <a:t> </a:t>
            </a:r>
            <a:r>
              <a:rPr lang="fr-FR" sz="2800" dirty="0"/>
              <a:t>(</a:t>
            </a:r>
            <a:r>
              <a:rPr lang="fr-FR" sz="2800" dirty="0" err="1"/>
              <a:t>Greenhouse</a:t>
            </a:r>
            <a:r>
              <a:rPr lang="fr-FR" sz="2800" dirty="0"/>
              <a:t> Product News, novembre 2021) </a:t>
            </a:r>
            <a:r>
              <a:rPr lang="fr-FR" sz="3200" dirty="0"/>
              <a:t>[4]</a:t>
            </a:r>
            <a:endParaRPr lang="en-US" sz="3200" dirty="0"/>
          </a:p>
        </p:txBody>
      </p:sp>
      <p:sp>
        <p:nvSpPr>
          <p:cNvPr id="260" name="Google Shape;260;p29"/>
          <p:cNvSpPr txBox="1">
            <a:spLocks noGrp="1"/>
          </p:cNvSpPr>
          <p:nvPr>
            <p:ph type="body" idx="3"/>
          </p:nvPr>
        </p:nvSpPr>
        <p:spPr>
          <a:xfrm>
            <a:off x="189756" y="2413001"/>
            <a:ext cx="5827187" cy="3759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solidFill>
                <a:srgbClr val="40404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endParaRPr sz="1800">
              <a:solidFill>
                <a:srgbClr val="40404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63" name="Google Shape;263;p29"/>
          <p:cNvSpPr txBox="1">
            <a:spLocks noGrp="1"/>
          </p:cNvSpPr>
          <p:nvPr>
            <p:ph type="body" idx="2"/>
          </p:nvPr>
        </p:nvSpPr>
        <p:spPr>
          <a:xfrm>
            <a:off x="417300" y="2079748"/>
            <a:ext cx="11466918" cy="43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 fontScale="92500"/>
          </a:bodyPr>
          <a:lstStyle/>
          <a:p>
            <a:pPr marL="349250" indent="-342900" algn="just">
              <a:lnSpc>
                <a:spcPct val="150000"/>
              </a:lnSpc>
              <a:spcBef>
                <a:spcPts val="0"/>
              </a:spcBef>
            </a:pPr>
            <a:r>
              <a:rPr lang="fr-FR" sz="2000" dirty="0"/>
              <a:t>Logiciel gratuit d'aide à la décision, lancé pour la première fois en 2005, conçu par des scientifiques du service de recherche agricole de l'USDA</a:t>
            </a:r>
          </a:p>
          <a:p>
            <a:pPr marL="635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marL="349250" indent="-342900" algn="just">
              <a:lnSpc>
                <a:spcPct val="150000"/>
              </a:lnSpc>
              <a:spcBef>
                <a:spcPts val="0"/>
              </a:spcBef>
            </a:pPr>
            <a:r>
              <a:rPr lang="fr-FR" sz="2000" b="1" dirty="0"/>
              <a:t>Modélisation </a:t>
            </a:r>
            <a:r>
              <a:rPr lang="fr-FR" sz="2000" dirty="0"/>
              <a:t>de l’utilisation d’</a:t>
            </a:r>
            <a:r>
              <a:rPr lang="fr-FR" sz="2000" b="1" dirty="0"/>
              <a:t>énergie</a:t>
            </a:r>
            <a:r>
              <a:rPr lang="fr-FR" sz="2000" dirty="0"/>
              <a:t> (et des coûts) sous serre </a:t>
            </a:r>
          </a:p>
          <a:p>
            <a:pPr marL="635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fr-FR" sz="2000" dirty="0"/>
          </a:p>
          <a:p>
            <a:pPr marL="349250" indent="-342900" algn="just">
              <a:lnSpc>
                <a:spcPct val="150000"/>
              </a:lnSpc>
              <a:spcBef>
                <a:spcPts val="0"/>
              </a:spcBef>
            </a:pPr>
            <a:r>
              <a:rPr lang="fr-FR" sz="2000" dirty="0"/>
              <a:t>Paramètres d’entrée : localisation, systèmes de chauffage et d’éclairage de la serre, conditions désirées</a:t>
            </a:r>
            <a:r>
              <a:rPr lang="en-US" sz="2000" dirty="0"/>
              <a:t> </a:t>
            </a:r>
          </a:p>
          <a:p>
            <a:pPr marL="635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marL="2178050" lvl="4" indent="-342900" algn="just">
              <a:lnSpc>
                <a:spcPct val="150000"/>
              </a:lnSpc>
              <a:spcBef>
                <a:spcPts val="0"/>
              </a:spcBef>
            </a:pPr>
            <a:r>
              <a:rPr lang="fr-FR" dirty="0"/>
              <a:t>Qu’est-ce qui est nouveau ?</a:t>
            </a:r>
          </a:p>
          <a:p>
            <a:pPr marL="2292350" lvl="5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fr-FR" sz="2000" dirty="0">
                <a:latin typeface="Constantia" panose="02030602050306030303" pitchFamily="18" charset="0"/>
              </a:rPr>
              <a:t>	Logiciel disponible en ligne, LED et systèmes de refroidissement pris en compte</a:t>
            </a:r>
            <a:endParaRPr lang="fr-FR" sz="2100" dirty="0"/>
          </a:p>
        </p:txBody>
      </p:sp>
      <p:sp>
        <p:nvSpPr>
          <p:cNvPr id="264" name="Google Shape;264;p29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  <p:sp>
        <p:nvSpPr>
          <p:cNvPr id="13" name="Google Shape;234;p26">
            <a:extLst>
              <a:ext uri="{FF2B5EF4-FFF2-40B4-BE49-F238E27FC236}">
                <a16:creationId xmlns:a16="http://schemas.microsoft.com/office/drawing/2014/main" id="{38DD18F7-B879-4FBD-A73C-F9A9A6AAE993}"/>
              </a:ext>
            </a:extLst>
          </p:cNvPr>
          <p:cNvSpPr txBox="1"/>
          <p:nvPr/>
        </p:nvSpPr>
        <p:spPr>
          <a:xfrm>
            <a:off x="8889412" y="6571400"/>
            <a:ext cx="2588456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</a:pPr>
            <a:r>
              <a:rPr lang="fr-FR" sz="1100" dirty="0">
                <a:latin typeface="+mj-lt"/>
              </a:rPr>
              <a:t>[4] </a:t>
            </a:r>
            <a:r>
              <a:rPr lang="en-GB" sz="1100" dirty="0">
                <a:effectLst/>
                <a:latin typeface="+mj-lt"/>
                <a:ea typeface="Calibri" panose="020F0502020204030204" pitchFamily="34" charset="0"/>
              </a:rPr>
              <a:t>Boldt, </a:t>
            </a:r>
            <a:r>
              <a:rPr lang="en-GB" sz="1100" dirty="0" err="1">
                <a:effectLst/>
                <a:latin typeface="+mj-lt"/>
                <a:ea typeface="Calibri" panose="020F0502020204030204" pitchFamily="34" charset="0"/>
              </a:rPr>
              <a:t>Harbick</a:t>
            </a:r>
            <a:r>
              <a:rPr lang="en-GB" sz="1100" dirty="0">
                <a:effectLst/>
                <a:latin typeface="+mj-lt"/>
                <a:ea typeface="Calibri" panose="020F0502020204030204" pitchFamily="34" charset="0"/>
              </a:rPr>
              <a:t> and </a:t>
            </a:r>
            <a:r>
              <a:rPr lang="en-GB" sz="1100" dirty="0" err="1">
                <a:effectLst/>
                <a:latin typeface="+mj-lt"/>
                <a:ea typeface="Calibri" panose="020F0502020204030204" pitchFamily="34" charset="0"/>
              </a:rPr>
              <a:t>Hegazy</a:t>
            </a:r>
            <a:r>
              <a:rPr lang="en-GB" sz="1100" dirty="0">
                <a:effectLst/>
                <a:latin typeface="+mj-lt"/>
                <a:ea typeface="Calibri" panose="020F0502020204030204" pitchFamily="34" charset="0"/>
              </a:rPr>
              <a:t>, 2021</a:t>
            </a:r>
            <a:endParaRPr sz="1100" dirty="0">
              <a:latin typeface="+mj-lt"/>
            </a:endParaRPr>
          </a:p>
        </p:txBody>
      </p:sp>
      <p:pic>
        <p:nvPicPr>
          <p:cNvPr id="4" name="Picture 4" descr="A picture containing window&#10;&#10;Description automatically generated">
            <a:extLst>
              <a:ext uri="{FF2B5EF4-FFF2-40B4-BE49-F238E27FC236}">
                <a16:creationId xmlns:a16="http://schemas.microsoft.com/office/drawing/2014/main" id="{0193D339-DA6B-4FB1-89C4-E44AC014F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4583" y="4611953"/>
            <a:ext cx="2388271" cy="2378843"/>
          </a:xfrm>
          <a:prstGeom prst="rect">
            <a:avLst/>
          </a:prstGeom>
        </p:spPr>
      </p:pic>
      <p:pic>
        <p:nvPicPr>
          <p:cNvPr id="5" name="Picture 6" descr="Icon&#10;&#10;Description automatically generated">
            <a:extLst>
              <a:ext uri="{FF2B5EF4-FFF2-40B4-BE49-F238E27FC236}">
                <a16:creationId xmlns:a16="http://schemas.microsoft.com/office/drawing/2014/main" id="{E8E38341-9895-484A-9B88-2021D25F55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2619" y="861425"/>
            <a:ext cx="2021599" cy="1300190"/>
          </a:xfrm>
          <a:prstGeom prst="rect">
            <a:avLst/>
          </a:prstGeom>
        </p:spPr>
      </p:pic>
      <p:pic>
        <p:nvPicPr>
          <p:cNvPr id="10" name="Picture 12" descr="A picture containing domestic cat, cat&#10;&#10;Description automatically generated">
            <a:extLst>
              <a:ext uri="{FF2B5EF4-FFF2-40B4-BE49-F238E27FC236}">
                <a16:creationId xmlns:a16="http://schemas.microsoft.com/office/drawing/2014/main" id="{715BA5B4-E563-4D39-8955-B60E2E7BA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3688" y="5610166"/>
            <a:ext cx="993066" cy="38241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DEE665-7DC8-41E7-B1F8-794FFF87C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40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0"/>
          <p:cNvSpPr txBox="1">
            <a:spLocks noGrp="1"/>
          </p:cNvSpPr>
          <p:nvPr>
            <p:ph type="title"/>
          </p:nvPr>
        </p:nvSpPr>
        <p:spPr>
          <a:xfrm>
            <a:off x="1107075" y="780150"/>
            <a:ext cx="108660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>
              <a:buSzPts val="3400"/>
            </a:pPr>
            <a:r>
              <a:rPr lang="fr-FR" sz="3200" i="1" dirty="0"/>
              <a:t>Autre projet intéressant à explorer </a:t>
            </a:r>
            <a:r>
              <a:rPr lang="fr-FR" sz="2800" i="1" dirty="0"/>
              <a:t>(Agri-city, 09/12/2021)</a:t>
            </a:r>
            <a:r>
              <a:rPr lang="fr-FR" sz="3200" i="1" dirty="0"/>
              <a:t>[5]</a:t>
            </a:r>
            <a:endParaRPr sz="3200" i="1" dirty="0"/>
          </a:p>
        </p:txBody>
      </p:sp>
      <p:sp>
        <p:nvSpPr>
          <p:cNvPr id="7" name="Google Shape;284;p31">
            <a:extLst>
              <a:ext uri="{FF2B5EF4-FFF2-40B4-BE49-F238E27FC236}">
                <a16:creationId xmlns:a16="http://schemas.microsoft.com/office/drawing/2014/main" id="{4420C634-C14F-4764-80BA-169A8FD4417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071518" y="6475425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  <p:sp>
        <p:nvSpPr>
          <p:cNvPr id="11" name="Google Shape;252;p28">
            <a:extLst>
              <a:ext uri="{FF2B5EF4-FFF2-40B4-BE49-F238E27FC236}">
                <a16:creationId xmlns:a16="http://schemas.microsoft.com/office/drawing/2014/main" id="{02266E1A-8EE0-4A1E-A575-75E0301FFCA2}"/>
              </a:ext>
            </a:extLst>
          </p:cNvPr>
          <p:cNvSpPr txBox="1">
            <a:spLocks/>
          </p:cNvSpPr>
          <p:nvPr/>
        </p:nvSpPr>
        <p:spPr>
          <a:xfrm>
            <a:off x="0" y="4819408"/>
            <a:ext cx="5742297" cy="94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679015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79015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350" indent="0" algn="ctr">
              <a:lnSpc>
                <a:spcPct val="150000"/>
              </a:lnSpc>
              <a:spcBef>
                <a:spcPts val="0"/>
              </a:spcBef>
              <a:buSzPts val="2100"/>
              <a:buNone/>
            </a:pPr>
            <a:r>
              <a:rPr lang="fr-FR" sz="2100" dirty="0"/>
              <a:t>Le projet Climax par </a:t>
            </a:r>
            <a:r>
              <a:rPr lang="fr-FR" sz="2100" dirty="0" err="1"/>
              <a:t>Tetrarc</a:t>
            </a:r>
            <a:r>
              <a:rPr lang="fr-FR" sz="2100" dirty="0"/>
              <a:t> : une ferme urbaine pour l'avenue Montaigne tout juste validée par la ville d'Angers!</a:t>
            </a:r>
          </a:p>
        </p:txBody>
      </p:sp>
      <p:sp>
        <p:nvSpPr>
          <p:cNvPr id="16" name="Google Shape;234;p26">
            <a:extLst>
              <a:ext uri="{FF2B5EF4-FFF2-40B4-BE49-F238E27FC236}">
                <a16:creationId xmlns:a16="http://schemas.microsoft.com/office/drawing/2014/main" id="{CECDD546-C175-410E-9701-ADD4702F8465}"/>
              </a:ext>
            </a:extLst>
          </p:cNvPr>
          <p:cNvSpPr txBox="1"/>
          <p:nvPr/>
        </p:nvSpPr>
        <p:spPr>
          <a:xfrm>
            <a:off x="7478938" y="5161198"/>
            <a:ext cx="302963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dirty="0" err="1"/>
              <a:t>Tetrarc</a:t>
            </a:r>
            <a:r>
              <a:rPr lang="fr-FR" sz="1100" dirty="0"/>
              <a:t>, 2018</a:t>
            </a:r>
            <a:endParaRPr lang="fr-FR" sz="700" dirty="0"/>
          </a:p>
        </p:txBody>
      </p:sp>
      <p:pic>
        <p:nvPicPr>
          <p:cNvPr id="6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88EEE6F3-BB6C-490F-B09B-FA0BFF24D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572" y="1512156"/>
            <a:ext cx="5892392" cy="3582196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4D6429E4-C82D-4391-9C44-ECB1D21B7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88" y="1662925"/>
            <a:ext cx="5698970" cy="3021201"/>
          </a:xfrm>
          <a:prstGeom prst="rect">
            <a:avLst/>
          </a:prstGeom>
        </p:spPr>
      </p:pic>
      <p:sp>
        <p:nvSpPr>
          <p:cNvPr id="9" name="Google Shape;234;p26">
            <a:extLst>
              <a:ext uri="{FF2B5EF4-FFF2-40B4-BE49-F238E27FC236}">
                <a16:creationId xmlns:a16="http://schemas.microsoft.com/office/drawing/2014/main" id="{E2AF9785-71F3-461F-8C19-9698587EB14C}"/>
              </a:ext>
            </a:extLst>
          </p:cNvPr>
          <p:cNvSpPr txBox="1"/>
          <p:nvPr/>
        </p:nvSpPr>
        <p:spPr>
          <a:xfrm>
            <a:off x="-211015" y="6525540"/>
            <a:ext cx="580385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dirty="0"/>
              <a:t>[5] </a:t>
            </a:r>
            <a:r>
              <a:rPr lang="fr-FR" sz="1100" i="1" dirty="0">
                <a:effectLst/>
                <a:latin typeface="+mj-lt"/>
                <a:ea typeface="Calibri" panose="020F0502020204030204" pitchFamily="34" charset="0"/>
              </a:rPr>
              <a:t>Le projet Climax, avec une ferme urbaine a été validé par la ville d’Angers</a:t>
            </a:r>
            <a:r>
              <a:rPr lang="fr-FR" sz="1100" dirty="0">
                <a:effectLst/>
                <a:latin typeface="+mj-lt"/>
                <a:ea typeface="Calibri" panose="020F0502020204030204" pitchFamily="34" charset="0"/>
              </a:rPr>
              <a:t>, 2021</a:t>
            </a:r>
            <a:endParaRPr lang="fr-FR" sz="1100" dirty="0">
              <a:latin typeface="+mj-lt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D35F70-7E8E-4058-8B89-2600B3AAD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34054"/>
      </p:ext>
    </p:extLst>
  </p:cSld>
  <p:clrMapOvr>
    <a:masterClrMapping/>
  </p:clrMapOvr>
  <p:transition spd="med" advTm="277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32" descr="Carte Du Monde Faite De Fruits Et Légumes Photo stock - Image du pays,  afrique: 232600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 b="11869"/>
          <a:stretch/>
        </p:blipFill>
        <p:spPr>
          <a:xfrm>
            <a:off x="2099928" y="1542803"/>
            <a:ext cx="7988966" cy="4424854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2"/>
          <p:cNvSpPr txBox="1">
            <a:spLocks noGrp="1"/>
          </p:cNvSpPr>
          <p:nvPr>
            <p:ph type="title"/>
          </p:nvPr>
        </p:nvSpPr>
        <p:spPr>
          <a:xfrm>
            <a:off x="1218886" y="160340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1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onstantia"/>
              <a:buNone/>
            </a:pPr>
            <a:r>
              <a:rPr lang="fr-FR" sz="4400" b="1"/>
              <a:t>Actualités Internationales</a:t>
            </a:r>
            <a:endParaRPr/>
          </a:p>
        </p:txBody>
      </p:sp>
      <p:sp>
        <p:nvSpPr>
          <p:cNvPr id="291" name="Google Shape;291;p32"/>
          <p:cNvSpPr txBox="1"/>
          <p:nvPr/>
        </p:nvSpPr>
        <p:spPr>
          <a:xfrm>
            <a:off x="0" y="6657947"/>
            <a:ext cx="5582649" cy="2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Calibri"/>
              <a:buNone/>
            </a:pPr>
            <a:r>
              <a:rPr lang="fr-FR" sz="7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https://fr.dreamstime.com/images-stock-carte-du-monde-faite-fruits-l%C3%A9gumes-image23260014</a:t>
            </a:r>
            <a:endParaRPr/>
          </a:p>
        </p:txBody>
      </p:sp>
      <p:sp>
        <p:nvSpPr>
          <p:cNvPr id="292" name="Google Shape;292;p32" descr="2021, Année internationale des fruits et des légumes | International Year  of Fruits and Vegetables 2021 | Food and Agriculture Organization of the  United Nations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32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AD7C1E4-4DE3-499D-94A4-7CAF291FF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5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>
            <a:spLocks noGrp="1"/>
          </p:cNvSpPr>
          <p:nvPr>
            <p:ph type="title"/>
          </p:nvPr>
        </p:nvSpPr>
        <p:spPr>
          <a:xfrm>
            <a:off x="1040717" y="471807"/>
            <a:ext cx="106416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  <a:buFont typeface="Arial"/>
            </a:pPr>
            <a:r>
              <a:rPr lang="fr-FR" sz="3200" dirty="0"/>
              <a:t>Les producteurs belges certifiés </a:t>
            </a:r>
            <a:r>
              <a:rPr lang="fr-FR" sz="3200" dirty="0" err="1"/>
              <a:t>VegaplanFR</a:t>
            </a:r>
            <a:r>
              <a:rPr lang="fr-FR" sz="3200" dirty="0"/>
              <a:t> </a:t>
            </a:r>
            <a:r>
              <a:rPr lang="fr-FR" sz="2800" dirty="0"/>
              <a:t>(</a:t>
            </a:r>
            <a:r>
              <a:rPr lang="fr-FR" sz="2800" dirty="0" err="1"/>
              <a:t>Végétable</a:t>
            </a:r>
            <a:r>
              <a:rPr lang="fr-FR" sz="2800" dirty="0"/>
              <a:t>, décembre 2021) </a:t>
            </a:r>
            <a:r>
              <a:rPr lang="fr-FR" sz="3200" dirty="0"/>
              <a:t>[6][7][8]</a:t>
            </a:r>
          </a:p>
        </p:txBody>
      </p:sp>
      <p:sp>
        <p:nvSpPr>
          <p:cNvPr id="253" name="Google Shape;253;p28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  <p:sp>
        <p:nvSpPr>
          <p:cNvPr id="10" name="Google Shape;234;p26">
            <a:extLst>
              <a:ext uri="{FF2B5EF4-FFF2-40B4-BE49-F238E27FC236}">
                <a16:creationId xmlns:a16="http://schemas.microsoft.com/office/drawing/2014/main" id="{7D78BE76-FD62-4A1D-923F-634A69726D35}"/>
              </a:ext>
            </a:extLst>
          </p:cNvPr>
          <p:cNvSpPr txBox="1"/>
          <p:nvPr/>
        </p:nvSpPr>
        <p:spPr>
          <a:xfrm>
            <a:off x="0" y="6238809"/>
            <a:ext cx="2222695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GB" sz="1100" dirty="0"/>
              <a:t>[6] </a:t>
            </a:r>
            <a:r>
              <a:rPr lang="en-GB" sz="1100" dirty="0" err="1"/>
              <a:t>Rabut</a:t>
            </a:r>
            <a:r>
              <a:rPr lang="en-GB" sz="1100" dirty="0"/>
              <a:t>, 2021</a:t>
            </a:r>
          </a:p>
          <a:p>
            <a:pPr algn="just"/>
            <a:r>
              <a:rPr lang="en-GB" sz="1100" dirty="0"/>
              <a:t>[7] “</a:t>
            </a:r>
            <a:r>
              <a:rPr lang="en-GB" sz="1100" dirty="0" err="1"/>
              <a:t>Vegaplan</a:t>
            </a:r>
            <a:r>
              <a:rPr lang="en-GB" sz="1100" dirty="0"/>
              <a:t>”</a:t>
            </a:r>
          </a:p>
          <a:p>
            <a:pPr algn="just"/>
            <a:r>
              <a:rPr lang="en-GB" sz="1100" dirty="0"/>
              <a:t>[8] </a:t>
            </a:r>
            <a:r>
              <a:rPr lang="en-GB" sz="1100" i="1" dirty="0"/>
              <a:t>Le </a:t>
            </a:r>
            <a:r>
              <a:rPr lang="en-GB" sz="1100" i="1" dirty="0" err="1"/>
              <a:t>Sillon</a:t>
            </a:r>
            <a:r>
              <a:rPr lang="en-GB" sz="1100" i="1" dirty="0"/>
              <a:t> </a:t>
            </a:r>
            <a:r>
              <a:rPr lang="en-GB" sz="1100" i="1" dirty="0" err="1"/>
              <a:t>Belge</a:t>
            </a:r>
            <a:r>
              <a:rPr lang="en-GB" sz="1100" dirty="0"/>
              <a:t>, 2021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0EC75A2-3C05-4B0E-AD3E-8936CD4D0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353" y="2082637"/>
            <a:ext cx="2977413" cy="3388808"/>
          </a:xfrm>
          <a:prstGeom prst="rect">
            <a:avLst/>
          </a:prstGeom>
        </p:spPr>
      </p:pic>
      <p:sp>
        <p:nvSpPr>
          <p:cNvPr id="9" name="Google Shape;252;p28">
            <a:extLst>
              <a:ext uri="{FF2B5EF4-FFF2-40B4-BE49-F238E27FC236}">
                <a16:creationId xmlns:a16="http://schemas.microsoft.com/office/drawing/2014/main" id="{F87BE061-8955-40AE-9C43-41F2B1F8132E}"/>
              </a:ext>
            </a:extLst>
          </p:cNvPr>
          <p:cNvSpPr txBox="1">
            <a:spLocks/>
          </p:cNvSpPr>
          <p:nvPr/>
        </p:nvSpPr>
        <p:spPr>
          <a:xfrm>
            <a:off x="4772733" y="5222652"/>
            <a:ext cx="6457773" cy="1016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679015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79015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35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/>
              <a:t>Alignement</a:t>
            </a:r>
            <a:r>
              <a:rPr lang="en-US" sz="2000" dirty="0"/>
              <a:t> de la certification sur la </a:t>
            </a:r>
            <a:r>
              <a:rPr lang="en-US" sz="2000" dirty="0" err="1"/>
              <a:t>loi</a:t>
            </a:r>
            <a:r>
              <a:rPr lang="en-US" sz="2000" dirty="0"/>
              <a:t> EGALIM pour continuer à exporter </a:t>
            </a:r>
            <a:r>
              <a:rPr lang="en-US" sz="2000" dirty="0" err="1"/>
              <a:t>vers</a:t>
            </a:r>
            <a:r>
              <a:rPr lang="en-US" sz="2000" dirty="0"/>
              <a:t> la restauration collective française</a:t>
            </a:r>
          </a:p>
        </p:txBody>
      </p:sp>
      <p:sp>
        <p:nvSpPr>
          <p:cNvPr id="13" name="Google Shape;252;p28">
            <a:extLst>
              <a:ext uri="{FF2B5EF4-FFF2-40B4-BE49-F238E27FC236}">
                <a16:creationId xmlns:a16="http://schemas.microsoft.com/office/drawing/2014/main" id="{08CFC663-B241-446B-AE1D-E68096CCEB47}"/>
              </a:ext>
            </a:extLst>
          </p:cNvPr>
          <p:cNvSpPr txBox="1">
            <a:spLocks/>
          </p:cNvSpPr>
          <p:nvPr/>
        </p:nvSpPr>
        <p:spPr>
          <a:xfrm>
            <a:off x="2947060" y="2479026"/>
            <a:ext cx="6407596" cy="259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679015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79015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250" indent="-342900" algn="just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Certification mise </a:t>
            </a:r>
            <a:r>
              <a:rPr lang="en-US" sz="2000" dirty="0" err="1"/>
              <a:t>en</a:t>
            </a:r>
            <a:r>
              <a:rPr lang="en-US" sz="2000" dirty="0"/>
              <a:t> place par </a:t>
            </a:r>
            <a:r>
              <a:rPr lang="en-US" sz="2000" dirty="0" err="1"/>
              <a:t>Reo</a:t>
            </a:r>
            <a:r>
              <a:rPr lang="en-US" sz="2000" dirty="0"/>
              <a:t> Veiling (</a:t>
            </a:r>
            <a:r>
              <a:rPr lang="en-US" sz="2000" dirty="0" err="1"/>
              <a:t>coopérative</a:t>
            </a:r>
            <a:r>
              <a:rPr lang="en-US" sz="2000" dirty="0"/>
              <a:t> </a:t>
            </a:r>
            <a:r>
              <a:rPr lang="en-US" sz="2000" dirty="0" err="1"/>
              <a:t>belge</a:t>
            </a:r>
            <a:r>
              <a:rPr lang="en-US" sz="2000" dirty="0"/>
              <a:t>)</a:t>
            </a:r>
          </a:p>
          <a:p>
            <a:pPr marL="635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marL="349250" indent="-342900" algn="just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Exigences </a:t>
            </a:r>
            <a:r>
              <a:rPr lang="en-US" sz="2000" dirty="0" err="1"/>
              <a:t>en</a:t>
            </a:r>
            <a:r>
              <a:rPr lang="en-US" sz="2000" dirty="0"/>
              <a:t> matière de </a:t>
            </a:r>
            <a:r>
              <a:rPr lang="en-US" sz="2000" dirty="0" err="1"/>
              <a:t>biodiversité</a:t>
            </a:r>
            <a:r>
              <a:rPr lang="en-US" sz="2000" dirty="0"/>
              <a:t>, de </a:t>
            </a:r>
            <a:r>
              <a:rPr lang="en-US" sz="2000" dirty="0" err="1"/>
              <a:t>stratégie</a:t>
            </a:r>
            <a:r>
              <a:rPr lang="en-US" sz="2000" dirty="0"/>
              <a:t> </a:t>
            </a:r>
            <a:r>
              <a:rPr lang="en-US" sz="2000" dirty="0" err="1"/>
              <a:t>phytosanitaire</a:t>
            </a:r>
            <a:r>
              <a:rPr lang="en-US" sz="2000" dirty="0"/>
              <a:t>, de </a:t>
            </a:r>
            <a:r>
              <a:rPr lang="en-US" sz="2000" dirty="0" err="1"/>
              <a:t>fertilisation</a:t>
            </a:r>
            <a:r>
              <a:rPr lang="en-US" sz="2000" dirty="0"/>
              <a:t> et de gestion de </a:t>
            </a:r>
            <a:r>
              <a:rPr lang="en-US" sz="2000" dirty="0" err="1"/>
              <a:t>l’eau</a:t>
            </a:r>
            <a:r>
              <a:rPr lang="en-US" sz="2000" dirty="0"/>
              <a:t> (</a:t>
            </a:r>
            <a:r>
              <a:rPr lang="en-US" sz="2000" dirty="0" err="1"/>
              <a:t>reconnu</a:t>
            </a:r>
            <a:r>
              <a:rPr lang="en-US" sz="2000" dirty="0"/>
              <a:t> </a:t>
            </a:r>
            <a:r>
              <a:rPr lang="en-US" sz="2000" dirty="0" err="1"/>
              <a:t>équivalent</a:t>
            </a:r>
            <a:r>
              <a:rPr lang="en-US" sz="2000" dirty="0"/>
              <a:t> au </a:t>
            </a:r>
            <a:r>
              <a:rPr lang="en-US" sz="2000" dirty="0" err="1"/>
              <a:t>niveau</a:t>
            </a:r>
            <a:r>
              <a:rPr lang="en-US" sz="2000" dirty="0"/>
              <a:t> 2 de HVE </a:t>
            </a:r>
            <a:r>
              <a:rPr lang="en-US" sz="2000" dirty="0" err="1"/>
              <a:t>en</a:t>
            </a:r>
            <a:r>
              <a:rPr lang="en-US" sz="2000" dirty="0"/>
              <a:t> France)</a:t>
            </a:r>
          </a:p>
          <a:p>
            <a:pPr marL="349250" indent="-342900" algn="just"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  <a:p>
            <a:pPr marL="349250" indent="-342900" algn="just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Augmentation des </a:t>
            </a:r>
            <a:r>
              <a:rPr lang="en-US" sz="2000" dirty="0" err="1"/>
              <a:t>producteurs</a:t>
            </a:r>
            <a:r>
              <a:rPr lang="en-US" sz="2000" dirty="0"/>
              <a:t> </a:t>
            </a:r>
            <a:r>
              <a:rPr lang="en-US" sz="2000" dirty="0" err="1"/>
              <a:t>certifiés</a:t>
            </a:r>
            <a:r>
              <a:rPr lang="en-US" sz="2000" dirty="0"/>
              <a:t> </a:t>
            </a:r>
            <a:endParaRPr lang="en-US" sz="1100" dirty="0"/>
          </a:p>
          <a:p>
            <a:pPr marL="349250" indent="-342900" algn="just"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145A965-2EEE-4750-ACB1-66EF6A283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727" y="2307236"/>
            <a:ext cx="1476139" cy="867788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937DF0EC-8C42-4BAD-B154-BD225F9BCB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1212" y="3863933"/>
            <a:ext cx="1257171" cy="1062498"/>
          </a:xfrm>
          <a:prstGeom prst="rect">
            <a:avLst/>
          </a:prstGeom>
        </p:spPr>
      </p:pic>
      <p:sp>
        <p:nvSpPr>
          <p:cNvPr id="16" name="Google Shape;252;p28">
            <a:extLst>
              <a:ext uri="{FF2B5EF4-FFF2-40B4-BE49-F238E27FC236}">
                <a16:creationId xmlns:a16="http://schemas.microsoft.com/office/drawing/2014/main" id="{3C99079D-C545-41DD-AE91-2B3BC9359CC2}"/>
              </a:ext>
            </a:extLst>
          </p:cNvPr>
          <p:cNvSpPr txBox="1">
            <a:spLocks/>
          </p:cNvSpPr>
          <p:nvPr/>
        </p:nvSpPr>
        <p:spPr>
          <a:xfrm>
            <a:off x="2947060" y="1668449"/>
            <a:ext cx="7416092" cy="103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679015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79015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250" indent="-342900" algn="just">
              <a:lnSpc>
                <a:spcPct val="100000"/>
              </a:lnSpc>
              <a:spcBef>
                <a:spcPts val="0"/>
              </a:spcBef>
            </a:pPr>
            <a:r>
              <a:rPr lang="en-US" sz="2000" dirty="0" err="1"/>
              <a:t>Certificat</a:t>
            </a:r>
            <a:r>
              <a:rPr lang="en-US" sz="2000" dirty="0"/>
              <a:t> </a:t>
            </a:r>
            <a:r>
              <a:rPr lang="en-US" sz="2000" dirty="0" err="1"/>
              <a:t>validé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avril</a:t>
            </a:r>
            <a:r>
              <a:rPr lang="en-US" sz="2000" dirty="0"/>
              <a:t> dernier par la CNCE </a:t>
            </a:r>
            <a:r>
              <a:rPr lang="en-US" sz="2000" dirty="0" err="1"/>
              <a:t>Comission</a:t>
            </a:r>
            <a:r>
              <a:rPr lang="en-US" sz="2000" dirty="0"/>
              <a:t> </a:t>
            </a:r>
            <a:r>
              <a:rPr lang="en-US" sz="2000" dirty="0" err="1"/>
              <a:t>Nationale</a:t>
            </a:r>
            <a:r>
              <a:rPr lang="en-US" sz="2000" dirty="0"/>
              <a:t> de la Certification </a:t>
            </a:r>
            <a:r>
              <a:rPr lang="en-US" sz="2000" dirty="0" err="1"/>
              <a:t>Européenne</a:t>
            </a:r>
            <a:r>
              <a:rPr lang="en-US" sz="2000" dirty="0"/>
              <a:t>,</a:t>
            </a:r>
          </a:p>
        </p:txBody>
      </p:sp>
      <p:pic>
        <p:nvPicPr>
          <p:cNvPr id="17" name="Picture 12" descr="A picture containing domestic cat, cat&#10;&#10;Description automatically generated">
            <a:extLst>
              <a:ext uri="{FF2B5EF4-FFF2-40B4-BE49-F238E27FC236}">
                <a16:creationId xmlns:a16="http://schemas.microsoft.com/office/drawing/2014/main" id="{829ED8AF-21DD-4B22-A3A5-73827241112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312" t="-197" r="-140" b="207"/>
          <a:stretch/>
        </p:blipFill>
        <p:spPr>
          <a:xfrm>
            <a:off x="4320158" y="4926431"/>
            <a:ext cx="905149" cy="592441"/>
          </a:xfrm>
          <a:prstGeom prst="rect">
            <a:avLst/>
          </a:prstGeom>
        </p:spPr>
      </p:pic>
      <p:pic>
        <p:nvPicPr>
          <p:cNvPr id="12" name="Picture 12" descr="A picture containing domestic cat, cat&#10;&#10;Description automatically generated">
            <a:extLst>
              <a:ext uri="{FF2B5EF4-FFF2-40B4-BE49-F238E27FC236}">
                <a16:creationId xmlns:a16="http://schemas.microsoft.com/office/drawing/2014/main" id="{99668C08-3A01-46FB-8DEE-2A2C409AF9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312" t="-197" r="-140" b="207"/>
          <a:stretch/>
        </p:blipFill>
        <p:spPr>
          <a:xfrm rot="18954463">
            <a:off x="7750145" y="4250660"/>
            <a:ext cx="905149" cy="59244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BB3777-8E8D-4578-8955-8155039C3A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04751"/>
      </p:ext>
    </p:extLst>
  </p:cSld>
  <p:clrMapOvr>
    <a:masterClrMapping/>
  </p:clrMapOvr>
  <p:transition spd="med" advTm="469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isine 16x9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4686</Words>
  <Application>Microsoft Office PowerPoint</Application>
  <PresentationFormat>Personnalisé</PresentationFormat>
  <Paragraphs>316</Paragraphs>
  <Slides>30</Slides>
  <Notes>21</Notes>
  <HiddenSlides>0</HiddenSlides>
  <MMClips>28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8" baseType="lpstr">
      <vt:lpstr>Arial Black</vt:lpstr>
      <vt:lpstr>Arial</vt:lpstr>
      <vt:lpstr>Times New Roman</vt:lpstr>
      <vt:lpstr>Constantia</vt:lpstr>
      <vt:lpstr>Calibri</vt:lpstr>
      <vt:lpstr>Wingdings</vt:lpstr>
      <vt:lpstr>Arial,Sans-Serif</vt:lpstr>
      <vt:lpstr>Cuisine 16x9</vt:lpstr>
      <vt:lpstr>Revue de presse Spécialité Ingénierie des Productions et des Produits de l’Horticulture  </vt:lpstr>
      <vt:lpstr>Sommaire</vt:lpstr>
      <vt:lpstr>Innovations technologiques / produits</vt:lpstr>
      <vt:lpstr>Les robots Dino et Ted de Naio Technologie en autonomie totale (Médiafel, 06/12/2021) [1]</vt:lpstr>
      <vt:lpstr>Les réservoirs d’eau solide de chez Berger-World (Le lien horticole, décembre 2021) [2][3]</vt:lpstr>
      <vt:lpstr>Une nouvelle version de l'interface Virtual Grower (Greenhouse Product News, novembre 2021) [4]</vt:lpstr>
      <vt:lpstr>Autre projet intéressant à explorer (Agri-city, 09/12/2021)[5]</vt:lpstr>
      <vt:lpstr>Actualités Internationales</vt:lpstr>
      <vt:lpstr>Les producteurs belges certifiés VegaplanFR (Végétable, décembre 2021) [6][7][8]</vt:lpstr>
      <vt:lpstr>Le projet Harnesston: Un questionnaire Européen pour les tomates de demain (Piclég, 30/11/2021)[9]</vt:lpstr>
      <vt:lpstr>Un succès pour le premier essai terrain de SIT (Hortitec News, 01/12/2021)[10][11][12]</vt:lpstr>
      <vt:lpstr>Réglementation &amp; Commerce  (réglementation, marché, accords commerciaux...)</vt:lpstr>
      <vt:lpstr>Commerce : La marque Jardin d'Orante relance la filière française du cornichon (Culture légumière, novembre-décembre 2021) [13]</vt:lpstr>
      <vt:lpstr>Commerce : l’Original, un ananas vert mûr à cœur (Végétable, décembre 2021) [14] </vt:lpstr>
      <vt:lpstr>Commerce : La réforme de l’assurance récolte est lancée (Médiafel, 03/12/2021) [15][16][17]</vt:lpstr>
      <vt:lpstr>Organisation de la filière</vt:lpstr>
      <vt:lpstr>Assises Nationales de l’Agriculture, de l’Alimentation et de la Santé 2021 [18] </vt:lpstr>
      <vt:lpstr>Jacques Rouchaussé, réélu président du CTIFL [19]</vt:lpstr>
      <vt:lpstr>Les coopératives Terrena et Océane officialisent les transferts de producteurs en maraîchage [20]</vt:lpstr>
      <vt:lpstr>Dossier : Une campagne 2021 très compliquée pour la filière melon [21][22]</vt:lpstr>
      <vt:lpstr>Bilan de la campagne 2021</vt:lpstr>
      <vt:lpstr>Une filière sous fortes contraintes </vt:lpstr>
      <vt:lpstr>Une filière sous fortes contraintes</vt:lpstr>
      <vt:lpstr>Lutte contre les pathogènes, l'exemple de la fusariose</vt:lpstr>
      <vt:lpstr>Agenda</vt:lpstr>
      <vt:lpstr>Agenda : évènements passés pendant la dernière quinzaine</vt:lpstr>
      <vt:lpstr>Agenda : évènements à venir </vt:lpstr>
      <vt:lpstr>Merci de votre attention ! </vt:lpstr>
      <vt:lpstr>Bibliographie / Sitographie </vt:lpstr>
      <vt:lpstr>Bibliographie / Sitographie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Revue de presse Spécialité Ingénierie des Productions et des Produits de l’Horticulture</dc:title>
  <dc:creator>grégory CHANTRE</dc:creator>
  <cp:lastModifiedBy>Marie Meresse</cp:lastModifiedBy>
  <cp:revision>11</cp:revision>
  <dcterms:modified xsi:type="dcterms:W3CDTF">2021-12-14T12:58:44Z</dcterms:modified>
</cp:coreProperties>
</file>