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8" r:id="rId3"/>
    <p:sldId id="280" r:id="rId4"/>
    <p:sldId id="313" r:id="rId5"/>
    <p:sldId id="314" r:id="rId6"/>
    <p:sldId id="315" r:id="rId7"/>
    <p:sldId id="281" r:id="rId8"/>
    <p:sldId id="316" r:id="rId9"/>
    <p:sldId id="317" r:id="rId10"/>
    <p:sldId id="318" r:id="rId11"/>
    <p:sldId id="288" r:id="rId12"/>
    <p:sldId id="299" r:id="rId13"/>
    <p:sldId id="298" r:id="rId14"/>
    <p:sldId id="290" r:id="rId15"/>
    <p:sldId id="296" r:id="rId16"/>
    <p:sldId id="300" r:id="rId17"/>
    <p:sldId id="302" r:id="rId18"/>
    <p:sldId id="303" r:id="rId19"/>
    <p:sldId id="304" r:id="rId20"/>
    <p:sldId id="306" r:id="rId21"/>
    <p:sldId id="295" r:id="rId22"/>
    <p:sldId id="279" r:id="rId23"/>
    <p:sldId id="285" r:id="rId24"/>
    <p:sldId id="293" r:id="rId25"/>
    <p:sldId id="320" r:id="rId26"/>
    <p:sldId id="319" r:id="rId27"/>
  </p:sldIdLst>
  <p:sldSz cx="12188825"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2C868-3834-40A0-8838-DD56F1F7B37B}" v="565" dt="2022-01-31T17:28:26.721"/>
    <p1510:client id="{E9FA0036-DDB1-4B97-95ED-590A7F3AC19B}" v="36" dt="2022-01-30T18:24:50.294"/>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DF4E7"/>
          </a:solidFill>
        </a:fill>
      </a:tcStyle>
    </a:wholeTbl>
    <a:band1H>
      <a:tcStyle>
        <a:tcBdr/>
        <a:fill>
          <a:solidFill>
            <a:srgbClr val="DAE8CC"/>
          </a:solidFill>
        </a:fill>
      </a:tcStyle>
    </a:band1H>
    <a:band2H>
      <a:tcStyle>
        <a:tcBdr/>
      </a:tcStyle>
    </a:band2H>
    <a:band1V>
      <a:tcStyle>
        <a:tcBdr/>
        <a:fill>
          <a:solidFill>
            <a:srgbClr val="DAE8CC"/>
          </a:solidFill>
        </a:fill>
      </a:tcStyle>
    </a:band1V>
    <a:band2V>
      <a:tcStyle>
        <a:tcBdr/>
      </a:tcStyle>
    </a:band2V>
    <a:lastCol>
      <a:tcTxStyle b="on">
        <a:font>
          <a:latin typeface="+mn-lt"/>
          <a:ea typeface="+mn-ea"/>
          <a:cs typeface="+mn-cs"/>
        </a:font>
        <a:srgbClr val="FFFFFF"/>
      </a:tcTxStyle>
      <a:tcStyle>
        <a:tcBdr/>
        <a:fill>
          <a:solidFill>
            <a:srgbClr val="89C01C"/>
          </a:solidFill>
        </a:fill>
      </a:tcStyle>
    </a:lastCol>
    <a:firstCol>
      <a:tcTxStyle b="on">
        <a:font>
          <a:latin typeface="+mn-lt"/>
          <a:ea typeface="+mn-ea"/>
          <a:cs typeface="+mn-cs"/>
        </a:font>
        <a:srgbClr val="FFFFFF"/>
      </a:tcTxStyle>
      <a:tcStyle>
        <a:tcBdr/>
        <a:fill>
          <a:solidFill>
            <a:srgbClr val="89C01C"/>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89C01C"/>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89C01C"/>
          </a:solidFill>
        </a:fill>
      </a:tcStyle>
    </a:firstRow>
  </a:tblStyle>
  <a:tblStyle styleId="{3B4B98B0-60AC-42C2-AFA5-B58CD77FA1E5}" styleName="">
    <a:wholeTbl>
      <a:tcTxStyle>
        <a:font>
          <a:latin typeface="+mn-lt"/>
          <a:ea typeface="+mn-ea"/>
          <a:cs typeface="+mn-cs"/>
        </a:font>
        <a:srgbClr val="000000"/>
      </a:tcTxStyle>
      <a:tcStyle>
        <a:tcBdr>
          <a:top>
            <a:ln w="12701" cap="flat" cmpd="sng" algn="ctr">
              <a:solidFill>
                <a:srgbClr val="89C01C"/>
              </a:solidFill>
              <a:prstDash val="solid"/>
              <a:round/>
              <a:headEnd type="none" w="med" len="med"/>
              <a:tailEnd type="none" w="med" len="med"/>
            </a:ln>
          </a:top>
          <a:bottom>
            <a:ln w="12701" cap="flat" cmpd="sng" algn="ctr">
              <a:solidFill>
                <a:srgbClr val="89C01C"/>
              </a:solidFill>
              <a:prstDash val="solid"/>
              <a:round/>
              <a:headEnd type="none" w="med" len="med"/>
              <a:tailEnd type="none" w="med" len="med"/>
            </a:ln>
          </a:bottom>
        </a:tcBdr>
      </a:tcStyle>
    </a:wholeTbl>
    <a:band1H>
      <a:tcStyle>
        <a:tcBdr/>
        <a:fill>
          <a:solidFill>
            <a:srgbClr val="89C01C"/>
          </a:solidFill>
        </a:fill>
      </a:tcStyle>
    </a:band1H>
    <a:band2H>
      <a:tcStyle>
        <a:tcBdr/>
      </a:tcStyle>
    </a:band2H>
    <a:band1V>
      <a:tcStyle>
        <a:tcBdr/>
        <a:fill>
          <a:solidFill>
            <a:srgbClr val="89C01C"/>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89C01C"/>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89C01C"/>
              </a:solidFill>
              <a:prstDash val="solid"/>
              <a:round/>
              <a:headEnd type="none" w="med" len="med"/>
              <a:tailEnd type="none" w="med" len="med"/>
            </a:ln>
          </a:bottom>
        </a:tcBdr>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89C01C"/>
          </a:solidFill>
        </a:fill>
      </a:tcStyle>
    </a:lastCol>
    <a:firstCol>
      <a:tcTxStyle b="on">
        <a:font>
          <a:latin typeface="+mn-lt"/>
          <a:ea typeface="+mn-ea"/>
          <a:cs typeface="+mn-cs"/>
        </a:font>
        <a:srgbClr val="FFFFFF"/>
      </a:tcTxStyle>
      <a:tcStyle>
        <a:tcBdr/>
        <a:fill>
          <a:solidFill>
            <a:srgbClr val="89C01C"/>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89C01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60" d="100"/>
          <a:sy n="60" d="100"/>
        </p:scale>
        <p:origin x="8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9B981E5-BF6D-4275-8F1A-6CA2452F134A}"/>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p>
            <a:pPr marL="0" marR="0" lvl="0" indent="0" algn="l"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onstantia"/>
            </a:endParaRPr>
          </a:p>
        </p:txBody>
      </p:sp>
      <p:sp>
        <p:nvSpPr>
          <p:cNvPr id="3" name="Espace réservé de la date 2">
            <a:extLst>
              <a:ext uri="{FF2B5EF4-FFF2-40B4-BE49-F238E27FC236}">
                <a16:creationId xmlns:a16="http://schemas.microsoft.com/office/drawing/2014/main" id="{5C7194AD-54CB-4846-8049-F464883C8F1E}"/>
              </a:ext>
            </a:extLst>
          </p:cNvPr>
          <p:cNvSpPr txBox="1">
            <a:spLocks noGrp="1"/>
          </p:cNvSpPr>
          <p:nvPr>
            <p:ph type="dt" sz="quarter"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2FBD57-5232-4AD4-9C7B-4442CB51531E}" type="datetime1">
              <a:rPr lang="fr-FR" sz="1200" b="0" i="0" u="none" strike="noStrike" kern="1200" cap="none" spc="0" baseline="0">
                <a:solidFill>
                  <a:srgbClr val="000000"/>
                </a:solidFill>
                <a:uFillTx/>
                <a:latin typeface="Constantia"/>
              </a:rPr>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t>01/02/2022</a:t>
            </a:fld>
            <a:endParaRPr lang="fr-FR" sz="1200" b="0" i="0" u="none" strike="noStrike" kern="1200" cap="none" spc="0" baseline="0">
              <a:solidFill>
                <a:srgbClr val="000000"/>
              </a:solidFill>
              <a:uFillTx/>
              <a:latin typeface="Constantia"/>
            </a:endParaRPr>
          </a:p>
        </p:txBody>
      </p:sp>
      <p:sp>
        <p:nvSpPr>
          <p:cNvPr id="4" name="Espace réservé du pied de page 3">
            <a:extLst>
              <a:ext uri="{FF2B5EF4-FFF2-40B4-BE49-F238E27FC236}">
                <a16:creationId xmlns:a16="http://schemas.microsoft.com/office/drawing/2014/main" id="{1E7CE392-6D5D-4CA9-9992-95F918F5C1A5}"/>
              </a:ext>
            </a:extLst>
          </p:cNvPr>
          <p:cNvSpPr txBox="1">
            <a:spLocks noGrp="1"/>
          </p:cNvSpPr>
          <p:nvPr>
            <p:ph type="ftr" sz="quarter" idx="2"/>
          </p:nvPr>
        </p:nvSpPr>
        <p:spPr>
          <a:xfrm>
            <a:off x="0"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l"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onstantia"/>
            </a:endParaRPr>
          </a:p>
        </p:txBody>
      </p:sp>
      <p:sp>
        <p:nvSpPr>
          <p:cNvPr id="5" name="Espace réservé du numéro de diapositive 4">
            <a:extLst>
              <a:ext uri="{FF2B5EF4-FFF2-40B4-BE49-F238E27FC236}">
                <a16:creationId xmlns:a16="http://schemas.microsoft.com/office/drawing/2014/main" id="{F353C542-E344-4B5E-A7BF-EAB9DA2CFAA9}"/>
              </a:ext>
            </a:extLst>
          </p:cNvPr>
          <p:cNvSpPr txBox="1">
            <a:spLocks noGrp="1"/>
          </p:cNvSpPr>
          <p:nvPr>
            <p:ph type="sldNum" sz="quarter" idx="3"/>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FD8268-56E0-4444-9942-DC011C3CA6F6}" type="slidenum">
              <a:t>‹N°›</a:t>
            </a:fld>
            <a:endParaRPr lang="fr-FR" sz="1200" b="0" i="0" u="none" strike="noStrike" kern="1200" cap="none" spc="0" baseline="0">
              <a:solidFill>
                <a:srgbClr val="000000"/>
              </a:solidFill>
              <a:uFillTx/>
              <a:latin typeface="Constantia"/>
            </a:endParaRPr>
          </a:p>
        </p:txBody>
      </p:sp>
    </p:spTree>
    <p:extLst>
      <p:ext uri="{BB962C8B-B14F-4D97-AF65-F5344CB8AC3E}">
        <p14:creationId xmlns:p14="http://schemas.microsoft.com/office/powerpoint/2010/main" val="5756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F4AB8DD-0CA7-4EE3-82E6-DE0CDB5550D9}"/>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endParaRPr lang="fr-FR"/>
          </a:p>
        </p:txBody>
      </p:sp>
      <p:sp>
        <p:nvSpPr>
          <p:cNvPr id="3" name="Espace réservé de la date 2">
            <a:extLst>
              <a:ext uri="{FF2B5EF4-FFF2-40B4-BE49-F238E27FC236}">
                <a16:creationId xmlns:a16="http://schemas.microsoft.com/office/drawing/2014/main" id="{BE23A4D7-9572-4200-8889-412255B06AFE}"/>
              </a:ext>
            </a:extLst>
          </p:cNvPr>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fld id="{C061B2DE-DCDB-4E62-98F9-55C6F3FA9A7D}" type="datetime1">
              <a:rPr lang="fr-FR"/>
              <a:pPr lvl="0"/>
              <a:t>01/02/2022</a:t>
            </a:fld>
            <a:endParaRPr lang="fr-FR"/>
          </a:p>
        </p:txBody>
      </p:sp>
      <p:sp>
        <p:nvSpPr>
          <p:cNvPr id="4" name="Espace réservé d’image de diapositive 3">
            <a:extLst>
              <a:ext uri="{FF2B5EF4-FFF2-40B4-BE49-F238E27FC236}">
                <a16:creationId xmlns:a16="http://schemas.microsoft.com/office/drawing/2014/main" id="{D4334584-0E7B-448C-8067-1D545EF8035E}"/>
              </a:ext>
            </a:extLst>
          </p:cNvPr>
          <p:cNvSpPr>
            <a:spLocks noGrp="1" noRot="1" noChangeAspect="1"/>
          </p:cNvSpPr>
          <p:nvPr>
            <p:ph type="sldImg" idx="2"/>
          </p:nvPr>
        </p:nvSpPr>
        <p:spPr>
          <a:xfrm>
            <a:off x="381003" y="685800"/>
            <a:ext cx="6096003" cy="3429000"/>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EF5F5EEA-2154-4189-A929-E48F54632131}"/>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1B1FE09E-F03F-4762-814F-35C39982198B}"/>
              </a:ext>
            </a:extLst>
          </p:cNvPr>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endParaRPr lang="fr-FR"/>
          </a:p>
        </p:txBody>
      </p:sp>
      <p:sp>
        <p:nvSpPr>
          <p:cNvPr id="7" name="Espace réservé du numéro de diapositive 6">
            <a:extLst>
              <a:ext uri="{FF2B5EF4-FFF2-40B4-BE49-F238E27FC236}">
                <a16:creationId xmlns:a16="http://schemas.microsoft.com/office/drawing/2014/main" id="{A1BD99E5-DDD5-4398-A88C-70D46B7DC94F}"/>
              </a:ext>
            </a:extLst>
          </p:cNvPr>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fld id="{1A5385AD-B75B-421C-9A40-A8510F836DAA}" type="slidenum">
              <a:t>‹N°›</a:t>
            </a:fld>
            <a:endParaRPr lang="fr-FR"/>
          </a:p>
        </p:txBody>
      </p:sp>
    </p:spTree>
    <p:extLst>
      <p:ext uri="{BB962C8B-B14F-4D97-AF65-F5344CB8AC3E}">
        <p14:creationId xmlns:p14="http://schemas.microsoft.com/office/powerpoint/2010/main" val="2732788792"/>
      </p:ext>
    </p:extLst>
  </p:cSld>
  <p:clrMap bg1="lt1" tx1="dk1" bg2="lt2" tx2="dk2" accent1="accent1" accent2="accent2" accent3="accent3" accent4="accent4" accent5="accent5" accent6="accent6" hlink="hlink" folHlink="folHlink"/>
  <p:notesStyle>
    <a:lvl1pPr marL="0" marR="0" lvl="0" indent="0" algn="l" defTabSz="1218986" rtl="0" fontAlgn="auto" hangingPunct="1">
      <a:lnSpc>
        <a:spcPct val="100000"/>
      </a:lnSpc>
      <a:spcBef>
        <a:spcPts val="0"/>
      </a:spcBef>
      <a:spcAft>
        <a:spcPts val="0"/>
      </a:spcAft>
      <a:buNone/>
      <a:tabLst/>
      <a:defRPr lang="fr-FR" sz="1600" b="0" i="0" u="none" strike="noStrike" kern="1200" cap="none" spc="0" baseline="0">
        <a:solidFill>
          <a:srgbClr val="000000"/>
        </a:solidFill>
        <a:uFillTx/>
        <a:latin typeface="Constantia"/>
      </a:defRPr>
    </a:lvl1pPr>
    <a:lvl2pPr marL="609493" marR="0" lvl="1" indent="0" algn="l" defTabSz="1218986" rtl="0" fontAlgn="auto" hangingPunct="1">
      <a:lnSpc>
        <a:spcPct val="100000"/>
      </a:lnSpc>
      <a:spcBef>
        <a:spcPts val="0"/>
      </a:spcBef>
      <a:spcAft>
        <a:spcPts val="0"/>
      </a:spcAft>
      <a:buNone/>
      <a:tabLst/>
      <a:defRPr lang="fr-FR" sz="1600" b="0" i="0" u="none" strike="noStrike" kern="1200" cap="none" spc="0" baseline="0">
        <a:solidFill>
          <a:srgbClr val="000000"/>
        </a:solidFill>
        <a:uFillTx/>
        <a:latin typeface="Constantia"/>
      </a:defRPr>
    </a:lvl2pPr>
    <a:lvl3pPr marL="1218986" marR="0" lvl="2" indent="0" algn="l" defTabSz="1218986" rtl="0" fontAlgn="auto" hangingPunct="1">
      <a:lnSpc>
        <a:spcPct val="100000"/>
      </a:lnSpc>
      <a:spcBef>
        <a:spcPts val="0"/>
      </a:spcBef>
      <a:spcAft>
        <a:spcPts val="0"/>
      </a:spcAft>
      <a:buNone/>
      <a:tabLst/>
      <a:defRPr lang="fr-FR" sz="1600" b="0" i="0" u="none" strike="noStrike" kern="1200" cap="none" spc="0" baseline="0">
        <a:solidFill>
          <a:srgbClr val="000000"/>
        </a:solidFill>
        <a:uFillTx/>
        <a:latin typeface="Constantia"/>
      </a:defRPr>
    </a:lvl3pPr>
    <a:lvl4pPr marL="1828479" marR="0" lvl="3" indent="0" algn="l" defTabSz="1218986" rtl="0" fontAlgn="auto" hangingPunct="1">
      <a:lnSpc>
        <a:spcPct val="100000"/>
      </a:lnSpc>
      <a:spcBef>
        <a:spcPts val="0"/>
      </a:spcBef>
      <a:spcAft>
        <a:spcPts val="0"/>
      </a:spcAft>
      <a:buNone/>
      <a:tabLst/>
      <a:defRPr lang="fr-FR" sz="1600" b="0" i="0" u="none" strike="noStrike" kern="1200" cap="none" spc="0" baseline="0">
        <a:solidFill>
          <a:srgbClr val="000000"/>
        </a:solidFill>
        <a:uFillTx/>
        <a:latin typeface="Constantia"/>
      </a:defRPr>
    </a:lvl4pPr>
    <a:lvl5pPr marL="2437973" marR="0" lvl="4" indent="0" algn="l" defTabSz="1218986" rtl="0" fontAlgn="auto" hangingPunct="1">
      <a:lnSpc>
        <a:spcPct val="100000"/>
      </a:lnSpc>
      <a:spcBef>
        <a:spcPts val="0"/>
      </a:spcBef>
      <a:spcAft>
        <a:spcPts val="0"/>
      </a:spcAft>
      <a:buNone/>
      <a:tabLst/>
      <a:defRPr lang="fr-FR" sz="1600" b="0" i="0" u="none" strike="noStrike" kern="1200" cap="none" spc="0" baseline="0">
        <a:solidFill>
          <a:srgbClr val="000000"/>
        </a:solidFill>
        <a:uFillTx/>
        <a:latin typeface="Constanti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esmaraichersdarmor.coop/"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ireo.or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gouessant.com/actualites/recyclage-la-filiere-de-collecte-et-traitement-des-dechets-agricoles-face-a-un-defi-de-taill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treprise.mma.fr/connexionpro/gestion-dechets-agricoles.html#.YfJDd_uZNPb"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divalor.fr/docs/sharedoc/723/comtri02-arbo-maraichage-depliant-tri-202110.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BF64EC-D61B-4644-929F-CCF78F970615}"/>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9FD1CF76-7A90-47D3-85D3-C66F34505321}"/>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9C58053-1578-49B9-B6B4-1E7DE27747EC}"/>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F894FE-9903-4378-B221-84A3EB4ABE83}" type="slidenum">
              <a:t>1</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CF87F5-F1B2-446D-9F46-15CB58328128}"/>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1B768A07-1742-4F8E-874F-0B559F676698}"/>
              </a:ext>
            </a:extLst>
          </p:cNvPr>
          <p:cNvSpPr txBox="1">
            <a:spLocks noGrp="1"/>
          </p:cNvSpPr>
          <p:nvPr>
            <p:ph type="body" sz="quarter" idx="1"/>
          </p:nvPr>
        </p:nvSpPr>
        <p:spPr/>
        <p:txBody>
          <a:bodyPr/>
          <a:lstStyle/>
          <a:p>
            <a:pPr lvl="0" algn="just">
              <a:lnSpc>
                <a:spcPts val="1260"/>
              </a:lnSpc>
              <a:spcBef>
                <a:spcPts val="525"/>
              </a:spcBef>
              <a:spcAft>
                <a:spcPts val="750"/>
              </a:spcAft>
            </a:pPr>
            <a:r>
              <a:rPr lang="fr-FR" sz="1800" b="1" kern="0">
                <a:latin typeface="Calibri" pitchFamily="34"/>
                <a:cs typeface="Times New Roman" pitchFamily="18"/>
              </a:rPr>
              <a:t>Un article paru dans la France Agricole le 20 Janvier 2022 annonce que la plateforme Miimosa souhaite lever 60 millions d’euros pour la transition agroécologique.</a:t>
            </a:r>
            <a:endParaRPr lang="fr-FR" sz="1800" b="1" kern="0">
              <a:solidFill>
                <a:srgbClr val="2F5496"/>
              </a:solidFill>
              <a:latin typeface="Calibri Light" pitchFamily="34"/>
              <a:cs typeface="Times New Roman" pitchFamily="18"/>
            </a:endParaRPr>
          </a:p>
          <a:p>
            <a:pPr lvl="0" algn="just">
              <a:lnSpc>
                <a:spcPct val="107000"/>
              </a:lnSpc>
              <a:spcAft>
                <a:spcPts val="800"/>
              </a:spcAft>
            </a:pPr>
            <a:r>
              <a:rPr lang="fr-FR" sz="1800">
                <a:latin typeface="Calibri" pitchFamily="34"/>
                <a:cs typeface="Calibri" pitchFamily="34"/>
              </a:rPr>
              <a:t>Miimosa est une plateforme </a:t>
            </a:r>
            <a:r>
              <a:rPr lang="fr-FR" sz="1800">
                <a:solidFill>
                  <a:srgbClr val="222222"/>
                </a:solidFill>
                <a:latin typeface="Calibri" pitchFamily="34"/>
                <a:cs typeface="Calibri" pitchFamily="34"/>
              </a:rPr>
              <a:t>de financement participatif créé en 2015 qui a jusqu’à présent permis de financer 5 000 projets agricoles grâce à un fond d’investissement d’environ 70 millions d’euros.</a:t>
            </a:r>
            <a:endParaRPr lang="fr-FR" sz="1800">
              <a:latin typeface="Calibri" pitchFamily="34"/>
              <a:cs typeface="Times New Roman" pitchFamily="18"/>
            </a:endParaRPr>
          </a:p>
          <a:p>
            <a:pPr lvl="0" algn="just">
              <a:lnSpc>
                <a:spcPct val="107000"/>
              </a:lnSpc>
              <a:spcAft>
                <a:spcPts val="800"/>
              </a:spcAft>
            </a:pPr>
            <a:r>
              <a:rPr lang="fr-FR" sz="1800">
                <a:solidFill>
                  <a:srgbClr val="222222"/>
                </a:solidFill>
                <a:latin typeface="Arial" pitchFamily="34"/>
                <a:cs typeface="Times New Roman" pitchFamily="18"/>
              </a:rPr>
              <a:t>L’entreprise lance ainsi le premier fonds de dette européen destiné au financement de projets la transition agricole et alimentaire intitulé </a:t>
            </a:r>
            <a:r>
              <a:rPr lang="fr-FR" sz="1800" b="1">
                <a:solidFill>
                  <a:srgbClr val="222222"/>
                </a:solidFill>
                <a:latin typeface="Arial" pitchFamily="34"/>
                <a:cs typeface="Times New Roman" pitchFamily="18"/>
              </a:rPr>
              <a:t>Miimosa transition #1</a:t>
            </a:r>
            <a:r>
              <a:rPr lang="fr-FR" sz="1800">
                <a:solidFill>
                  <a:srgbClr val="222222"/>
                </a:solidFill>
                <a:latin typeface="Arial" pitchFamily="34"/>
                <a:cs typeface="Times New Roman" pitchFamily="18"/>
              </a:rPr>
              <a:t>.</a:t>
            </a:r>
            <a:endParaRPr lang="fr-FR" sz="1800">
              <a:latin typeface="Calibri" pitchFamily="34"/>
              <a:cs typeface="Times New Roman" pitchFamily="18"/>
            </a:endParaRPr>
          </a:p>
          <a:p>
            <a:pPr lvl="0" algn="just">
              <a:lnSpc>
                <a:spcPct val="107000"/>
              </a:lnSpc>
              <a:spcAft>
                <a:spcPts val="800"/>
              </a:spcAft>
            </a:pPr>
            <a:r>
              <a:rPr lang="fr-FR" sz="1800">
                <a:solidFill>
                  <a:srgbClr val="222222"/>
                </a:solidFill>
                <a:latin typeface="Arial" pitchFamily="34"/>
                <a:cs typeface="Times New Roman" pitchFamily="18"/>
              </a:rPr>
              <a:t>Ces projets devront correspondre à la stratégie d’investissement de la plateforme qui vise notamment à contribuer à la sécurité et à la souveraineté alimentaire, assurer la santé humaine et lutter contre le changement climatique.</a:t>
            </a:r>
            <a:endParaRPr lang="fr-FR" sz="1800">
              <a:latin typeface="Calibri" pitchFamily="34"/>
              <a:cs typeface="Times New Roman" pitchFamily="18"/>
            </a:endParaRPr>
          </a:p>
          <a:p>
            <a:pPr lvl="0" algn="just">
              <a:lnSpc>
                <a:spcPct val="107000"/>
              </a:lnSpc>
              <a:spcAft>
                <a:spcPts val="800"/>
              </a:spcAft>
            </a:pPr>
            <a:r>
              <a:rPr lang="fr-FR" sz="1800">
                <a:solidFill>
                  <a:srgbClr val="222222"/>
                </a:solidFill>
                <a:latin typeface="Arial" pitchFamily="34"/>
                <a:cs typeface="Times New Roman" pitchFamily="18"/>
              </a:rPr>
              <a:t> </a:t>
            </a:r>
            <a:endParaRPr lang="fr-FR" sz="1800">
              <a:latin typeface="Calibri" pitchFamily="34"/>
              <a:cs typeface="Times New Roman" pitchFamily="18"/>
            </a:endParaRPr>
          </a:p>
          <a:p>
            <a:pPr lvl="0" algn="just">
              <a:lnSpc>
                <a:spcPct val="107000"/>
              </a:lnSpc>
              <a:spcAft>
                <a:spcPts val="800"/>
              </a:spcAft>
            </a:pPr>
            <a:r>
              <a:rPr lang="fr-FR" sz="1800">
                <a:solidFill>
                  <a:srgbClr val="222222"/>
                </a:solidFill>
                <a:latin typeface="Arial" pitchFamily="34"/>
                <a:cs typeface="Times New Roman" pitchFamily="18"/>
              </a:rPr>
              <a:t>Ce fond vise 50 à 60 millions d’euros à terme et 30 millions auraient d’ores et déjà été réunis par Miimosa grâce à plusieurs souscripteurs tels que le Fonds européen d’investissement, Carrefour, l’Ademe, Groupama Méditerranée, ou la Fondation Daniel et Nina Carasso.</a:t>
            </a:r>
            <a:endParaRPr lang="fr-FR" sz="1800">
              <a:latin typeface="Calibri" pitchFamily="34"/>
              <a:cs typeface="Times New Roman" pitchFamily="18"/>
            </a:endParaRPr>
          </a:p>
          <a:p>
            <a:pPr lvl="0"/>
            <a:endParaRPr lang="fr-FR"/>
          </a:p>
        </p:txBody>
      </p:sp>
      <p:sp>
        <p:nvSpPr>
          <p:cNvPr id="4" name="Espace réservé du numéro de diapositive 3">
            <a:extLst>
              <a:ext uri="{FF2B5EF4-FFF2-40B4-BE49-F238E27FC236}">
                <a16:creationId xmlns:a16="http://schemas.microsoft.com/office/drawing/2014/main" id="{F8DF5F6B-4D78-4F8D-AFDE-6A7FB280A36B}"/>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8A8604-5BDD-41ED-A816-F66C14BDDFE7}" type="slidenum">
              <a:t>15</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A0006C-814F-41C8-A44C-F1A46A280BBB}"/>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05584FFE-7751-4FDA-879C-B80D94E42CE8}"/>
              </a:ext>
            </a:extLst>
          </p:cNvPr>
          <p:cNvSpPr txBox="1">
            <a:spLocks noGrp="1"/>
          </p:cNvSpPr>
          <p:nvPr>
            <p:ph type="body" sz="quarter" idx="1"/>
          </p:nvPr>
        </p:nvSpPr>
        <p:spPr/>
        <p:txBody>
          <a:bodyPr/>
          <a:lstStyle/>
          <a:p>
            <a:pPr lvl="0"/>
            <a:r>
              <a:rPr lang="fr-FR">
                <a:solidFill>
                  <a:srgbClr val="2E2F2D"/>
                </a:solidFill>
                <a:latin typeface="Arial" pitchFamily="34"/>
              </a:rPr>
              <a:t>Pour répondre au besoin de main-d’œuvre qualifiée chez les serristes, les producteurs des </a:t>
            </a:r>
            <a:r>
              <a:rPr lang="fr-FR">
                <a:solidFill>
                  <a:srgbClr val="004F87"/>
                </a:solidFill>
                <a:latin typeface="Arial" pitchFamily="34"/>
                <a:hlinkClick r:id="rId3"/>
              </a:rPr>
              <a:t>Maraîchers d’Armor</a:t>
            </a:r>
            <a:r>
              <a:rPr lang="fr-FR">
                <a:solidFill>
                  <a:srgbClr val="2E2F2D"/>
                </a:solidFill>
                <a:latin typeface="Arial" pitchFamily="34"/>
              </a:rPr>
              <a:t> viennent de lancer </a:t>
            </a:r>
            <a:r>
              <a:rPr lang="fr-FR" b="1">
                <a:solidFill>
                  <a:srgbClr val="2E2F2D"/>
                </a:solidFill>
                <a:latin typeface="Arial" pitchFamily="34"/>
              </a:rPr>
              <a:t>une nouvelle session du programme d'action de formation préalable au recrutement </a:t>
            </a:r>
            <a:r>
              <a:rPr lang="fr-FR">
                <a:solidFill>
                  <a:srgbClr val="2E2F2D"/>
                </a:solidFill>
                <a:latin typeface="Arial" pitchFamily="34"/>
              </a:rPr>
              <a:t>(AFPR). Initiée en 2004, cette démarche est menée conjointement avec les Pôle emploi de Lannion et de Guingamp (Côtes-d’Armor), l’Anefa 22</a:t>
            </a:r>
            <a:r>
              <a:rPr lang="fr-FR" baseline="30000">
                <a:solidFill>
                  <a:srgbClr val="2E2F2D"/>
                </a:solidFill>
                <a:latin typeface="Arial" pitchFamily="34"/>
              </a:rPr>
              <a:t>1 </a:t>
            </a:r>
            <a:r>
              <a:rPr lang="fr-FR">
                <a:solidFill>
                  <a:srgbClr val="2E2F2D"/>
                </a:solidFill>
                <a:latin typeface="Arial" pitchFamily="34"/>
              </a:rPr>
              <a:t>et le centre de formation </a:t>
            </a:r>
            <a:r>
              <a:rPr lang="fr-FR">
                <a:solidFill>
                  <a:srgbClr val="004F87"/>
                </a:solidFill>
                <a:latin typeface="Arial" pitchFamily="34"/>
                <a:hlinkClick r:id="rId4"/>
              </a:rPr>
              <a:t>Ireo</a:t>
            </a:r>
            <a:r>
              <a:rPr lang="fr-FR">
                <a:solidFill>
                  <a:srgbClr val="2E2F2D"/>
                </a:solidFill>
                <a:latin typeface="Arial" pitchFamily="34"/>
              </a:rPr>
              <a:t>. Elle prévoit, pour les demandeurs d’emploi, </a:t>
            </a:r>
            <a:r>
              <a:rPr lang="fr-FR" b="1">
                <a:solidFill>
                  <a:srgbClr val="2E2F2D"/>
                </a:solidFill>
                <a:latin typeface="Arial" pitchFamily="34"/>
              </a:rPr>
              <a:t>après un entretien préalable, un stage de formation rémunéré d'un mois alternant théorie et pratique au sein d'une exploitation</a:t>
            </a:r>
            <a:r>
              <a:rPr lang="fr-FR">
                <a:solidFill>
                  <a:srgbClr val="2E2F2D"/>
                </a:solidFill>
                <a:latin typeface="Arial" pitchFamily="34"/>
              </a:rPr>
              <a:t>.</a:t>
            </a:r>
          </a:p>
          <a:p>
            <a:pPr lvl="0"/>
            <a:r>
              <a:rPr lang="fr-FR">
                <a:solidFill>
                  <a:srgbClr val="2E2F2D"/>
                </a:solidFill>
                <a:latin typeface="Arial" pitchFamily="34"/>
              </a:rPr>
              <a:t>Les partenaires soulignent que ce dispositif constitue </a:t>
            </a:r>
            <a:r>
              <a:rPr lang="fr-FR">
                <a:solidFill>
                  <a:srgbClr val="777777"/>
                </a:solidFill>
                <a:latin typeface="Arial" pitchFamily="34"/>
              </a:rPr>
              <a:t>tremplin pour un retour durable à la vie active puisqu'il permet au candidat de faire valoir son expérience auprès d'autres exploitations et de passer d'un contrat à l'autre ou d'obtenir un CDI. </a:t>
            </a:r>
          </a:p>
          <a:p>
            <a:pPr lvl="0"/>
            <a:r>
              <a:rPr lang="fr-FR">
                <a:solidFill>
                  <a:srgbClr val="2E2F2D"/>
                </a:solidFill>
                <a:latin typeface="Arial" pitchFamily="34"/>
              </a:rPr>
              <a:t>En 2021, sur les 47 personnes ayant suivi la formation, 41 ont obtenu une proposition d'emploi.</a:t>
            </a:r>
            <a:endParaRPr lang="fr-FR">
              <a:solidFill>
                <a:srgbClr val="777777"/>
              </a:solidFill>
              <a:latin typeface="Arial" pitchFamily="34"/>
            </a:endParaRPr>
          </a:p>
          <a:p>
            <a:pPr lvl="0"/>
            <a:r>
              <a:rPr lang="fr-FR">
                <a:solidFill>
                  <a:srgbClr val="777777"/>
                </a:solidFill>
                <a:latin typeface="Arial" pitchFamily="34"/>
              </a:rPr>
              <a:t> Avec un taux de réussite de 80%, le programme AFPR apporte la preuve,  de son efficacité et donc de sa légitimité. </a:t>
            </a:r>
          </a:p>
          <a:p>
            <a:pPr lvl="0"/>
            <a:r>
              <a:rPr lang="fr-FR">
                <a:solidFill>
                  <a:srgbClr val="2E2F2D"/>
                </a:solidFill>
                <a:latin typeface="Arial" pitchFamily="34"/>
              </a:rPr>
              <a:t>La prochaine session de formation démarrera en mars 2022. Les personnes inscrites à Pôle emploi qui souhaitent postuler sont invitées à participer aux réunions d’information qui débuteront le 24 janvier.</a:t>
            </a:r>
            <a:endParaRPr lang="fr-FR"/>
          </a:p>
        </p:txBody>
      </p:sp>
      <p:sp>
        <p:nvSpPr>
          <p:cNvPr id="4" name="Espace réservé du numéro de diapositive 3">
            <a:extLst>
              <a:ext uri="{FF2B5EF4-FFF2-40B4-BE49-F238E27FC236}">
                <a16:creationId xmlns:a16="http://schemas.microsoft.com/office/drawing/2014/main" id="{CB00D8DA-3946-4043-9069-E1D5171681CC}"/>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547580-24A4-4511-8810-2E5086D76E08}" type="slidenum">
              <a:t>16</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961201-25CC-4138-B8F5-EFBFA13745E0}"/>
              </a:ext>
            </a:extLst>
          </p:cNvPr>
          <p:cNvSpPr>
            <a:spLocks noGrp="1" noRot="1" noChangeAspect="1"/>
          </p:cNvSpPr>
          <p:nvPr>
            <p:ph type="sldImg"/>
          </p:nvPr>
        </p:nvSpPr>
        <p:spPr>
          <a:xfrm>
            <a:off x="381000" y="685800"/>
            <a:ext cx="6096000" cy="3429000"/>
          </a:xfrm>
        </p:spPr>
      </p:sp>
      <p:sp>
        <p:nvSpPr>
          <p:cNvPr id="3" name="Espace réservé des commentaires 2">
            <a:extLst>
              <a:ext uri="{FF2B5EF4-FFF2-40B4-BE49-F238E27FC236}">
                <a16:creationId xmlns:a16="http://schemas.microsoft.com/office/drawing/2014/main" id="{71961255-4CCB-4F7A-A833-9EC43A944625}"/>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5DE9ED1-8A3A-4911-8673-241E338B18F8}"/>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5E6A26-AA95-44F9-ABF1-D4EE6AE867DD}" type="slidenum">
              <a:t>17</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05D5F6-5F2A-4BAC-AA50-1BC8F369031D}"/>
              </a:ext>
            </a:extLst>
          </p:cNvPr>
          <p:cNvSpPr>
            <a:spLocks noGrp="1" noRot="1" noChangeAspect="1"/>
          </p:cNvSpPr>
          <p:nvPr>
            <p:ph type="sldImg"/>
          </p:nvPr>
        </p:nvSpPr>
        <p:spPr>
          <a:xfrm>
            <a:off x="381000" y="685800"/>
            <a:ext cx="6096000" cy="3429000"/>
          </a:xfrm>
        </p:spPr>
      </p:sp>
      <p:sp>
        <p:nvSpPr>
          <p:cNvPr id="3" name="Espace réservé des commentaires 2">
            <a:extLst>
              <a:ext uri="{FF2B5EF4-FFF2-40B4-BE49-F238E27FC236}">
                <a16:creationId xmlns:a16="http://schemas.microsoft.com/office/drawing/2014/main" id="{B0821287-36D6-484A-B631-F20E1C3BED89}"/>
              </a:ext>
            </a:extLst>
          </p:cNvPr>
          <p:cNvSpPr txBox="1">
            <a:spLocks noGrp="1"/>
          </p:cNvSpPr>
          <p:nvPr>
            <p:ph type="body" sz="quarter" idx="1"/>
          </p:nvPr>
        </p:nvSpPr>
        <p:spPr/>
        <p:txBody>
          <a:bodyPr/>
          <a:lstStyle/>
          <a:p>
            <a:pPr lvl="0"/>
            <a:r>
              <a:rPr lang="fr-FR" dirty="0"/>
              <a:t>Créée en 2001, elle a pour actionnaires les organisations représentant les industriels, distributeurs et agriculteurs, partenaires de la filière. </a:t>
            </a:r>
            <a:r>
              <a:rPr lang="fr-FR" b="1" i="0" dirty="0" err="1">
                <a:solidFill>
                  <a:srgbClr val="44455A"/>
                </a:solidFill>
                <a:effectLst/>
                <a:latin typeface="Arial" panose="020B0604020202020204" pitchFamily="34" charset="0"/>
              </a:rPr>
              <a:t>Adivalor</a:t>
            </a:r>
            <a:r>
              <a:rPr lang="fr-FR" b="1" i="0" dirty="0">
                <a:solidFill>
                  <a:srgbClr val="44455A"/>
                </a:solidFill>
                <a:effectLst/>
                <a:latin typeface="Arial" panose="020B0604020202020204" pitchFamily="34" charset="0"/>
              </a:rPr>
              <a:t> est un éco-organisme interprofessionnel privé à but non lucratif qui a pour mission d’organiser la collecte et la valorisation des déchets d’agrofourniture</a:t>
            </a:r>
            <a:endParaRPr lang="fr-FR" dirty="0"/>
          </a:p>
          <a:p>
            <a:pPr lvl="0"/>
            <a:endParaRPr lang="fr-FR" dirty="0">
              <a:latin typeface="Calibri"/>
            </a:endParaRPr>
          </a:p>
          <a:p>
            <a:pPr lvl="0"/>
            <a:endParaRPr lang="fr-FR" dirty="0">
              <a:latin typeface="Calibri"/>
            </a:endParaRPr>
          </a:p>
          <a:p>
            <a:pPr lvl="0"/>
            <a:r>
              <a:rPr lang="fr-FR" dirty="0">
                <a:latin typeface="Calibri"/>
              </a:rPr>
              <a:t>300 000 agriculteurs Ils trient, préparent, stockent puis déposent leurs produits en fin de vie aux dates et lieux fixés par leurs distributeurs. (agriculteur trieur)</a:t>
            </a:r>
          </a:p>
          <a:p>
            <a:pPr lvl="0"/>
            <a:r>
              <a:rPr lang="fr-FR" dirty="0">
                <a:latin typeface="Calibri"/>
              </a:rPr>
              <a:t>1 200 opérateurs de collecte À 90% des coopératives et des négoces agricoles, ils ont en charge l’organisation des collectes, l’entreposage et le regroupement des déchets dans 7 000 dépôts et points de collecte.</a:t>
            </a:r>
          </a:p>
          <a:p>
            <a:pPr lvl="0"/>
            <a:r>
              <a:rPr lang="fr-FR" dirty="0">
                <a:latin typeface="Calibri"/>
              </a:rPr>
              <a:t>350 metteurs en marché Les industriels et importateurs contribuent au financement via une éco -contribution prélevée sur le prix du produit commercialisé.</a:t>
            </a:r>
          </a:p>
          <a:p>
            <a:pPr lvl="0"/>
            <a:r>
              <a:rPr lang="fr-FR" b="1" dirty="0">
                <a:solidFill>
                  <a:srgbClr val="44455A"/>
                </a:solidFill>
                <a:latin typeface="Arial" pitchFamily="34"/>
              </a:rPr>
              <a:t> remettent à 7 000 points de collecte</a:t>
            </a:r>
            <a:r>
              <a:rPr lang="fr-FR" dirty="0">
                <a:solidFill>
                  <a:srgbClr val="44455A"/>
                </a:solidFill>
                <a:latin typeface="Arial" pitchFamily="34"/>
              </a:rPr>
              <a:t> :</a:t>
            </a:r>
          </a:p>
          <a:p>
            <a:pPr lvl="0">
              <a:buSzPct val="100000"/>
              <a:buFont typeface="Arial" pitchFamily="34"/>
              <a:buChar char="•"/>
            </a:pPr>
            <a:r>
              <a:rPr lang="fr-FR" i="1" dirty="0">
                <a:solidFill>
                  <a:srgbClr val="44455A"/>
                </a:solidFill>
                <a:latin typeface="Open Sans" pitchFamily="34"/>
              </a:rPr>
              <a:t>des emballages vides de produits phytopharmaceutiques, de produits fertilisants, de semences, de produits d’hygiène pour l’élevage laitier,</a:t>
            </a:r>
          </a:p>
          <a:p>
            <a:pPr lvl="0">
              <a:buSzPct val="100000"/>
              <a:buFont typeface="Arial" pitchFamily="34"/>
              <a:buChar char="•"/>
            </a:pPr>
            <a:r>
              <a:rPr lang="fr-FR" i="1" dirty="0">
                <a:solidFill>
                  <a:srgbClr val="44455A"/>
                </a:solidFill>
                <a:latin typeface="Open Sans" pitchFamily="34"/>
              </a:rPr>
              <a:t>des produits phytopharmaceutiques non utilisables,</a:t>
            </a:r>
          </a:p>
          <a:p>
            <a:pPr lvl="0">
              <a:buSzPct val="100000"/>
              <a:buFont typeface="Arial" pitchFamily="34"/>
              <a:buChar char="•"/>
            </a:pPr>
            <a:r>
              <a:rPr lang="fr-FR" i="1" dirty="0">
                <a:solidFill>
                  <a:srgbClr val="44455A"/>
                </a:solidFill>
                <a:latin typeface="Open Sans" pitchFamily="34"/>
              </a:rPr>
              <a:t>des films agricoles, ficelles et filets usagés.</a:t>
            </a:r>
          </a:p>
          <a:p>
            <a:pPr lvl="0"/>
            <a:endParaRPr lang="fr-FR" dirty="0">
              <a:solidFill>
                <a:srgbClr val="2D2D2D"/>
              </a:solidFill>
              <a:latin typeface="avenir-heavy"/>
            </a:endParaRPr>
          </a:p>
          <a:p>
            <a:pPr lvl="0"/>
            <a:endParaRPr lang="fr-FR" dirty="0">
              <a:solidFill>
                <a:srgbClr val="2D2D2D"/>
              </a:solidFill>
              <a:latin typeface="avenir-heavy"/>
            </a:endParaRPr>
          </a:p>
          <a:p>
            <a:pPr lvl="0"/>
            <a:endParaRPr lang="fr-FR" dirty="0">
              <a:solidFill>
                <a:srgbClr val="2D2D2D"/>
              </a:solidFill>
              <a:latin typeface="avenir-heavy"/>
            </a:endParaRPr>
          </a:p>
          <a:p>
            <a:pPr lvl="0"/>
            <a:r>
              <a:rPr lang="fr-FR" dirty="0">
                <a:solidFill>
                  <a:srgbClr val="2D2D2D"/>
                </a:solidFill>
                <a:latin typeface="avenir-heavy"/>
              </a:rPr>
              <a:t>Le saviez-vous ? La loi anti-gaspillage pour une économie circulaire (dite AGEC) prévoit la fin des emballages en plastique à usage unique à compter de 2040 et de tendre vers 100 % de plastique recyclé à partir de 2025. À ce titre, la loi prévoit que les producteurs – c’est-à-dire les personnes responsables de la mise sur le marché de certains produits – soient rendus responsables du financement et de l’organisation de la gestion des déchets issus de ces produits en fin de vie. Et, il y a fort à parier que demain, les agriculteurs soient dans l’obligation de pouvoir justifier la prise en charge de leurs déchets par une filière de recyclage adéquate. Un changement de paradigme auquel la Coopérative se prépare !</a:t>
            </a:r>
          </a:p>
          <a:p>
            <a:pPr lvl="0"/>
            <a:r>
              <a:rPr lang="fr-FR" dirty="0">
                <a:hlinkClick r:id="rId3"/>
              </a:rPr>
              <a:t>Recyclage : la filière de collecte et traitement des déchets agricoles face à un défi de taille - Le </a:t>
            </a:r>
            <a:r>
              <a:rPr lang="fr-FR" dirty="0" err="1">
                <a:hlinkClick r:id="rId3"/>
              </a:rPr>
              <a:t>Gouessant</a:t>
            </a:r>
            <a:endParaRPr lang="fr-FR" dirty="0"/>
          </a:p>
        </p:txBody>
      </p:sp>
      <p:sp>
        <p:nvSpPr>
          <p:cNvPr id="4" name="Espace réservé du numéro de diapositive 3">
            <a:extLst>
              <a:ext uri="{FF2B5EF4-FFF2-40B4-BE49-F238E27FC236}">
                <a16:creationId xmlns:a16="http://schemas.microsoft.com/office/drawing/2014/main" id="{C3CEDEAC-A162-4631-9E8E-A0D9E309C6F9}"/>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43F7E1-304F-4BBC-9BDD-CA0776AECBE2}" type="slidenum">
              <a:t>18</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71ED64-AC53-437D-B1A5-5FA56D0F8F5B}"/>
              </a:ext>
            </a:extLst>
          </p:cNvPr>
          <p:cNvSpPr>
            <a:spLocks noGrp="1" noRot="1" noChangeAspect="1"/>
          </p:cNvSpPr>
          <p:nvPr>
            <p:ph type="sldImg"/>
          </p:nvPr>
        </p:nvSpPr>
        <p:spPr>
          <a:xfrm>
            <a:off x="381000" y="685800"/>
            <a:ext cx="6096000" cy="3429000"/>
          </a:xfrm>
        </p:spPr>
      </p:sp>
      <p:sp>
        <p:nvSpPr>
          <p:cNvPr id="3" name="Espace réservé des commentaires 2">
            <a:extLst>
              <a:ext uri="{FF2B5EF4-FFF2-40B4-BE49-F238E27FC236}">
                <a16:creationId xmlns:a16="http://schemas.microsoft.com/office/drawing/2014/main" id="{0B462949-3A77-49A1-82EE-7B3BED7CAB48}"/>
              </a:ext>
            </a:extLst>
          </p:cNvPr>
          <p:cNvSpPr txBox="1">
            <a:spLocks noGrp="1"/>
          </p:cNvSpPr>
          <p:nvPr>
            <p:ph type="body" sz="quarter" idx="1"/>
          </p:nvPr>
        </p:nvSpPr>
        <p:spPr/>
        <p:txBody>
          <a:bodyPr/>
          <a:lstStyle/>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onstantia"/>
              </a:rPr>
              <a:t>Brûlage et enfouissement des déchets interdit</a:t>
            </a:r>
            <a:endParaRPr lang="fr-FR" sz="2200" b="0" i="0" u="none" strike="noStrike" kern="0" cap="none" spc="0" baseline="0">
              <a:solidFill>
                <a:srgbClr val="000000"/>
              </a:solidFill>
              <a:uFillTx/>
              <a:latin typeface="Constantia"/>
            </a:endParaRPr>
          </a:p>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onstantia"/>
              </a:rPr>
              <a:t>Exploitant est responsable de ses déchets jusqu’à leur élimination finale </a:t>
            </a:r>
            <a:r>
              <a:rPr lang="fr-FR" sz="1800" b="0" i="0" u="none" strike="noStrike" kern="0" cap="none" spc="0" baseline="0">
                <a:solidFill>
                  <a:srgbClr val="000000"/>
                </a:solidFill>
                <a:uFillTx/>
                <a:latin typeface="Constantia"/>
              </a:rPr>
              <a:t>(Code de l’environnement et les lois Grenelle 1 et 2)</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Veille aux bonne conditions de stockage, de transport d’élimination ou de recyclage du déchet </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Assure la traçabilité en conservant un justificatif écrit de sa destination finale et de son mode d’élimination</a:t>
            </a:r>
            <a:endParaRPr lang="fr-FR">
              <a:solidFill>
                <a:srgbClr val="44455A"/>
              </a:solidFill>
              <a:latin typeface="Arial" pitchFamily="34"/>
            </a:endParaRPr>
          </a:p>
          <a:p>
            <a:pPr lvl="0"/>
            <a:endParaRPr lang="fr-FR">
              <a:solidFill>
                <a:srgbClr val="44455A"/>
              </a:solidFill>
              <a:latin typeface="Arial" pitchFamily="34"/>
            </a:endParaRPr>
          </a:p>
          <a:p>
            <a:pPr lvl="0"/>
            <a:r>
              <a:rPr lang="fr-FR">
                <a:solidFill>
                  <a:srgbClr val="44455A"/>
                </a:solidFill>
                <a:latin typeface="Arial" pitchFamily="34"/>
              </a:rPr>
              <a:t>Éleveur, cultivateur, sylviculteur, etc. : </a:t>
            </a:r>
            <a:r>
              <a:rPr lang="fr-FR" b="1">
                <a:solidFill>
                  <a:srgbClr val="44455A"/>
                </a:solidFill>
                <a:latin typeface="Arial" pitchFamily="34"/>
              </a:rPr>
              <a:t>votre activité d’exploitant agricole génère des déchets</a:t>
            </a:r>
            <a:r>
              <a:rPr lang="fr-FR">
                <a:solidFill>
                  <a:srgbClr val="44455A"/>
                </a:solidFill>
                <a:latin typeface="Arial" pitchFamily="34"/>
              </a:rPr>
              <a:t> de toutes natures. À ce titre, vous êtes soumis aux </a:t>
            </a:r>
            <a:r>
              <a:rPr lang="fr-FR" b="1">
                <a:solidFill>
                  <a:srgbClr val="44455A"/>
                </a:solidFill>
                <a:latin typeface="Arial" pitchFamily="34"/>
              </a:rPr>
              <a:t>obligations définies par le Code de l’environnement et les lois Grenelle 1 et 2</a:t>
            </a:r>
            <a:r>
              <a:rPr lang="fr-FR">
                <a:solidFill>
                  <a:srgbClr val="44455A"/>
                </a:solidFill>
                <a:latin typeface="Arial" pitchFamily="34"/>
              </a:rPr>
              <a:t>. La réglementation stipule en effet que le producteur d’un déchet en est </a:t>
            </a:r>
            <a:r>
              <a:rPr lang="fr-FR" b="1">
                <a:solidFill>
                  <a:srgbClr val="44455A"/>
                </a:solidFill>
                <a:latin typeface="Arial" pitchFamily="34"/>
              </a:rPr>
              <a:t>responsable jusqu’à son élimination finale</a:t>
            </a:r>
            <a:r>
              <a:rPr lang="fr-FR">
                <a:solidFill>
                  <a:srgbClr val="44455A"/>
                </a:solidFill>
                <a:latin typeface="Arial" pitchFamily="34"/>
              </a:rPr>
              <a:t>.</a:t>
            </a:r>
            <a:br>
              <a:rPr lang="fr-FR">
                <a:solidFill>
                  <a:srgbClr val="44455A"/>
                </a:solidFill>
                <a:latin typeface="Arial" pitchFamily="34"/>
              </a:rPr>
            </a:br>
            <a:r>
              <a:rPr lang="fr-FR">
                <a:solidFill>
                  <a:srgbClr val="44455A"/>
                </a:solidFill>
                <a:latin typeface="Arial" pitchFamily="34"/>
              </a:rPr>
              <a:t>Il doit, de ce fait :</a:t>
            </a:r>
          </a:p>
          <a:p>
            <a:pPr lvl="0">
              <a:buSzPct val="100000"/>
              <a:buFont typeface="Arial" pitchFamily="34"/>
              <a:buChar char="•"/>
            </a:pPr>
            <a:r>
              <a:rPr lang="fr-FR">
                <a:solidFill>
                  <a:srgbClr val="44455A"/>
                </a:solidFill>
                <a:latin typeface="Arial" pitchFamily="34"/>
              </a:rPr>
              <a:t>veiller aux bonnes conditions de stockage, de transport, d’élimination ou de recyclage du déchet,</a:t>
            </a:r>
          </a:p>
          <a:p>
            <a:pPr lvl="0">
              <a:buSzPct val="100000"/>
              <a:buFont typeface="Arial" pitchFamily="34"/>
              <a:buChar char="•"/>
            </a:pPr>
            <a:r>
              <a:rPr lang="fr-FR">
                <a:solidFill>
                  <a:srgbClr val="44455A"/>
                </a:solidFill>
                <a:latin typeface="Arial" pitchFamily="34"/>
              </a:rPr>
              <a:t>s’assurer de la traçabilité en conservant un justificatif écrit de sa destination finale et de son mode d’élimination.</a:t>
            </a:r>
          </a:p>
          <a:p>
            <a:pPr lvl="0"/>
            <a:r>
              <a:rPr lang="fr-FR">
                <a:hlinkClick r:id="rId3"/>
              </a:rPr>
              <a:t>Gestion des déchets agricoles : comment ça fonctionne ? (mma.fr)</a:t>
            </a:r>
            <a:endParaRPr lang="fr-FR"/>
          </a:p>
          <a:p>
            <a:pPr lvl="0"/>
            <a:endParaRPr lang="fr-FR"/>
          </a:p>
          <a:p>
            <a:pPr lvl="0"/>
            <a:endParaRPr lang="fr-FR"/>
          </a:p>
          <a:p>
            <a:pPr lvl="0" defTabSz="914400"/>
            <a:r>
              <a:rPr lang="fr-FR" kern="0">
                <a:latin typeface="Calibri"/>
              </a:rPr>
              <a:t>Agriculteurs responsables de la bonne gestion de vos déchets (code de l’environnement, article L541-2). </a:t>
            </a:r>
            <a:endParaRPr lang="fr-FR" sz="1800" kern="0">
              <a:latin typeface="Calibri"/>
            </a:endParaRPr>
          </a:p>
          <a:p>
            <a:pPr lvl="0" defTabSz="914400"/>
            <a:r>
              <a:rPr lang="fr-FR" kern="0">
                <a:latin typeface="Calibri"/>
              </a:rPr>
              <a:t>Le brûlage ou l’enfouissement des déchets sont interdits, y compris pour les emballages en papier ou carton. </a:t>
            </a:r>
            <a:endParaRPr lang="fr-FR" sz="1800" kern="0">
              <a:latin typeface="Calibri"/>
            </a:endParaRPr>
          </a:p>
          <a:p>
            <a:pPr lvl="0" defTabSz="914400"/>
            <a:r>
              <a:rPr lang="fr-FR" kern="0">
                <a:latin typeface="Calibri"/>
              </a:rPr>
              <a:t>Vos déchets ou produits en fin de vie ne doivent pas être mélangés avec les ordures ménagères</a:t>
            </a:r>
            <a:endParaRPr lang="fr-FR">
              <a:latin typeface="Calibri"/>
            </a:endParaRPr>
          </a:p>
          <a:p>
            <a:pPr lvl="0"/>
            <a:r>
              <a:rPr lang="fr-FR">
                <a:hlinkClick r:id="rId4"/>
              </a:rPr>
              <a:t>comtri02-arbo-maraichage-depliant-tri-202110.pdf (adivalor.fr)</a:t>
            </a:r>
            <a:endParaRPr lang="fr-FR"/>
          </a:p>
        </p:txBody>
      </p:sp>
      <p:sp>
        <p:nvSpPr>
          <p:cNvPr id="4" name="Espace réservé du numéro de diapositive 3">
            <a:extLst>
              <a:ext uri="{FF2B5EF4-FFF2-40B4-BE49-F238E27FC236}">
                <a16:creationId xmlns:a16="http://schemas.microsoft.com/office/drawing/2014/main" id="{15DB0247-DECF-45B5-A0A5-9F18091FCAA5}"/>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1F33A4-E967-46FF-A565-97F045D87A25}" type="slidenum">
              <a:t>19</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E6C071-EA35-4810-8987-8A6CB5D7D340}"/>
              </a:ext>
            </a:extLst>
          </p:cNvPr>
          <p:cNvSpPr>
            <a:spLocks noGrp="1" noRot="1" noChangeAspect="1"/>
          </p:cNvSpPr>
          <p:nvPr>
            <p:ph type="sldImg"/>
          </p:nvPr>
        </p:nvSpPr>
        <p:spPr>
          <a:xfrm>
            <a:off x="381000" y="685800"/>
            <a:ext cx="6096000" cy="3429000"/>
          </a:xfrm>
        </p:spPr>
      </p:sp>
      <p:sp>
        <p:nvSpPr>
          <p:cNvPr id="3" name="Espace réservé des commentaires 2">
            <a:extLst>
              <a:ext uri="{FF2B5EF4-FFF2-40B4-BE49-F238E27FC236}">
                <a16:creationId xmlns:a16="http://schemas.microsoft.com/office/drawing/2014/main" id="{467C5247-4AF2-4199-B0EF-EA4D4AEE78C8}"/>
              </a:ext>
            </a:extLst>
          </p:cNvPr>
          <p:cNvSpPr txBox="1">
            <a:spLocks noGrp="1"/>
          </p:cNvSpPr>
          <p:nvPr>
            <p:ph type="body" sz="quarter" idx="1"/>
          </p:nvPr>
        </p:nvSpPr>
        <p:spPr/>
        <p:txBody>
          <a:bodyPr/>
          <a:lstStyle/>
          <a:p>
            <a:pPr lvl="0"/>
            <a:r>
              <a:rPr lang="fr-FR" b="0" i="0">
                <a:solidFill>
                  <a:srgbClr val="262626"/>
                </a:solidFill>
                <a:effectLst/>
                <a:latin typeface="Roboto" panose="02000000000000000000" pitchFamily="2" charset="0"/>
              </a:rPr>
              <a:t>Le recyclage de 100 kilos de bâches plastiques permet ainsi la fabrication de 650 sacs poubelles de 100 litres : un exemple concret d’économie circulaire !</a:t>
            </a:r>
            <a:endParaRPr lang="fr-FR" kern="0">
              <a:latin typeface="Calibri"/>
            </a:endParaRPr>
          </a:p>
          <a:p>
            <a:pPr lvl="0"/>
            <a:endParaRPr lang="fr-FR" kern="0">
              <a:latin typeface="Calibri"/>
            </a:endParaRPr>
          </a:p>
          <a:p>
            <a:pPr lvl="0"/>
            <a:r>
              <a:rPr lang="fr-FR" kern="0">
                <a:latin typeface="Calibri"/>
              </a:rPr>
              <a:t>Rappel réglementaire Il est interdit de détenir sur son exploitation des produits qui ne sont pas ou plus autorisés sur les cultures en place. Des contrôles peuvent être réalisés et des sanctions sont prévues en cas de simple détention de produits phytopharmaceutiques interdits. Ces sanctions peuvent aller jusqu’à 150 000 € d’amende et 6 mois d’emprisonnement (article L253-17 du code rural) en cas de contrôle des pouvoirs publics.</a:t>
            </a:r>
            <a:endParaRPr lang="fr-FR">
              <a:latin typeface="Calibri"/>
            </a:endParaRPr>
          </a:p>
          <a:p>
            <a:pPr lvl="0"/>
            <a:endParaRPr lang="fr-FR"/>
          </a:p>
          <a:p>
            <a:pPr lvl="0"/>
            <a:r>
              <a:rPr lang="fr-FR">
                <a:latin typeface="Calibri"/>
              </a:rPr>
              <a:t>Comment éviter de générer des PPNU ? Stockez vos produits dans un local à l’abri du gel, de l’humidité et des fortes chaleurs, Vérifiez vos stocks avant de passer une commande, Utilisez en priorité les produits les plus anciens (premier entré – premier sorti), Informez-vous sur les possibles retraits d’homologation auprès de votre conseiller habituel.</a:t>
            </a:r>
          </a:p>
          <a:p>
            <a:pPr lvl="0"/>
            <a:endParaRPr lang="fr-FR"/>
          </a:p>
          <a:p>
            <a:pPr lvl="0"/>
            <a:endParaRPr lang="fr-FR"/>
          </a:p>
        </p:txBody>
      </p:sp>
      <p:sp>
        <p:nvSpPr>
          <p:cNvPr id="4" name="Espace réservé du numéro de diapositive 3">
            <a:extLst>
              <a:ext uri="{FF2B5EF4-FFF2-40B4-BE49-F238E27FC236}">
                <a16:creationId xmlns:a16="http://schemas.microsoft.com/office/drawing/2014/main" id="{815125EE-2355-48DD-A47E-7956A707975C}"/>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607D8D3-4F2A-4D47-93B3-8DCA8AD0A166}" type="slidenum">
              <a:t>20</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24B7EB-69E8-446B-9A89-EA9E95FC6A39}"/>
              </a:ext>
            </a:extLst>
          </p:cNvPr>
          <p:cNvSpPr>
            <a:spLocks noGrp="1" noRot="1" noChangeAspect="1"/>
          </p:cNvSpPr>
          <p:nvPr>
            <p:ph type="sldImg"/>
          </p:nvPr>
        </p:nvSpPr>
        <p:spPr>
          <a:xfrm>
            <a:off x="381000" y="685800"/>
            <a:ext cx="6096000" cy="3429000"/>
          </a:xfrm>
        </p:spPr>
      </p:sp>
      <p:sp>
        <p:nvSpPr>
          <p:cNvPr id="3" name="Espace réservé des commentaires 2">
            <a:extLst>
              <a:ext uri="{FF2B5EF4-FFF2-40B4-BE49-F238E27FC236}">
                <a16:creationId xmlns:a16="http://schemas.microsoft.com/office/drawing/2014/main" id="{4CFA9459-1AAF-490E-AA2E-533998A9432C}"/>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949CA58-F43C-4A53-8309-64DD5175CEFA}"/>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3793A32-AB51-46D3-B7D1-0768E6174337}" type="slidenum">
              <a:t>21</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53;p24:notes">
            <a:extLst>
              <a:ext uri="{FF2B5EF4-FFF2-40B4-BE49-F238E27FC236}">
                <a16:creationId xmlns:a16="http://schemas.microsoft.com/office/drawing/2014/main" id="{C9652E1D-4CE0-4E91-80B9-FF9DC0509FC6}"/>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454;p24:notes">
            <a:extLst>
              <a:ext uri="{FF2B5EF4-FFF2-40B4-BE49-F238E27FC236}">
                <a16:creationId xmlns:a16="http://schemas.microsoft.com/office/drawing/2014/main" id="{79F5C3CF-B16D-4DCD-BB08-FACCDB89D859}"/>
              </a:ext>
            </a:extLst>
          </p:cNvPr>
          <p:cNvSpPr txBox="1">
            <a:spLocks noGrp="1"/>
          </p:cNvSpPr>
          <p:nvPr>
            <p:ph type="body" sz="quarter" idx="1"/>
          </p:nvPr>
        </p:nvSpPr>
        <p:spPr/>
        <p:txBody>
          <a:bodyPr lIns="91421" tIns="45701" rIns="91421" bIns="45701"/>
          <a:lstStyle/>
          <a:p>
            <a:pPr lvl="0"/>
            <a:endParaRPr lang="fr-FR" sz="1800">
              <a:solidFill>
                <a:srgbClr val="1A171B"/>
              </a:solidFill>
              <a:latin typeface="Arial"/>
              <a:cs typeface="Arial"/>
            </a:endParaRPr>
          </a:p>
          <a:p>
            <a:pPr lvl="0"/>
            <a:br>
              <a:rPr lang="fr-FR"/>
            </a:br>
            <a:endParaRPr lang="fr-FR"/>
          </a:p>
        </p:txBody>
      </p:sp>
      <p:sp>
        <p:nvSpPr>
          <p:cNvPr id="4" name="Google Shape;455;p24:notes">
            <a:extLst>
              <a:ext uri="{FF2B5EF4-FFF2-40B4-BE49-F238E27FC236}">
                <a16:creationId xmlns:a16="http://schemas.microsoft.com/office/drawing/2014/main" id="{5C458E61-B9DC-4B60-9EAD-CE85CAC6FA8A}"/>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9F42D0-A0A1-4259-AF11-D2C35167CCBE}" type="slidenum">
              <a:t>22</a:t>
            </a:fld>
            <a:endParaRPr lang="fr-FR" sz="1200" b="0" i="0" u="none" strike="noStrike" kern="1200" cap="none" spc="0" baseline="0">
              <a:solidFill>
                <a:srgbClr val="000000"/>
              </a:solidFill>
              <a:uFillTx/>
              <a:latin typeface="Constantia"/>
              <a:ea typeface="Constantia"/>
              <a:cs typeface="Constanti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53;p24:notes">
            <a:extLst>
              <a:ext uri="{FF2B5EF4-FFF2-40B4-BE49-F238E27FC236}">
                <a16:creationId xmlns:a16="http://schemas.microsoft.com/office/drawing/2014/main" id="{A25CC054-7835-44FE-B1ED-51A84490F2F1}"/>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454;p24:notes">
            <a:extLst>
              <a:ext uri="{FF2B5EF4-FFF2-40B4-BE49-F238E27FC236}">
                <a16:creationId xmlns:a16="http://schemas.microsoft.com/office/drawing/2014/main" id="{709781FD-EC09-4099-8CF7-62A46F09E32A}"/>
              </a:ext>
            </a:extLst>
          </p:cNvPr>
          <p:cNvSpPr txBox="1">
            <a:spLocks noGrp="1"/>
          </p:cNvSpPr>
          <p:nvPr>
            <p:ph type="body" sz="quarter" idx="1"/>
          </p:nvPr>
        </p:nvSpPr>
        <p:spPr/>
        <p:txBody>
          <a:bodyPr lIns="91421" tIns="45701" rIns="91421" bIns="45701"/>
          <a:lstStyle/>
          <a:p>
            <a:pPr lvl="0"/>
            <a:r>
              <a:rPr lang="fr-FR" sz="1800">
                <a:solidFill>
                  <a:srgbClr val="1A171B"/>
                </a:solidFill>
                <a:latin typeface="Arial"/>
                <a:cs typeface="Arial"/>
              </a:rPr>
              <a:t>Symposium parle de 6 sujet, eau, plastiques, susbtrat fertilisé, protection de scultures et CO2 et energie</a:t>
            </a:r>
          </a:p>
          <a:p>
            <a:pPr lvl="0"/>
            <a:br>
              <a:rPr lang="fr-FR"/>
            </a:br>
            <a:endParaRPr lang="fr-FR"/>
          </a:p>
        </p:txBody>
      </p:sp>
      <p:sp>
        <p:nvSpPr>
          <p:cNvPr id="4" name="Google Shape;455;p24:notes">
            <a:extLst>
              <a:ext uri="{FF2B5EF4-FFF2-40B4-BE49-F238E27FC236}">
                <a16:creationId xmlns:a16="http://schemas.microsoft.com/office/drawing/2014/main" id="{4E1526D5-65BD-4D04-802A-74F0A2190386}"/>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A889D-686A-4940-975B-7CE42A4E0EEF}" type="slidenum">
              <a:t>23</a:t>
            </a:fld>
            <a:endParaRPr lang="fr-FR" sz="1200" b="0" i="0" u="none" strike="noStrike" kern="1200" cap="none" spc="0" baseline="0">
              <a:solidFill>
                <a:srgbClr val="000000"/>
              </a:solidFill>
              <a:uFillTx/>
              <a:latin typeface="Constantia"/>
              <a:ea typeface="Constantia"/>
              <a:cs typeface="Constant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82;gfac4c24e94_0_7:notes">
            <a:extLst>
              <a:ext uri="{FF2B5EF4-FFF2-40B4-BE49-F238E27FC236}">
                <a16:creationId xmlns:a16="http://schemas.microsoft.com/office/drawing/2014/main" id="{5A949FBE-8F5D-43FB-A85F-6BBCE596AD0A}"/>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483;gfac4c24e94_0_7:notes">
            <a:extLst>
              <a:ext uri="{FF2B5EF4-FFF2-40B4-BE49-F238E27FC236}">
                <a16:creationId xmlns:a16="http://schemas.microsoft.com/office/drawing/2014/main" id="{4A3DC065-E848-4247-B663-1AA42BD8A29D}"/>
              </a:ext>
            </a:extLst>
          </p:cNvPr>
          <p:cNvSpPr txBox="1">
            <a:spLocks noGrp="1"/>
          </p:cNvSpPr>
          <p:nvPr>
            <p:ph type="body" sz="quarter" idx="1"/>
          </p:nvPr>
        </p:nvSpPr>
        <p:spPr/>
        <p:txBody>
          <a:bodyPr lIns="91421" tIns="45701" rIns="91421" bIns="45701"/>
          <a:lstStyle/>
          <a:p>
            <a:pPr marL="457200" lvl="0">
              <a:lnSpc>
                <a:spcPct val="115000"/>
              </a:lnSpc>
            </a:pPr>
            <a:endParaRPr lang="fr-FR" sz="1100">
              <a:latin typeface="Arial"/>
              <a:cs typeface="Arial"/>
            </a:endParaRPr>
          </a:p>
          <a:p>
            <a:pPr lvl="0"/>
            <a:endParaRPr lang="fr-FR" sz="1800">
              <a:solidFill>
                <a:srgbClr val="1A171B"/>
              </a:solidFill>
              <a:latin typeface="Arial"/>
              <a:cs typeface="Arial"/>
            </a:endParaRPr>
          </a:p>
          <a:p>
            <a:pPr lvl="0"/>
            <a:br>
              <a:rPr lang="fr-FR"/>
            </a:br>
            <a:endParaRPr lang="fr-FR"/>
          </a:p>
        </p:txBody>
      </p:sp>
      <p:sp>
        <p:nvSpPr>
          <p:cNvPr id="4" name="Google Shape;484;gfac4c24e94_0_7:notes">
            <a:extLst>
              <a:ext uri="{FF2B5EF4-FFF2-40B4-BE49-F238E27FC236}">
                <a16:creationId xmlns:a16="http://schemas.microsoft.com/office/drawing/2014/main" id="{252655DF-1899-4F29-9C83-9588FF5F8AA9}"/>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BA7CA9-0DBB-4F70-875E-F8E8FEBEE254}" type="slidenum">
              <a:t>25</a:t>
            </a:fld>
            <a:endParaRPr lang="fr-FR" sz="1200" b="0" i="0" u="none" strike="noStrike" kern="1200" cap="none" spc="0" baseline="0">
              <a:solidFill>
                <a:srgbClr val="000000"/>
              </a:solidFill>
              <a:uFillTx/>
              <a:latin typeface="Constantia"/>
              <a:ea typeface="Constantia"/>
              <a:cs typeface="Constant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B7F2F8-E46C-4F20-A621-B0383E9FD96E}"/>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8AB650E1-4E50-45F4-BFEC-137F5BF6F43F}"/>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BEF3B5A-B41C-43EA-9D1F-37C44F4441CE}"/>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2C5239-ABC0-4435-B554-565E19C60149}" type="slidenum">
              <a:t>2</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82;gfac4c24e94_0_7:notes">
            <a:extLst>
              <a:ext uri="{FF2B5EF4-FFF2-40B4-BE49-F238E27FC236}">
                <a16:creationId xmlns:a16="http://schemas.microsoft.com/office/drawing/2014/main" id="{5A949FBE-8F5D-43FB-A85F-6BBCE596AD0A}"/>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483;gfac4c24e94_0_7:notes">
            <a:extLst>
              <a:ext uri="{FF2B5EF4-FFF2-40B4-BE49-F238E27FC236}">
                <a16:creationId xmlns:a16="http://schemas.microsoft.com/office/drawing/2014/main" id="{4A3DC065-E848-4247-B663-1AA42BD8A29D}"/>
              </a:ext>
            </a:extLst>
          </p:cNvPr>
          <p:cNvSpPr txBox="1">
            <a:spLocks noGrp="1"/>
          </p:cNvSpPr>
          <p:nvPr>
            <p:ph type="body" sz="quarter" idx="1"/>
          </p:nvPr>
        </p:nvSpPr>
        <p:spPr/>
        <p:txBody>
          <a:bodyPr lIns="91421" tIns="45701" rIns="91421" bIns="45701"/>
          <a:lstStyle/>
          <a:p>
            <a:pPr marL="457200" lvl="0">
              <a:lnSpc>
                <a:spcPct val="115000"/>
              </a:lnSpc>
            </a:pPr>
            <a:endParaRPr lang="fr-FR" sz="1100">
              <a:latin typeface="Arial"/>
              <a:cs typeface="Arial"/>
            </a:endParaRPr>
          </a:p>
          <a:p>
            <a:pPr lvl="0"/>
            <a:endParaRPr lang="fr-FR" sz="1800">
              <a:solidFill>
                <a:srgbClr val="1A171B"/>
              </a:solidFill>
              <a:latin typeface="Arial"/>
              <a:cs typeface="Arial"/>
            </a:endParaRPr>
          </a:p>
          <a:p>
            <a:pPr lvl="0"/>
            <a:br>
              <a:rPr lang="fr-FR"/>
            </a:br>
            <a:endParaRPr lang="fr-FR"/>
          </a:p>
        </p:txBody>
      </p:sp>
      <p:sp>
        <p:nvSpPr>
          <p:cNvPr id="4" name="Google Shape;484;gfac4c24e94_0_7:notes">
            <a:extLst>
              <a:ext uri="{FF2B5EF4-FFF2-40B4-BE49-F238E27FC236}">
                <a16:creationId xmlns:a16="http://schemas.microsoft.com/office/drawing/2014/main" id="{252655DF-1899-4F29-9C83-9588FF5F8AA9}"/>
              </a:ext>
            </a:extLst>
          </p:cNvPr>
          <p:cNvSpPr txBox="1"/>
          <p:nvPr/>
        </p:nvSpPr>
        <p:spPr>
          <a:xfrm>
            <a:off x="3884608" y="8685208"/>
            <a:ext cx="2971800" cy="457200"/>
          </a:xfrm>
          <a:prstGeom prst="rect">
            <a:avLst/>
          </a:prstGeom>
          <a:noFill/>
          <a:ln cap="flat">
            <a:noFill/>
          </a:ln>
        </p:spPr>
        <p:txBody>
          <a:bodyPr vert="horz" wrap="square" lIns="91421" tIns="45701" rIns="91421" bIns="4570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BA7CA9-0DBB-4F70-875E-F8E8FEBEE254}" type="slidenum">
              <a:t>26</a:t>
            </a:fld>
            <a:endParaRPr lang="fr-FR" sz="1200" b="0" i="0" u="none" strike="noStrike" kern="1200" cap="none" spc="0" baseline="0">
              <a:solidFill>
                <a:srgbClr val="000000"/>
              </a:solidFill>
              <a:uFillTx/>
              <a:latin typeface="Constantia"/>
              <a:ea typeface="Constantia"/>
              <a:cs typeface="Constantia"/>
            </a:endParaRPr>
          </a:p>
        </p:txBody>
      </p:sp>
    </p:spTree>
    <p:extLst>
      <p:ext uri="{BB962C8B-B14F-4D97-AF65-F5344CB8AC3E}">
        <p14:creationId xmlns:p14="http://schemas.microsoft.com/office/powerpoint/2010/main" val="215304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20FE70-7B80-4E17-BDEB-6642ED295B08}"/>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099A3EA1-0EC9-41D8-B9B7-D3B1BC1DDCAC}"/>
              </a:ext>
            </a:extLst>
          </p:cNvPr>
          <p:cNvSpPr txBox="1">
            <a:spLocks noGrp="1"/>
          </p:cNvSpPr>
          <p:nvPr>
            <p:ph type="body" sz="quarter" idx="1"/>
          </p:nvPr>
        </p:nvSpPr>
        <p:spPr/>
        <p:txBody>
          <a:bodyPr/>
          <a:lstStyle/>
          <a:p>
            <a:pPr lvl="0"/>
            <a:r>
              <a:rPr lang="fr-FR"/>
              <a:t>SIVAL Innovation 2022, prix d’or catégorie Outils et solutions pour la production</a:t>
            </a:r>
            <a:br>
              <a:rPr lang="fr-FR"/>
            </a:br>
            <a:r>
              <a:rPr lang="fr-FR"/>
              <a:t>Thématique économique circulaire, économie des ressources, réduction des déchets</a:t>
            </a:r>
          </a:p>
        </p:txBody>
      </p:sp>
      <p:sp>
        <p:nvSpPr>
          <p:cNvPr id="4" name="Espace réservé du numéro de diapositive 3">
            <a:extLst>
              <a:ext uri="{FF2B5EF4-FFF2-40B4-BE49-F238E27FC236}">
                <a16:creationId xmlns:a16="http://schemas.microsoft.com/office/drawing/2014/main" id="{F485B736-104F-4076-8AC5-E6E98179E0E2}"/>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48CDA71-DEFA-4438-A233-55419DCA810A}" type="slidenum">
              <a:t>4</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Plantes bioluminescentes</a:t>
            </a:r>
          </a:p>
          <a:p>
            <a:r>
              <a:rPr lang="fr-FR" sz="1600" b="0" i="0" u="none" strike="noStrike" kern="1200" cap="none" spc="0" baseline="0" dirty="0">
                <a:solidFill>
                  <a:srgbClr val="000000"/>
                </a:solidFill>
                <a:uFillTx/>
                <a:latin typeface="Constantia"/>
              </a:rPr>
              <a:t>Plantes </a:t>
            </a:r>
            <a:r>
              <a:rPr lang="fr-FR" sz="1600" b="0" i="0" u="none" strike="noStrike" kern="1200" cap="none" spc="0" baseline="0" dirty="0" err="1">
                <a:solidFill>
                  <a:srgbClr val="000000"/>
                </a:solidFill>
                <a:uFillTx/>
                <a:latin typeface="Constantia"/>
              </a:rPr>
              <a:t>nanobiotiques</a:t>
            </a:r>
            <a:r>
              <a:rPr lang="fr-FR" sz="1600" b="0" i="0" u="none" strike="noStrike" kern="1200" cap="none" spc="0" baseline="0" dirty="0">
                <a:solidFill>
                  <a:srgbClr val="000000"/>
                </a:solidFill>
                <a:uFillTx/>
                <a:latin typeface="Constantia"/>
              </a:rPr>
              <a:t> : insertion de nanoparticules au sein des pousses pour conférer des nouvelles capacités (</a:t>
            </a:r>
            <a:r>
              <a:rPr lang="fr-FR" sz="1600" b="0" i="0" u="none" strike="noStrike" kern="1200" cap="none" spc="0" baseline="0" dirty="0" err="1">
                <a:solidFill>
                  <a:srgbClr val="000000"/>
                </a:solidFill>
                <a:uFillTx/>
                <a:latin typeface="Constantia"/>
              </a:rPr>
              <a:t>etape</a:t>
            </a:r>
            <a:r>
              <a:rPr lang="fr-FR" sz="1600" b="0" i="0" u="none" strike="noStrike" kern="1200" cap="none" spc="0" baseline="0" dirty="0">
                <a:solidFill>
                  <a:srgbClr val="000000"/>
                </a:solidFill>
                <a:uFillTx/>
                <a:latin typeface="Constantia"/>
              </a:rPr>
              <a:t> 1 enzyme luciférase / </a:t>
            </a:r>
            <a:r>
              <a:rPr lang="fr-FR" sz="1600" b="0" i="0" u="none" strike="noStrike" kern="1200" cap="none" spc="0" baseline="0" dirty="0" err="1">
                <a:solidFill>
                  <a:srgbClr val="000000"/>
                </a:solidFill>
                <a:uFillTx/>
                <a:latin typeface="Constantia"/>
              </a:rPr>
              <a:t>etape</a:t>
            </a:r>
            <a:r>
              <a:rPr lang="fr-FR" sz="1600" b="0" i="0" u="none" strike="noStrike" kern="1200" cap="none" spc="0" baseline="0" dirty="0">
                <a:solidFill>
                  <a:srgbClr val="000000"/>
                </a:solidFill>
                <a:uFillTx/>
                <a:latin typeface="Constantia"/>
              </a:rPr>
              <a:t> 2 phosphore)</a:t>
            </a:r>
            <a:br>
              <a:rPr lang="fr-FR" sz="1600" b="0" i="0" u="none" strike="noStrike" kern="1200" cap="none" spc="0" baseline="0" dirty="0">
                <a:solidFill>
                  <a:srgbClr val="000000"/>
                </a:solidFill>
                <a:uFillTx/>
                <a:latin typeface="Constantia"/>
              </a:rPr>
            </a:br>
            <a:r>
              <a:rPr lang="fr-FR" sz="1600" b="0" i="0" u="none" strike="noStrike" kern="1200" cap="none" spc="0" baseline="0" dirty="0">
                <a:solidFill>
                  <a:srgbClr val="000000"/>
                </a:solidFill>
                <a:uFillTx/>
                <a:latin typeface="Constantia"/>
              </a:rPr>
              <a:t>Plantes transgéniques : introduction dans le </a:t>
            </a:r>
            <a:r>
              <a:rPr lang="fr-FR" sz="1600" b="0" i="0" u="none" strike="noStrike" kern="1200" cap="none" spc="0" baseline="0" dirty="0" err="1">
                <a:solidFill>
                  <a:srgbClr val="000000"/>
                </a:solidFill>
                <a:uFillTx/>
                <a:latin typeface="Constantia"/>
              </a:rPr>
              <a:t>genome</a:t>
            </a:r>
            <a:r>
              <a:rPr lang="fr-FR" sz="1600" b="0" i="0" u="none" strike="noStrike" kern="1200" cap="none" spc="0" baseline="0" dirty="0">
                <a:solidFill>
                  <a:srgbClr val="000000"/>
                </a:solidFill>
                <a:uFillTx/>
                <a:latin typeface="Constantia"/>
              </a:rPr>
              <a:t> un ADN provenant d’autres êtres vivants (champignons bioluminescent)</a:t>
            </a:r>
            <a:endParaRPr lang="fr-FR" dirty="0"/>
          </a:p>
        </p:txBody>
      </p:sp>
      <p:sp>
        <p:nvSpPr>
          <p:cNvPr id="4" name="Espace réservé du numéro de diapositive 3"/>
          <p:cNvSpPr>
            <a:spLocks noGrp="1"/>
          </p:cNvSpPr>
          <p:nvPr>
            <p:ph type="sldNum" sz="quarter" idx="5"/>
          </p:nvPr>
        </p:nvSpPr>
        <p:spPr/>
        <p:txBody>
          <a:bodyPr/>
          <a:lstStyle/>
          <a:p>
            <a:pPr lvl="0"/>
            <a:fld id="{1A5385AD-B75B-421C-9A40-A8510F836DAA}" type="slidenum">
              <a:rPr lang="fr-FR" smtClean="0"/>
              <a:t>6</a:t>
            </a:fld>
            <a:endParaRPr lang="fr-FR"/>
          </a:p>
        </p:txBody>
      </p:sp>
    </p:spTree>
    <p:extLst>
      <p:ext uri="{BB962C8B-B14F-4D97-AF65-F5344CB8AC3E}">
        <p14:creationId xmlns:p14="http://schemas.microsoft.com/office/powerpoint/2010/main" val="250263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93592F-F1B0-4A47-923F-DA84003E60B6}"/>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08E76BF0-535B-4FB0-98AA-B59E78F26D31}"/>
              </a:ext>
            </a:extLst>
          </p:cNvPr>
          <p:cNvSpPr txBox="1">
            <a:spLocks noGrp="1"/>
          </p:cNvSpPr>
          <p:nvPr>
            <p:ph type="body" sz="quarter" idx="1"/>
          </p:nvPr>
        </p:nvSpPr>
        <p:spPr/>
        <p:txBody>
          <a:bodyPr/>
          <a:lstStyle/>
          <a:p>
            <a:pPr lvl="0"/>
            <a:r>
              <a:rPr lang="fr-FR"/>
              <a:t>ETAT DES LIEUX ET OPPORTUNITES DU MARCHE VIETNAMIEN </a:t>
            </a:r>
            <a:br>
              <a:rPr lang="fr-FR"/>
            </a:br>
            <a:r>
              <a:rPr lang="fr-FR"/>
              <a:t>Vietnam Fruits et Légumes = 57 % de la conso totale de produits alimentaires</a:t>
            </a:r>
          </a:p>
          <a:p>
            <a:pPr lvl="0"/>
            <a:r>
              <a:rPr lang="fr-FR"/>
              <a:t>LEGUMES </a:t>
            </a:r>
            <a:br>
              <a:rPr lang="fr-FR"/>
            </a:br>
            <a:r>
              <a:rPr lang="fr-FR"/>
              <a:t>presque autosuffisance,</a:t>
            </a:r>
            <a:br>
              <a:rPr lang="fr-FR"/>
            </a:br>
            <a:r>
              <a:rPr lang="fr-FR"/>
              <a:t>importation dominée par Cambodge et Chine</a:t>
            </a:r>
          </a:p>
          <a:p>
            <a:pPr lvl="0"/>
            <a:r>
              <a:rPr lang="fr-FR"/>
              <a:t>FRUITS</a:t>
            </a:r>
          </a:p>
          <a:p>
            <a:pPr lvl="0"/>
            <a:r>
              <a:rPr lang="fr-FR"/>
              <a:t>Lacunes dans la production nationale : fruit du dragon, mangues, oranges, pamplemousse</a:t>
            </a:r>
            <a:br>
              <a:rPr lang="fr-FR"/>
            </a:br>
            <a:r>
              <a:rPr lang="fr-FR"/>
              <a:t>Augmentation importation : pommes, raisins, cerises, kiwis </a:t>
            </a:r>
            <a:br>
              <a:rPr lang="fr-FR"/>
            </a:br>
            <a:r>
              <a:rPr lang="fr-FR"/>
              <a:t>Pays fournisseurs : Thailande, Chine, Etats Unis, Australie </a:t>
            </a:r>
          </a:p>
          <a:p>
            <a:pPr lvl="0"/>
            <a:r>
              <a:rPr lang="fr-FR"/>
              <a:t>France 4 ème et 2 ème fournisseur de pommes et de kiwis</a:t>
            </a:r>
          </a:p>
          <a:p>
            <a:pPr lvl="0"/>
            <a:r>
              <a:rPr lang="fr-FR"/>
              <a:t>En 2019, 9 000 tonnes soit 10 M euros et 396 tonnes de kiwis soit 1,2 M euros</a:t>
            </a:r>
          </a:p>
          <a:p>
            <a:pPr lvl="0"/>
            <a:endParaRPr lang="fr-FR"/>
          </a:p>
          <a:p>
            <a:pPr lvl="0"/>
            <a:r>
              <a:rPr lang="fr-FR"/>
              <a:t>Plus d’importance aux avantages nutritionnels  (vitamine C) que le prix ou marque </a:t>
            </a:r>
            <a:br>
              <a:rPr lang="fr-FR"/>
            </a:br>
            <a:r>
              <a:rPr lang="fr-FR"/>
              <a:t>Cible fruits haut de gamme : 30-40 ans, achat en lignes ou commerces locaux, utilisé comme cadeau </a:t>
            </a:r>
          </a:p>
          <a:p>
            <a:pPr lvl="0"/>
            <a:r>
              <a:rPr lang="fr-FR"/>
              <a:t>Bio et produits de qualité une nouvelle forme de débouché</a:t>
            </a:r>
            <a:br>
              <a:rPr lang="fr-FR"/>
            </a:br>
            <a:r>
              <a:rPr lang="fr-FR"/>
              <a:t>Fruits et légumes transformés (+ 6 % croissance d’ici 2024)</a:t>
            </a:r>
          </a:p>
          <a:p>
            <a:pPr lvl="0"/>
            <a:br>
              <a:rPr lang="fr-FR"/>
            </a:br>
            <a:r>
              <a:rPr lang="fr-FR"/>
              <a:t>Exportation  :</a:t>
            </a:r>
            <a:br>
              <a:rPr lang="fr-FR"/>
            </a:br>
            <a:r>
              <a:rPr lang="fr-FR"/>
              <a:t>Chine 27,8% des exportations agricoles (fruits du dragon, pastèque, ramboutan, mangoustan</a:t>
            </a:r>
            <a:br>
              <a:rPr lang="fr-FR"/>
            </a:br>
            <a:r>
              <a:rPr lang="fr-FR"/>
              <a:t>Fruit de la passion = 36 % valeur exportations</a:t>
            </a:r>
          </a:p>
        </p:txBody>
      </p:sp>
      <p:sp>
        <p:nvSpPr>
          <p:cNvPr id="4" name="Espace réservé du numéro de diapositive 3">
            <a:extLst>
              <a:ext uri="{FF2B5EF4-FFF2-40B4-BE49-F238E27FC236}">
                <a16:creationId xmlns:a16="http://schemas.microsoft.com/office/drawing/2014/main" id="{E99C9807-64FA-4929-B7C3-F95AA0EAFB16}"/>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D09D33-A739-447C-AABA-9D88373440AC}" type="slidenum">
              <a:t>8</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56DA49-7E23-4C5A-AA77-41D09B285F59}"/>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3F513B45-7396-4538-88B8-CB2FBA12CE10}"/>
              </a:ext>
            </a:extLst>
          </p:cNvPr>
          <p:cNvSpPr txBox="1">
            <a:spLocks noGrp="1"/>
          </p:cNvSpPr>
          <p:nvPr>
            <p:ph type="body" sz="quarter" idx="1"/>
          </p:nvPr>
        </p:nvSpPr>
        <p:spPr/>
        <p:txBody>
          <a:bodyPr/>
          <a:lstStyle/>
          <a:p>
            <a:pPr lvl="0"/>
            <a:r>
              <a:rPr lang="fr-FR"/>
              <a:t>120 ans d’import : Agrumes sud-africains en UE</a:t>
            </a:r>
            <a:br>
              <a:rPr lang="fr-FR">
                <a:solidFill>
                  <a:srgbClr val="222222"/>
                </a:solidFill>
                <a:latin typeface="Roboto" pitchFamily="2"/>
              </a:rPr>
            </a:br>
            <a:r>
              <a:rPr lang="fr-FR">
                <a:solidFill>
                  <a:srgbClr val="222222"/>
                </a:solidFill>
                <a:latin typeface="Roboto" pitchFamily="2"/>
              </a:rPr>
              <a:t>citrus black spot (CBS ou la tache noire des agrumes) et le false codling moth (CDM ou faux carpocapse)</a:t>
            </a:r>
            <a:endParaRPr lang="fr-FR"/>
          </a:p>
        </p:txBody>
      </p:sp>
      <p:sp>
        <p:nvSpPr>
          <p:cNvPr id="4" name="Espace réservé du numéro de diapositive 3">
            <a:extLst>
              <a:ext uri="{FF2B5EF4-FFF2-40B4-BE49-F238E27FC236}">
                <a16:creationId xmlns:a16="http://schemas.microsoft.com/office/drawing/2014/main" id="{A5038F38-4B6A-487F-8CC6-A436CD07E132}"/>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52D664-7D8D-4915-98A5-8E1B4DEAF243}" type="slidenum">
              <a:t>9</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26F090-F483-4A9C-B9CE-437C1103213C}"/>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0D39D727-796C-4321-BDC3-C5C3868DE8A8}"/>
              </a:ext>
            </a:extLst>
          </p:cNvPr>
          <p:cNvSpPr txBox="1">
            <a:spLocks noGrp="1"/>
          </p:cNvSpPr>
          <p:nvPr>
            <p:ph type="body" sz="quarter" idx="1"/>
          </p:nvPr>
        </p:nvSpPr>
        <p:spPr/>
        <p:txBody>
          <a:bodyPr/>
          <a:lstStyle/>
          <a:p>
            <a:pPr lvl="0"/>
            <a:r>
              <a:rPr lang="fr-FR" sz="2000"/>
              <a:t>Russie et Asie centrale, un secteur clé pour l’UE</a:t>
            </a:r>
          </a:p>
          <a:p>
            <a:pPr lvl="1"/>
            <a:r>
              <a:rPr lang="fr-FR" sz="2000"/>
              <a:t>Russie et embargo (Diminution forte des importations depuis l’embargo, si celui-ci est levé, cela pourrait ouvrir les portes de nouveaux marchés)</a:t>
            </a:r>
            <a:br>
              <a:rPr lang="fr-FR" sz="2000"/>
            </a:br>
            <a:r>
              <a:rPr lang="fr-FR" sz="2000"/>
              <a:t>Concurrence entre UE et Asie centrale (l’Asie centrale a doublé ses volumes en 10 ans et se positionne en terme d’exportation vers la Russie)</a:t>
            </a:r>
          </a:p>
          <a:p>
            <a:pPr lvl="1"/>
            <a:endParaRPr lang="fr-FR" sz="2000"/>
          </a:p>
          <a:p>
            <a:pPr lvl="0"/>
            <a:endParaRPr lang="fr-FR"/>
          </a:p>
        </p:txBody>
      </p:sp>
      <p:sp>
        <p:nvSpPr>
          <p:cNvPr id="4" name="Espace réservé du numéro de diapositive 3">
            <a:extLst>
              <a:ext uri="{FF2B5EF4-FFF2-40B4-BE49-F238E27FC236}">
                <a16:creationId xmlns:a16="http://schemas.microsoft.com/office/drawing/2014/main" id="{053FD1DD-AAE6-4495-A95F-969CBD0B6C30}"/>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68D9BD-E1F8-4C93-B2A7-DD252F79AFD6}" type="slidenum">
              <a:t>10</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212DDA-26B1-4173-8D04-111700705A95}"/>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772FE46B-021A-4623-9553-F2681C46C54A}"/>
              </a:ext>
            </a:extLst>
          </p:cNvPr>
          <p:cNvSpPr txBox="1">
            <a:spLocks noGrp="1"/>
          </p:cNvSpPr>
          <p:nvPr>
            <p:ph type="body" sz="quarter" idx="1"/>
          </p:nvPr>
        </p:nvSpPr>
        <p:spPr/>
        <p:txBody>
          <a:bodyPr/>
          <a:lstStyle/>
          <a:p>
            <a:pPr lvl="0"/>
            <a:r>
              <a:rPr lang="fr-FR"/>
              <a:t>Le 17 décembre 2021 la loi dite Chassaigne 2 a été voté à l’unanimité au Sénat et a donc pu être adoptée. </a:t>
            </a:r>
          </a:p>
          <a:p>
            <a:pPr lvl="0"/>
            <a:r>
              <a:rPr lang="fr-FR"/>
              <a:t>Cette loi permet d’assurer la revalorisation des retraites agricoles les plus faibles. Cette mesure est effective depuis le 1</a:t>
            </a:r>
            <a:r>
              <a:rPr lang="fr-FR" baseline="30000"/>
              <a:t>er</a:t>
            </a:r>
            <a:r>
              <a:rPr lang="fr-FR"/>
              <a:t> janvier 2022.  Cette loi concerne notamment les conjoints et conjointes d’agriculteur ainsi que les aidants familiaux. Le minimum retraite remonte ainsi à 700euros  alors qu’elle était auparavantde 307 à 604 euros selon la durée d’assurance. L’adoption de cette loi va permettre à 214 000 pensionnés de bénéficier de la revalorisation et permis eux 67% de femmes.</a:t>
            </a:r>
          </a:p>
          <a:p>
            <a:pPr lvl="0"/>
            <a:r>
              <a:rPr lang="fr-FR"/>
              <a:t>Le parlementaire André Chassaigne précise dans l’article que 70 000 femmes d’exploitants ont exercé toute leur carrière en qualité de conjoint collaborateur et qu’elles ont été les grandes oubliées de la protection sociale.</a:t>
            </a:r>
          </a:p>
        </p:txBody>
      </p:sp>
      <p:sp>
        <p:nvSpPr>
          <p:cNvPr id="4" name="Espace réservé du numéro de diapositive 3">
            <a:extLst>
              <a:ext uri="{FF2B5EF4-FFF2-40B4-BE49-F238E27FC236}">
                <a16:creationId xmlns:a16="http://schemas.microsoft.com/office/drawing/2014/main" id="{1CFF25B3-F3DF-4128-A4D8-43C4FDF5E712}"/>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30E486-CDF0-4F58-919D-5E3CD5D975D0}" type="slidenum">
              <a:t>12</a:t>
            </a:fld>
            <a:endParaRPr lang="fr-FR" sz="1200" b="0" i="0" u="none" strike="noStrike" kern="1200" cap="none" spc="0" baseline="0">
              <a:solidFill>
                <a:srgbClr val="000000"/>
              </a:solidFill>
              <a:uFillTx/>
              <a:latin typeface="Constant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8D5F43-0A47-4707-AC6A-4C188766ADBE}"/>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54AA22CC-CC7F-49FD-AFB8-4BE1FDCDCD19}"/>
              </a:ext>
            </a:extLst>
          </p:cNvPr>
          <p:cNvSpPr txBox="1">
            <a:spLocks noGrp="1"/>
          </p:cNvSpPr>
          <p:nvPr>
            <p:ph type="body" sz="quarter" idx="1"/>
          </p:nvPr>
        </p:nvSpPr>
        <p:spPr/>
        <p:txBody>
          <a:bodyPr/>
          <a:lstStyle/>
          <a:p>
            <a:pPr lvl="0"/>
            <a:r>
              <a:rPr lang="fr-FR">
                <a:solidFill>
                  <a:srgbClr val="70757A"/>
                </a:solidFill>
                <a:latin typeface="arial" pitchFamily="34"/>
              </a:rPr>
              <a:t> </a:t>
            </a:r>
            <a:r>
              <a:rPr lang="fr-FR">
                <a:solidFill>
                  <a:srgbClr val="4D5156"/>
                </a:solidFill>
                <a:latin typeface="arial" pitchFamily="34"/>
              </a:rPr>
              <a:t>La Commission européenne ne renouvèle par l'approbation de la substance active de produits phytopharmaceutiques contenant de l’</a:t>
            </a:r>
            <a:r>
              <a:rPr lang="fr-FR" b="1">
                <a:solidFill>
                  <a:srgbClr val="5F6368"/>
                </a:solidFill>
                <a:latin typeface="arial" pitchFamily="34"/>
              </a:rPr>
              <a:t>indoxacarbe</a:t>
            </a:r>
            <a:r>
              <a:rPr lang="fr-FR">
                <a:solidFill>
                  <a:srgbClr val="4D5156"/>
                </a:solidFill>
                <a:latin typeface="arial" pitchFamily="34"/>
              </a:rPr>
              <a:t>. </a:t>
            </a:r>
            <a:r>
              <a:rPr lang="fr-FR"/>
              <a:t>Les autorisations de produits phytosanitaires contenant cette substance active devront être retirées au plus tard le 19 mars. Cependant un délai dit de grâce est accordé jusqu’au 19 septembre pour l’ensemble des pays de l’Union Européenne. Cette insecticide permettait de lutter contre les chenilles et coléoptères phytophages qui s’attaquent notamment à plusieurs cultures fruitières et légumières, la vigne, le maïs et le houblon. En France 2 produits contenant de l’indoxacarb était commercialisé.</a:t>
            </a:r>
          </a:p>
        </p:txBody>
      </p:sp>
      <p:sp>
        <p:nvSpPr>
          <p:cNvPr id="4" name="Espace réservé du numéro de diapositive 3">
            <a:extLst>
              <a:ext uri="{FF2B5EF4-FFF2-40B4-BE49-F238E27FC236}">
                <a16:creationId xmlns:a16="http://schemas.microsoft.com/office/drawing/2014/main" id="{5E861EC2-96E3-4AA3-85D0-C0B9F533C2A7}"/>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BE6C957-5551-40FA-8B3E-4C73120636D6}" type="slidenum">
              <a:t>13</a:t>
            </a:fld>
            <a:endParaRPr lang="fr-FR" sz="1200" b="0" i="0" u="none" strike="noStrike" kern="1200" cap="none" spc="0" baseline="0">
              <a:solidFill>
                <a:srgbClr val="000000"/>
              </a:solidFill>
              <a:uFillTx/>
              <a:latin typeface="Constanti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a:blip r:embed="rId2"/>
          <a:stretch>
            <a:fillRect/>
          </a:stretch>
        </a:blipFill>
        <a:effectLst/>
      </p:bgPr>
    </p:bg>
    <p:spTree>
      <p:nvGrpSpPr>
        <p:cNvPr id="1" name=""/>
        <p:cNvGrpSpPr/>
        <p:nvPr/>
      </p:nvGrpSpPr>
      <p:grpSpPr>
        <a:xfrm>
          <a:off x="0" y="0"/>
          <a:ext cx="0" cy="0"/>
          <a:chOff x="0" y="0"/>
          <a:chExt cx="0" cy="0"/>
        </a:xfrm>
      </p:grpSpPr>
      <p:grpSp>
        <p:nvGrpSpPr>
          <p:cNvPr id="2" name="carrés">
            <a:extLst>
              <a:ext uri="{FF2B5EF4-FFF2-40B4-BE49-F238E27FC236}">
                <a16:creationId xmlns:a16="http://schemas.microsoft.com/office/drawing/2014/main" id="{104315D1-AF11-4002-8385-B4053679F626}"/>
              </a:ext>
            </a:extLst>
          </p:cNvPr>
          <p:cNvGrpSpPr/>
          <p:nvPr/>
        </p:nvGrpSpPr>
        <p:grpSpPr>
          <a:xfrm>
            <a:off x="1" y="1135739"/>
            <a:ext cx="1622336" cy="800064"/>
            <a:chOff x="1" y="1135739"/>
            <a:chExt cx="1622336" cy="800064"/>
          </a:xfrm>
        </p:grpSpPr>
        <p:sp>
          <p:nvSpPr>
            <p:cNvPr id="3" name="Rectangle à coins arrondis 7">
              <a:extLst>
                <a:ext uri="{FF2B5EF4-FFF2-40B4-BE49-F238E27FC236}">
                  <a16:creationId xmlns:a16="http://schemas.microsoft.com/office/drawing/2014/main" id="{C8F512E7-535D-425F-B78A-9C55FD5CFD47}"/>
                </a:ext>
              </a:extLst>
            </p:cNvPr>
            <p:cNvSpPr/>
            <p:nvPr/>
          </p:nvSpPr>
          <p:spPr>
            <a:xfrm>
              <a:off x="1049749" y="1135739"/>
              <a:ext cx="572588" cy="7999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E750E"/>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4" name="Rectangle à coins arrondis 8">
              <a:extLst>
                <a:ext uri="{FF2B5EF4-FFF2-40B4-BE49-F238E27FC236}">
                  <a16:creationId xmlns:a16="http://schemas.microsoft.com/office/drawing/2014/main" id="{BE808B4F-BAE6-45B5-9D1A-801C1630AF9D}"/>
                </a:ext>
              </a:extLst>
            </p:cNvPr>
            <p:cNvSpPr/>
            <p:nvPr/>
          </p:nvSpPr>
          <p:spPr>
            <a:xfrm>
              <a:off x="381725" y="1135739"/>
              <a:ext cx="572588" cy="7999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B22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5" name="Rectangle avec coins arrondis du même côté 9">
              <a:extLst>
                <a:ext uri="{FF2B5EF4-FFF2-40B4-BE49-F238E27FC236}">
                  <a16:creationId xmlns:a16="http://schemas.microsoft.com/office/drawing/2014/main" id="{D823028F-7B8C-4ED7-BFCE-C9685410AC78}"/>
                </a:ext>
              </a:extLst>
            </p:cNvPr>
            <p:cNvSpPr/>
            <p:nvPr/>
          </p:nvSpPr>
          <p:spPr>
            <a:xfrm rot="5400013">
              <a:off x="-256841" y="1392664"/>
              <a:ext cx="799981" cy="286298"/>
            </a:xfrm>
            <a:custGeom>
              <a:avLst/>
              <a:gdLst>
                <a:gd name="f0" fmla="val 10800000"/>
                <a:gd name="f1" fmla="val 5400000"/>
                <a:gd name="f2" fmla="val 16200000"/>
                <a:gd name="f3" fmla="val w"/>
                <a:gd name="f4" fmla="val h"/>
                <a:gd name="f5" fmla="val ss"/>
                <a:gd name="f6" fmla="val 0"/>
                <a:gd name="f7" fmla="val 291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1 0 f31"/>
                <a:gd name="f34" fmla="+- f22 0 f32"/>
                <a:gd name="f35" fmla="+- f31 0 f32"/>
                <a:gd name="f36" fmla="*/ f31 29289 1"/>
                <a:gd name="f37" fmla="*/ f32 29289 1"/>
                <a:gd name="f38" fmla="*/ f31 f18 1"/>
                <a:gd name="f39" fmla="*/ f32 f18 1"/>
                <a:gd name="f40" fmla="*/ f36 1 100000"/>
                <a:gd name="f41" fmla="*/ f37 1 100000"/>
                <a:gd name="f42" fmla="*/ f33 f18 1"/>
                <a:gd name="f43" fmla="*/ f34 f18 1"/>
                <a:gd name="f44" fmla="?: f35 f40 f41"/>
                <a:gd name="f45" fmla="+- f22 0 f41"/>
                <a:gd name="f46" fmla="*/ f40 f18 1"/>
                <a:gd name="f47" fmla="+- f21 0 f44"/>
                <a:gd name="f48" fmla="*/ f44 f18 1"/>
                <a:gd name="f49" fmla="*/ f45 f18 1"/>
                <a:gd name="f50" fmla="*/ f47 f18 1"/>
              </a:gdLst>
              <a:ahLst/>
              <a:cxnLst>
                <a:cxn ang="3cd4">
                  <a:pos x="hc" y="t"/>
                </a:cxn>
                <a:cxn ang="0">
                  <a:pos x="r" y="vc"/>
                </a:cxn>
                <a:cxn ang="cd4">
                  <a:pos x="hc" y="b"/>
                </a:cxn>
                <a:cxn ang="cd2">
                  <a:pos x="l" y="vc"/>
                </a:cxn>
              </a:cxnLst>
              <a:rect l="f48" t="f46" r="f50" b="f49"/>
              <a:pathLst>
                <a:path>
                  <a:moveTo>
                    <a:pt x="f38" y="f23"/>
                  </a:moveTo>
                  <a:lnTo>
                    <a:pt x="f42" y="f23"/>
                  </a:lnTo>
                  <a:arcTo wR="f38" hR="f38" stAng="f2" swAng="f1"/>
                  <a:lnTo>
                    <a:pt x="f26" y="f43"/>
                  </a:lnTo>
                  <a:arcTo wR="f39" hR="f39" stAng="f6" swAng="f1"/>
                  <a:lnTo>
                    <a:pt x="f39" y="f27"/>
                  </a:lnTo>
                  <a:arcTo wR="f39" hR="f39" stAng="f1" swAng="f1"/>
                  <a:lnTo>
                    <a:pt x="f23" y="f38"/>
                  </a:lnTo>
                  <a:arcTo wR="f38" hR="f38" stAng="f0" swAng="f1"/>
                  <a:close/>
                </a:path>
              </a:pathLst>
            </a:custGeom>
            <a:solidFill>
              <a:srgbClr val="89C01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sp>
        <p:nvSpPr>
          <p:cNvPr id="6" name="Titre 1">
            <a:extLst>
              <a:ext uri="{FF2B5EF4-FFF2-40B4-BE49-F238E27FC236}">
                <a16:creationId xmlns:a16="http://schemas.microsoft.com/office/drawing/2014/main" id="{2DE1D811-98F7-4B2E-B14C-047342F280E7}"/>
              </a:ext>
            </a:extLst>
          </p:cNvPr>
          <p:cNvSpPr txBox="1">
            <a:spLocks noGrp="1"/>
          </p:cNvSpPr>
          <p:nvPr>
            <p:ph type="ctrTitle"/>
          </p:nvPr>
        </p:nvSpPr>
        <p:spPr>
          <a:xfrm>
            <a:off x="1828324" y="362395"/>
            <a:ext cx="9141622" cy="1676396"/>
          </a:xfrm>
        </p:spPr>
        <p:txBody>
          <a:bodyPr>
            <a:noAutofit/>
          </a:bodyPr>
          <a:lstStyle>
            <a:lvl1pPr>
              <a:lnSpc>
                <a:spcPct val="80000"/>
              </a:lnSpc>
              <a:defRPr sz="6000"/>
            </a:lvl1pPr>
          </a:lstStyle>
          <a:p>
            <a:pPr lvl="0"/>
            <a:r>
              <a:rPr lang="fr-FR"/>
              <a:t>Modifiez le style du titre</a:t>
            </a:r>
          </a:p>
        </p:txBody>
      </p:sp>
      <p:sp>
        <p:nvSpPr>
          <p:cNvPr id="7" name="Sous-titre 2">
            <a:extLst>
              <a:ext uri="{FF2B5EF4-FFF2-40B4-BE49-F238E27FC236}">
                <a16:creationId xmlns:a16="http://schemas.microsoft.com/office/drawing/2014/main" id="{BF70D3C2-8EAA-4186-9501-5F6BCA9B8624}"/>
              </a:ext>
            </a:extLst>
          </p:cNvPr>
          <p:cNvSpPr txBox="1">
            <a:spLocks noGrp="1"/>
          </p:cNvSpPr>
          <p:nvPr>
            <p:ph type="subTitle" idx="1"/>
          </p:nvPr>
        </p:nvSpPr>
        <p:spPr>
          <a:xfrm>
            <a:off x="1828324" y="2089596"/>
            <a:ext cx="9141622" cy="886346"/>
          </a:xfrm>
        </p:spPr>
        <p:txBody>
          <a:bodyPr/>
          <a:lstStyle>
            <a:lvl1pPr marL="0" indent="0">
              <a:buNone/>
              <a:defRPr>
                <a:solidFill>
                  <a:srgbClr val="679015"/>
                </a:solidFill>
              </a:defRPr>
            </a:lvl1pPr>
          </a:lstStyle>
          <a:p>
            <a:pPr lvl="0"/>
            <a:r>
              <a:rPr lang="fr-FR"/>
              <a:t>Modifiez le style des sous-titres du masque</a:t>
            </a:r>
          </a:p>
        </p:txBody>
      </p:sp>
      <p:sp>
        <p:nvSpPr>
          <p:cNvPr id="8" name="Espace réservé du pied de page 4">
            <a:extLst>
              <a:ext uri="{FF2B5EF4-FFF2-40B4-BE49-F238E27FC236}">
                <a16:creationId xmlns:a16="http://schemas.microsoft.com/office/drawing/2014/main" id="{7C5F4562-F958-46AC-9333-3F4AE07B3D8A}"/>
              </a:ext>
            </a:extLst>
          </p:cNvPr>
          <p:cNvSpPr txBox="1">
            <a:spLocks noGrp="1"/>
          </p:cNvSpPr>
          <p:nvPr>
            <p:ph type="ftr" sz="quarter" idx="9"/>
          </p:nvPr>
        </p:nvSpPr>
        <p:spPr/>
        <p:txBody>
          <a:bodyPr/>
          <a:lstStyle>
            <a:lvl1pPr>
              <a:defRPr/>
            </a:lvl1pPr>
          </a:lstStyle>
          <a:p>
            <a:pPr lvl="0"/>
            <a:r>
              <a:rPr lang="fr-FR"/>
              <a:t>Ajouter un pied de page</a:t>
            </a:r>
          </a:p>
        </p:txBody>
      </p:sp>
      <p:sp>
        <p:nvSpPr>
          <p:cNvPr id="9" name="Espace réservé de la date 3">
            <a:extLst>
              <a:ext uri="{FF2B5EF4-FFF2-40B4-BE49-F238E27FC236}">
                <a16:creationId xmlns:a16="http://schemas.microsoft.com/office/drawing/2014/main" id="{34286DF6-25BF-48FB-B307-EAF1E1943469}"/>
              </a:ext>
            </a:extLst>
          </p:cNvPr>
          <p:cNvSpPr txBox="1">
            <a:spLocks noGrp="1"/>
          </p:cNvSpPr>
          <p:nvPr>
            <p:ph type="dt" sz="half" idx="7"/>
          </p:nvPr>
        </p:nvSpPr>
        <p:spPr/>
        <p:txBody>
          <a:bodyPr/>
          <a:lstStyle>
            <a:lvl1pPr>
              <a:defRPr/>
            </a:lvl1pPr>
          </a:lstStyle>
          <a:p>
            <a:pPr lvl="0"/>
            <a:r>
              <a:rPr lang="fr-FR"/>
              <a:t>22/01/2022</a:t>
            </a:r>
          </a:p>
        </p:txBody>
      </p:sp>
      <p:sp>
        <p:nvSpPr>
          <p:cNvPr id="10" name="Espace réservé du numéro de diapositive 5">
            <a:extLst>
              <a:ext uri="{FF2B5EF4-FFF2-40B4-BE49-F238E27FC236}">
                <a16:creationId xmlns:a16="http://schemas.microsoft.com/office/drawing/2014/main" id="{1D485F27-F0F7-4A52-95A1-9C8890549C88}"/>
              </a:ext>
            </a:extLst>
          </p:cNvPr>
          <p:cNvSpPr txBox="1">
            <a:spLocks noGrp="1"/>
          </p:cNvSpPr>
          <p:nvPr>
            <p:ph type="sldNum" sz="quarter" idx="8"/>
          </p:nvPr>
        </p:nvSpPr>
        <p:spPr/>
        <p:txBody>
          <a:bodyPr/>
          <a:lstStyle>
            <a:lvl1pPr>
              <a:defRPr/>
            </a:lvl1pPr>
          </a:lstStyle>
          <a:p>
            <a:pPr lvl="0"/>
            <a:fld id="{C31D0B8B-B196-488F-8A58-F6450F74777B}" type="slidenum">
              <a:t>‹N°›</a:t>
            </a:fld>
            <a:endParaRPr lang="fr-FR"/>
          </a:p>
        </p:txBody>
      </p:sp>
    </p:spTree>
    <p:extLst>
      <p:ext uri="{BB962C8B-B14F-4D97-AF65-F5344CB8AC3E}">
        <p14:creationId xmlns:p14="http://schemas.microsoft.com/office/powerpoint/2010/main" val="198454884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D0B80C-15A3-41E6-938A-C8F92A601174}"/>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E5C86AEC-7FD2-48C9-80BD-7B61CFB5FD7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a:extLst>
              <a:ext uri="{FF2B5EF4-FFF2-40B4-BE49-F238E27FC236}">
                <a16:creationId xmlns:a16="http://schemas.microsoft.com/office/drawing/2014/main" id="{EE707CA4-1223-455B-8DA7-69E30F4C1487}"/>
              </a:ext>
            </a:extLst>
          </p:cNvPr>
          <p:cNvSpPr txBox="1">
            <a:spLocks noGrp="1"/>
          </p:cNvSpPr>
          <p:nvPr>
            <p:ph type="ftr" sz="quarter" idx="9"/>
          </p:nvPr>
        </p:nvSpPr>
        <p:spPr/>
        <p:txBody>
          <a:bodyPr/>
          <a:lstStyle>
            <a:lvl1pPr>
              <a:defRPr/>
            </a:lvl1pPr>
          </a:lstStyle>
          <a:p>
            <a:pPr lvl="0"/>
            <a:r>
              <a:rPr lang="fr-FR"/>
              <a:t>Ajouter un pied de page</a:t>
            </a:r>
          </a:p>
        </p:txBody>
      </p:sp>
      <p:sp>
        <p:nvSpPr>
          <p:cNvPr id="5" name="Espace réservé de la date 3">
            <a:extLst>
              <a:ext uri="{FF2B5EF4-FFF2-40B4-BE49-F238E27FC236}">
                <a16:creationId xmlns:a16="http://schemas.microsoft.com/office/drawing/2014/main" id="{BEED2229-D1A7-4054-8183-36E536D6289E}"/>
              </a:ext>
            </a:extLst>
          </p:cNvPr>
          <p:cNvSpPr txBox="1">
            <a:spLocks noGrp="1"/>
          </p:cNvSpPr>
          <p:nvPr>
            <p:ph type="dt" sz="half" idx="7"/>
          </p:nvPr>
        </p:nvSpPr>
        <p:spPr/>
        <p:txBody>
          <a:bodyPr/>
          <a:lstStyle>
            <a:lvl1pPr>
              <a:defRPr/>
            </a:lvl1pPr>
          </a:lstStyle>
          <a:p>
            <a:pPr lvl="0"/>
            <a:r>
              <a:rPr lang="fr-FR"/>
              <a:t>22/01/2022</a:t>
            </a:r>
          </a:p>
        </p:txBody>
      </p:sp>
      <p:sp>
        <p:nvSpPr>
          <p:cNvPr id="6" name="Espace réservé du numéro de diapositive 5">
            <a:extLst>
              <a:ext uri="{FF2B5EF4-FFF2-40B4-BE49-F238E27FC236}">
                <a16:creationId xmlns:a16="http://schemas.microsoft.com/office/drawing/2014/main" id="{08469616-ED08-4E29-BA6F-A43DEEFF7B45}"/>
              </a:ext>
            </a:extLst>
          </p:cNvPr>
          <p:cNvSpPr txBox="1">
            <a:spLocks noGrp="1"/>
          </p:cNvSpPr>
          <p:nvPr>
            <p:ph type="sldNum" sz="quarter" idx="8"/>
          </p:nvPr>
        </p:nvSpPr>
        <p:spPr/>
        <p:txBody>
          <a:bodyPr/>
          <a:lstStyle>
            <a:lvl1pPr>
              <a:defRPr/>
            </a:lvl1pPr>
          </a:lstStyle>
          <a:p>
            <a:pPr lvl="0"/>
            <a:fld id="{F9ACBE79-F583-4E26-A210-C5D1CB510E94}" type="slidenum">
              <a:t>‹N°›</a:t>
            </a:fld>
            <a:endParaRPr lang="fr-FR"/>
          </a:p>
        </p:txBody>
      </p:sp>
    </p:spTree>
    <p:extLst>
      <p:ext uri="{BB962C8B-B14F-4D97-AF65-F5344CB8AC3E}">
        <p14:creationId xmlns:p14="http://schemas.microsoft.com/office/powerpoint/2010/main" val="6511890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2" name="carrés">
            <a:extLst>
              <a:ext uri="{FF2B5EF4-FFF2-40B4-BE49-F238E27FC236}">
                <a16:creationId xmlns:a16="http://schemas.microsoft.com/office/drawing/2014/main" id="{B39EC3BB-5DEC-49F7-95EF-B7A3A72F1C99}"/>
              </a:ext>
            </a:extLst>
          </p:cNvPr>
          <p:cNvGrpSpPr/>
          <p:nvPr/>
        </p:nvGrpSpPr>
        <p:grpSpPr>
          <a:xfrm>
            <a:off x="9852632" y="-35845"/>
            <a:ext cx="524042" cy="1063374"/>
            <a:chOff x="9852632" y="-35845"/>
            <a:chExt cx="524042" cy="1063374"/>
          </a:xfrm>
        </p:grpSpPr>
        <p:sp>
          <p:nvSpPr>
            <p:cNvPr id="3" name="Rectangle à coins arrondis 7">
              <a:extLst>
                <a:ext uri="{FF2B5EF4-FFF2-40B4-BE49-F238E27FC236}">
                  <a16:creationId xmlns:a16="http://schemas.microsoft.com/office/drawing/2014/main" id="{D748D6C3-1866-49E5-8981-4B07BDE61CA5}"/>
                </a:ext>
              </a:extLst>
            </p:cNvPr>
            <p:cNvSpPr/>
            <p:nvPr/>
          </p:nvSpPr>
          <p:spPr>
            <a:xfrm rot="5400013">
              <a:off x="9927014" y="577869"/>
              <a:ext cx="375278" cy="52404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E750E"/>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4" name="Rectangle à coins arrondis 8">
              <a:extLst>
                <a:ext uri="{FF2B5EF4-FFF2-40B4-BE49-F238E27FC236}">
                  <a16:creationId xmlns:a16="http://schemas.microsoft.com/office/drawing/2014/main" id="{37DE887D-0B92-4138-B04F-E1EBB7D405EF}"/>
                </a:ext>
              </a:extLst>
            </p:cNvPr>
            <p:cNvSpPr/>
            <p:nvPr/>
          </p:nvSpPr>
          <p:spPr>
            <a:xfrm rot="5400013">
              <a:off x="9927014" y="140045"/>
              <a:ext cx="375278" cy="52404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B22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5" name="Rectangle avec coins arrondis du même côté 9">
              <a:extLst>
                <a:ext uri="{FF2B5EF4-FFF2-40B4-BE49-F238E27FC236}">
                  <a16:creationId xmlns:a16="http://schemas.microsoft.com/office/drawing/2014/main" id="{9A3ABAFA-A1A5-4A56-8EC2-1D94D608447B}"/>
                </a:ext>
              </a:extLst>
            </p:cNvPr>
            <p:cNvSpPr/>
            <p:nvPr/>
          </p:nvSpPr>
          <p:spPr>
            <a:xfrm rot="10799991">
              <a:off x="9852632" y="-35845"/>
              <a:ext cx="524042" cy="187644"/>
            </a:xfrm>
            <a:custGeom>
              <a:avLst/>
              <a:gdLst>
                <a:gd name="f0" fmla="val 10800000"/>
                <a:gd name="f1" fmla="val 5400000"/>
                <a:gd name="f2" fmla="val 16200000"/>
                <a:gd name="f3" fmla="val w"/>
                <a:gd name="f4" fmla="val h"/>
                <a:gd name="f5" fmla="val ss"/>
                <a:gd name="f6" fmla="val 0"/>
                <a:gd name="f7" fmla="val 291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1 0 f31"/>
                <a:gd name="f34" fmla="+- f22 0 f32"/>
                <a:gd name="f35" fmla="+- f31 0 f32"/>
                <a:gd name="f36" fmla="*/ f31 29289 1"/>
                <a:gd name="f37" fmla="*/ f32 29289 1"/>
                <a:gd name="f38" fmla="*/ f31 f18 1"/>
                <a:gd name="f39" fmla="*/ f32 f18 1"/>
                <a:gd name="f40" fmla="*/ f36 1 100000"/>
                <a:gd name="f41" fmla="*/ f37 1 100000"/>
                <a:gd name="f42" fmla="*/ f33 f18 1"/>
                <a:gd name="f43" fmla="*/ f34 f18 1"/>
                <a:gd name="f44" fmla="?: f35 f40 f41"/>
                <a:gd name="f45" fmla="+- f22 0 f41"/>
                <a:gd name="f46" fmla="*/ f40 f18 1"/>
                <a:gd name="f47" fmla="+- f21 0 f44"/>
                <a:gd name="f48" fmla="*/ f44 f18 1"/>
                <a:gd name="f49" fmla="*/ f45 f18 1"/>
                <a:gd name="f50" fmla="*/ f47 f18 1"/>
              </a:gdLst>
              <a:ahLst/>
              <a:cxnLst>
                <a:cxn ang="3cd4">
                  <a:pos x="hc" y="t"/>
                </a:cxn>
                <a:cxn ang="0">
                  <a:pos x="r" y="vc"/>
                </a:cxn>
                <a:cxn ang="cd4">
                  <a:pos x="hc" y="b"/>
                </a:cxn>
                <a:cxn ang="cd2">
                  <a:pos x="l" y="vc"/>
                </a:cxn>
              </a:cxnLst>
              <a:rect l="f48" t="f46" r="f50" b="f49"/>
              <a:pathLst>
                <a:path>
                  <a:moveTo>
                    <a:pt x="f38" y="f23"/>
                  </a:moveTo>
                  <a:lnTo>
                    <a:pt x="f42" y="f23"/>
                  </a:lnTo>
                  <a:arcTo wR="f38" hR="f38" stAng="f2" swAng="f1"/>
                  <a:lnTo>
                    <a:pt x="f26" y="f43"/>
                  </a:lnTo>
                  <a:arcTo wR="f39" hR="f39" stAng="f6" swAng="f1"/>
                  <a:lnTo>
                    <a:pt x="f39" y="f27"/>
                  </a:lnTo>
                  <a:arcTo wR="f39" hR="f39" stAng="f1" swAng="f1"/>
                  <a:lnTo>
                    <a:pt x="f23" y="f38"/>
                  </a:lnTo>
                  <a:arcTo wR="f38" hR="f38" stAng="f0" swAng="f1"/>
                  <a:close/>
                </a:path>
              </a:pathLst>
            </a:custGeom>
            <a:solidFill>
              <a:srgbClr val="89C01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grpSp>
        <p:nvGrpSpPr>
          <p:cNvPr id="6" name="graphique du bas">
            <a:extLst>
              <a:ext uri="{FF2B5EF4-FFF2-40B4-BE49-F238E27FC236}">
                <a16:creationId xmlns:a16="http://schemas.microsoft.com/office/drawing/2014/main" id="{B953663F-D672-44F9-A804-4BAF441970D3}"/>
              </a:ext>
            </a:extLst>
          </p:cNvPr>
          <p:cNvGrpSpPr/>
          <p:nvPr/>
        </p:nvGrpSpPr>
        <p:grpSpPr>
          <a:xfrm>
            <a:off x="-1" y="5395518"/>
            <a:ext cx="12188823" cy="1462482"/>
            <a:chOff x="-1" y="5395518"/>
            <a:chExt cx="12188823" cy="1462482"/>
          </a:xfrm>
        </p:grpSpPr>
        <p:sp>
          <p:nvSpPr>
            <p:cNvPr id="7" name="Forme libre 15">
              <a:extLst>
                <a:ext uri="{FF2B5EF4-FFF2-40B4-BE49-F238E27FC236}">
                  <a16:creationId xmlns:a16="http://schemas.microsoft.com/office/drawing/2014/main" id="{C931B5F9-D45E-4238-B3A7-23DF8E4C6A6A}"/>
                </a:ext>
              </a:extLst>
            </p:cNvPr>
            <p:cNvSpPr/>
            <p:nvPr/>
          </p:nvSpPr>
          <p:spPr>
            <a:xfrm rot="5400013">
              <a:off x="5491469" y="160646"/>
              <a:ext cx="1205883" cy="12188823"/>
            </a:xfrm>
            <a:custGeom>
              <a:avLst/>
              <a:gdLst>
                <a:gd name="f0" fmla="val w"/>
                <a:gd name="f1" fmla="val h"/>
                <a:gd name="f2" fmla="val 0"/>
                <a:gd name="f3" fmla="val 904412"/>
                <a:gd name="f4" fmla="val 9144000"/>
                <a:gd name="f5" fmla="val 391235"/>
                <a:gd name="f6" fmla="val 445385"/>
                <a:gd name="f7" fmla="val 6730684"/>
                <a:gd name="f8" fmla="val 250230"/>
                <a:gd name="f9" fmla="val 1995757"/>
                <a:gd name="f10" fmla="*/ f0 1 904412"/>
                <a:gd name="f11" fmla="*/ f1 1 9144000"/>
                <a:gd name="f12" fmla="+- f4 0 f2"/>
                <a:gd name="f13" fmla="+- f3 0 f2"/>
                <a:gd name="f14" fmla="*/ f13 1 904412"/>
                <a:gd name="f15" fmla="*/ f12 1 9144000"/>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904412" h="9144000">
                  <a:moveTo>
                    <a:pt x="f2" y="f2"/>
                  </a:moveTo>
                  <a:lnTo>
                    <a:pt x="f3" y="f2"/>
                  </a:lnTo>
                  <a:lnTo>
                    <a:pt x="f3" y="f4"/>
                  </a:lnTo>
                  <a:lnTo>
                    <a:pt x="f5" y="f4"/>
                  </a:lnTo>
                  <a:cubicBezTo>
                    <a:pt x="f6" y="f7"/>
                    <a:pt x="f8" y="f9"/>
                    <a:pt x="f2" y="f2"/>
                  </a:cubicBezTo>
                  <a:close/>
                </a:path>
              </a:pathLst>
            </a:custGeom>
            <a:solidFill>
              <a:srgbClr val="000000">
                <a:alpha val="8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8" name="Rectangle 72">
              <a:extLst>
                <a:ext uri="{FF2B5EF4-FFF2-40B4-BE49-F238E27FC236}">
                  <a16:creationId xmlns:a16="http://schemas.microsoft.com/office/drawing/2014/main" id="{EC827815-1649-4D01-8AFC-3C1FAECCEE19}"/>
                </a:ext>
              </a:extLst>
            </p:cNvPr>
            <p:cNvSpPr/>
            <p:nvPr/>
          </p:nvSpPr>
          <p:spPr>
            <a:xfrm rot="5400013">
              <a:off x="5363170" y="32347"/>
              <a:ext cx="1462482" cy="12188823"/>
            </a:xfrm>
            <a:custGeom>
              <a:avLst/>
              <a:gdLst>
                <a:gd name="f0" fmla="val w"/>
                <a:gd name="f1" fmla="val h"/>
                <a:gd name="f2" fmla="val 0"/>
                <a:gd name="f3" fmla="val 1096862"/>
                <a:gd name="f4" fmla="val 9144000"/>
                <a:gd name="f5" fmla="val 1096861"/>
                <a:gd name="f6" fmla="val 9136375"/>
                <a:gd name="f7" fmla="val 142171"/>
                <a:gd name="f8" fmla="val 214017"/>
                <a:gd name="f9" fmla="val 532804"/>
                <a:gd name="f10" fmla="val 281641"/>
                <a:gd name="f11" fmla="val 1260834"/>
                <a:gd name="f12" fmla="val 340913"/>
                <a:gd name="f13" fmla="val 2087809"/>
                <a:gd name="f14" fmla="val 492781"/>
                <a:gd name="f15" fmla="val 4358443"/>
                <a:gd name="f16" fmla="val 587048"/>
                <a:gd name="f17" fmla="val 7374964"/>
                <a:gd name="f18" fmla="val 547354"/>
                <a:gd name="f19" fmla="val 452132"/>
                <a:gd name="f20" fmla="val 484963"/>
                <a:gd name="f21" fmla="val 4670358"/>
                <a:gd name="f22" fmla="val 240277"/>
                <a:gd name="f23" fmla="val 2482661"/>
                <a:gd name="f24" fmla="*/ f0 1 1096862"/>
                <a:gd name="f25" fmla="*/ f1 1 9144000"/>
                <a:gd name="f26" fmla="+- f4 0 f2"/>
                <a:gd name="f27" fmla="+- f3 0 f2"/>
                <a:gd name="f28" fmla="*/ f27 1 1096862"/>
                <a:gd name="f29" fmla="*/ f26 1 9144000"/>
                <a:gd name="f30" fmla="*/ f2 1 f28"/>
                <a:gd name="f31" fmla="*/ f3 1 f28"/>
                <a:gd name="f32" fmla="*/ f2 1 f29"/>
                <a:gd name="f33" fmla="*/ f4 1 f29"/>
                <a:gd name="f34" fmla="*/ f30 f24 1"/>
                <a:gd name="f35" fmla="*/ f31 f24 1"/>
                <a:gd name="f36" fmla="*/ f33 f25 1"/>
                <a:gd name="f37" fmla="*/ f32 f25 1"/>
              </a:gdLst>
              <a:ahLst/>
              <a:cxnLst>
                <a:cxn ang="3cd4">
                  <a:pos x="hc" y="t"/>
                </a:cxn>
                <a:cxn ang="0">
                  <a:pos x="r" y="vc"/>
                </a:cxn>
                <a:cxn ang="cd4">
                  <a:pos x="hc" y="b"/>
                </a:cxn>
                <a:cxn ang="cd2">
                  <a:pos x="l" y="vc"/>
                </a:cxn>
              </a:cxnLst>
              <a:rect l="f34" t="f37" r="f35" b="f36"/>
              <a:pathLst>
                <a:path w="1096862" h="9144000">
                  <a:moveTo>
                    <a:pt x="f5" y="f6"/>
                  </a:moveTo>
                  <a:lnTo>
                    <a:pt x="f5" y="f2"/>
                  </a:lnTo>
                  <a:lnTo>
                    <a:pt x="f3" y="f2"/>
                  </a:lnTo>
                  <a:lnTo>
                    <a:pt x="f3" y="f6"/>
                  </a:lnTo>
                  <a:close/>
                  <a:moveTo>
                    <a:pt x="f2" y="f2"/>
                  </a:moveTo>
                  <a:lnTo>
                    <a:pt x="f7" y="f2"/>
                  </a:lnTo>
                  <a:cubicBezTo>
                    <a:pt x="f8" y="f9"/>
                    <a:pt x="f10" y="f11"/>
                    <a:pt x="f12" y="f13"/>
                  </a:cubicBezTo>
                  <a:cubicBezTo>
                    <a:pt x="f14" y="f15"/>
                    <a:pt x="f16" y="f17"/>
                    <a:pt x="f18" y="f4"/>
                  </a:cubicBezTo>
                  <a:lnTo>
                    <a:pt x="f19" y="f4"/>
                  </a:lnTo>
                  <a:cubicBezTo>
                    <a:pt x="f20" y="f21"/>
                    <a:pt x="f22" y="f23"/>
                    <a:pt x="f2" y="f2"/>
                  </a:cubicBezTo>
                  <a:close/>
                </a:path>
              </a:pathLst>
            </a:custGeom>
            <a:solidFill>
              <a:srgbClr val="000000">
                <a:alpha val="5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sp>
        <p:nvSpPr>
          <p:cNvPr id="9" name="Titre vertical 1">
            <a:extLst>
              <a:ext uri="{FF2B5EF4-FFF2-40B4-BE49-F238E27FC236}">
                <a16:creationId xmlns:a16="http://schemas.microsoft.com/office/drawing/2014/main" id="{DE8FD3A8-D33E-406C-A3FC-576F6EA8D6AD}"/>
              </a:ext>
            </a:extLst>
          </p:cNvPr>
          <p:cNvSpPr txBox="1">
            <a:spLocks noGrp="1"/>
          </p:cNvSpPr>
          <p:nvPr>
            <p:ph type="title" orient="vert"/>
          </p:nvPr>
        </p:nvSpPr>
        <p:spPr>
          <a:xfrm>
            <a:off x="9751061" y="1150516"/>
            <a:ext cx="1828324" cy="5021683"/>
          </a:xfrm>
        </p:spPr>
        <p:txBody>
          <a:bodyPr vert="eaVert"/>
          <a:lstStyle>
            <a:lvl1pPr>
              <a:defRPr/>
            </a:lvl1pPr>
          </a:lstStyle>
          <a:p>
            <a:pPr lvl="0"/>
            <a:r>
              <a:rPr lang="fr-FR"/>
              <a:t>Modifiez le style du titre</a:t>
            </a:r>
          </a:p>
        </p:txBody>
      </p:sp>
      <p:sp>
        <p:nvSpPr>
          <p:cNvPr id="10" name="Espace réservé du texte vertical 2">
            <a:extLst>
              <a:ext uri="{FF2B5EF4-FFF2-40B4-BE49-F238E27FC236}">
                <a16:creationId xmlns:a16="http://schemas.microsoft.com/office/drawing/2014/main" id="{9B5B9B72-D063-4A67-84DE-2B5ECC98C988}"/>
              </a:ext>
            </a:extLst>
          </p:cNvPr>
          <p:cNvSpPr txBox="1">
            <a:spLocks noGrp="1"/>
          </p:cNvSpPr>
          <p:nvPr>
            <p:ph type="body" orient="vert" idx="1"/>
          </p:nvPr>
        </p:nvSpPr>
        <p:spPr>
          <a:xfrm>
            <a:off x="1218886" y="1150516"/>
            <a:ext cx="8227460" cy="5021683"/>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pied de page 4">
            <a:extLst>
              <a:ext uri="{FF2B5EF4-FFF2-40B4-BE49-F238E27FC236}">
                <a16:creationId xmlns:a16="http://schemas.microsoft.com/office/drawing/2014/main" id="{0E9E1363-C3FC-4D04-91F4-A87D1864DBBD}"/>
              </a:ext>
            </a:extLst>
          </p:cNvPr>
          <p:cNvSpPr txBox="1">
            <a:spLocks noGrp="1"/>
          </p:cNvSpPr>
          <p:nvPr>
            <p:ph type="ftr" sz="quarter" idx="9"/>
          </p:nvPr>
        </p:nvSpPr>
        <p:spPr/>
        <p:txBody>
          <a:bodyPr/>
          <a:lstStyle>
            <a:lvl1pPr>
              <a:defRPr/>
            </a:lvl1pPr>
          </a:lstStyle>
          <a:p>
            <a:pPr lvl="0"/>
            <a:r>
              <a:rPr lang="fr-FR"/>
              <a:t>Ajouter un pied de page</a:t>
            </a:r>
          </a:p>
        </p:txBody>
      </p:sp>
      <p:sp>
        <p:nvSpPr>
          <p:cNvPr id="12" name="Espace réservé de la date 3">
            <a:extLst>
              <a:ext uri="{FF2B5EF4-FFF2-40B4-BE49-F238E27FC236}">
                <a16:creationId xmlns:a16="http://schemas.microsoft.com/office/drawing/2014/main" id="{21707E29-1169-49B1-B10E-3C654201A8EC}"/>
              </a:ext>
            </a:extLst>
          </p:cNvPr>
          <p:cNvSpPr txBox="1">
            <a:spLocks noGrp="1"/>
          </p:cNvSpPr>
          <p:nvPr>
            <p:ph type="dt" sz="half" idx="7"/>
          </p:nvPr>
        </p:nvSpPr>
        <p:spPr/>
        <p:txBody>
          <a:bodyPr/>
          <a:lstStyle>
            <a:lvl1pPr>
              <a:defRPr/>
            </a:lvl1pPr>
          </a:lstStyle>
          <a:p>
            <a:pPr lvl="0"/>
            <a:r>
              <a:rPr lang="fr-FR"/>
              <a:t>22/01/2022</a:t>
            </a:r>
          </a:p>
        </p:txBody>
      </p:sp>
      <p:sp>
        <p:nvSpPr>
          <p:cNvPr id="13" name="Espace réservé du numéro de diapositive 5">
            <a:extLst>
              <a:ext uri="{FF2B5EF4-FFF2-40B4-BE49-F238E27FC236}">
                <a16:creationId xmlns:a16="http://schemas.microsoft.com/office/drawing/2014/main" id="{549371D6-7C5B-4BE6-81E8-213B785DD1C5}"/>
              </a:ext>
            </a:extLst>
          </p:cNvPr>
          <p:cNvSpPr txBox="1">
            <a:spLocks noGrp="1"/>
          </p:cNvSpPr>
          <p:nvPr>
            <p:ph type="sldNum" sz="quarter" idx="8"/>
          </p:nvPr>
        </p:nvSpPr>
        <p:spPr/>
        <p:txBody>
          <a:bodyPr/>
          <a:lstStyle>
            <a:lvl1pPr>
              <a:defRPr/>
            </a:lvl1pPr>
          </a:lstStyle>
          <a:p>
            <a:pPr lvl="0"/>
            <a:fld id="{7A215C41-DEDD-4B49-A1CC-D903E26A4A12}" type="slidenum">
              <a:t>‹N°›</a:t>
            </a:fld>
            <a:endParaRPr lang="fr-FR"/>
          </a:p>
        </p:txBody>
      </p:sp>
    </p:spTree>
    <p:extLst>
      <p:ext uri="{BB962C8B-B14F-4D97-AF65-F5344CB8AC3E}">
        <p14:creationId xmlns:p14="http://schemas.microsoft.com/office/powerpoint/2010/main" val="345676197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0FEE13-8136-44D2-B43A-4FA68B5BBE03}"/>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29DCD46D-1400-4357-9934-F431C0343C1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a:extLst>
              <a:ext uri="{FF2B5EF4-FFF2-40B4-BE49-F238E27FC236}">
                <a16:creationId xmlns:a16="http://schemas.microsoft.com/office/drawing/2014/main" id="{8C42C630-A50D-4CD9-850A-8775925B8B18}"/>
              </a:ext>
            </a:extLst>
          </p:cNvPr>
          <p:cNvSpPr txBox="1">
            <a:spLocks noGrp="1"/>
          </p:cNvSpPr>
          <p:nvPr>
            <p:ph type="ftr" sz="quarter" idx="9"/>
          </p:nvPr>
        </p:nvSpPr>
        <p:spPr/>
        <p:txBody>
          <a:bodyPr/>
          <a:lstStyle>
            <a:lvl1pPr>
              <a:defRPr/>
            </a:lvl1pPr>
          </a:lstStyle>
          <a:p>
            <a:pPr lvl="0"/>
            <a:r>
              <a:rPr lang="fr-FR"/>
              <a:t>Ajouter un pied de page</a:t>
            </a:r>
          </a:p>
        </p:txBody>
      </p:sp>
      <p:sp>
        <p:nvSpPr>
          <p:cNvPr id="5" name="Espace réservé de la date 3">
            <a:extLst>
              <a:ext uri="{FF2B5EF4-FFF2-40B4-BE49-F238E27FC236}">
                <a16:creationId xmlns:a16="http://schemas.microsoft.com/office/drawing/2014/main" id="{F2C02E23-13FC-425E-971B-0C7FEE0007D2}"/>
              </a:ext>
            </a:extLst>
          </p:cNvPr>
          <p:cNvSpPr txBox="1">
            <a:spLocks noGrp="1"/>
          </p:cNvSpPr>
          <p:nvPr>
            <p:ph type="dt" sz="half" idx="7"/>
          </p:nvPr>
        </p:nvSpPr>
        <p:spPr/>
        <p:txBody>
          <a:bodyPr/>
          <a:lstStyle>
            <a:lvl1pPr>
              <a:defRPr/>
            </a:lvl1pPr>
          </a:lstStyle>
          <a:p>
            <a:pPr lvl="0"/>
            <a:r>
              <a:rPr lang="fr-FR"/>
              <a:t>22/01/2022</a:t>
            </a:r>
          </a:p>
        </p:txBody>
      </p:sp>
      <p:sp>
        <p:nvSpPr>
          <p:cNvPr id="6" name="Espace réservé du numéro de diapositive 5">
            <a:extLst>
              <a:ext uri="{FF2B5EF4-FFF2-40B4-BE49-F238E27FC236}">
                <a16:creationId xmlns:a16="http://schemas.microsoft.com/office/drawing/2014/main" id="{6DC96072-F5AA-4B76-99F9-6382D3FFAAF0}"/>
              </a:ext>
            </a:extLst>
          </p:cNvPr>
          <p:cNvSpPr txBox="1">
            <a:spLocks noGrp="1"/>
          </p:cNvSpPr>
          <p:nvPr>
            <p:ph type="sldNum" sz="quarter" idx="8"/>
          </p:nvPr>
        </p:nvSpPr>
        <p:spPr/>
        <p:txBody>
          <a:bodyPr/>
          <a:lstStyle>
            <a:lvl1pPr>
              <a:defRPr/>
            </a:lvl1pPr>
          </a:lstStyle>
          <a:p>
            <a:pPr lvl="0"/>
            <a:fld id="{38459069-F9BA-428F-91BB-C705E7A9C6CE}" type="slidenum">
              <a:t>‹N°›</a:t>
            </a:fld>
            <a:endParaRPr lang="fr-FR"/>
          </a:p>
        </p:txBody>
      </p:sp>
    </p:spTree>
    <p:extLst>
      <p:ext uri="{BB962C8B-B14F-4D97-AF65-F5344CB8AC3E}">
        <p14:creationId xmlns:p14="http://schemas.microsoft.com/office/powerpoint/2010/main" val="1067311867"/>
      </p:ext>
    </p:extLst>
  </p:cSld>
  <p:clrMapOvr>
    <a:masterClrMapping/>
  </p:clrMapOvr>
  <p:transition spd="med">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 tête de section">
    <p:spTree>
      <p:nvGrpSpPr>
        <p:cNvPr id="1" name=""/>
        <p:cNvGrpSpPr/>
        <p:nvPr/>
      </p:nvGrpSpPr>
      <p:grpSpPr>
        <a:xfrm>
          <a:off x="0" y="0"/>
          <a:ext cx="0" cy="0"/>
          <a:chOff x="0" y="0"/>
          <a:chExt cx="0" cy="0"/>
        </a:xfrm>
      </p:grpSpPr>
      <p:grpSp>
        <p:nvGrpSpPr>
          <p:cNvPr id="2" name="carrés">
            <a:extLst>
              <a:ext uri="{FF2B5EF4-FFF2-40B4-BE49-F238E27FC236}">
                <a16:creationId xmlns:a16="http://schemas.microsoft.com/office/drawing/2014/main" id="{8936E9D5-9907-465E-9D54-717B7C2E4A2F}"/>
              </a:ext>
            </a:extLst>
          </p:cNvPr>
          <p:cNvGrpSpPr/>
          <p:nvPr/>
        </p:nvGrpSpPr>
        <p:grpSpPr>
          <a:xfrm>
            <a:off x="1" y="3124496"/>
            <a:ext cx="1622336" cy="804982"/>
            <a:chOff x="1" y="3124496"/>
            <a:chExt cx="1622336" cy="804982"/>
          </a:xfrm>
        </p:grpSpPr>
        <p:sp>
          <p:nvSpPr>
            <p:cNvPr id="3" name="Rectangle à coins arrondis 7">
              <a:extLst>
                <a:ext uri="{FF2B5EF4-FFF2-40B4-BE49-F238E27FC236}">
                  <a16:creationId xmlns:a16="http://schemas.microsoft.com/office/drawing/2014/main" id="{A6830C71-41CF-423F-8219-93603C69C6CD}"/>
                </a:ext>
              </a:extLst>
            </p:cNvPr>
            <p:cNvSpPr/>
            <p:nvPr/>
          </p:nvSpPr>
          <p:spPr>
            <a:xfrm>
              <a:off x="1049749" y="3129497"/>
              <a:ext cx="572588" cy="7999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E750E"/>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4" name="Rectangle à coins arrondis 8">
              <a:extLst>
                <a:ext uri="{FF2B5EF4-FFF2-40B4-BE49-F238E27FC236}">
                  <a16:creationId xmlns:a16="http://schemas.microsoft.com/office/drawing/2014/main" id="{F4A272FB-6B39-473C-94A6-F0245F515169}"/>
                </a:ext>
              </a:extLst>
            </p:cNvPr>
            <p:cNvSpPr/>
            <p:nvPr/>
          </p:nvSpPr>
          <p:spPr>
            <a:xfrm>
              <a:off x="381725" y="3129497"/>
              <a:ext cx="572588" cy="7999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B22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5" name="Rectangle avec coins arrondis du même côté 9">
              <a:extLst>
                <a:ext uri="{FF2B5EF4-FFF2-40B4-BE49-F238E27FC236}">
                  <a16:creationId xmlns:a16="http://schemas.microsoft.com/office/drawing/2014/main" id="{2001ECC9-6280-4A24-B714-86CEF55122DE}"/>
                </a:ext>
              </a:extLst>
            </p:cNvPr>
            <p:cNvSpPr/>
            <p:nvPr/>
          </p:nvSpPr>
          <p:spPr>
            <a:xfrm rot="5400013">
              <a:off x="-256841" y="3381338"/>
              <a:ext cx="799981" cy="286298"/>
            </a:xfrm>
            <a:custGeom>
              <a:avLst/>
              <a:gdLst>
                <a:gd name="f0" fmla="val 10800000"/>
                <a:gd name="f1" fmla="val 5400000"/>
                <a:gd name="f2" fmla="val 16200000"/>
                <a:gd name="f3" fmla="val w"/>
                <a:gd name="f4" fmla="val h"/>
                <a:gd name="f5" fmla="val ss"/>
                <a:gd name="f6" fmla="val 0"/>
                <a:gd name="f7" fmla="val 291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1 0 f31"/>
                <a:gd name="f34" fmla="+- f22 0 f32"/>
                <a:gd name="f35" fmla="+- f31 0 f32"/>
                <a:gd name="f36" fmla="*/ f31 29289 1"/>
                <a:gd name="f37" fmla="*/ f32 29289 1"/>
                <a:gd name="f38" fmla="*/ f31 f18 1"/>
                <a:gd name="f39" fmla="*/ f32 f18 1"/>
                <a:gd name="f40" fmla="*/ f36 1 100000"/>
                <a:gd name="f41" fmla="*/ f37 1 100000"/>
                <a:gd name="f42" fmla="*/ f33 f18 1"/>
                <a:gd name="f43" fmla="*/ f34 f18 1"/>
                <a:gd name="f44" fmla="?: f35 f40 f41"/>
                <a:gd name="f45" fmla="+- f22 0 f41"/>
                <a:gd name="f46" fmla="*/ f40 f18 1"/>
                <a:gd name="f47" fmla="+- f21 0 f44"/>
                <a:gd name="f48" fmla="*/ f44 f18 1"/>
                <a:gd name="f49" fmla="*/ f45 f18 1"/>
                <a:gd name="f50" fmla="*/ f47 f18 1"/>
              </a:gdLst>
              <a:ahLst/>
              <a:cxnLst>
                <a:cxn ang="3cd4">
                  <a:pos x="hc" y="t"/>
                </a:cxn>
                <a:cxn ang="0">
                  <a:pos x="r" y="vc"/>
                </a:cxn>
                <a:cxn ang="cd4">
                  <a:pos x="hc" y="b"/>
                </a:cxn>
                <a:cxn ang="cd2">
                  <a:pos x="l" y="vc"/>
                </a:cxn>
              </a:cxnLst>
              <a:rect l="f48" t="f46" r="f50" b="f49"/>
              <a:pathLst>
                <a:path>
                  <a:moveTo>
                    <a:pt x="f38" y="f23"/>
                  </a:moveTo>
                  <a:lnTo>
                    <a:pt x="f42" y="f23"/>
                  </a:lnTo>
                  <a:arcTo wR="f38" hR="f38" stAng="f2" swAng="f1"/>
                  <a:lnTo>
                    <a:pt x="f26" y="f43"/>
                  </a:lnTo>
                  <a:arcTo wR="f39" hR="f39" stAng="f6" swAng="f1"/>
                  <a:lnTo>
                    <a:pt x="f39" y="f27"/>
                  </a:lnTo>
                  <a:arcTo wR="f39" hR="f39" stAng="f1" swAng="f1"/>
                  <a:lnTo>
                    <a:pt x="f23" y="f38"/>
                  </a:lnTo>
                  <a:arcTo wR="f38" hR="f38" stAng="f0" swAng="f1"/>
                  <a:close/>
                </a:path>
              </a:pathLst>
            </a:custGeom>
            <a:solidFill>
              <a:srgbClr val="89C01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grpSp>
        <p:nvGrpSpPr>
          <p:cNvPr id="6" name="graphique du bas">
            <a:extLst>
              <a:ext uri="{FF2B5EF4-FFF2-40B4-BE49-F238E27FC236}">
                <a16:creationId xmlns:a16="http://schemas.microsoft.com/office/drawing/2014/main" id="{5BF5F806-ADD7-4018-BE16-7606EDF4673B}"/>
              </a:ext>
            </a:extLst>
          </p:cNvPr>
          <p:cNvGrpSpPr/>
          <p:nvPr/>
        </p:nvGrpSpPr>
        <p:grpSpPr>
          <a:xfrm>
            <a:off x="-1" y="5409225"/>
            <a:ext cx="12188823" cy="1462482"/>
            <a:chOff x="-1" y="5409225"/>
            <a:chExt cx="12188823" cy="1462482"/>
          </a:xfrm>
        </p:grpSpPr>
        <p:sp>
          <p:nvSpPr>
            <p:cNvPr id="7" name="Forme libre 19">
              <a:extLst>
                <a:ext uri="{FF2B5EF4-FFF2-40B4-BE49-F238E27FC236}">
                  <a16:creationId xmlns:a16="http://schemas.microsoft.com/office/drawing/2014/main" id="{31A123AC-8462-4AB6-93D6-8B97ED38CE57}"/>
                </a:ext>
              </a:extLst>
            </p:cNvPr>
            <p:cNvSpPr/>
            <p:nvPr/>
          </p:nvSpPr>
          <p:spPr>
            <a:xfrm rot="5400013">
              <a:off x="5491469" y="160646"/>
              <a:ext cx="1205883" cy="12188823"/>
            </a:xfrm>
            <a:custGeom>
              <a:avLst/>
              <a:gdLst>
                <a:gd name="f0" fmla="val w"/>
                <a:gd name="f1" fmla="val h"/>
                <a:gd name="f2" fmla="val 0"/>
                <a:gd name="f3" fmla="val 904412"/>
                <a:gd name="f4" fmla="val 9144000"/>
                <a:gd name="f5" fmla="val 391235"/>
                <a:gd name="f6" fmla="val 445385"/>
                <a:gd name="f7" fmla="val 6730684"/>
                <a:gd name="f8" fmla="val 250230"/>
                <a:gd name="f9" fmla="val 1995757"/>
                <a:gd name="f10" fmla="*/ f0 1 904412"/>
                <a:gd name="f11" fmla="*/ f1 1 9144000"/>
                <a:gd name="f12" fmla="+- f4 0 f2"/>
                <a:gd name="f13" fmla="+- f3 0 f2"/>
                <a:gd name="f14" fmla="*/ f13 1 904412"/>
                <a:gd name="f15" fmla="*/ f12 1 9144000"/>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904412" h="9144000">
                  <a:moveTo>
                    <a:pt x="f2" y="f2"/>
                  </a:moveTo>
                  <a:lnTo>
                    <a:pt x="f3" y="f2"/>
                  </a:lnTo>
                  <a:lnTo>
                    <a:pt x="f3" y="f4"/>
                  </a:lnTo>
                  <a:lnTo>
                    <a:pt x="f5" y="f4"/>
                  </a:lnTo>
                  <a:cubicBezTo>
                    <a:pt x="f6" y="f7"/>
                    <a:pt x="f8" y="f9"/>
                    <a:pt x="f2" y="f2"/>
                  </a:cubicBezTo>
                  <a:close/>
                </a:path>
              </a:pathLst>
            </a:custGeom>
            <a:solidFill>
              <a:srgbClr val="000000">
                <a:alpha val="8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8" name="Rectangle 72">
              <a:extLst>
                <a:ext uri="{FF2B5EF4-FFF2-40B4-BE49-F238E27FC236}">
                  <a16:creationId xmlns:a16="http://schemas.microsoft.com/office/drawing/2014/main" id="{39079B30-4EA7-4BED-A892-D1F71BCB2BC4}"/>
                </a:ext>
              </a:extLst>
            </p:cNvPr>
            <p:cNvSpPr/>
            <p:nvPr/>
          </p:nvSpPr>
          <p:spPr>
            <a:xfrm rot="5400013">
              <a:off x="5363170" y="46054"/>
              <a:ext cx="1462482" cy="12188823"/>
            </a:xfrm>
            <a:custGeom>
              <a:avLst/>
              <a:gdLst>
                <a:gd name="f0" fmla="val w"/>
                <a:gd name="f1" fmla="val h"/>
                <a:gd name="f2" fmla="val 0"/>
                <a:gd name="f3" fmla="val 1096862"/>
                <a:gd name="f4" fmla="val 9144000"/>
                <a:gd name="f5" fmla="val 1096861"/>
                <a:gd name="f6" fmla="val 9136375"/>
                <a:gd name="f7" fmla="val 142171"/>
                <a:gd name="f8" fmla="val 214017"/>
                <a:gd name="f9" fmla="val 532804"/>
                <a:gd name="f10" fmla="val 281641"/>
                <a:gd name="f11" fmla="val 1260834"/>
                <a:gd name="f12" fmla="val 340913"/>
                <a:gd name="f13" fmla="val 2087809"/>
                <a:gd name="f14" fmla="val 492781"/>
                <a:gd name="f15" fmla="val 4358443"/>
                <a:gd name="f16" fmla="val 587048"/>
                <a:gd name="f17" fmla="val 7374964"/>
                <a:gd name="f18" fmla="val 547354"/>
                <a:gd name="f19" fmla="val 452132"/>
                <a:gd name="f20" fmla="val 484963"/>
                <a:gd name="f21" fmla="val 4670358"/>
                <a:gd name="f22" fmla="val 240277"/>
                <a:gd name="f23" fmla="val 2482661"/>
                <a:gd name="f24" fmla="*/ f0 1 1096862"/>
                <a:gd name="f25" fmla="*/ f1 1 9144000"/>
                <a:gd name="f26" fmla="+- f4 0 f2"/>
                <a:gd name="f27" fmla="+- f3 0 f2"/>
                <a:gd name="f28" fmla="*/ f27 1 1096862"/>
                <a:gd name="f29" fmla="*/ f26 1 9144000"/>
                <a:gd name="f30" fmla="*/ f2 1 f28"/>
                <a:gd name="f31" fmla="*/ f3 1 f28"/>
                <a:gd name="f32" fmla="*/ f2 1 f29"/>
                <a:gd name="f33" fmla="*/ f4 1 f29"/>
                <a:gd name="f34" fmla="*/ f30 f24 1"/>
                <a:gd name="f35" fmla="*/ f31 f24 1"/>
                <a:gd name="f36" fmla="*/ f33 f25 1"/>
                <a:gd name="f37" fmla="*/ f32 f25 1"/>
              </a:gdLst>
              <a:ahLst/>
              <a:cxnLst>
                <a:cxn ang="3cd4">
                  <a:pos x="hc" y="t"/>
                </a:cxn>
                <a:cxn ang="0">
                  <a:pos x="r" y="vc"/>
                </a:cxn>
                <a:cxn ang="cd4">
                  <a:pos x="hc" y="b"/>
                </a:cxn>
                <a:cxn ang="cd2">
                  <a:pos x="l" y="vc"/>
                </a:cxn>
              </a:cxnLst>
              <a:rect l="f34" t="f37" r="f35" b="f36"/>
              <a:pathLst>
                <a:path w="1096862" h="9144000">
                  <a:moveTo>
                    <a:pt x="f5" y="f6"/>
                  </a:moveTo>
                  <a:lnTo>
                    <a:pt x="f5" y="f2"/>
                  </a:lnTo>
                  <a:lnTo>
                    <a:pt x="f3" y="f2"/>
                  </a:lnTo>
                  <a:lnTo>
                    <a:pt x="f3" y="f6"/>
                  </a:lnTo>
                  <a:close/>
                  <a:moveTo>
                    <a:pt x="f2" y="f2"/>
                  </a:moveTo>
                  <a:lnTo>
                    <a:pt x="f7" y="f2"/>
                  </a:lnTo>
                  <a:cubicBezTo>
                    <a:pt x="f8" y="f9"/>
                    <a:pt x="f10" y="f11"/>
                    <a:pt x="f12" y="f13"/>
                  </a:cubicBezTo>
                  <a:cubicBezTo>
                    <a:pt x="f14" y="f15"/>
                    <a:pt x="f16" y="f17"/>
                    <a:pt x="f18" y="f4"/>
                  </a:cubicBezTo>
                  <a:lnTo>
                    <a:pt x="f19" y="f4"/>
                  </a:lnTo>
                  <a:cubicBezTo>
                    <a:pt x="f20" y="f21"/>
                    <a:pt x="f22" y="f23"/>
                    <a:pt x="f2" y="f2"/>
                  </a:cubicBezTo>
                  <a:close/>
                </a:path>
              </a:pathLst>
            </a:custGeom>
            <a:solidFill>
              <a:srgbClr val="000000">
                <a:alpha val="5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sp>
        <p:nvSpPr>
          <p:cNvPr id="9" name="Titre 1">
            <a:extLst>
              <a:ext uri="{FF2B5EF4-FFF2-40B4-BE49-F238E27FC236}">
                <a16:creationId xmlns:a16="http://schemas.microsoft.com/office/drawing/2014/main" id="{B0955170-10A4-4BE8-8B77-89AEBEF8FC93}"/>
              </a:ext>
            </a:extLst>
          </p:cNvPr>
          <p:cNvSpPr txBox="1">
            <a:spLocks noGrp="1"/>
          </p:cNvSpPr>
          <p:nvPr>
            <p:ph type="title"/>
          </p:nvPr>
        </p:nvSpPr>
        <p:spPr>
          <a:xfrm>
            <a:off x="1828324" y="1932520"/>
            <a:ext cx="9141622" cy="2105369"/>
          </a:xfrm>
        </p:spPr>
        <p:txBody>
          <a:bodyPr/>
          <a:lstStyle>
            <a:lvl1pPr>
              <a:defRPr sz="6000"/>
            </a:lvl1pPr>
          </a:lstStyle>
          <a:p>
            <a:pPr lvl="0"/>
            <a:r>
              <a:rPr lang="fr-FR"/>
              <a:t>Modifiez le style du titre</a:t>
            </a:r>
          </a:p>
        </p:txBody>
      </p:sp>
      <p:sp>
        <p:nvSpPr>
          <p:cNvPr id="10" name="Espace réservé du texte 2">
            <a:extLst>
              <a:ext uri="{FF2B5EF4-FFF2-40B4-BE49-F238E27FC236}">
                <a16:creationId xmlns:a16="http://schemas.microsoft.com/office/drawing/2014/main" id="{D7704707-5693-4027-99F7-02FB13DB6680}"/>
              </a:ext>
            </a:extLst>
          </p:cNvPr>
          <p:cNvSpPr txBox="1">
            <a:spLocks noGrp="1"/>
          </p:cNvSpPr>
          <p:nvPr>
            <p:ph type="body" idx="1"/>
          </p:nvPr>
        </p:nvSpPr>
        <p:spPr>
          <a:xfrm>
            <a:off x="1828324" y="4084268"/>
            <a:ext cx="9141622" cy="933300"/>
          </a:xfrm>
        </p:spPr>
        <p:txBody>
          <a:bodyPr/>
          <a:lstStyle>
            <a:lvl1pPr marL="0" indent="0">
              <a:buNone/>
              <a:defRPr>
                <a:solidFill>
                  <a:srgbClr val="679015"/>
                </a:solidFill>
              </a:defRPr>
            </a:lvl1pPr>
          </a:lstStyle>
          <a:p>
            <a:pPr lvl="0"/>
            <a:r>
              <a:rPr lang="fr-FR"/>
              <a:t>Cliquez pour modifier les styles du texte du masque</a:t>
            </a:r>
          </a:p>
        </p:txBody>
      </p:sp>
      <p:sp>
        <p:nvSpPr>
          <p:cNvPr id="11" name="Espace réservé du pied de page 4">
            <a:extLst>
              <a:ext uri="{FF2B5EF4-FFF2-40B4-BE49-F238E27FC236}">
                <a16:creationId xmlns:a16="http://schemas.microsoft.com/office/drawing/2014/main" id="{208BF805-6EED-4111-8AFA-9647276D0AA3}"/>
              </a:ext>
            </a:extLst>
          </p:cNvPr>
          <p:cNvSpPr txBox="1">
            <a:spLocks noGrp="1"/>
          </p:cNvSpPr>
          <p:nvPr>
            <p:ph type="ftr" sz="quarter" idx="9"/>
          </p:nvPr>
        </p:nvSpPr>
        <p:spPr/>
        <p:txBody>
          <a:bodyPr/>
          <a:lstStyle>
            <a:lvl1pPr>
              <a:defRPr/>
            </a:lvl1pPr>
          </a:lstStyle>
          <a:p>
            <a:pPr lvl="0"/>
            <a:r>
              <a:rPr lang="fr-FR"/>
              <a:t>Ajouter un pied de page</a:t>
            </a:r>
          </a:p>
        </p:txBody>
      </p:sp>
      <p:sp>
        <p:nvSpPr>
          <p:cNvPr id="12" name="Espace réservé de la date 3">
            <a:extLst>
              <a:ext uri="{FF2B5EF4-FFF2-40B4-BE49-F238E27FC236}">
                <a16:creationId xmlns:a16="http://schemas.microsoft.com/office/drawing/2014/main" id="{048E4473-286B-4FFA-93E0-42412813903E}"/>
              </a:ext>
            </a:extLst>
          </p:cNvPr>
          <p:cNvSpPr txBox="1">
            <a:spLocks noGrp="1"/>
          </p:cNvSpPr>
          <p:nvPr>
            <p:ph type="dt" sz="half" idx="7"/>
          </p:nvPr>
        </p:nvSpPr>
        <p:spPr/>
        <p:txBody>
          <a:bodyPr/>
          <a:lstStyle>
            <a:lvl1pPr>
              <a:defRPr/>
            </a:lvl1pPr>
          </a:lstStyle>
          <a:p>
            <a:pPr lvl="0"/>
            <a:r>
              <a:rPr lang="fr-FR"/>
              <a:t>22/01/2022</a:t>
            </a:r>
          </a:p>
        </p:txBody>
      </p:sp>
      <p:sp>
        <p:nvSpPr>
          <p:cNvPr id="13" name="Espace réservé du numéro de diapositive 5">
            <a:extLst>
              <a:ext uri="{FF2B5EF4-FFF2-40B4-BE49-F238E27FC236}">
                <a16:creationId xmlns:a16="http://schemas.microsoft.com/office/drawing/2014/main" id="{E58A9A07-4B52-4E4F-BACA-DC8071611256}"/>
              </a:ext>
            </a:extLst>
          </p:cNvPr>
          <p:cNvSpPr txBox="1">
            <a:spLocks noGrp="1"/>
          </p:cNvSpPr>
          <p:nvPr>
            <p:ph type="sldNum" sz="quarter" idx="8"/>
          </p:nvPr>
        </p:nvSpPr>
        <p:spPr/>
        <p:txBody>
          <a:bodyPr/>
          <a:lstStyle>
            <a:lvl1pPr>
              <a:defRPr/>
            </a:lvl1pPr>
          </a:lstStyle>
          <a:p>
            <a:pPr lvl="0"/>
            <a:fld id="{3C477312-F0FE-4F4C-9AB0-DBBF171C8168}" type="slidenum">
              <a:t>‹N°›</a:t>
            </a:fld>
            <a:endParaRPr lang="fr-FR"/>
          </a:p>
        </p:txBody>
      </p:sp>
    </p:spTree>
    <p:extLst>
      <p:ext uri="{BB962C8B-B14F-4D97-AF65-F5344CB8AC3E}">
        <p14:creationId xmlns:p14="http://schemas.microsoft.com/office/powerpoint/2010/main" val="4111215327"/>
      </p:ext>
    </p:extLst>
  </p:cSld>
  <p:clrMapOvr>
    <a:masterClrMapping/>
  </p:clrMapOvr>
  <p:transition spd="med">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0FBDBF-4F7D-4F00-BA4B-E5F2D1AF19ED}"/>
              </a:ext>
            </a:extLst>
          </p:cNvPr>
          <p:cNvSpPr txBox="1">
            <a:spLocks noGrp="1"/>
          </p:cNvSpPr>
          <p:nvPr>
            <p:ph type="title"/>
          </p:nvPr>
        </p:nvSpPr>
        <p:spPr>
          <a:xfrm>
            <a:off x="1141408" y="152403"/>
            <a:ext cx="9751061" cy="1295403"/>
          </a:xfrm>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92B037D5-C4D2-4DE2-B1EE-98D87D892E11}"/>
              </a:ext>
            </a:extLst>
          </p:cNvPr>
          <p:cNvSpPr txBox="1">
            <a:spLocks noGrp="1"/>
          </p:cNvSpPr>
          <p:nvPr>
            <p:ph idx="1"/>
          </p:nvPr>
        </p:nvSpPr>
        <p:spPr>
          <a:xfrm>
            <a:off x="1141408" y="1600200"/>
            <a:ext cx="4875525" cy="457200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09C0F55-154F-4C50-BDDC-D451D95C4CD6}"/>
              </a:ext>
            </a:extLst>
          </p:cNvPr>
          <p:cNvSpPr txBox="1">
            <a:spLocks noGrp="1"/>
          </p:cNvSpPr>
          <p:nvPr>
            <p:ph idx="2"/>
          </p:nvPr>
        </p:nvSpPr>
        <p:spPr>
          <a:xfrm>
            <a:off x="6094411" y="1600200"/>
            <a:ext cx="4875525" cy="457200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5">
            <a:extLst>
              <a:ext uri="{FF2B5EF4-FFF2-40B4-BE49-F238E27FC236}">
                <a16:creationId xmlns:a16="http://schemas.microsoft.com/office/drawing/2014/main" id="{FADD9D34-869A-497F-AE17-6EA70EEC665E}"/>
              </a:ext>
            </a:extLst>
          </p:cNvPr>
          <p:cNvSpPr txBox="1">
            <a:spLocks noGrp="1"/>
          </p:cNvSpPr>
          <p:nvPr>
            <p:ph type="ftr" sz="quarter" idx="9"/>
          </p:nvPr>
        </p:nvSpPr>
        <p:spPr/>
        <p:txBody>
          <a:bodyPr/>
          <a:lstStyle>
            <a:lvl1pPr>
              <a:defRPr/>
            </a:lvl1pPr>
          </a:lstStyle>
          <a:p>
            <a:pPr lvl="0"/>
            <a:r>
              <a:rPr lang="fr-FR"/>
              <a:t>Ajouter un pied de page</a:t>
            </a:r>
          </a:p>
        </p:txBody>
      </p:sp>
      <p:sp>
        <p:nvSpPr>
          <p:cNvPr id="6" name="Espace réservé de la date 4">
            <a:extLst>
              <a:ext uri="{FF2B5EF4-FFF2-40B4-BE49-F238E27FC236}">
                <a16:creationId xmlns:a16="http://schemas.microsoft.com/office/drawing/2014/main" id="{8890A844-74E8-4BC5-AAE1-B9091BA0618B}"/>
              </a:ext>
            </a:extLst>
          </p:cNvPr>
          <p:cNvSpPr txBox="1">
            <a:spLocks noGrp="1"/>
          </p:cNvSpPr>
          <p:nvPr>
            <p:ph type="dt" sz="half" idx="7"/>
          </p:nvPr>
        </p:nvSpPr>
        <p:spPr/>
        <p:txBody>
          <a:bodyPr/>
          <a:lstStyle>
            <a:lvl1pPr>
              <a:defRPr/>
            </a:lvl1pPr>
          </a:lstStyle>
          <a:p>
            <a:pPr lvl="0"/>
            <a:r>
              <a:rPr lang="fr-FR"/>
              <a:t>22/01/2022</a:t>
            </a:r>
          </a:p>
        </p:txBody>
      </p:sp>
      <p:sp>
        <p:nvSpPr>
          <p:cNvPr id="7" name="Espace réservé du numéro de diapositive 6">
            <a:extLst>
              <a:ext uri="{FF2B5EF4-FFF2-40B4-BE49-F238E27FC236}">
                <a16:creationId xmlns:a16="http://schemas.microsoft.com/office/drawing/2014/main" id="{DA6E5054-812B-46CD-B51C-EC3212E9558E}"/>
              </a:ext>
            </a:extLst>
          </p:cNvPr>
          <p:cNvSpPr txBox="1">
            <a:spLocks noGrp="1"/>
          </p:cNvSpPr>
          <p:nvPr>
            <p:ph type="sldNum" sz="quarter" idx="8"/>
          </p:nvPr>
        </p:nvSpPr>
        <p:spPr/>
        <p:txBody>
          <a:bodyPr/>
          <a:lstStyle>
            <a:lvl1pPr>
              <a:defRPr/>
            </a:lvl1pPr>
          </a:lstStyle>
          <a:p>
            <a:pPr lvl="0"/>
            <a:fld id="{2678D75F-805A-4EA3-92C2-EEAEF8627D4C}" type="slidenum">
              <a:t>‹N°›</a:t>
            </a:fld>
            <a:endParaRPr lang="fr-FR"/>
          </a:p>
        </p:txBody>
      </p:sp>
    </p:spTree>
    <p:extLst>
      <p:ext uri="{BB962C8B-B14F-4D97-AF65-F5344CB8AC3E}">
        <p14:creationId xmlns:p14="http://schemas.microsoft.com/office/powerpoint/2010/main" val="2089064360"/>
      </p:ext>
    </p:extLst>
  </p:cSld>
  <p:clrMapOvr>
    <a:masterClrMapping/>
  </p:clrMapOvr>
  <p:transition spd="med">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5507-7109-4126-B56B-8B5E7F367262}"/>
              </a:ext>
            </a:extLst>
          </p:cNvPr>
          <p:cNvSpPr txBox="1">
            <a:spLocks noGrp="1"/>
          </p:cNvSpPr>
          <p:nvPr>
            <p:ph type="title"/>
          </p:nvPr>
        </p:nvSpPr>
        <p:spPr>
          <a:xfrm>
            <a:off x="1141408" y="152403"/>
            <a:ext cx="9751061" cy="1295403"/>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8A9FDB87-9C67-4518-A92F-8B891F013D00}"/>
              </a:ext>
            </a:extLst>
          </p:cNvPr>
          <p:cNvSpPr txBox="1">
            <a:spLocks noGrp="1"/>
          </p:cNvSpPr>
          <p:nvPr>
            <p:ph type="body" idx="1"/>
          </p:nvPr>
        </p:nvSpPr>
        <p:spPr>
          <a:xfrm>
            <a:off x="1141408" y="1524003"/>
            <a:ext cx="4875525" cy="816431"/>
          </a:xfrm>
        </p:spPr>
        <p:txBody>
          <a:bodyPr anchor="ctr"/>
          <a:lstStyle>
            <a:lvl1pPr marL="0" indent="0">
              <a:buNone/>
              <a:defRPr>
                <a:solidFill>
                  <a:srgbClr val="679015"/>
                </a:solidFill>
              </a:defRPr>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5F12734-19B7-42E6-B876-031C4EE97863}"/>
              </a:ext>
            </a:extLst>
          </p:cNvPr>
          <p:cNvSpPr txBox="1">
            <a:spLocks noGrp="1"/>
          </p:cNvSpPr>
          <p:nvPr>
            <p:ph idx="2"/>
          </p:nvPr>
        </p:nvSpPr>
        <p:spPr>
          <a:xfrm>
            <a:off x="1141408" y="2413001"/>
            <a:ext cx="4875525" cy="375919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C96F946-98A2-445F-8442-FE22F8B59D5A}"/>
              </a:ext>
            </a:extLst>
          </p:cNvPr>
          <p:cNvSpPr txBox="1">
            <a:spLocks noGrp="1"/>
          </p:cNvSpPr>
          <p:nvPr>
            <p:ph type="body" idx="3"/>
          </p:nvPr>
        </p:nvSpPr>
        <p:spPr>
          <a:xfrm>
            <a:off x="6094411" y="1524003"/>
            <a:ext cx="4875525" cy="816431"/>
          </a:xfrm>
        </p:spPr>
        <p:txBody>
          <a:bodyPr anchor="ctr"/>
          <a:lstStyle>
            <a:lvl1pPr marL="0" indent="0">
              <a:buNone/>
              <a:defRPr>
                <a:solidFill>
                  <a:srgbClr val="679015"/>
                </a:solidFill>
              </a:defRPr>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AC75380-EBEC-4344-BE64-4BD44979986A}"/>
              </a:ext>
            </a:extLst>
          </p:cNvPr>
          <p:cNvSpPr txBox="1">
            <a:spLocks noGrp="1"/>
          </p:cNvSpPr>
          <p:nvPr>
            <p:ph idx="4"/>
          </p:nvPr>
        </p:nvSpPr>
        <p:spPr>
          <a:xfrm>
            <a:off x="6094411" y="2413001"/>
            <a:ext cx="4875525" cy="375919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pied de page 7">
            <a:extLst>
              <a:ext uri="{FF2B5EF4-FFF2-40B4-BE49-F238E27FC236}">
                <a16:creationId xmlns:a16="http://schemas.microsoft.com/office/drawing/2014/main" id="{FD3617D5-2794-4ED1-92BF-5473BD5758C2}"/>
              </a:ext>
            </a:extLst>
          </p:cNvPr>
          <p:cNvSpPr txBox="1">
            <a:spLocks noGrp="1"/>
          </p:cNvSpPr>
          <p:nvPr>
            <p:ph type="ftr" sz="quarter" idx="9"/>
          </p:nvPr>
        </p:nvSpPr>
        <p:spPr/>
        <p:txBody>
          <a:bodyPr/>
          <a:lstStyle>
            <a:lvl1pPr>
              <a:defRPr/>
            </a:lvl1pPr>
          </a:lstStyle>
          <a:p>
            <a:pPr lvl="0"/>
            <a:r>
              <a:rPr lang="fr-FR"/>
              <a:t>Ajouter un pied de page</a:t>
            </a:r>
          </a:p>
        </p:txBody>
      </p:sp>
      <p:sp>
        <p:nvSpPr>
          <p:cNvPr id="8" name="Espace réservé de la date 6">
            <a:extLst>
              <a:ext uri="{FF2B5EF4-FFF2-40B4-BE49-F238E27FC236}">
                <a16:creationId xmlns:a16="http://schemas.microsoft.com/office/drawing/2014/main" id="{7819E588-68C0-4DC2-9AE1-7BA8858A7DF0}"/>
              </a:ext>
            </a:extLst>
          </p:cNvPr>
          <p:cNvSpPr txBox="1">
            <a:spLocks noGrp="1"/>
          </p:cNvSpPr>
          <p:nvPr>
            <p:ph type="dt" sz="half" idx="7"/>
          </p:nvPr>
        </p:nvSpPr>
        <p:spPr/>
        <p:txBody>
          <a:bodyPr/>
          <a:lstStyle>
            <a:lvl1pPr>
              <a:defRPr/>
            </a:lvl1pPr>
          </a:lstStyle>
          <a:p>
            <a:pPr lvl="0"/>
            <a:r>
              <a:rPr lang="fr-FR"/>
              <a:t>22/01/2022</a:t>
            </a:r>
          </a:p>
        </p:txBody>
      </p:sp>
      <p:sp>
        <p:nvSpPr>
          <p:cNvPr id="9" name="Espace réservé du numéro de diapositive 8">
            <a:extLst>
              <a:ext uri="{FF2B5EF4-FFF2-40B4-BE49-F238E27FC236}">
                <a16:creationId xmlns:a16="http://schemas.microsoft.com/office/drawing/2014/main" id="{FB95542B-5A04-4F8A-8DE0-AE2308911814}"/>
              </a:ext>
            </a:extLst>
          </p:cNvPr>
          <p:cNvSpPr txBox="1">
            <a:spLocks noGrp="1"/>
          </p:cNvSpPr>
          <p:nvPr>
            <p:ph type="sldNum" sz="quarter" idx="8"/>
          </p:nvPr>
        </p:nvSpPr>
        <p:spPr/>
        <p:txBody>
          <a:bodyPr/>
          <a:lstStyle>
            <a:lvl1pPr>
              <a:defRPr/>
            </a:lvl1pPr>
          </a:lstStyle>
          <a:p>
            <a:pPr lvl="0"/>
            <a:fld id="{21FB56A4-65AF-4DDE-8DDF-BF71F4B98F7E}" type="slidenum">
              <a:t>‹N°›</a:t>
            </a:fld>
            <a:endParaRPr lang="fr-FR"/>
          </a:p>
        </p:txBody>
      </p:sp>
    </p:spTree>
    <p:extLst>
      <p:ext uri="{BB962C8B-B14F-4D97-AF65-F5344CB8AC3E}">
        <p14:creationId xmlns:p14="http://schemas.microsoft.com/office/powerpoint/2010/main" val="32196348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FC4B7-8117-4911-B77D-2192A76A4996}"/>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pied de page 3">
            <a:extLst>
              <a:ext uri="{FF2B5EF4-FFF2-40B4-BE49-F238E27FC236}">
                <a16:creationId xmlns:a16="http://schemas.microsoft.com/office/drawing/2014/main" id="{FCF6FD38-B2E8-4B2B-B515-29E0C9A3E963}"/>
              </a:ext>
            </a:extLst>
          </p:cNvPr>
          <p:cNvSpPr txBox="1">
            <a:spLocks noGrp="1"/>
          </p:cNvSpPr>
          <p:nvPr>
            <p:ph type="ftr" sz="quarter" idx="9"/>
          </p:nvPr>
        </p:nvSpPr>
        <p:spPr/>
        <p:txBody>
          <a:bodyPr/>
          <a:lstStyle>
            <a:lvl1pPr>
              <a:defRPr/>
            </a:lvl1pPr>
          </a:lstStyle>
          <a:p>
            <a:pPr lvl="0"/>
            <a:r>
              <a:rPr lang="fr-FR"/>
              <a:t>Ajouter un pied de page</a:t>
            </a:r>
          </a:p>
        </p:txBody>
      </p:sp>
      <p:sp>
        <p:nvSpPr>
          <p:cNvPr id="4" name="Espace réservé de la date 2">
            <a:extLst>
              <a:ext uri="{FF2B5EF4-FFF2-40B4-BE49-F238E27FC236}">
                <a16:creationId xmlns:a16="http://schemas.microsoft.com/office/drawing/2014/main" id="{9574CA16-89F1-4BDE-9179-37A3B4E3B017}"/>
              </a:ext>
            </a:extLst>
          </p:cNvPr>
          <p:cNvSpPr txBox="1">
            <a:spLocks noGrp="1"/>
          </p:cNvSpPr>
          <p:nvPr>
            <p:ph type="dt" sz="half" idx="7"/>
          </p:nvPr>
        </p:nvSpPr>
        <p:spPr/>
        <p:txBody>
          <a:bodyPr/>
          <a:lstStyle>
            <a:lvl1pPr>
              <a:defRPr/>
            </a:lvl1pPr>
          </a:lstStyle>
          <a:p>
            <a:pPr lvl="0"/>
            <a:r>
              <a:rPr lang="fr-FR"/>
              <a:t>22/01/2022</a:t>
            </a:r>
          </a:p>
        </p:txBody>
      </p:sp>
      <p:sp>
        <p:nvSpPr>
          <p:cNvPr id="5" name="Espace réservé du numéro de diapositive 4">
            <a:extLst>
              <a:ext uri="{FF2B5EF4-FFF2-40B4-BE49-F238E27FC236}">
                <a16:creationId xmlns:a16="http://schemas.microsoft.com/office/drawing/2014/main" id="{4F45F9F6-392B-4586-A9F4-2B431A2CC3EA}"/>
              </a:ext>
            </a:extLst>
          </p:cNvPr>
          <p:cNvSpPr txBox="1">
            <a:spLocks noGrp="1"/>
          </p:cNvSpPr>
          <p:nvPr>
            <p:ph type="sldNum" sz="quarter" idx="8"/>
          </p:nvPr>
        </p:nvSpPr>
        <p:spPr/>
        <p:txBody>
          <a:bodyPr/>
          <a:lstStyle>
            <a:lvl1pPr>
              <a:defRPr/>
            </a:lvl1pPr>
          </a:lstStyle>
          <a:p>
            <a:pPr lvl="0"/>
            <a:fld id="{EABF9746-0E1E-4B03-8D8E-3E32EDDC9703}" type="slidenum">
              <a:t>‹N°›</a:t>
            </a:fld>
            <a:endParaRPr lang="fr-FR"/>
          </a:p>
        </p:txBody>
      </p:sp>
    </p:spTree>
    <p:extLst>
      <p:ext uri="{BB962C8B-B14F-4D97-AF65-F5344CB8AC3E}">
        <p14:creationId xmlns:p14="http://schemas.microsoft.com/office/powerpoint/2010/main" val="144488456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grpSp>
        <p:nvGrpSpPr>
          <p:cNvPr id="2" name="graphique du bas">
            <a:extLst>
              <a:ext uri="{FF2B5EF4-FFF2-40B4-BE49-F238E27FC236}">
                <a16:creationId xmlns:a16="http://schemas.microsoft.com/office/drawing/2014/main" id="{49C2EE40-0026-43B0-A518-B62BEC140D39}"/>
              </a:ext>
            </a:extLst>
          </p:cNvPr>
          <p:cNvGrpSpPr/>
          <p:nvPr/>
        </p:nvGrpSpPr>
        <p:grpSpPr>
          <a:xfrm>
            <a:off x="-1" y="5409225"/>
            <a:ext cx="12188823" cy="1462482"/>
            <a:chOff x="-1" y="5409225"/>
            <a:chExt cx="12188823" cy="1462482"/>
          </a:xfrm>
        </p:grpSpPr>
        <p:sp>
          <p:nvSpPr>
            <p:cNvPr id="3" name="Forme libre 8">
              <a:extLst>
                <a:ext uri="{FF2B5EF4-FFF2-40B4-BE49-F238E27FC236}">
                  <a16:creationId xmlns:a16="http://schemas.microsoft.com/office/drawing/2014/main" id="{CC7D1B8D-ED0F-4E70-BD71-860E3315E0A0}"/>
                </a:ext>
              </a:extLst>
            </p:cNvPr>
            <p:cNvSpPr/>
            <p:nvPr/>
          </p:nvSpPr>
          <p:spPr>
            <a:xfrm rot="5400013">
              <a:off x="5491469" y="160646"/>
              <a:ext cx="1205883" cy="12188823"/>
            </a:xfrm>
            <a:custGeom>
              <a:avLst/>
              <a:gdLst>
                <a:gd name="f0" fmla="val w"/>
                <a:gd name="f1" fmla="val h"/>
                <a:gd name="f2" fmla="val 0"/>
                <a:gd name="f3" fmla="val 904412"/>
                <a:gd name="f4" fmla="val 9144000"/>
                <a:gd name="f5" fmla="val 391235"/>
                <a:gd name="f6" fmla="val 445385"/>
                <a:gd name="f7" fmla="val 6730684"/>
                <a:gd name="f8" fmla="val 250230"/>
                <a:gd name="f9" fmla="val 1995757"/>
                <a:gd name="f10" fmla="*/ f0 1 904412"/>
                <a:gd name="f11" fmla="*/ f1 1 9144000"/>
                <a:gd name="f12" fmla="+- f4 0 f2"/>
                <a:gd name="f13" fmla="+- f3 0 f2"/>
                <a:gd name="f14" fmla="*/ f13 1 904412"/>
                <a:gd name="f15" fmla="*/ f12 1 9144000"/>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904412" h="9144000">
                  <a:moveTo>
                    <a:pt x="f2" y="f2"/>
                  </a:moveTo>
                  <a:lnTo>
                    <a:pt x="f3" y="f2"/>
                  </a:lnTo>
                  <a:lnTo>
                    <a:pt x="f3" y="f4"/>
                  </a:lnTo>
                  <a:lnTo>
                    <a:pt x="f5" y="f4"/>
                  </a:lnTo>
                  <a:cubicBezTo>
                    <a:pt x="f6" y="f7"/>
                    <a:pt x="f8" y="f9"/>
                    <a:pt x="f2" y="f2"/>
                  </a:cubicBezTo>
                  <a:close/>
                </a:path>
              </a:pathLst>
            </a:custGeom>
            <a:solidFill>
              <a:srgbClr val="000000">
                <a:alpha val="8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4" name="Rectangle 72">
              <a:extLst>
                <a:ext uri="{FF2B5EF4-FFF2-40B4-BE49-F238E27FC236}">
                  <a16:creationId xmlns:a16="http://schemas.microsoft.com/office/drawing/2014/main" id="{6275F695-E764-42A1-B0C9-DA6412867205}"/>
                </a:ext>
              </a:extLst>
            </p:cNvPr>
            <p:cNvSpPr/>
            <p:nvPr/>
          </p:nvSpPr>
          <p:spPr>
            <a:xfrm rot="5400013">
              <a:off x="5363170" y="46054"/>
              <a:ext cx="1462482" cy="12188823"/>
            </a:xfrm>
            <a:custGeom>
              <a:avLst/>
              <a:gdLst>
                <a:gd name="f0" fmla="val w"/>
                <a:gd name="f1" fmla="val h"/>
                <a:gd name="f2" fmla="val 0"/>
                <a:gd name="f3" fmla="val 1096862"/>
                <a:gd name="f4" fmla="val 9144000"/>
                <a:gd name="f5" fmla="val 1096861"/>
                <a:gd name="f6" fmla="val 9136375"/>
                <a:gd name="f7" fmla="val 142171"/>
                <a:gd name="f8" fmla="val 214017"/>
                <a:gd name="f9" fmla="val 532804"/>
                <a:gd name="f10" fmla="val 281641"/>
                <a:gd name="f11" fmla="val 1260834"/>
                <a:gd name="f12" fmla="val 340913"/>
                <a:gd name="f13" fmla="val 2087809"/>
                <a:gd name="f14" fmla="val 492781"/>
                <a:gd name="f15" fmla="val 4358443"/>
                <a:gd name="f16" fmla="val 587048"/>
                <a:gd name="f17" fmla="val 7374964"/>
                <a:gd name="f18" fmla="val 547354"/>
                <a:gd name="f19" fmla="val 452132"/>
                <a:gd name="f20" fmla="val 484963"/>
                <a:gd name="f21" fmla="val 4670358"/>
                <a:gd name="f22" fmla="val 240277"/>
                <a:gd name="f23" fmla="val 2482661"/>
                <a:gd name="f24" fmla="*/ f0 1 1096862"/>
                <a:gd name="f25" fmla="*/ f1 1 9144000"/>
                <a:gd name="f26" fmla="+- f4 0 f2"/>
                <a:gd name="f27" fmla="+- f3 0 f2"/>
                <a:gd name="f28" fmla="*/ f27 1 1096862"/>
                <a:gd name="f29" fmla="*/ f26 1 9144000"/>
                <a:gd name="f30" fmla="*/ f2 1 f28"/>
                <a:gd name="f31" fmla="*/ f3 1 f28"/>
                <a:gd name="f32" fmla="*/ f2 1 f29"/>
                <a:gd name="f33" fmla="*/ f4 1 f29"/>
                <a:gd name="f34" fmla="*/ f30 f24 1"/>
                <a:gd name="f35" fmla="*/ f31 f24 1"/>
                <a:gd name="f36" fmla="*/ f33 f25 1"/>
                <a:gd name="f37" fmla="*/ f32 f25 1"/>
              </a:gdLst>
              <a:ahLst/>
              <a:cxnLst>
                <a:cxn ang="3cd4">
                  <a:pos x="hc" y="t"/>
                </a:cxn>
                <a:cxn ang="0">
                  <a:pos x="r" y="vc"/>
                </a:cxn>
                <a:cxn ang="cd4">
                  <a:pos x="hc" y="b"/>
                </a:cxn>
                <a:cxn ang="cd2">
                  <a:pos x="l" y="vc"/>
                </a:cxn>
              </a:cxnLst>
              <a:rect l="f34" t="f37" r="f35" b="f36"/>
              <a:pathLst>
                <a:path w="1096862" h="9144000">
                  <a:moveTo>
                    <a:pt x="f5" y="f6"/>
                  </a:moveTo>
                  <a:lnTo>
                    <a:pt x="f5" y="f2"/>
                  </a:lnTo>
                  <a:lnTo>
                    <a:pt x="f3" y="f2"/>
                  </a:lnTo>
                  <a:lnTo>
                    <a:pt x="f3" y="f6"/>
                  </a:lnTo>
                  <a:close/>
                  <a:moveTo>
                    <a:pt x="f2" y="f2"/>
                  </a:moveTo>
                  <a:lnTo>
                    <a:pt x="f7" y="f2"/>
                  </a:lnTo>
                  <a:cubicBezTo>
                    <a:pt x="f8" y="f9"/>
                    <a:pt x="f10" y="f11"/>
                    <a:pt x="f12" y="f13"/>
                  </a:cubicBezTo>
                  <a:cubicBezTo>
                    <a:pt x="f14" y="f15"/>
                    <a:pt x="f16" y="f17"/>
                    <a:pt x="f18" y="f4"/>
                  </a:cubicBezTo>
                  <a:lnTo>
                    <a:pt x="f19" y="f4"/>
                  </a:lnTo>
                  <a:cubicBezTo>
                    <a:pt x="f20" y="f21"/>
                    <a:pt x="f22" y="f23"/>
                    <a:pt x="f2" y="f2"/>
                  </a:cubicBezTo>
                  <a:close/>
                </a:path>
              </a:pathLst>
            </a:custGeom>
            <a:solidFill>
              <a:srgbClr val="000000">
                <a:alpha val="5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sp>
        <p:nvSpPr>
          <p:cNvPr id="5" name="Espace réservé du pied de page 2">
            <a:extLst>
              <a:ext uri="{FF2B5EF4-FFF2-40B4-BE49-F238E27FC236}">
                <a16:creationId xmlns:a16="http://schemas.microsoft.com/office/drawing/2014/main" id="{92C6A211-B960-420B-9F1C-76C4D87CCA73}"/>
              </a:ext>
            </a:extLst>
          </p:cNvPr>
          <p:cNvSpPr txBox="1">
            <a:spLocks noGrp="1"/>
          </p:cNvSpPr>
          <p:nvPr>
            <p:ph type="ftr" sz="quarter" idx="9"/>
          </p:nvPr>
        </p:nvSpPr>
        <p:spPr/>
        <p:txBody>
          <a:bodyPr/>
          <a:lstStyle>
            <a:lvl1pPr>
              <a:defRPr/>
            </a:lvl1pPr>
          </a:lstStyle>
          <a:p>
            <a:pPr lvl="0"/>
            <a:r>
              <a:rPr lang="fr-FR"/>
              <a:t>Ajouter un pied de page</a:t>
            </a:r>
          </a:p>
        </p:txBody>
      </p:sp>
      <p:sp>
        <p:nvSpPr>
          <p:cNvPr id="6" name="Espace réservé de la date 1">
            <a:extLst>
              <a:ext uri="{FF2B5EF4-FFF2-40B4-BE49-F238E27FC236}">
                <a16:creationId xmlns:a16="http://schemas.microsoft.com/office/drawing/2014/main" id="{F7247F55-CF80-4F95-9DC0-C10C0BC3B121}"/>
              </a:ext>
            </a:extLst>
          </p:cNvPr>
          <p:cNvSpPr txBox="1">
            <a:spLocks noGrp="1"/>
          </p:cNvSpPr>
          <p:nvPr>
            <p:ph type="dt" sz="half" idx="7"/>
          </p:nvPr>
        </p:nvSpPr>
        <p:spPr/>
        <p:txBody>
          <a:bodyPr/>
          <a:lstStyle>
            <a:lvl1pPr>
              <a:defRPr/>
            </a:lvl1pPr>
          </a:lstStyle>
          <a:p>
            <a:pPr lvl="0"/>
            <a:r>
              <a:rPr lang="fr-FR"/>
              <a:t>22/01/2022</a:t>
            </a:r>
          </a:p>
        </p:txBody>
      </p:sp>
      <p:sp>
        <p:nvSpPr>
          <p:cNvPr id="7" name="Espace réservé du numéro de diapositive 3">
            <a:extLst>
              <a:ext uri="{FF2B5EF4-FFF2-40B4-BE49-F238E27FC236}">
                <a16:creationId xmlns:a16="http://schemas.microsoft.com/office/drawing/2014/main" id="{3019E132-0289-4427-B794-700398361649}"/>
              </a:ext>
            </a:extLst>
          </p:cNvPr>
          <p:cNvSpPr txBox="1">
            <a:spLocks noGrp="1"/>
          </p:cNvSpPr>
          <p:nvPr>
            <p:ph type="sldNum" sz="quarter" idx="8"/>
          </p:nvPr>
        </p:nvSpPr>
        <p:spPr/>
        <p:txBody>
          <a:bodyPr/>
          <a:lstStyle>
            <a:lvl1pPr>
              <a:defRPr/>
            </a:lvl1pPr>
          </a:lstStyle>
          <a:p>
            <a:pPr lvl="0"/>
            <a:fld id="{BE1ED841-364E-4763-B5F0-CA27EC9C6FF0}" type="slidenum">
              <a:t>‹N°›</a:t>
            </a:fld>
            <a:endParaRPr lang="fr-FR"/>
          </a:p>
        </p:txBody>
      </p:sp>
    </p:spTree>
    <p:extLst>
      <p:ext uri="{BB962C8B-B14F-4D97-AF65-F5344CB8AC3E}">
        <p14:creationId xmlns:p14="http://schemas.microsoft.com/office/powerpoint/2010/main" val="45624720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AF59B-B4DE-4FA7-954B-D515FA1C3BBE}"/>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1E91ECC9-3B6D-45AA-A389-AC65324033AC}"/>
              </a:ext>
            </a:extLst>
          </p:cNvPr>
          <p:cNvSpPr txBox="1">
            <a:spLocks noGrp="1"/>
          </p:cNvSpPr>
          <p:nvPr>
            <p:ph idx="1"/>
          </p:nvPr>
        </p:nvSpPr>
        <p:spPr>
          <a:xfrm>
            <a:off x="4875525" y="1600200"/>
            <a:ext cx="6094411" cy="457200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CCA2574-4D26-4360-8A34-8B0DF9F66B5B}"/>
              </a:ext>
            </a:extLst>
          </p:cNvPr>
          <p:cNvSpPr txBox="1">
            <a:spLocks noGrp="1"/>
          </p:cNvSpPr>
          <p:nvPr>
            <p:ph type="body" idx="2"/>
          </p:nvPr>
        </p:nvSpPr>
        <p:spPr>
          <a:xfrm>
            <a:off x="1218886" y="1600200"/>
            <a:ext cx="3453496" cy="4572000"/>
          </a:xfrm>
        </p:spPr>
        <p:txBody>
          <a:bodyPr/>
          <a:lstStyle>
            <a:lvl1pPr marL="0" indent="0">
              <a:buNone/>
              <a:defRPr>
                <a:solidFill>
                  <a:srgbClr val="679015"/>
                </a:solidFill>
              </a:defRPr>
            </a:lvl1pPr>
          </a:lstStyle>
          <a:p>
            <a:pPr lvl="0"/>
            <a:r>
              <a:rPr lang="fr-FR"/>
              <a:t>Cliquez pour modifier les styles du texte du masque</a:t>
            </a:r>
          </a:p>
        </p:txBody>
      </p:sp>
      <p:sp>
        <p:nvSpPr>
          <p:cNvPr id="5" name="Espace réservé du pied de page 5">
            <a:extLst>
              <a:ext uri="{FF2B5EF4-FFF2-40B4-BE49-F238E27FC236}">
                <a16:creationId xmlns:a16="http://schemas.microsoft.com/office/drawing/2014/main" id="{E2179864-D734-4C84-9AC3-FE5862F9122E}"/>
              </a:ext>
            </a:extLst>
          </p:cNvPr>
          <p:cNvSpPr txBox="1">
            <a:spLocks noGrp="1"/>
          </p:cNvSpPr>
          <p:nvPr>
            <p:ph type="ftr" sz="quarter" idx="9"/>
          </p:nvPr>
        </p:nvSpPr>
        <p:spPr/>
        <p:txBody>
          <a:bodyPr/>
          <a:lstStyle>
            <a:lvl1pPr>
              <a:defRPr/>
            </a:lvl1pPr>
          </a:lstStyle>
          <a:p>
            <a:pPr lvl="0"/>
            <a:r>
              <a:rPr lang="fr-FR"/>
              <a:t>Ajouter un pied de page</a:t>
            </a:r>
          </a:p>
        </p:txBody>
      </p:sp>
      <p:sp>
        <p:nvSpPr>
          <p:cNvPr id="6" name="Espace réservé de la date 4">
            <a:extLst>
              <a:ext uri="{FF2B5EF4-FFF2-40B4-BE49-F238E27FC236}">
                <a16:creationId xmlns:a16="http://schemas.microsoft.com/office/drawing/2014/main" id="{969C1ECC-8D0A-4222-94AC-79DB9A97C4CB}"/>
              </a:ext>
            </a:extLst>
          </p:cNvPr>
          <p:cNvSpPr txBox="1">
            <a:spLocks noGrp="1"/>
          </p:cNvSpPr>
          <p:nvPr>
            <p:ph type="dt" sz="half" idx="7"/>
          </p:nvPr>
        </p:nvSpPr>
        <p:spPr/>
        <p:txBody>
          <a:bodyPr/>
          <a:lstStyle>
            <a:lvl1pPr>
              <a:defRPr/>
            </a:lvl1pPr>
          </a:lstStyle>
          <a:p>
            <a:pPr lvl="0"/>
            <a:r>
              <a:rPr lang="fr-FR"/>
              <a:t>22/01/2022</a:t>
            </a:r>
          </a:p>
        </p:txBody>
      </p:sp>
      <p:sp>
        <p:nvSpPr>
          <p:cNvPr id="7" name="Espace réservé du numéro de diapositive 6">
            <a:extLst>
              <a:ext uri="{FF2B5EF4-FFF2-40B4-BE49-F238E27FC236}">
                <a16:creationId xmlns:a16="http://schemas.microsoft.com/office/drawing/2014/main" id="{885D1854-EF73-4739-8654-A1648FA36846}"/>
              </a:ext>
            </a:extLst>
          </p:cNvPr>
          <p:cNvSpPr txBox="1">
            <a:spLocks noGrp="1"/>
          </p:cNvSpPr>
          <p:nvPr>
            <p:ph type="sldNum" sz="quarter" idx="8"/>
          </p:nvPr>
        </p:nvSpPr>
        <p:spPr/>
        <p:txBody>
          <a:bodyPr/>
          <a:lstStyle>
            <a:lvl1pPr>
              <a:defRPr/>
            </a:lvl1pPr>
          </a:lstStyle>
          <a:p>
            <a:pPr lvl="0"/>
            <a:fld id="{3C0F7DA4-81CA-4E4B-811D-4AFE7D4CFDD8}" type="slidenum">
              <a:t>‹N°›</a:t>
            </a:fld>
            <a:endParaRPr lang="fr-FR"/>
          </a:p>
        </p:txBody>
      </p:sp>
    </p:spTree>
    <p:extLst>
      <p:ext uri="{BB962C8B-B14F-4D97-AF65-F5344CB8AC3E}">
        <p14:creationId xmlns:p14="http://schemas.microsoft.com/office/powerpoint/2010/main" val="2607548533"/>
      </p:ext>
    </p:extLst>
  </p:cSld>
  <p:clrMapOvr>
    <a:masterClrMapping/>
  </p:clrMapOvr>
  <p:transition spd="med">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89E94-747B-43B9-9033-46662AFD48E5}"/>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image 2" descr="Espace réservé vide pour ajouter une image. Cliquez sur l’espace réservé et sélectionnez l’image à ajouter">
            <a:extLst>
              <a:ext uri="{FF2B5EF4-FFF2-40B4-BE49-F238E27FC236}">
                <a16:creationId xmlns:a16="http://schemas.microsoft.com/office/drawing/2014/main" id="{4874506E-F849-4254-A71D-75F4A80189E9}"/>
              </a:ext>
            </a:extLst>
          </p:cNvPr>
          <p:cNvSpPr txBox="1">
            <a:spLocks noGrp="1"/>
          </p:cNvSpPr>
          <p:nvPr>
            <p:ph type="pic" idx="1"/>
          </p:nvPr>
        </p:nvSpPr>
        <p:spPr>
          <a:xfrm>
            <a:off x="1218886" y="1600200"/>
            <a:ext cx="6703850" cy="3657600"/>
          </a:xfrm>
        </p:spPr>
        <p:txBody>
          <a:bodyPr/>
          <a:lstStyle>
            <a:lvl1pPr marL="0" indent="0">
              <a:buNone/>
              <a:defRPr sz="2700"/>
            </a:lvl1pPr>
          </a:lstStyle>
          <a:p>
            <a:pPr lvl="0"/>
            <a:r>
              <a:rPr lang="fr-FR"/>
              <a:t>Cliquez sur l'icône pour ajouter une image</a:t>
            </a:r>
          </a:p>
        </p:txBody>
      </p:sp>
      <p:sp>
        <p:nvSpPr>
          <p:cNvPr id="4" name="Espace réservé du texte 3">
            <a:extLst>
              <a:ext uri="{FF2B5EF4-FFF2-40B4-BE49-F238E27FC236}">
                <a16:creationId xmlns:a16="http://schemas.microsoft.com/office/drawing/2014/main" id="{489E0FFC-5759-4F2A-8F33-125F0CCFC945}"/>
              </a:ext>
            </a:extLst>
          </p:cNvPr>
          <p:cNvSpPr txBox="1">
            <a:spLocks noGrp="1"/>
          </p:cNvSpPr>
          <p:nvPr>
            <p:ph type="body" idx="2"/>
          </p:nvPr>
        </p:nvSpPr>
        <p:spPr>
          <a:xfrm>
            <a:off x="8125879" y="1600200"/>
            <a:ext cx="2844058" cy="3759198"/>
          </a:xfrm>
        </p:spPr>
        <p:txBody>
          <a:bodyPr anchor="b"/>
          <a:lstStyle>
            <a:lvl1pPr marL="0" indent="0">
              <a:buNone/>
              <a:defRPr>
                <a:solidFill>
                  <a:srgbClr val="679015"/>
                </a:solidFill>
              </a:defRPr>
            </a:lvl1pPr>
          </a:lstStyle>
          <a:p>
            <a:pPr lvl="0"/>
            <a:r>
              <a:rPr lang="fr-FR"/>
              <a:t>Cliquez pour modifier les styles du texte du masque</a:t>
            </a:r>
          </a:p>
        </p:txBody>
      </p:sp>
      <p:sp>
        <p:nvSpPr>
          <p:cNvPr id="5" name="Espace réservé du pied de page 5">
            <a:extLst>
              <a:ext uri="{FF2B5EF4-FFF2-40B4-BE49-F238E27FC236}">
                <a16:creationId xmlns:a16="http://schemas.microsoft.com/office/drawing/2014/main" id="{7B55738C-1344-4827-BE45-A779B050D7DD}"/>
              </a:ext>
            </a:extLst>
          </p:cNvPr>
          <p:cNvSpPr txBox="1">
            <a:spLocks noGrp="1"/>
          </p:cNvSpPr>
          <p:nvPr>
            <p:ph type="ftr" sz="quarter" idx="9"/>
          </p:nvPr>
        </p:nvSpPr>
        <p:spPr/>
        <p:txBody>
          <a:bodyPr/>
          <a:lstStyle>
            <a:lvl1pPr>
              <a:defRPr/>
            </a:lvl1pPr>
          </a:lstStyle>
          <a:p>
            <a:pPr lvl="0"/>
            <a:r>
              <a:rPr lang="fr-FR"/>
              <a:t>Ajouter un pied de page</a:t>
            </a:r>
          </a:p>
        </p:txBody>
      </p:sp>
      <p:sp>
        <p:nvSpPr>
          <p:cNvPr id="6" name="Espace réservé de la date 4">
            <a:extLst>
              <a:ext uri="{FF2B5EF4-FFF2-40B4-BE49-F238E27FC236}">
                <a16:creationId xmlns:a16="http://schemas.microsoft.com/office/drawing/2014/main" id="{CBC1454E-00F3-454F-BF43-E62CA08DFDF9}"/>
              </a:ext>
            </a:extLst>
          </p:cNvPr>
          <p:cNvSpPr txBox="1">
            <a:spLocks noGrp="1"/>
          </p:cNvSpPr>
          <p:nvPr>
            <p:ph type="dt" sz="half" idx="7"/>
          </p:nvPr>
        </p:nvSpPr>
        <p:spPr/>
        <p:txBody>
          <a:bodyPr/>
          <a:lstStyle>
            <a:lvl1pPr>
              <a:defRPr/>
            </a:lvl1pPr>
          </a:lstStyle>
          <a:p>
            <a:pPr lvl="0"/>
            <a:r>
              <a:rPr lang="fr-FR"/>
              <a:t>22/01/2022</a:t>
            </a:r>
          </a:p>
        </p:txBody>
      </p:sp>
      <p:sp>
        <p:nvSpPr>
          <p:cNvPr id="7" name="Espace réservé du numéro de diapositive 6">
            <a:extLst>
              <a:ext uri="{FF2B5EF4-FFF2-40B4-BE49-F238E27FC236}">
                <a16:creationId xmlns:a16="http://schemas.microsoft.com/office/drawing/2014/main" id="{85ECE392-CC2E-4E80-9D8C-7E196EF4FF76}"/>
              </a:ext>
            </a:extLst>
          </p:cNvPr>
          <p:cNvSpPr txBox="1">
            <a:spLocks noGrp="1"/>
          </p:cNvSpPr>
          <p:nvPr>
            <p:ph type="sldNum" sz="quarter" idx="8"/>
          </p:nvPr>
        </p:nvSpPr>
        <p:spPr/>
        <p:txBody>
          <a:bodyPr/>
          <a:lstStyle>
            <a:lvl1pPr>
              <a:defRPr/>
            </a:lvl1pPr>
          </a:lstStyle>
          <a:p>
            <a:pPr lvl="0"/>
            <a:fld id="{F7657E36-3F17-43C4-8905-DBC1BABF5D84}" type="slidenum">
              <a:t>‹N°›</a:t>
            </a:fld>
            <a:endParaRPr lang="fr-FR"/>
          </a:p>
        </p:txBody>
      </p:sp>
    </p:spTree>
    <p:extLst>
      <p:ext uri="{BB962C8B-B14F-4D97-AF65-F5344CB8AC3E}">
        <p14:creationId xmlns:p14="http://schemas.microsoft.com/office/powerpoint/2010/main" val="174563835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aphique du bas">
            <a:extLst>
              <a:ext uri="{FF2B5EF4-FFF2-40B4-BE49-F238E27FC236}">
                <a16:creationId xmlns:a16="http://schemas.microsoft.com/office/drawing/2014/main" id="{5A524CE2-0CDB-4DE4-828D-714EACE5C8D2}"/>
              </a:ext>
            </a:extLst>
          </p:cNvPr>
          <p:cNvGrpSpPr/>
          <p:nvPr/>
        </p:nvGrpSpPr>
        <p:grpSpPr>
          <a:xfrm>
            <a:off x="-1" y="5409225"/>
            <a:ext cx="12188823" cy="1462482"/>
            <a:chOff x="-1" y="5409225"/>
            <a:chExt cx="12188823" cy="1462482"/>
          </a:xfrm>
        </p:grpSpPr>
        <p:sp>
          <p:nvSpPr>
            <p:cNvPr id="3" name="Forme libre 20">
              <a:extLst>
                <a:ext uri="{FF2B5EF4-FFF2-40B4-BE49-F238E27FC236}">
                  <a16:creationId xmlns:a16="http://schemas.microsoft.com/office/drawing/2014/main" id="{33DC2C0B-4C1D-4B44-BBDE-5C33C661516C}"/>
                </a:ext>
              </a:extLst>
            </p:cNvPr>
            <p:cNvSpPr/>
            <p:nvPr/>
          </p:nvSpPr>
          <p:spPr>
            <a:xfrm rot="5400013">
              <a:off x="5491469" y="160646"/>
              <a:ext cx="1205883" cy="12188823"/>
            </a:xfrm>
            <a:custGeom>
              <a:avLst/>
              <a:gdLst>
                <a:gd name="f0" fmla="val w"/>
                <a:gd name="f1" fmla="val h"/>
                <a:gd name="f2" fmla="val 0"/>
                <a:gd name="f3" fmla="val 904412"/>
                <a:gd name="f4" fmla="val 9144000"/>
                <a:gd name="f5" fmla="val 391235"/>
                <a:gd name="f6" fmla="val 445385"/>
                <a:gd name="f7" fmla="val 6730684"/>
                <a:gd name="f8" fmla="val 250230"/>
                <a:gd name="f9" fmla="val 1995757"/>
                <a:gd name="f10" fmla="*/ f0 1 904412"/>
                <a:gd name="f11" fmla="*/ f1 1 9144000"/>
                <a:gd name="f12" fmla="+- f4 0 f2"/>
                <a:gd name="f13" fmla="+- f3 0 f2"/>
                <a:gd name="f14" fmla="*/ f13 1 904412"/>
                <a:gd name="f15" fmla="*/ f12 1 9144000"/>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904412" h="9144000">
                  <a:moveTo>
                    <a:pt x="f2" y="f2"/>
                  </a:moveTo>
                  <a:lnTo>
                    <a:pt x="f3" y="f2"/>
                  </a:lnTo>
                  <a:lnTo>
                    <a:pt x="f3" y="f4"/>
                  </a:lnTo>
                  <a:lnTo>
                    <a:pt x="f5" y="f4"/>
                  </a:lnTo>
                  <a:cubicBezTo>
                    <a:pt x="f6" y="f7"/>
                    <a:pt x="f8" y="f9"/>
                    <a:pt x="f2" y="f2"/>
                  </a:cubicBezTo>
                  <a:close/>
                </a:path>
              </a:pathLst>
            </a:custGeom>
            <a:solidFill>
              <a:srgbClr val="000000">
                <a:alpha val="8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4" name="Rectangle 72">
              <a:extLst>
                <a:ext uri="{FF2B5EF4-FFF2-40B4-BE49-F238E27FC236}">
                  <a16:creationId xmlns:a16="http://schemas.microsoft.com/office/drawing/2014/main" id="{C8E5FD7D-7311-4010-BC0B-827134967459}"/>
                </a:ext>
              </a:extLst>
            </p:cNvPr>
            <p:cNvSpPr/>
            <p:nvPr/>
          </p:nvSpPr>
          <p:spPr>
            <a:xfrm rot="5400013">
              <a:off x="5363170" y="46054"/>
              <a:ext cx="1462482" cy="12188823"/>
            </a:xfrm>
            <a:custGeom>
              <a:avLst/>
              <a:gdLst>
                <a:gd name="f0" fmla="val w"/>
                <a:gd name="f1" fmla="val h"/>
                <a:gd name="f2" fmla="val 0"/>
                <a:gd name="f3" fmla="val 1096862"/>
                <a:gd name="f4" fmla="val 9144000"/>
                <a:gd name="f5" fmla="val 1096861"/>
                <a:gd name="f6" fmla="val 9136375"/>
                <a:gd name="f7" fmla="val 142171"/>
                <a:gd name="f8" fmla="val 214017"/>
                <a:gd name="f9" fmla="val 532804"/>
                <a:gd name="f10" fmla="val 281641"/>
                <a:gd name="f11" fmla="val 1260834"/>
                <a:gd name="f12" fmla="val 340913"/>
                <a:gd name="f13" fmla="val 2087809"/>
                <a:gd name="f14" fmla="val 492781"/>
                <a:gd name="f15" fmla="val 4358443"/>
                <a:gd name="f16" fmla="val 587048"/>
                <a:gd name="f17" fmla="val 7374964"/>
                <a:gd name="f18" fmla="val 547354"/>
                <a:gd name="f19" fmla="val 452132"/>
                <a:gd name="f20" fmla="val 484963"/>
                <a:gd name="f21" fmla="val 4670358"/>
                <a:gd name="f22" fmla="val 240277"/>
                <a:gd name="f23" fmla="val 2482661"/>
                <a:gd name="f24" fmla="*/ f0 1 1096862"/>
                <a:gd name="f25" fmla="*/ f1 1 9144000"/>
                <a:gd name="f26" fmla="+- f4 0 f2"/>
                <a:gd name="f27" fmla="+- f3 0 f2"/>
                <a:gd name="f28" fmla="*/ f27 1 1096862"/>
                <a:gd name="f29" fmla="*/ f26 1 9144000"/>
                <a:gd name="f30" fmla="*/ f2 1 f28"/>
                <a:gd name="f31" fmla="*/ f3 1 f28"/>
                <a:gd name="f32" fmla="*/ f2 1 f29"/>
                <a:gd name="f33" fmla="*/ f4 1 f29"/>
                <a:gd name="f34" fmla="*/ f30 f24 1"/>
                <a:gd name="f35" fmla="*/ f31 f24 1"/>
                <a:gd name="f36" fmla="*/ f33 f25 1"/>
                <a:gd name="f37" fmla="*/ f32 f25 1"/>
              </a:gdLst>
              <a:ahLst/>
              <a:cxnLst>
                <a:cxn ang="3cd4">
                  <a:pos x="hc" y="t"/>
                </a:cxn>
                <a:cxn ang="0">
                  <a:pos x="r" y="vc"/>
                </a:cxn>
                <a:cxn ang="cd4">
                  <a:pos x="hc" y="b"/>
                </a:cxn>
                <a:cxn ang="cd2">
                  <a:pos x="l" y="vc"/>
                </a:cxn>
              </a:cxnLst>
              <a:rect l="f34" t="f37" r="f35" b="f36"/>
              <a:pathLst>
                <a:path w="1096862" h="9144000">
                  <a:moveTo>
                    <a:pt x="f5" y="f6"/>
                  </a:moveTo>
                  <a:lnTo>
                    <a:pt x="f5" y="f2"/>
                  </a:lnTo>
                  <a:lnTo>
                    <a:pt x="f3" y="f2"/>
                  </a:lnTo>
                  <a:lnTo>
                    <a:pt x="f3" y="f6"/>
                  </a:lnTo>
                  <a:close/>
                  <a:moveTo>
                    <a:pt x="f2" y="f2"/>
                  </a:moveTo>
                  <a:lnTo>
                    <a:pt x="f7" y="f2"/>
                  </a:lnTo>
                  <a:cubicBezTo>
                    <a:pt x="f8" y="f9"/>
                    <a:pt x="f10" y="f11"/>
                    <a:pt x="f12" y="f13"/>
                  </a:cubicBezTo>
                  <a:cubicBezTo>
                    <a:pt x="f14" y="f15"/>
                    <a:pt x="f16" y="f17"/>
                    <a:pt x="f18" y="f4"/>
                  </a:cubicBezTo>
                  <a:lnTo>
                    <a:pt x="f19" y="f4"/>
                  </a:lnTo>
                  <a:cubicBezTo>
                    <a:pt x="f20" y="f21"/>
                    <a:pt x="f22" y="f23"/>
                    <a:pt x="f2" y="f2"/>
                  </a:cubicBezTo>
                  <a:close/>
                </a:path>
              </a:pathLst>
            </a:custGeom>
            <a:solidFill>
              <a:srgbClr val="000000">
                <a:alpha val="5000"/>
              </a:srgbClr>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grpSp>
        <p:nvGrpSpPr>
          <p:cNvPr id="5" name="carrés">
            <a:extLst>
              <a:ext uri="{FF2B5EF4-FFF2-40B4-BE49-F238E27FC236}">
                <a16:creationId xmlns:a16="http://schemas.microsoft.com/office/drawing/2014/main" id="{2DB9E477-DFDA-432B-B17D-94001572B173}"/>
              </a:ext>
            </a:extLst>
          </p:cNvPr>
          <p:cNvGrpSpPr/>
          <p:nvPr/>
        </p:nvGrpSpPr>
        <p:grpSpPr>
          <a:xfrm>
            <a:off x="1" y="800547"/>
            <a:ext cx="1063025" cy="524180"/>
            <a:chOff x="1" y="800547"/>
            <a:chExt cx="1063025" cy="524180"/>
          </a:xfrm>
        </p:grpSpPr>
        <p:sp>
          <p:nvSpPr>
            <p:cNvPr id="6" name="Rectangle à coins arrondis 7">
              <a:extLst>
                <a:ext uri="{FF2B5EF4-FFF2-40B4-BE49-F238E27FC236}">
                  <a16:creationId xmlns:a16="http://schemas.microsoft.com/office/drawing/2014/main" id="{039D875B-B9D8-4ED5-AE31-06D3687442CC}"/>
                </a:ext>
              </a:extLst>
            </p:cNvPr>
            <p:cNvSpPr/>
            <p:nvPr/>
          </p:nvSpPr>
          <p:spPr>
            <a:xfrm>
              <a:off x="687839" y="800548"/>
              <a:ext cx="375187" cy="52417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E750E"/>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7" name="Rectangle à coins arrondis 8">
              <a:extLst>
                <a:ext uri="{FF2B5EF4-FFF2-40B4-BE49-F238E27FC236}">
                  <a16:creationId xmlns:a16="http://schemas.microsoft.com/office/drawing/2014/main" id="{7F5E3A10-3B69-4556-9178-564266D9928D}"/>
                </a:ext>
              </a:extLst>
            </p:cNvPr>
            <p:cNvSpPr/>
            <p:nvPr/>
          </p:nvSpPr>
          <p:spPr>
            <a:xfrm>
              <a:off x="250124" y="800548"/>
              <a:ext cx="375187" cy="52417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B22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sp>
          <p:nvSpPr>
            <p:cNvPr id="8" name="Rectangle avec coins arrondis du même côté 9">
              <a:extLst>
                <a:ext uri="{FF2B5EF4-FFF2-40B4-BE49-F238E27FC236}">
                  <a16:creationId xmlns:a16="http://schemas.microsoft.com/office/drawing/2014/main" id="{558DB2EE-96A7-4644-8CC6-C869A2DFA895}"/>
                </a:ext>
              </a:extLst>
            </p:cNvPr>
            <p:cNvSpPr/>
            <p:nvPr/>
          </p:nvSpPr>
          <p:spPr>
            <a:xfrm rot="5400013">
              <a:off x="-168290" y="968838"/>
              <a:ext cx="524179" cy="187598"/>
            </a:xfrm>
            <a:custGeom>
              <a:avLst/>
              <a:gdLst>
                <a:gd name="f0" fmla="val 10800000"/>
                <a:gd name="f1" fmla="val 5400000"/>
                <a:gd name="f2" fmla="val 16200000"/>
                <a:gd name="f3" fmla="val w"/>
                <a:gd name="f4" fmla="val h"/>
                <a:gd name="f5" fmla="val ss"/>
                <a:gd name="f6" fmla="val 0"/>
                <a:gd name="f7" fmla="val 291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1 0 f31"/>
                <a:gd name="f34" fmla="+- f22 0 f32"/>
                <a:gd name="f35" fmla="+- f31 0 f32"/>
                <a:gd name="f36" fmla="*/ f31 29289 1"/>
                <a:gd name="f37" fmla="*/ f32 29289 1"/>
                <a:gd name="f38" fmla="*/ f31 f18 1"/>
                <a:gd name="f39" fmla="*/ f32 f18 1"/>
                <a:gd name="f40" fmla="*/ f36 1 100000"/>
                <a:gd name="f41" fmla="*/ f37 1 100000"/>
                <a:gd name="f42" fmla="*/ f33 f18 1"/>
                <a:gd name="f43" fmla="*/ f34 f18 1"/>
                <a:gd name="f44" fmla="?: f35 f40 f41"/>
                <a:gd name="f45" fmla="+- f22 0 f41"/>
                <a:gd name="f46" fmla="*/ f40 f18 1"/>
                <a:gd name="f47" fmla="+- f21 0 f44"/>
                <a:gd name="f48" fmla="*/ f44 f18 1"/>
                <a:gd name="f49" fmla="*/ f45 f18 1"/>
                <a:gd name="f50" fmla="*/ f47 f18 1"/>
              </a:gdLst>
              <a:ahLst/>
              <a:cxnLst>
                <a:cxn ang="3cd4">
                  <a:pos x="hc" y="t"/>
                </a:cxn>
                <a:cxn ang="0">
                  <a:pos x="r" y="vc"/>
                </a:cxn>
                <a:cxn ang="cd4">
                  <a:pos x="hc" y="b"/>
                </a:cxn>
                <a:cxn ang="cd2">
                  <a:pos x="l" y="vc"/>
                </a:cxn>
              </a:cxnLst>
              <a:rect l="f48" t="f46" r="f50" b="f49"/>
              <a:pathLst>
                <a:path>
                  <a:moveTo>
                    <a:pt x="f38" y="f23"/>
                  </a:moveTo>
                  <a:lnTo>
                    <a:pt x="f42" y="f23"/>
                  </a:lnTo>
                  <a:arcTo wR="f38" hR="f38" stAng="f2" swAng="f1"/>
                  <a:lnTo>
                    <a:pt x="f26" y="f43"/>
                  </a:lnTo>
                  <a:arcTo wR="f39" hR="f39" stAng="f6" swAng="f1"/>
                  <a:lnTo>
                    <a:pt x="f39" y="f27"/>
                  </a:lnTo>
                  <a:arcTo wR="f39" hR="f39" stAng="f1" swAng="f1"/>
                  <a:lnTo>
                    <a:pt x="f23" y="f38"/>
                  </a:lnTo>
                  <a:arcTo wR="f38" hR="f38" stAng="f0" swAng="f1"/>
                  <a:close/>
                </a:path>
              </a:pathLst>
            </a:custGeom>
            <a:solidFill>
              <a:srgbClr val="89C01C"/>
            </a:solidFill>
            <a:ln cap="flat">
              <a:noFill/>
              <a:prstDash val="solid"/>
            </a:ln>
          </p:spPr>
          <p:txBody>
            <a:bodyPr vert="horz" wrap="square" lIns="91440" tIns="45720" rIns="91440" bIns="45720" anchor="ctr" anchorCtr="1" compatLnSpc="1">
              <a:noAutofit/>
            </a:bodyPr>
            <a:lstStyle/>
            <a:p>
              <a:pPr marL="0" marR="0" lvl="0" indent="0" algn="ct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Constantia"/>
              </a:endParaRPr>
            </a:p>
          </p:txBody>
        </p:sp>
      </p:grpSp>
      <p:sp>
        <p:nvSpPr>
          <p:cNvPr id="9" name="Espace réservé du titre 1">
            <a:extLst>
              <a:ext uri="{FF2B5EF4-FFF2-40B4-BE49-F238E27FC236}">
                <a16:creationId xmlns:a16="http://schemas.microsoft.com/office/drawing/2014/main" id="{C016D649-3E76-4C55-AC5C-50D689299C9B}"/>
              </a:ext>
            </a:extLst>
          </p:cNvPr>
          <p:cNvSpPr txBox="1">
            <a:spLocks noGrp="1"/>
          </p:cNvSpPr>
          <p:nvPr>
            <p:ph type="title"/>
          </p:nvPr>
        </p:nvSpPr>
        <p:spPr>
          <a:xfrm>
            <a:off x="1218886" y="152403"/>
            <a:ext cx="9751061" cy="1295403"/>
          </a:xfrm>
          <a:prstGeom prst="rect">
            <a:avLst/>
          </a:prstGeom>
          <a:noFill/>
          <a:ln>
            <a:noFill/>
          </a:ln>
        </p:spPr>
        <p:txBody>
          <a:bodyPr vert="horz" wrap="square" lIns="121898" tIns="60944" rIns="121898" bIns="60944" anchor="b" anchorCtr="0" compatLnSpc="1">
            <a:normAutofit/>
          </a:bodyPr>
          <a:lstStyle/>
          <a:p>
            <a:pPr lvl="0"/>
            <a:r>
              <a:rPr lang="fr-FR"/>
              <a:t>Cliquez pour modifier le style du titre du masque</a:t>
            </a:r>
          </a:p>
        </p:txBody>
      </p:sp>
      <p:sp>
        <p:nvSpPr>
          <p:cNvPr id="10" name="Espace réservé du texte 2">
            <a:extLst>
              <a:ext uri="{FF2B5EF4-FFF2-40B4-BE49-F238E27FC236}">
                <a16:creationId xmlns:a16="http://schemas.microsoft.com/office/drawing/2014/main" id="{A1B5C683-94DB-429C-B175-F82893EC9791}"/>
              </a:ext>
            </a:extLst>
          </p:cNvPr>
          <p:cNvSpPr txBox="1">
            <a:spLocks noGrp="1"/>
          </p:cNvSpPr>
          <p:nvPr>
            <p:ph type="body" idx="1"/>
          </p:nvPr>
        </p:nvSpPr>
        <p:spPr>
          <a:xfrm>
            <a:off x="1218886" y="1600200"/>
            <a:ext cx="9751061" cy="4572000"/>
          </a:xfrm>
          <a:prstGeom prst="rect">
            <a:avLst/>
          </a:prstGeom>
          <a:noFill/>
          <a:ln>
            <a:noFill/>
          </a:ln>
        </p:spPr>
        <p:txBody>
          <a:bodyPr vert="horz" wrap="square" lIns="121898" tIns="60944" rIns="121898" bIns="60944" anchor="t" anchorCtr="0" compatLnSpc="1">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pied de page 4">
            <a:extLst>
              <a:ext uri="{FF2B5EF4-FFF2-40B4-BE49-F238E27FC236}">
                <a16:creationId xmlns:a16="http://schemas.microsoft.com/office/drawing/2014/main" id="{7DEB4051-6755-47A4-9B83-BB31D783D80F}"/>
              </a:ext>
            </a:extLst>
          </p:cNvPr>
          <p:cNvSpPr txBox="1">
            <a:spLocks noGrp="1"/>
          </p:cNvSpPr>
          <p:nvPr>
            <p:ph type="ftr" sz="quarter" idx="3"/>
          </p:nvPr>
        </p:nvSpPr>
        <p:spPr>
          <a:xfrm>
            <a:off x="1218886" y="6448421"/>
            <a:ext cx="8288405" cy="180978"/>
          </a:xfrm>
          <a:prstGeom prst="rect">
            <a:avLst/>
          </a:prstGeom>
          <a:noFill/>
          <a:ln>
            <a:noFill/>
          </a:ln>
        </p:spPr>
        <p:txBody>
          <a:bodyPr vert="horz" wrap="square" lIns="121898" tIns="60944" rIns="121898" bIns="60944" anchor="ctr" anchorCtr="0" compatLnSpc="1">
            <a:noAutofit/>
          </a:bodyPr>
          <a:lstStyle>
            <a:lvl1pPr marL="0" marR="0" lvl="0" indent="0" algn="l"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r>
              <a:rPr lang="fr-FR"/>
              <a:t>Ajouter un pied de page</a:t>
            </a:r>
          </a:p>
        </p:txBody>
      </p:sp>
      <p:sp>
        <p:nvSpPr>
          <p:cNvPr id="12" name="Espace réservé de la date 3">
            <a:extLst>
              <a:ext uri="{FF2B5EF4-FFF2-40B4-BE49-F238E27FC236}">
                <a16:creationId xmlns:a16="http://schemas.microsoft.com/office/drawing/2014/main" id="{BC275CF7-78EA-44AC-9229-3D9142EF5FAE}"/>
              </a:ext>
            </a:extLst>
          </p:cNvPr>
          <p:cNvSpPr txBox="1">
            <a:spLocks noGrp="1"/>
          </p:cNvSpPr>
          <p:nvPr>
            <p:ph type="dt" sz="half" idx="2"/>
          </p:nvPr>
        </p:nvSpPr>
        <p:spPr>
          <a:xfrm>
            <a:off x="9547908" y="6448421"/>
            <a:ext cx="1422029" cy="180978"/>
          </a:xfrm>
          <a:prstGeom prst="rect">
            <a:avLst/>
          </a:prstGeom>
          <a:noFill/>
          <a:ln>
            <a:noFill/>
          </a:ln>
        </p:spPr>
        <p:txBody>
          <a:bodyPr vert="horz" wrap="square" lIns="121898" tIns="60944" rIns="121898" bIns="60944" anchor="ctr" anchorCtr="0" compatLnSpc="1">
            <a:noAutofit/>
          </a:bodyPr>
          <a:lstStyle>
            <a:lvl1pPr marL="0" marR="0" lvl="0" indent="0" algn="r"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r>
              <a:rPr lang="fr-FR"/>
              <a:t>22/01/2022</a:t>
            </a:r>
          </a:p>
        </p:txBody>
      </p:sp>
      <p:sp>
        <p:nvSpPr>
          <p:cNvPr id="13" name="Espace réservé du numéro de diapositive 5">
            <a:extLst>
              <a:ext uri="{FF2B5EF4-FFF2-40B4-BE49-F238E27FC236}">
                <a16:creationId xmlns:a16="http://schemas.microsoft.com/office/drawing/2014/main" id="{8F442740-9093-4709-8B55-BBCECEEDD77B}"/>
              </a:ext>
            </a:extLst>
          </p:cNvPr>
          <p:cNvSpPr txBox="1">
            <a:spLocks noGrp="1"/>
          </p:cNvSpPr>
          <p:nvPr>
            <p:ph type="sldNum" sz="quarter" idx="4"/>
          </p:nvPr>
        </p:nvSpPr>
        <p:spPr>
          <a:xfrm>
            <a:off x="11071518" y="6448421"/>
            <a:ext cx="812590" cy="180978"/>
          </a:xfrm>
          <a:prstGeom prst="rect">
            <a:avLst/>
          </a:prstGeom>
          <a:noFill/>
          <a:ln>
            <a:noFill/>
          </a:ln>
        </p:spPr>
        <p:txBody>
          <a:bodyPr vert="horz" wrap="square" lIns="121898" tIns="60944" rIns="121898" bIns="60944" anchor="ctr" anchorCtr="0" compatLnSpc="1">
            <a:noAutofit/>
          </a:bodyPr>
          <a:lstStyle>
            <a:lvl1pPr marL="0" marR="0" lvl="0" indent="0" algn="r" defTabSz="1218986"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onstantia"/>
              </a:defRPr>
            </a:lvl1pPr>
          </a:lstStyle>
          <a:p>
            <a:pPr lvl="0"/>
            <a:fld id="{E2CF9720-441B-40D3-8A22-3B79F26B12D4}"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marL="0" marR="0" lvl="0" indent="0" algn="l" defTabSz="1218986" rtl="0" fontAlgn="auto" hangingPunct="1">
        <a:lnSpc>
          <a:spcPct val="100000"/>
        </a:lnSpc>
        <a:spcBef>
          <a:spcPts val="0"/>
        </a:spcBef>
        <a:spcAft>
          <a:spcPts val="0"/>
        </a:spcAft>
        <a:buNone/>
        <a:tabLst/>
        <a:defRPr lang="fr-FR" sz="3600" b="0" i="0" u="none" strike="noStrike" kern="1200" cap="none" spc="0" baseline="0">
          <a:solidFill>
            <a:srgbClr val="000000"/>
          </a:solidFill>
          <a:uFillTx/>
          <a:latin typeface="Constantia"/>
        </a:defRPr>
      </a:lvl1pPr>
    </p:titleStyle>
    <p:bodyStyle>
      <a:lvl1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lang="fr-FR" sz="2800" b="0" i="0" u="none" strike="noStrike" kern="1200" cap="none" spc="0" baseline="0">
          <a:solidFill>
            <a:srgbClr val="000000"/>
          </a:solidFill>
          <a:uFillTx/>
          <a:latin typeface="Constantia"/>
        </a:defRPr>
      </a:lvl1pPr>
      <a:lvl2pPr marL="755769" marR="0" lvl="1" indent="-304751" algn="l" defTabSz="1218986" rtl="0" fontAlgn="auto" hangingPunct="1">
        <a:lnSpc>
          <a:spcPct val="90000"/>
        </a:lnSpc>
        <a:spcBef>
          <a:spcPts val="1200"/>
        </a:spcBef>
        <a:spcAft>
          <a:spcPts val="0"/>
        </a:spcAft>
        <a:buClr>
          <a:srgbClr val="679015"/>
        </a:buClr>
        <a:buSzPct val="100000"/>
        <a:buFont typeface="Arial" pitchFamily="34"/>
        <a:buChar char="–"/>
        <a:tabLst/>
        <a:defRPr lang="fr-FR" sz="2400" b="0" i="0" u="none" strike="noStrike" kern="1200" cap="none" spc="0" baseline="0">
          <a:solidFill>
            <a:srgbClr val="000000"/>
          </a:solidFill>
          <a:uFillTx/>
          <a:latin typeface="Constantia"/>
        </a:defRPr>
      </a:lvl2pPr>
      <a:lvl3pPr marL="1206797" marR="0" lvl="2" indent="-304751" algn="l" defTabSz="1218986" rtl="0" fontAlgn="auto" hangingPunct="1">
        <a:lnSpc>
          <a:spcPct val="90000"/>
        </a:lnSpc>
        <a:spcBef>
          <a:spcPts val="800"/>
        </a:spcBef>
        <a:spcAft>
          <a:spcPts val="0"/>
        </a:spcAft>
        <a:buClr>
          <a:srgbClr val="679015"/>
        </a:buClr>
        <a:buSzPct val="100000"/>
        <a:buFont typeface="Arial" pitchFamily="34"/>
        <a:buChar char="•"/>
        <a:tabLst/>
        <a:defRPr lang="fr-FR" sz="2000" b="0" i="0" u="none" strike="noStrike" kern="1200" cap="none" spc="0" baseline="0">
          <a:solidFill>
            <a:srgbClr val="000000"/>
          </a:solidFill>
          <a:uFillTx/>
          <a:latin typeface="Constantia"/>
        </a:defRPr>
      </a:lvl3pPr>
      <a:lvl4pPr marL="1657825" marR="0" lvl="3" indent="-304751" algn="l" defTabSz="1218986" rtl="0" fontAlgn="auto" hangingPunct="1">
        <a:lnSpc>
          <a:spcPct val="90000"/>
        </a:lnSpc>
        <a:spcBef>
          <a:spcPts val="800"/>
        </a:spcBef>
        <a:spcAft>
          <a:spcPts val="0"/>
        </a:spcAft>
        <a:buClr>
          <a:srgbClr val="679015"/>
        </a:buClr>
        <a:buSzPct val="100000"/>
        <a:buFont typeface="Arial" pitchFamily="34"/>
        <a:buChar char="•"/>
        <a:tabLst/>
        <a:defRPr lang="fr-FR" sz="2000" b="0" i="0" u="none" strike="noStrike" kern="1200" cap="none" spc="0" baseline="0">
          <a:solidFill>
            <a:srgbClr val="000000"/>
          </a:solidFill>
          <a:uFillTx/>
          <a:latin typeface="Constantia"/>
        </a:defRPr>
      </a:lvl4pPr>
      <a:lvl5pPr marL="2108844" marR="0" lvl="4" indent="-304751" algn="l" defTabSz="1218986" rtl="0" fontAlgn="auto" hangingPunct="1">
        <a:lnSpc>
          <a:spcPct val="90000"/>
        </a:lnSpc>
        <a:spcBef>
          <a:spcPts val="800"/>
        </a:spcBef>
        <a:spcAft>
          <a:spcPts val="0"/>
        </a:spcAft>
        <a:buClr>
          <a:srgbClr val="679015"/>
        </a:buClr>
        <a:buSzPct val="100000"/>
        <a:buFont typeface="Arial" pitchFamily="34"/>
        <a:buChar char="•"/>
        <a:tabLst/>
        <a:defRPr lang="fr-FR" sz="2000" b="0" i="0" u="none" strike="noStrike" kern="1200" cap="none" spc="0" baseline="0">
          <a:solidFill>
            <a:srgbClr val="000000"/>
          </a:solidFill>
          <a:uFillTx/>
          <a:latin typeface="Constant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46.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49.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hyperlink" Target="https://www.reussir.fr/fruits-legumes/pomme-un-marche-mondial-tres-concurrentiel" TargetMode="External"/><Relationship Id="rId3" Type="http://schemas.openxmlformats.org/officeDocument/2006/relationships/slideLayout" Target="../slideLayouts/slideLayout8.xml"/><Relationship Id="rId7" Type="http://schemas.openxmlformats.org/officeDocument/2006/relationships/hyperlink" Target="https://hortimedia.ma/agrumes-les-sud-africains-attendent-avec-anxiete-le-nouvel-accord-avec-lue/"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sival-innovation.com/farmdroid-fd20/" TargetMode="External"/><Relationship Id="rId5" Type="http://schemas.openxmlformats.org/officeDocument/2006/relationships/hyperlink" Target="https://www.sival-innovation.com/tutofi/" TargetMode="External"/><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89EE2C-E1AF-4FF4-B6C3-526CF7282C65}"/>
              </a:ext>
            </a:extLst>
          </p:cNvPr>
          <p:cNvSpPr txBox="1">
            <a:spLocks noGrp="1"/>
          </p:cNvSpPr>
          <p:nvPr>
            <p:ph type="title"/>
          </p:nvPr>
        </p:nvSpPr>
        <p:spPr>
          <a:xfrm>
            <a:off x="1828324" y="2791324"/>
            <a:ext cx="9141622" cy="1727822"/>
          </a:xfrm>
        </p:spPr>
        <p:txBody>
          <a:bodyPr/>
          <a:lstStyle/>
          <a:p>
            <a:pPr lvl="0"/>
            <a:r>
              <a:rPr lang="fr-FR"/>
              <a:t>Revue de presse</a:t>
            </a:r>
            <a:br>
              <a:rPr lang="fr-FR"/>
            </a:br>
            <a:r>
              <a:rPr lang="fr-FR" sz="2200"/>
              <a:t>Spécialité Ingénierie des Productions et des Produits de l’Horticulture </a:t>
            </a:r>
            <a:br>
              <a:rPr lang="fr-FR" sz="2200"/>
            </a:br>
            <a:endParaRPr lang="fr-FR" sz="2200"/>
          </a:p>
        </p:txBody>
      </p:sp>
      <p:sp>
        <p:nvSpPr>
          <p:cNvPr id="3" name="Sous-titre 2">
            <a:extLst>
              <a:ext uri="{FF2B5EF4-FFF2-40B4-BE49-F238E27FC236}">
                <a16:creationId xmlns:a16="http://schemas.microsoft.com/office/drawing/2014/main" id="{7A3EDA2E-1C4C-4B8D-BFDB-AB0B66AD6698}"/>
              </a:ext>
            </a:extLst>
          </p:cNvPr>
          <p:cNvSpPr txBox="1">
            <a:spLocks noGrp="1"/>
          </p:cNvSpPr>
          <p:nvPr>
            <p:ph type="body" idx="1"/>
          </p:nvPr>
        </p:nvSpPr>
        <p:spPr>
          <a:xfrm>
            <a:off x="1828324" y="4384401"/>
            <a:ext cx="9141622" cy="541041"/>
          </a:xfrm>
        </p:spPr>
        <p:txBody>
          <a:bodyPr/>
          <a:lstStyle/>
          <a:p>
            <a:pPr lvl="0"/>
            <a:r>
              <a:rPr lang="fr-FR" dirty="0"/>
              <a:t>Actualités du 1 février 2022</a:t>
            </a:r>
          </a:p>
        </p:txBody>
      </p:sp>
      <p:sp>
        <p:nvSpPr>
          <p:cNvPr id="4" name="Sous-titre 2">
            <a:extLst>
              <a:ext uri="{FF2B5EF4-FFF2-40B4-BE49-F238E27FC236}">
                <a16:creationId xmlns:a16="http://schemas.microsoft.com/office/drawing/2014/main" id="{69149679-BCC6-493E-8C03-84DD27B39EEB}"/>
              </a:ext>
            </a:extLst>
          </p:cNvPr>
          <p:cNvSpPr txBox="1"/>
          <p:nvPr/>
        </p:nvSpPr>
        <p:spPr>
          <a:xfrm>
            <a:off x="6798289" y="6372051"/>
            <a:ext cx="6749387" cy="462009"/>
          </a:xfrm>
          <a:prstGeom prst="rect">
            <a:avLst/>
          </a:prstGeom>
          <a:noFill/>
          <a:ln cap="flat">
            <a:noFill/>
          </a:ln>
        </p:spPr>
        <p:txBody>
          <a:bodyPr vert="horz" wrap="square" lIns="121898" tIns="60944" rIns="121898" bIns="60944" anchor="t" anchorCtr="0" compatLnSpc="1">
            <a:no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000000"/>
                </a:solidFill>
                <a:uFillTx/>
                <a:latin typeface="Constantia"/>
              </a:rPr>
              <a:t>BORU Zoé, LAGRANGE Martial, MENARD Maxime</a:t>
            </a:r>
          </a:p>
        </p:txBody>
      </p:sp>
      <p:pic>
        <p:nvPicPr>
          <p:cNvPr id="5" name="Image 4">
            <a:extLst>
              <a:ext uri="{FF2B5EF4-FFF2-40B4-BE49-F238E27FC236}">
                <a16:creationId xmlns:a16="http://schemas.microsoft.com/office/drawing/2014/main" id="{A22F0FBB-525A-44BA-A701-38B81C9E55EE}"/>
              </a:ext>
            </a:extLst>
          </p:cNvPr>
          <p:cNvPicPr>
            <a:picLocks noChangeAspect="1"/>
          </p:cNvPicPr>
          <p:nvPr/>
        </p:nvPicPr>
        <p:blipFill>
          <a:blip r:embed="rId5"/>
          <a:stretch>
            <a:fillRect/>
          </a:stretch>
        </p:blipFill>
        <p:spPr>
          <a:xfrm>
            <a:off x="8601824" y="169776"/>
            <a:ext cx="3586999" cy="768644"/>
          </a:xfrm>
          <a:prstGeom prst="rect">
            <a:avLst/>
          </a:prstGeom>
          <a:noFill/>
          <a:ln cap="flat">
            <a:noFill/>
          </a:ln>
        </p:spPr>
      </p:pic>
      <p:pic>
        <p:nvPicPr>
          <p:cNvPr id="6" name="Audio 5">
            <a:hlinkClick r:id="" action="ppaction://media"/>
            <a:extLst>
              <a:ext uri="{FF2B5EF4-FFF2-40B4-BE49-F238E27FC236}">
                <a16:creationId xmlns:a16="http://schemas.microsoft.com/office/drawing/2014/main" id="{16D5319A-CE2B-418F-BE2D-7B59ECD06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cSld>
  <p:clrMapOvr>
    <a:masterClrMapping/>
  </p:clrMapOvr>
  <p:transition spd="med" advTm="104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7991A-363A-4BC5-AA73-FEF2C34634B5}"/>
              </a:ext>
            </a:extLst>
          </p:cNvPr>
          <p:cNvSpPr txBox="1">
            <a:spLocks noGrp="1"/>
          </p:cNvSpPr>
          <p:nvPr>
            <p:ph type="title"/>
          </p:nvPr>
        </p:nvSpPr>
        <p:spPr>
          <a:xfrm>
            <a:off x="1052620" y="219510"/>
            <a:ext cx="11780873" cy="1295403"/>
          </a:xfrm>
        </p:spPr>
        <p:txBody>
          <a:bodyPr/>
          <a:lstStyle/>
          <a:p>
            <a:pPr lvl="0"/>
            <a:r>
              <a:rPr lang="fr-FR" sz="3400" i="1"/>
              <a:t>La pomme un marché mondial très concurrentiel </a:t>
            </a:r>
            <a:r>
              <a:rPr lang="fr-FR" sz="3100" i="1" baseline="30000"/>
              <a:t>[8] </a:t>
            </a:r>
            <a:endParaRPr lang="fr-FR" sz="1600" dirty="0">
              <a:solidFill>
                <a:srgbClr val="444444"/>
              </a:solidFill>
            </a:endParaRPr>
          </a:p>
        </p:txBody>
      </p:sp>
      <p:sp>
        <p:nvSpPr>
          <p:cNvPr id="3" name="Espace réservé du texte 2">
            <a:extLst>
              <a:ext uri="{FF2B5EF4-FFF2-40B4-BE49-F238E27FC236}">
                <a16:creationId xmlns:a16="http://schemas.microsoft.com/office/drawing/2014/main" id="{94B19A4D-A441-4224-AF98-3284917F2D3D}"/>
              </a:ext>
            </a:extLst>
          </p:cNvPr>
          <p:cNvSpPr txBox="1">
            <a:spLocks noGrp="1"/>
          </p:cNvSpPr>
          <p:nvPr>
            <p:ph idx="1"/>
          </p:nvPr>
        </p:nvSpPr>
        <p:spPr>
          <a:xfrm>
            <a:off x="4781882" y="1880893"/>
            <a:ext cx="7027794" cy="4567528"/>
          </a:xfrm>
        </p:spPr>
        <p:txBody>
          <a:bodyPr/>
          <a:lstStyle/>
          <a:p>
            <a:pPr lvl="0"/>
            <a:r>
              <a:rPr lang="fr-FR" sz="2000" dirty="0"/>
              <a:t>Augmentation de la production mondiale</a:t>
            </a:r>
          </a:p>
          <a:p>
            <a:pPr lvl="1"/>
            <a:r>
              <a:rPr lang="fr-FR" sz="2000" dirty="0"/>
              <a:t>Chine, 38 Mt         45 Mt + 18 % en 10 ans</a:t>
            </a:r>
          </a:p>
          <a:p>
            <a:pPr lvl="1"/>
            <a:r>
              <a:rPr lang="fr-FR" sz="2000" dirty="0"/>
              <a:t>WAPA, 67 Mt         85 Mt, +26 % en 10 ans</a:t>
            </a:r>
          </a:p>
          <a:p>
            <a:pPr lvl="0"/>
            <a:r>
              <a:rPr lang="fr-FR" sz="2000" dirty="0"/>
              <a:t>Baisse de la demande mondiale, depuis 2015</a:t>
            </a:r>
          </a:p>
          <a:p>
            <a:pPr lvl="0"/>
            <a:r>
              <a:rPr lang="fr-FR" sz="2000" dirty="0"/>
              <a:t>Marché dans l’UE</a:t>
            </a:r>
          </a:p>
          <a:p>
            <a:pPr lvl="1"/>
            <a:r>
              <a:rPr lang="fr-FR" sz="2000" dirty="0"/>
              <a:t>Equilibre = 11,5 Mt</a:t>
            </a:r>
          </a:p>
          <a:p>
            <a:pPr lvl="1"/>
            <a:r>
              <a:rPr lang="fr-FR" sz="2000" dirty="0"/>
              <a:t>Potentiel de production 13,5 Mt</a:t>
            </a:r>
          </a:p>
          <a:p>
            <a:pPr lvl="0"/>
            <a:r>
              <a:rPr lang="fr-FR" sz="2000" dirty="0"/>
              <a:t>Russie, un secteur clé pour l’UE</a:t>
            </a:r>
          </a:p>
          <a:p>
            <a:pPr lvl="1"/>
            <a:r>
              <a:rPr lang="fr-FR" sz="2000" dirty="0"/>
              <a:t>Russie et embargo</a:t>
            </a:r>
          </a:p>
          <a:p>
            <a:pPr lvl="1"/>
            <a:endParaRPr lang="fr-FR" sz="2000" dirty="0"/>
          </a:p>
          <a:p>
            <a:pPr lvl="1"/>
            <a:endParaRPr lang="fr-FR" sz="2000" dirty="0"/>
          </a:p>
          <a:p>
            <a:pPr lvl="1"/>
            <a:endParaRPr lang="fr-FR" sz="2000" dirty="0"/>
          </a:p>
          <a:p>
            <a:pPr lvl="0"/>
            <a:endParaRPr lang="fr-FR" sz="2000" dirty="0"/>
          </a:p>
          <a:p>
            <a:pPr lvl="0"/>
            <a:endParaRPr lang="fr-FR" sz="2100" dirty="0"/>
          </a:p>
          <a:p>
            <a:pPr lvl="0"/>
            <a:endParaRPr lang="fr-FR" sz="2100" dirty="0"/>
          </a:p>
          <a:p>
            <a:pPr marL="50804" lvl="0" indent="0">
              <a:buNone/>
            </a:pPr>
            <a:endParaRPr lang="fr-FR" sz="2100" dirty="0"/>
          </a:p>
          <a:p>
            <a:pPr lvl="0"/>
            <a:endParaRPr lang="fr-FR" sz="2100" dirty="0"/>
          </a:p>
        </p:txBody>
      </p:sp>
      <p:sp>
        <p:nvSpPr>
          <p:cNvPr id="4" name="ZoneTexte 6">
            <a:extLst>
              <a:ext uri="{FF2B5EF4-FFF2-40B4-BE49-F238E27FC236}">
                <a16:creationId xmlns:a16="http://schemas.microsoft.com/office/drawing/2014/main" id="{BB5F02AE-1B3F-46AE-B778-16193FFF260F}"/>
              </a:ext>
            </a:extLst>
          </p:cNvPr>
          <p:cNvSpPr txBox="1"/>
          <p:nvPr/>
        </p:nvSpPr>
        <p:spPr>
          <a:xfrm>
            <a:off x="295991" y="5207032"/>
            <a:ext cx="130780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1200" cap="none" spc="0" baseline="0">
                <a:solidFill>
                  <a:srgbClr val="000000"/>
                </a:solidFill>
                <a:uFillTx/>
                <a:latin typeface="Constantia" pitchFamily="18"/>
              </a:rPr>
              <a:t>F.PETIT</a:t>
            </a:r>
          </a:p>
        </p:txBody>
      </p:sp>
      <p:sp>
        <p:nvSpPr>
          <p:cNvPr id="5" name="Google Shape;253;p28">
            <a:extLst>
              <a:ext uri="{FF2B5EF4-FFF2-40B4-BE49-F238E27FC236}">
                <a16:creationId xmlns:a16="http://schemas.microsoft.com/office/drawing/2014/main" id="{9C9B434D-D24B-450F-8894-14630E3DCB13}"/>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F26AAA-E492-4B52-9089-0F6792503051}" type="slidenum">
              <a:t>10</a:t>
            </a:fld>
            <a:endParaRPr lang="fr-FR" sz="1800" b="0" i="0" u="none" strike="noStrike" kern="1200" cap="none" spc="0" baseline="0">
              <a:solidFill>
                <a:srgbClr val="000000"/>
              </a:solidFill>
              <a:uFillTx/>
              <a:latin typeface="Constantia"/>
              <a:ea typeface="Constantia"/>
              <a:cs typeface="Constantia"/>
            </a:endParaRPr>
          </a:p>
        </p:txBody>
      </p:sp>
      <p:pic>
        <p:nvPicPr>
          <p:cNvPr id="6" name="Picture 2" descr="La demande mondiale de pommes est en baisse depuis 2015.">
            <a:extLst>
              <a:ext uri="{FF2B5EF4-FFF2-40B4-BE49-F238E27FC236}">
                <a16:creationId xmlns:a16="http://schemas.microsoft.com/office/drawing/2014/main" id="{551E6DE8-FB5B-4612-9A4C-3B4A1C3792F0}"/>
              </a:ext>
            </a:extLst>
          </p:cNvPr>
          <p:cNvPicPr>
            <a:picLocks noChangeAspect="1"/>
          </p:cNvPicPr>
          <p:nvPr/>
        </p:nvPicPr>
        <p:blipFill>
          <a:blip r:embed="rId5"/>
          <a:srcRect/>
          <a:stretch>
            <a:fillRect/>
          </a:stretch>
        </p:blipFill>
        <p:spPr>
          <a:xfrm>
            <a:off x="295991" y="2231465"/>
            <a:ext cx="4328092" cy="2975567"/>
          </a:xfrm>
          <a:prstGeom prst="rect">
            <a:avLst/>
          </a:prstGeom>
          <a:noFill/>
          <a:ln cap="flat">
            <a:noFill/>
          </a:ln>
        </p:spPr>
      </p:pic>
      <p:cxnSp>
        <p:nvCxnSpPr>
          <p:cNvPr id="7" name="Connecteur droit avec flèche 8">
            <a:extLst>
              <a:ext uri="{FF2B5EF4-FFF2-40B4-BE49-F238E27FC236}">
                <a16:creationId xmlns:a16="http://schemas.microsoft.com/office/drawing/2014/main" id="{F6B5CF09-C520-4EF8-9E14-8E07B9485F6F}"/>
              </a:ext>
            </a:extLst>
          </p:cNvPr>
          <p:cNvCxnSpPr/>
          <p:nvPr/>
        </p:nvCxnSpPr>
        <p:spPr>
          <a:xfrm>
            <a:off x="7244351" y="2944115"/>
            <a:ext cx="350874" cy="0"/>
          </a:xfrm>
          <a:prstGeom prst="straightConnector1">
            <a:avLst/>
          </a:prstGeom>
          <a:noFill/>
          <a:ln w="38103" cap="flat">
            <a:solidFill>
              <a:srgbClr val="000000"/>
            </a:solidFill>
            <a:prstDash val="solid"/>
            <a:miter/>
            <a:tailEnd type="arrow"/>
          </a:ln>
        </p:spPr>
      </p:cxnSp>
      <p:cxnSp>
        <p:nvCxnSpPr>
          <p:cNvPr id="8" name="Connecteur droit avec flèche 8">
            <a:extLst>
              <a:ext uri="{FF2B5EF4-FFF2-40B4-BE49-F238E27FC236}">
                <a16:creationId xmlns:a16="http://schemas.microsoft.com/office/drawing/2014/main" id="{472AA414-F376-46F8-997C-8C9781778E86}"/>
              </a:ext>
            </a:extLst>
          </p:cNvPr>
          <p:cNvCxnSpPr/>
          <p:nvPr/>
        </p:nvCxnSpPr>
        <p:spPr>
          <a:xfrm>
            <a:off x="7244351" y="2511161"/>
            <a:ext cx="350873" cy="0"/>
          </a:xfrm>
          <a:prstGeom prst="straightConnector1">
            <a:avLst/>
          </a:prstGeom>
          <a:noFill/>
          <a:ln w="38103" cap="flat">
            <a:solidFill>
              <a:srgbClr val="000000"/>
            </a:solidFill>
            <a:prstDash val="solid"/>
            <a:miter/>
            <a:tailEnd type="arrow"/>
          </a:ln>
        </p:spPr>
      </p:cxnSp>
      <p:sp>
        <p:nvSpPr>
          <p:cNvPr id="11" name="Sous-titre 2">
            <a:extLst>
              <a:ext uri="{FF2B5EF4-FFF2-40B4-BE49-F238E27FC236}">
                <a16:creationId xmlns:a16="http://schemas.microsoft.com/office/drawing/2014/main" id="{65AAA7EA-6C71-4C12-B338-D960490EA909}"/>
              </a:ext>
            </a:extLst>
          </p:cNvPr>
          <p:cNvSpPr txBox="1"/>
          <p:nvPr/>
        </p:nvSpPr>
        <p:spPr>
          <a:xfrm>
            <a:off x="7120276" y="1358148"/>
            <a:ext cx="5906813" cy="712518"/>
          </a:xfrm>
          <a:prstGeom prst="rect">
            <a:avLst/>
          </a:prstGeom>
          <a:noFill/>
          <a:ln cap="flat">
            <a:noFill/>
          </a:ln>
        </p:spPr>
        <p:txBody>
          <a:bodyPr vert="horz" wrap="square" lIns="121898" tIns="60944" rIns="121898" bIns="60944" anchor="t" anchorCtr="0" compatLnSpc="1">
            <a:normAutofit/>
          </a:bodyPr>
          <a:lstStyle/>
          <a:p>
            <a:pPr defTabSz="1218986">
              <a:lnSpc>
                <a:spcPct val="90000"/>
              </a:lnSpc>
              <a:spcBef>
                <a:spcPts val="1800"/>
              </a:spcBef>
              <a:defRPr sz="1800" b="0" i="0" u="none" strike="noStrike" kern="0" cap="none" spc="0" baseline="0">
                <a:solidFill>
                  <a:srgbClr val="000000"/>
                </a:solidFill>
                <a:uFillTx/>
              </a:defRPr>
            </a:pPr>
            <a:r>
              <a:rPr lang="fr-FR" sz="2400" kern="0">
                <a:solidFill>
                  <a:srgbClr val="679015"/>
                </a:solidFill>
                <a:latin typeface="Constantia"/>
              </a:rPr>
              <a:t>Réussir</a:t>
            </a:r>
            <a:r>
              <a:rPr lang="fr-FR" sz="2400">
                <a:solidFill>
                  <a:srgbClr val="679015"/>
                </a:solidFill>
                <a:latin typeface="Constantia"/>
              </a:rPr>
              <a:t> fruits et légumes, </a:t>
            </a:r>
            <a:r>
              <a:rPr lang="fr-FR" sz="2400" dirty="0">
                <a:solidFill>
                  <a:srgbClr val="679015"/>
                </a:solidFill>
                <a:latin typeface="Constantia"/>
              </a:rPr>
              <a:t>19 </a:t>
            </a:r>
            <a:r>
              <a:rPr lang="fr-FR" sz="2400">
                <a:solidFill>
                  <a:srgbClr val="679015"/>
                </a:solidFill>
                <a:latin typeface="Constantia"/>
              </a:rPr>
              <a:t>Janvier</a:t>
            </a:r>
            <a:endParaRPr lang="fr-FR" sz="2400" b="0" i="1" u="none" strike="noStrike" kern="0" cap="none" spc="0" baseline="0">
              <a:solidFill>
                <a:srgbClr val="0070C0"/>
              </a:solidFill>
              <a:uFillTx/>
              <a:latin typeface="Calibri"/>
              <a:cs typeface="Calibri"/>
            </a:endParaRPr>
          </a:p>
        </p:txBody>
      </p:sp>
      <p:pic>
        <p:nvPicPr>
          <p:cNvPr id="9" name="Audio 8">
            <a:hlinkClick r:id="" action="ppaction://media"/>
            <a:extLst>
              <a:ext uri="{FF2B5EF4-FFF2-40B4-BE49-F238E27FC236}">
                <a16:creationId xmlns:a16="http://schemas.microsoft.com/office/drawing/2014/main" id="{E0C5C1A2-4CFB-455C-8AB7-910363630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270833920"/>
      </p:ext>
    </p:extLst>
  </p:cSld>
  <p:clrMapOvr>
    <a:masterClrMapping/>
  </p:clrMapOvr>
  <p:transition spd="med" advTm="582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A5ACBCA7-1875-48AD-BFB2-4EF8AAEFA9F2}"/>
              </a:ext>
            </a:extLst>
          </p:cNvPr>
          <p:cNvSpPr txBox="1">
            <a:spLocks noGrp="1"/>
          </p:cNvSpPr>
          <p:nvPr>
            <p:ph type="title"/>
          </p:nvPr>
        </p:nvSpPr>
        <p:spPr>
          <a:xfrm>
            <a:off x="1218886" y="429045"/>
            <a:ext cx="10540992" cy="1273219"/>
          </a:xfrm>
        </p:spPr>
        <p:txBody>
          <a:bodyPr anchorCtr="1"/>
          <a:lstStyle/>
          <a:p>
            <a:pPr lvl="0" algn="ctr"/>
            <a:r>
              <a:rPr lang="fr-FR" sz="4400" b="1"/>
              <a:t>Commerce </a:t>
            </a:r>
            <a:br>
              <a:rPr lang="fr-FR" sz="4000"/>
            </a:br>
            <a:r>
              <a:rPr lang="fr-FR" sz="2500"/>
              <a:t>(réglementation, marché, accord commercial...)</a:t>
            </a:r>
          </a:p>
        </p:txBody>
      </p:sp>
      <p:sp>
        <p:nvSpPr>
          <p:cNvPr id="3" name="ZoneTexte 8">
            <a:extLst>
              <a:ext uri="{FF2B5EF4-FFF2-40B4-BE49-F238E27FC236}">
                <a16:creationId xmlns:a16="http://schemas.microsoft.com/office/drawing/2014/main" id="{39596803-3BE4-47D4-A469-6F775C2EA4B6}"/>
              </a:ext>
            </a:extLst>
          </p:cNvPr>
          <p:cNvSpPr txBox="1"/>
          <p:nvPr/>
        </p:nvSpPr>
        <p:spPr>
          <a:xfrm>
            <a:off x="0" y="6657947"/>
            <a:ext cx="5582649" cy="2000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700" b="0" i="1" u="none" strike="noStrike" kern="1200" cap="none" spc="0" baseline="0">
                <a:solidFill>
                  <a:srgbClr val="7F7F7F"/>
                </a:solidFill>
                <a:uFillTx/>
                <a:latin typeface="Calibri"/>
              </a:rPr>
              <a:t>http://laboratoire-scientis.fr/reglementation.html</a:t>
            </a:r>
          </a:p>
        </p:txBody>
      </p:sp>
      <p:sp>
        <p:nvSpPr>
          <p:cNvPr id="4"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92339689-BE32-4F1A-9C3F-BFDAE3D951BA}"/>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5" name="Picture 2" descr="Réglementation">
            <a:extLst>
              <a:ext uri="{FF2B5EF4-FFF2-40B4-BE49-F238E27FC236}">
                <a16:creationId xmlns:a16="http://schemas.microsoft.com/office/drawing/2014/main" id="{29B5338A-6D15-433E-B901-3C3D1889BF05}"/>
              </a:ext>
            </a:extLst>
          </p:cNvPr>
          <p:cNvPicPr>
            <a:picLocks noGrp="1" noChangeAspect="1"/>
          </p:cNvPicPr>
          <p:nvPr>
            <p:ph idx="1"/>
          </p:nvPr>
        </p:nvPicPr>
        <p:blipFill>
          <a:blip r:embed="rId4"/>
          <a:srcRect/>
          <a:stretch>
            <a:fillRect/>
          </a:stretch>
        </p:blipFill>
        <p:spPr>
          <a:xfrm>
            <a:off x="2845036" y="2124169"/>
            <a:ext cx="7288691" cy="3498576"/>
          </a:xfrm>
        </p:spPr>
      </p:pic>
      <p:sp>
        <p:nvSpPr>
          <p:cNvPr id="6" name="Espace réservé du numéro de diapositive 6">
            <a:extLst>
              <a:ext uri="{FF2B5EF4-FFF2-40B4-BE49-F238E27FC236}">
                <a16:creationId xmlns:a16="http://schemas.microsoft.com/office/drawing/2014/main" id="{0DA8EDAC-AC7E-4C2A-B2AC-C42F2209B405}"/>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652918-C8B7-4A18-8BAA-94E29FFA9664}" type="slidenum">
              <a:t>11</a:t>
            </a:fld>
            <a:endParaRPr lang="fr-FR" sz="1200" b="0" i="0" u="none" strike="noStrike" kern="1200" cap="none" spc="0" baseline="0">
              <a:solidFill>
                <a:srgbClr val="000000"/>
              </a:solidFill>
              <a:uFillTx/>
              <a:latin typeface="Constantia"/>
            </a:endParaRPr>
          </a:p>
        </p:txBody>
      </p:sp>
      <p:pic>
        <p:nvPicPr>
          <p:cNvPr id="7" name="Audio 6">
            <a:hlinkClick r:id="" action="ppaction://media"/>
            <a:extLst>
              <a:ext uri="{FF2B5EF4-FFF2-40B4-BE49-F238E27FC236}">
                <a16:creationId xmlns:a16="http://schemas.microsoft.com/office/drawing/2014/main" id="{711A1DEF-3C96-4CD8-91E2-765046C553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cSld>
  <p:clrMapOvr>
    <a:masterClrMapping/>
  </p:clrMapOvr>
  <p:transition spd="med" advTm="82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F9A91-0A8F-44F0-A8F8-5174CE7C58CD}"/>
              </a:ext>
            </a:extLst>
          </p:cNvPr>
          <p:cNvSpPr txBox="1">
            <a:spLocks noGrp="1"/>
          </p:cNvSpPr>
          <p:nvPr>
            <p:ph type="title"/>
          </p:nvPr>
        </p:nvSpPr>
        <p:spPr/>
        <p:txBody>
          <a:bodyPr/>
          <a:lstStyle/>
          <a:p>
            <a:r>
              <a:rPr lang="fr-FR" sz="3200" i="1"/>
              <a:t>Retraite agricole : La revalorisation adoptée au Sénat</a:t>
            </a:r>
            <a:r>
              <a:rPr lang="fr-FR" sz="3200" i="1" dirty="0"/>
              <a:t> </a:t>
            </a:r>
            <a:r>
              <a:rPr lang="fr-FR" sz="2000" i="1" dirty="0"/>
              <a:t>[9]</a:t>
            </a:r>
            <a:endParaRPr lang="fr-FR" sz="2000" dirty="0">
              <a:solidFill>
                <a:srgbClr val="444444"/>
              </a:solidFill>
            </a:endParaRPr>
          </a:p>
        </p:txBody>
      </p:sp>
      <p:pic>
        <p:nvPicPr>
          <p:cNvPr id="3" name="Picture 2" descr="Photo d'Illustration">
            <a:extLst>
              <a:ext uri="{FF2B5EF4-FFF2-40B4-BE49-F238E27FC236}">
                <a16:creationId xmlns:a16="http://schemas.microsoft.com/office/drawing/2014/main" id="{CCEE8ED5-59DF-447F-B754-2DA55678817C}"/>
              </a:ext>
            </a:extLst>
          </p:cNvPr>
          <p:cNvPicPr>
            <a:picLocks noChangeAspect="1"/>
          </p:cNvPicPr>
          <p:nvPr/>
        </p:nvPicPr>
        <p:blipFill>
          <a:blip r:embed="rId5"/>
          <a:srcRect/>
          <a:stretch>
            <a:fillRect/>
          </a:stretch>
        </p:blipFill>
        <p:spPr>
          <a:xfrm>
            <a:off x="226826" y="2014331"/>
            <a:ext cx="5679987" cy="3186117"/>
          </a:xfrm>
          <a:prstGeom prst="rect">
            <a:avLst/>
          </a:prstGeom>
          <a:noFill/>
          <a:ln cap="flat">
            <a:noFill/>
          </a:ln>
        </p:spPr>
      </p:pic>
      <p:sp>
        <p:nvSpPr>
          <p:cNvPr id="4" name="Espace réservé du contenu 2">
            <a:extLst>
              <a:ext uri="{FF2B5EF4-FFF2-40B4-BE49-F238E27FC236}">
                <a16:creationId xmlns:a16="http://schemas.microsoft.com/office/drawing/2014/main" id="{C9D3A6AE-47B3-4C34-A92D-AC5CB7D5B392}"/>
              </a:ext>
            </a:extLst>
          </p:cNvPr>
          <p:cNvSpPr txBox="1"/>
          <p:nvPr/>
        </p:nvSpPr>
        <p:spPr>
          <a:xfrm>
            <a:off x="5991441" y="2370591"/>
            <a:ext cx="5902644" cy="3497570"/>
          </a:xfrm>
          <a:prstGeom prst="rect">
            <a:avLst/>
          </a:prstGeom>
          <a:noFill/>
          <a:ln cap="flat">
            <a:noFill/>
          </a:ln>
        </p:spPr>
        <p:txBody>
          <a:bodyPr vert="horz" wrap="square" lIns="91440" tIns="45720" rIns="91440" bIns="45720" anchor="t" anchorCtr="0" compatLnSpc="1">
            <a:noAutofit/>
          </a:bodyPr>
          <a:lstStyle/>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a:rPr>
              <a:t>Loi Chassaigne 2 </a:t>
            </a:r>
            <a:endParaRPr lang="fr-FR" sz="2200" b="0" i="0" u="none" strike="noStrike" kern="1200" cap="none" spc="0" baseline="0">
              <a:solidFill>
                <a:srgbClr val="000000"/>
              </a:solidFill>
              <a:uFillTx/>
              <a:latin typeface="Constantia" pitchFamily="18"/>
            </a:endParaRP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Objectif : </a:t>
            </a:r>
            <a:r>
              <a:rPr lang="fr-FR" sz="2200" b="0" i="0" u="none" strike="noStrike" kern="0" cap="none" spc="0" baseline="0">
                <a:solidFill>
                  <a:srgbClr val="000000"/>
                </a:solidFill>
                <a:uFillTx/>
                <a:latin typeface="Constantia" pitchFamily="18"/>
              </a:rPr>
              <a:t>assurer la revalorisation des pensions de retraites agricoles les plus faibles.</a:t>
            </a:r>
            <a:endParaRPr lang="fr-FR" sz="2200" b="0" i="1" u="none" strike="noStrike" kern="1200" cap="none" spc="0" baseline="0">
              <a:solidFill>
                <a:srgbClr val="000000"/>
              </a:solidFill>
              <a:uFillTx/>
              <a:latin typeface="Constantia" pitchFamily="18"/>
            </a:endParaRP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100€/mois en moyenne pour les plus petites retraites : conjoints, collaborateurs, aides familiaux</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214 000 pensionnés dont 67% de femmes</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200" b="0" i="0" u="none" strike="noStrike" kern="1200" cap="none" spc="0" baseline="0">
              <a:solidFill>
                <a:srgbClr val="000000"/>
              </a:solidFill>
              <a:uFillTx/>
              <a:latin typeface="Constantia" pitchFamily="18"/>
            </a:endParaRPr>
          </a:p>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000000"/>
              </a:solidFill>
              <a:uFillTx/>
              <a:latin typeface="Constantia"/>
            </a:endParaRPr>
          </a:p>
        </p:txBody>
      </p:sp>
      <p:sp>
        <p:nvSpPr>
          <p:cNvPr id="5" name="Sous-titre 2">
            <a:extLst>
              <a:ext uri="{FF2B5EF4-FFF2-40B4-BE49-F238E27FC236}">
                <a16:creationId xmlns:a16="http://schemas.microsoft.com/office/drawing/2014/main" id="{FEB1BB1E-7138-405A-97FE-1C2D7BD5681C}"/>
              </a:ext>
            </a:extLst>
          </p:cNvPr>
          <p:cNvSpPr txBox="1"/>
          <p:nvPr/>
        </p:nvSpPr>
        <p:spPr>
          <a:xfrm>
            <a:off x="6282010" y="1658072"/>
            <a:ext cx="5906813" cy="71251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2600" b="0" i="0" u="none" strike="noStrike" kern="1200" cap="none" spc="0" baseline="0">
                <a:solidFill>
                  <a:srgbClr val="679015"/>
                </a:solidFill>
                <a:uFillTx/>
                <a:latin typeface="Constantia"/>
              </a:rPr>
              <a:t>Réussir fruits &amp; légumes, janvier 2022</a:t>
            </a:r>
          </a:p>
        </p:txBody>
      </p:sp>
      <p:sp>
        <p:nvSpPr>
          <p:cNvPr id="6" name="ZoneTexte 5">
            <a:extLst>
              <a:ext uri="{FF2B5EF4-FFF2-40B4-BE49-F238E27FC236}">
                <a16:creationId xmlns:a16="http://schemas.microsoft.com/office/drawing/2014/main" id="{C906DEEE-81C0-4772-AA89-2A5E8274592E}"/>
              </a:ext>
            </a:extLst>
          </p:cNvPr>
          <p:cNvSpPr txBox="1"/>
          <p:nvPr/>
        </p:nvSpPr>
        <p:spPr>
          <a:xfrm>
            <a:off x="142198" y="5200448"/>
            <a:ext cx="442189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0" cap="none" spc="0" baseline="0">
                <a:solidFill>
                  <a:srgbClr val="7F7F7F"/>
                </a:solidFill>
                <a:uFillTx/>
                <a:latin typeface="Constantia" pitchFamily="18"/>
              </a:rPr>
              <a:t>© Getty - Reuben W. Schulz</a:t>
            </a:r>
            <a:endParaRPr lang="fr-FR" sz="1200" b="0" i="1" u="none" strike="noStrike" kern="1200" cap="none" spc="0" baseline="0">
              <a:solidFill>
                <a:srgbClr val="7F7F7F"/>
              </a:solidFill>
              <a:uFillTx/>
              <a:latin typeface="Constantia" pitchFamily="18"/>
            </a:endParaRPr>
          </a:p>
        </p:txBody>
      </p:sp>
      <p:sp>
        <p:nvSpPr>
          <p:cNvPr id="8" name="Espace réservé du numéro de diapositive 6">
            <a:extLst>
              <a:ext uri="{FF2B5EF4-FFF2-40B4-BE49-F238E27FC236}">
                <a16:creationId xmlns:a16="http://schemas.microsoft.com/office/drawing/2014/main" id="{31C5DB39-8D21-4713-856E-44A7CA898138}"/>
              </a:ext>
            </a:extLst>
          </p:cNvPr>
          <p:cNvSpPr txBox="1"/>
          <p:nvPr/>
        </p:nvSpPr>
        <p:spPr>
          <a:xfrm>
            <a:off x="11071518" y="6462735"/>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652918-C8B7-4A18-8BAA-94E29FFA9664}" type="slidenum">
              <a:t>12</a:t>
            </a:fld>
            <a:endParaRPr lang="fr-FR" sz="1200" b="0" i="0" u="none" strike="noStrike" kern="1200" cap="none" spc="0" baseline="0">
              <a:solidFill>
                <a:srgbClr val="000000"/>
              </a:solidFill>
              <a:uFillTx/>
              <a:latin typeface="Constantia"/>
            </a:endParaRPr>
          </a:p>
        </p:txBody>
      </p:sp>
      <p:pic>
        <p:nvPicPr>
          <p:cNvPr id="7" name="Audio 6">
            <a:hlinkClick r:id="" action="ppaction://media"/>
            <a:extLst>
              <a:ext uri="{FF2B5EF4-FFF2-40B4-BE49-F238E27FC236}">
                <a16:creationId xmlns:a16="http://schemas.microsoft.com/office/drawing/2014/main" id="{F4A555ED-7623-4EF9-B3A6-DBB553A7A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cSld>
  <p:clrMapOvr>
    <a:masterClrMapping/>
  </p:clrMapOvr>
  <p:transition spd="med" advTm="788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BF6738D-0F5E-40DE-A0D5-35FE462BE13C}"/>
              </a:ext>
            </a:extLst>
          </p:cNvPr>
          <p:cNvPicPr>
            <a:picLocks noChangeAspect="1"/>
          </p:cNvPicPr>
          <p:nvPr/>
        </p:nvPicPr>
        <p:blipFill>
          <a:blip r:embed="rId5"/>
          <a:srcRect/>
          <a:stretch>
            <a:fillRect/>
          </a:stretch>
        </p:blipFill>
        <p:spPr>
          <a:xfrm>
            <a:off x="3781638" y="3700457"/>
            <a:ext cx="1885950" cy="1885950"/>
          </a:xfrm>
          <a:prstGeom prst="rect">
            <a:avLst/>
          </a:prstGeom>
          <a:noFill/>
          <a:ln cap="flat">
            <a:noFill/>
          </a:ln>
        </p:spPr>
      </p:pic>
      <p:sp>
        <p:nvSpPr>
          <p:cNvPr id="3" name="Titre 1">
            <a:extLst>
              <a:ext uri="{FF2B5EF4-FFF2-40B4-BE49-F238E27FC236}">
                <a16:creationId xmlns:a16="http://schemas.microsoft.com/office/drawing/2014/main" id="{72408E5D-05F1-4BB7-BC3E-9F3CEFF7832F}"/>
              </a:ext>
            </a:extLst>
          </p:cNvPr>
          <p:cNvSpPr txBox="1">
            <a:spLocks noGrp="1"/>
          </p:cNvSpPr>
          <p:nvPr>
            <p:ph type="title"/>
          </p:nvPr>
        </p:nvSpPr>
        <p:spPr>
          <a:xfrm>
            <a:off x="1218886" y="152403"/>
            <a:ext cx="10426189" cy="1295403"/>
          </a:xfrm>
        </p:spPr>
        <p:txBody>
          <a:bodyPr/>
          <a:lstStyle/>
          <a:p>
            <a:r>
              <a:rPr lang="fr-FR" sz="3200" i="1"/>
              <a:t>Non renouvellement de l’insecticide indoxacarbe </a:t>
            </a:r>
            <a:r>
              <a:rPr lang="fr-FR" sz="2000" i="1" dirty="0"/>
              <a:t>[10]</a:t>
            </a:r>
            <a:r>
              <a:rPr lang="fr-FR" sz="3200" dirty="0"/>
              <a:t> </a:t>
            </a:r>
            <a:endParaRPr lang="fr-FR" sz="3200" i="1" dirty="0"/>
          </a:p>
        </p:txBody>
      </p:sp>
      <p:sp>
        <p:nvSpPr>
          <p:cNvPr id="4" name="Sous-titre 2">
            <a:extLst>
              <a:ext uri="{FF2B5EF4-FFF2-40B4-BE49-F238E27FC236}">
                <a16:creationId xmlns:a16="http://schemas.microsoft.com/office/drawing/2014/main" id="{9AE00BA9-E632-47F6-8E71-B9EA9C52B7EC}"/>
              </a:ext>
            </a:extLst>
          </p:cNvPr>
          <p:cNvSpPr txBox="1"/>
          <p:nvPr/>
        </p:nvSpPr>
        <p:spPr>
          <a:xfrm>
            <a:off x="6282010" y="1630201"/>
            <a:ext cx="5906813" cy="71251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2600" b="0" i="0" u="none" strike="noStrike" kern="0" cap="none" spc="0" baseline="0">
                <a:solidFill>
                  <a:srgbClr val="679015"/>
                </a:solidFill>
                <a:uFillTx/>
                <a:latin typeface="Constantia"/>
              </a:rPr>
              <a:t>Phytoma</a:t>
            </a:r>
            <a:r>
              <a:rPr lang="fr-FR" sz="2600" b="0" i="0" u="none" strike="noStrike" kern="1200" cap="none" spc="0" baseline="0">
                <a:solidFill>
                  <a:srgbClr val="679015"/>
                </a:solidFill>
                <a:uFillTx/>
                <a:latin typeface="Constantia"/>
              </a:rPr>
              <a:t>, décembre 2021-janvier 2022</a:t>
            </a:r>
          </a:p>
        </p:txBody>
      </p:sp>
      <p:sp>
        <p:nvSpPr>
          <p:cNvPr id="5" name="Espace réservé du contenu 2">
            <a:extLst>
              <a:ext uri="{FF2B5EF4-FFF2-40B4-BE49-F238E27FC236}">
                <a16:creationId xmlns:a16="http://schemas.microsoft.com/office/drawing/2014/main" id="{2CC740D6-9AC7-4D9F-BC4B-07ACBB58DB92}"/>
              </a:ext>
            </a:extLst>
          </p:cNvPr>
          <p:cNvSpPr txBox="1"/>
          <p:nvPr/>
        </p:nvSpPr>
        <p:spPr>
          <a:xfrm>
            <a:off x="5991441" y="2265453"/>
            <a:ext cx="5902644" cy="3497570"/>
          </a:xfrm>
          <a:prstGeom prst="rect">
            <a:avLst/>
          </a:prstGeom>
          <a:noFill/>
          <a:ln cap="flat">
            <a:noFill/>
          </a:ln>
        </p:spPr>
        <p:txBody>
          <a:bodyPr vert="horz" wrap="square" lIns="91440" tIns="45720" rIns="91440" bIns="45720" anchor="t" anchorCtr="0" compatLnSpc="1">
            <a:noAutofit/>
          </a:bodyPr>
          <a:lstStyle/>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a:rPr>
              <a:t>Contre chenilles et coléoptères phytophages</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Utilisé pour l</a:t>
            </a:r>
            <a:r>
              <a:rPr lang="fr-FR" sz="2200" b="0" i="0" u="none" strike="noStrike" kern="0" cap="none" spc="0" baseline="0">
                <a:solidFill>
                  <a:srgbClr val="000000"/>
                </a:solidFill>
                <a:uFillTx/>
                <a:latin typeface="Constantia" pitchFamily="18"/>
              </a:rPr>
              <a:t>es cultures fruitières et légumières, vigne, maïs, houblon</a:t>
            </a:r>
            <a:endParaRPr lang="fr-FR" sz="2200" b="0" i="0" u="none" strike="noStrike" kern="1200" cap="none" spc="0" baseline="0">
              <a:solidFill>
                <a:srgbClr val="000000"/>
              </a:solidFill>
              <a:uFillTx/>
              <a:latin typeface="Constantia" pitchFamily="18"/>
            </a:endParaRP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pitchFamily="18"/>
              </a:rPr>
              <a:t>Autorisation retirer au plus tard le 19 mars 2022.</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2 produits commercialisés en France (hors commerce parallèle)</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Délai de grâce des pays de l’UE expire le 19 septembre 2022</a:t>
            </a:r>
          </a:p>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000000"/>
              </a:solidFill>
              <a:uFillTx/>
              <a:latin typeface="Constantia"/>
            </a:endParaRPr>
          </a:p>
        </p:txBody>
      </p:sp>
      <p:sp>
        <p:nvSpPr>
          <p:cNvPr id="6" name="ZoneTexte 8">
            <a:extLst>
              <a:ext uri="{FF2B5EF4-FFF2-40B4-BE49-F238E27FC236}">
                <a16:creationId xmlns:a16="http://schemas.microsoft.com/office/drawing/2014/main" id="{7DCC2E31-3ACE-4149-BE10-D59BBD25BB73}"/>
              </a:ext>
            </a:extLst>
          </p:cNvPr>
          <p:cNvSpPr txBox="1"/>
          <p:nvPr/>
        </p:nvSpPr>
        <p:spPr>
          <a:xfrm>
            <a:off x="0" y="6657947"/>
            <a:ext cx="10119363"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1" u="none" strike="noStrike" kern="1200" cap="none" spc="0" baseline="0">
                <a:solidFill>
                  <a:srgbClr val="7F7F7F"/>
                </a:solidFill>
                <a:uFillTx/>
                <a:latin typeface="Calibri"/>
              </a:rPr>
              <a:t>https://eur-lex.europa.eu/eli/reg_impl/2021/2081/oj</a:t>
            </a:r>
          </a:p>
        </p:txBody>
      </p:sp>
      <p:pic>
        <p:nvPicPr>
          <p:cNvPr id="7" name="Picture 2" descr="Indoxacarb - Wikipedia">
            <a:extLst>
              <a:ext uri="{FF2B5EF4-FFF2-40B4-BE49-F238E27FC236}">
                <a16:creationId xmlns:a16="http://schemas.microsoft.com/office/drawing/2014/main" id="{EB8218D0-48AE-4623-B300-16212EC56926}"/>
              </a:ext>
            </a:extLst>
          </p:cNvPr>
          <p:cNvPicPr>
            <a:picLocks noChangeAspect="1"/>
          </p:cNvPicPr>
          <p:nvPr/>
        </p:nvPicPr>
        <p:blipFill>
          <a:blip r:embed="rId6"/>
          <a:srcRect/>
          <a:stretch>
            <a:fillRect/>
          </a:stretch>
        </p:blipFill>
        <p:spPr>
          <a:xfrm>
            <a:off x="556659" y="1379088"/>
            <a:ext cx="4020589" cy="2673787"/>
          </a:xfrm>
          <a:prstGeom prst="rect">
            <a:avLst/>
          </a:prstGeom>
          <a:noFill/>
          <a:ln cap="flat">
            <a:noFill/>
          </a:ln>
        </p:spPr>
      </p:pic>
      <p:pic>
        <p:nvPicPr>
          <p:cNvPr id="8" name="Picture 2">
            <a:extLst>
              <a:ext uri="{FF2B5EF4-FFF2-40B4-BE49-F238E27FC236}">
                <a16:creationId xmlns:a16="http://schemas.microsoft.com/office/drawing/2014/main" id="{6CC97285-E10E-41F2-8F7D-90B56EBC1AEE}"/>
              </a:ext>
            </a:extLst>
          </p:cNvPr>
          <p:cNvPicPr>
            <a:picLocks noChangeAspect="1"/>
          </p:cNvPicPr>
          <p:nvPr/>
        </p:nvPicPr>
        <p:blipFill>
          <a:blip r:embed="rId7"/>
          <a:srcRect/>
          <a:stretch>
            <a:fillRect/>
          </a:stretch>
        </p:blipFill>
        <p:spPr>
          <a:xfrm>
            <a:off x="294738" y="3605204"/>
            <a:ext cx="1885950" cy="2428874"/>
          </a:xfrm>
          <a:prstGeom prst="rect">
            <a:avLst/>
          </a:prstGeom>
          <a:noFill/>
          <a:ln cap="flat">
            <a:noFill/>
          </a:ln>
        </p:spPr>
      </p:pic>
      <p:sp>
        <p:nvSpPr>
          <p:cNvPr id="9" name="ZoneTexte 8">
            <a:extLst>
              <a:ext uri="{FF2B5EF4-FFF2-40B4-BE49-F238E27FC236}">
                <a16:creationId xmlns:a16="http://schemas.microsoft.com/office/drawing/2014/main" id="{8FCAB7F7-FB70-415A-A073-05B5DFB2EF98}"/>
              </a:ext>
            </a:extLst>
          </p:cNvPr>
          <p:cNvSpPr txBox="1"/>
          <p:nvPr/>
        </p:nvSpPr>
        <p:spPr>
          <a:xfrm>
            <a:off x="0" y="5498863"/>
            <a:ext cx="442189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0" cap="none" spc="0" baseline="0">
                <a:solidFill>
                  <a:srgbClr val="7F7F7F"/>
                </a:solidFill>
                <a:uFillTx/>
                <a:latin typeface="Constantia" pitchFamily="18"/>
              </a:rPr>
              <a:t>EXPLICIT EC </a:t>
            </a:r>
            <a:r>
              <a:rPr lang="fr-FR" sz="1200" b="0" i="0" u="none" strike="noStrike" kern="0" cap="none" spc="0" baseline="0">
                <a:solidFill>
                  <a:srgbClr val="7F7F7F"/>
                </a:solidFill>
                <a:uFillTx/>
                <a:latin typeface="arial" pitchFamily="34"/>
              </a:rPr>
              <a:t>®</a:t>
            </a:r>
            <a:r>
              <a:rPr lang="fr-FR" sz="1200" b="0" i="1" u="none" strike="noStrike" kern="0" cap="none" spc="0" baseline="0">
                <a:solidFill>
                  <a:srgbClr val="7F7F7F"/>
                </a:solidFill>
                <a:uFillTx/>
                <a:latin typeface="Constantia" pitchFamily="18"/>
              </a:rPr>
              <a:t> Source : UNEALCO</a:t>
            </a:r>
            <a:endParaRPr lang="fr-FR" sz="1200" b="0" i="1" u="none" strike="noStrike" kern="1200" cap="none" spc="0" baseline="0">
              <a:solidFill>
                <a:srgbClr val="7F7F7F"/>
              </a:solidFill>
              <a:uFillTx/>
              <a:latin typeface="Constantia" pitchFamily="18"/>
            </a:endParaRPr>
          </a:p>
        </p:txBody>
      </p:sp>
      <p:sp>
        <p:nvSpPr>
          <p:cNvPr id="10" name="ZoneTexte 9">
            <a:extLst>
              <a:ext uri="{FF2B5EF4-FFF2-40B4-BE49-F238E27FC236}">
                <a16:creationId xmlns:a16="http://schemas.microsoft.com/office/drawing/2014/main" id="{A3E8D5B2-4909-4DF2-9B18-348BEA9C34C4}"/>
              </a:ext>
            </a:extLst>
          </p:cNvPr>
          <p:cNvSpPr txBox="1"/>
          <p:nvPr/>
        </p:nvSpPr>
        <p:spPr>
          <a:xfrm>
            <a:off x="3485756" y="5494282"/>
            <a:ext cx="442189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0" cap="none" spc="0" baseline="0">
                <a:solidFill>
                  <a:srgbClr val="7F7F7F"/>
                </a:solidFill>
                <a:uFillTx/>
                <a:latin typeface="Constantia" pitchFamily="18"/>
              </a:rPr>
              <a:t>STEWARD </a:t>
            </a:r>
            <a:r>
              <a:rPr lang="fr-FR" sz="1200" b="0" i="0" u="none" strike="noStrike" kern="0" cap="none" spc="0" baseline="0">
                <a:solidFill>
                  <a:srgbClr val="7F7F7F"/>
                </a:solidFill>
                <a:uFillTx/>
                <a:latin typeface="arial" pitchFamily="34"/>
              </a:rPr>
              <a:t>®</a:t>
            </a:r>
            <a:r>
              <a:rPr lang="fr-FR" sz="1200" b="0" i="1" u="none" strike="noStrike" kern="0" cap="none" spc="0" baseline="0">
                <a:solidFill>
                  <a:srgbClr val="7F7F7F"/>
                </a:solidFill>
                <a:uFillTx/>
                <a:latin typeface="Constantia" pitchFamily="18"/>
              </a:rPr>
              <a:t> Source : AGRIAVIS</a:t>
            </a:r>
            <a:endParaRPr lang="fr-FR" sz="1200" b="0" i="1" u="none" strike="noStrike" kern="1200" cap="none" spc="0" baseline="0">
              <a:solidFill>
                <a:srgbClr val="7F7F7F"/>
              </a:solidFill>
              <a:uFillTx/>
              <a:latin typeface="Constantia" pitchFamily="18"/>
            </a:endParaRPr>
          </a:p>
        </p:txBody>
      </p:sp>
      <p:sp>
        <p:nvSpPr>
          <p:cNvPr id="12" name="Espace réservé du numéro de diapositive 6">
            <a:extLst>
              <a:ext uri="{FF2B5EF4-FFF2-40B4-BE49-F238E27FC236}">
                <a16:creationId xmlns:a16="http://schemas.microsoft.com/office/drawing/2014/main" id="{1A3F92A8-5A6F-449D-B84D-F5F280A0F306}"/>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652918-C8B7-4A18-8BAA-94E29FFA9664}" type="slidenum">
              <a:t>13</a:t>
            </a:fld>
            <a:endParaRPr lang="fr-FR" sz="1200" b="0" i="0" u="none" strike="noStrike" kern="1200" cap="none" spc="0" baseline="0">
              <a:solidFill>
                <a:srgbClr val="000000"/>
              </a:solidFill>
              <a:uFillTx/>
              <a:latin typeface="Constantia"/>
            </a:endParaRPr>
          </a:p>
        </p:txBody>
      </p:sp>
      <p:pic>
        <p:nvPicPr>
          <p:cNvPr id="11" name="Audio 10">
            <a:hlinkClick r:id="" action="ppaction://media"/>
            <a:extLst>
              <a:ext uri="{FF2B5EF4-FFF2-40B4-BE49-F238E27FC236}">
                <a16:creationId xmlns:a16="http://schemas.microsoft.com/office/drawing/2014/main" id="{AF522D9E-F3D5-415C-9B96-071413DDB3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0025" y="6299200"/>
            <a:ext cx="406400" cy="406400"/>
          </a:xfrm>
          <a:prstGeom prst="rect">
            <a:avLst/>
          </a:prstGeom>
        </p:spPr>
      </p:pic>
    </p:spTree>
  </p:cSld>
  <p:clrMapOvr>
    <a:masterClrMapping/>
  </p:clrMapOvr>
  <p:transition spd="med" advTm="438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18C35330-609F-4270-8DB9-ADB3D999E844}"/>
              </a:ext>
            </a:extLst>
          </p:cNvPr>
          <p:cNvSpPr txBox="1">
            <a:spLocks noGrp="1"/>
          </p:cNvSpPr>
          <p:nvPr>
            <p:ph type="title"/>
          </p:nvPr>
        </p:nvSpPr>
        <p:spPr>
          <a:xfrm>
            <a:off x="1218886" y="160340"/>
            <a:ext cx="10540992" cy="1273219"/>
          </a:xfrm>
        </p:spPr>
        <p:txBody>
          <a:bodyPr anchorCtr="1"/>
          <a:lstStyle/>
          <a:p>
            <a:pPr lvl="0" algn="ctr"/>
            <a:r>
              <a:rPr lang="fr-FR" sz="4900" b="1"/>
              <a:t>Organisation de la filière</a:t>
            </a:r>
            <a:endParaRPr lang="fr-FR" sz="2800"/>
          </a:p>
        </p:txBody>
      </p:sp>
      <p:sp>
        <p:nvSpPr>
          <p:cNvPr id="3" name="ZoneTexte 8">
            <a:extLst>
              <a:ext uri="{FF2B5EF4-FFF2-40B4-BE49-F238E27FC236}">
                <a16:creationId xmlns:a16="http://schemas.microsoft.com/office/drawing/2014/main" id="{CD4B023B-B93A-493F-8EC3-CB11D6D0E170}"/>
              </a:ext>
            </a:extLst>
          </p:cNvPr>
          <p:cNvSpPr txBox="1"/>
          <p:nvPr/>
        </p:nvSpPr>
        <p:spPr>
          <a:xfrm>
            <a:off x="0" y="6657947"/>
            <a:ext cx="5582649"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1" u="none" strike="noStrike" kern="1200" cap="none" spc="0" baseline="0">
                <a:solidFill>
                  <a:srgbClr val="7F7F7F"/>
                </a:solidFill>
                <a:uFillTx/>
                <a:latin typeface="Calibri"/>
              </a:rPr>
              <a:t>https://www.improjet.fr/etudes-de-cas/projets-organisation-csp/</a:t>
            </a:r>
          </a:p>
        </p:txBody>
      </p:sp>
      <p:sp>
        <p:nvSpPr>
          <p:cNvPr id="4"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3BCACD68-6F9E-44DC-A95F-A8E64602E4DE}"/>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5" name="Picture 8" descr="Management de projet : Projets Organisation CSP">
            <a:extLst>
              <a:ext uri="{FF2B5EF4-FFF2-40B4-BE49-F238E27FC236}">
                <a16:creationId xmlns:a16="http://schemas.microsoft.com/office/drawing/2014/main" id="{F9EC0136-7BB4-4377-8737-0C2EFDF7A694}"/>
              </a:ext>
            </a:extLst>
          </p:cNvPr>
          <p:cNvPicPr>
            <a:picLocks noChangeAspect="1"/>
          </p:cNvPicPr>
          <p:nvPr/>
        </p:nvPicPr>
        <p:blipFill>
          <a:blip r:embed="rId4"/>
          <a:srcRect l="16426" t="16869" r="23811" b="4501"/>
          <a:stretch>
            <a:fillRect/>
          </a:stretch>
        </p:blipFill>
        <p:spPr>
          <a:xfrm>
            <a:off x="3448997" y="1433550"/>
            <a:ext cx="5580702" cy="4146035"/>
          </a:xfrm>
          <a:prstGeom prst="rect">
            <a:avLst/>
          </a:prstGeom>
          <a:noFill/>
          <a:ln cap="flat">
            <a:noFill/>
          </a:ln>
        </p:spPr>
      </p:pic>
      <p:sp>
        <p:nvSpPr>
          <p:cNvPr id="6" name="Espace réservé du numéro de diapositive 6">
            <a:extLst>
              <a:ext uri="{FF2B5EF4-FFF2-40B4-BE49-F238E27FC236}">
                <a16:creationId xmlns:a16="http://schemas.microsoft.com/office/drawing/2014/main" id="{5D628AD4-3AC5-4C52-8015-A6F91911BAB1}"/>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algn="r" defTabSz="1218986">
              <a:defRPr sz="1800" b="0" i="0" u="none" strike="noStrike" kern="0" cap="none" spc="0" baseline="0">
                <a:solidFill>
                  <a:srgbClr val="000000"/>
                </a:solidFill>
                <a:uFillTx/>
              </a:defRPr>
            </a:pPr>
            <a:r>
              <a:rPr lang="fr-FR" dirty="0"/>
              <a:t>14</a:t>
            </a:r>
            <a:endParaRPr lang="fr-FR" sz="1200" dirty="0">
              <a:latin typeface="Constantia"/>
            </a:endParaRPr>
          </a:p>
        </p:txBody>
      </p:sp>
      <p:pic>
        <p:nvPicPr>
          <p:cNvPr id="7" name="Audio 6">
            <a:hlinkClick r:id="" action="ppaction://media"/>
            <a:extLst>
              <a:ext uri="{FF2B5EF4-FFF2-40B4-BE49-F238E27FC236}">
                <a16:creationId xmlns:a16="http://schemas.microsoft.com/office/drawing/2014/main" id="{79DFF3F9-F59F-4D11-806B-194931B976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cSld>
  <p:clrMapOvr>
    <a:masterClrMapping/>
  </p:clrMapOvr>
  <p:transition spd="med" advTm="42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pic>
        <p:nvPicPr>
          <p:cNvPr id="2" name="Picture 2" descr="icône Computer en PNG, ICO ou ICNS | Icônes vectorielles gratuites">
            <a:extLst>
              <a:ext uri="{FF2B5EF4-FFF2-40B4-BE49-F238E27FC236}">
                <a16:creationId xmlns:a16="http://schemas.microsoft.com/office/drawing/2014/main" id="{FF0CFC31-6605-4002-AF3B-38EE3676E425}"/>
              </a:ext>
            </a:extLst>
          </p:cNvPr>
          <p:cNvPicPr>
            <a:picLocks noChangeAspect="1"/>
          </p:cNvPicPr>
          <p:nvPr/>
        </p:nvPicPr>
        <p:blipFill>
          <a:blip r:embed="rId5"/>
          <a:srcRect/>
          <a:stretch>
            <a:fillRect/>
          </a:stretch>
        </p:blipFill>
        <p:spPr>
          <a:xfrm>
            <a:off x="0" y="1447806"/>
            <a:ext cx="5742432" cy="4026404"/>
          </a:xfrm>
          <a:prstGeom prst="rect">
            <a:avLst/>
          </a:prstGeom>
          <a:noFill/>
          <a:ln cap="flat">
            <a:noFill/>
          </a:ln>
        </p:spPr>
      </p:pic>
      <p:sp>
        <p:nvSpPr>
          <p:cNvPr id="3" name="Titre 1">
            <a:extLst>
              <a:ext uri="{FF2B5EF4-FFF2-40B4-BE49-F238E27FC236}">
                <a16:creationId xmlns:a16="http://schemas.microsoft.com/office/drawing/2014/main" id="{FB5A9B50-B1A0-4CA0-8FEE-DB2C32482832}"/>
              </a:ext>
            </a:extLst>
          </p:cNvPr>
          <p:cNvSpPr txBox="1">
            <a:spLocks noGrp="1"/>
          </p:cNvSpPr>
          <p:nvPr>
            <p:ph type="title"/>
          </p:nvPr>
        </p:nvSpPr>
        <p:spPr>
          <a:xfrm>
            <a:off x="1218886" y="152403"/>
            <a:ext cx="10426189" cy="1295403"/>
          </a:xfrm>
        </p:spPr>
        <p:txBody>
          <a:bodyPr/>
          <a:lstStyle/>
          <a:p>
            <a:r>
              <a:rPr lang="fr-FR" sz="3200" i="1"/>
              <a:t>Mimosa veut lever 60 millions </a:t>
            </a:r>
            <a:r>
              <a:rPr lang="fr-FR" sz="3200" i="1" dirty="0"/>
              <a:t>€ pour la transition écologique </a:t>
            </a:r>
            <a:r>
              <a:rPr lang="fr-FR" sz="2000" i="1" dirty="0"/>
              <a:t>[11]</a:t>
            </a:r>
            <a:r>
              <a:rPr lang="fr-FR" sz="3200" dirty="0"/>
              <a:t> </a:t>
            </a:r>
            <a:endParaRPr lang="fr-FR" sz="3200" i="1"/>
          </a:p>
        </p:txBody>
      </p:sp>
      <p:pic>
        <p:nvPicPr>
          <p:cNvPr id="4" name="Espace réservé du contenu 4">
            <a:extLst>
              <a:ext uri="{FF2B5EF4-FFF2-40B4-BE49-F238E27FC236}">
                <a16:creationId xmlns:a16="http://schemas.microsoft.com/office/drawing/2014/main" id="{0FB45F57-B94A-4DD3-A883-1C27C798780E}"/>
              </a:ext>
            </a:extLst>
          </p:cNvPr>
          <p:cNvPicPr>
            <a:picLocks noGrp="1" noChangeAspect="1"/>
          </p:cNvPicPr>
          <p:nvPr>
            <p:ph idx="1"/>
          </p:nvPr>
        </p:nvPicPr>
        <p:blipFill>
          <a:blip r:embed="rId6"/>
          <a:stretch>
            <a:fillRect/>
          </a:stretch>
        </p:blipFill>
        <p:spPr>
          <a:xfrm>
            <a:off x="792483" y="2093107"/>
            <a:ext cx="4203889" cy="2064367"/>
          </a:xfrm>
        </p:spPr>
      </p:pic>
      <p:sp>
        <p:nvSpPr>
          <p:cNvPr id="5" name="Espace réservé du contenu 2">
            <a:extLst>
              <a:ext uri="{FF2B5EF4-FFF2-40B4-BE49-F238E27FC236}">
                <a16:creationId xmlns:a16="http://schemas.microsoft.com/office/drawing/2014/main" id="{DE1E5916-3EE1-446D-A0A6-85B041F0E976}"/>
              </a:ext>
            </a:extLst>
          </p:cNvPr>
          <p:cNvSpPr txBox="1"/>
          <p:nvPr/>
        </p:nvSpPr>
        <p:spPr>
          <a:xfrm>
            <a:off x="5742432" y="1787359"/>
            <a:ext cx="5902644" cy="3497570"/>
          </a:xfrm>
          <a:prstGeom prst="rect">
            <a:avLst/>
          </a:prstGeom>
          <a:noFill/>
          <a:ln cap="flat">
            <a:noFill/>
          </a:ln>
        </p:spPr>
        <p:txBody>
          <a:bodyPr vert="horz" wrap="square" lIns="91440" tIns="45720" rIns="91440" bIns="45720" anchor="t" anchorCtr="0" compatLnSpc="1">
            <a:noAutofit/>
          </a:bodyPr>
          <a:lstStyle/>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a:rPr>
              <a:t>5000 projets financés par 70 millions </a:t>
            </a:r>
            <a:r>
              <a:rPr lang="fr-FR" sz="2200" b="0" i="0" u="none" strike="noStrike" kern="1200" cap="none" spc="0" baseline="0">
                <a:solidFill>
                  <a:srgbClr val="000000"/>
                </a:solidFill>
                <a:uFillTx/>
                <a:latin typeface="Constantia" pitchFamily="18"/>
              </a:rPr>
              <a:t>€ </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Fond de dette Européen pour la transition agricole et alimentaire : </a:t>
            </a:r>
            <a:r>
              <a:rPr lang="fr-FR" sz="2200" b="0" i="1" u="none" strike="noStrike" kern="1200" cap="none" spc="0" baseline="0">
                <a:solidFill>
                  <a:srgbClr val="000000"/>
                </a:solidFill>
                <a:uFillTx/>
                <a:latin typeface="Constantia" pitchFamily="18"/>
              </a:rPr>
              <a:t>Miimosa transition #1</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Financer les projets de particuliers et notamment les exploitations agricoles.</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Objectif :  50 à 60 millions € au total</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30 millions € déjà réunis</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200" b="0" i="0" u="none" strike="noStrike" kern="1200" cap="none" spc="0" baseline="0">
              <a:solidFill>
                <a:srgbClr val="000000"/>
              </a:solidFill>
              <a:uFillTx/>
              <a:latin typeface="Constantia" pitchFamily="18"/>
            </a:endParaRPr>
          </a:p>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000000"/>
              </a:solidFill>
              <a:uFillTx/>
              <a:latin typeface="Constantia"/>
            </a:endParaRPr>
          </a:p>
        </p:txBody>
      </p:sp>
      <p:sp>
        <p:nvSpPr>
          <p:cNvPr id="6" name="Sous-titre 2">
            <a:extLst>
              <a:ext uri="{FF2B5EF4-FFF2-40B4-BE49-F238E27FC236}">
                <a16:creationId xmlns:a16="http://schemas.microsoft.com/office/drawing/2014/main" id="{09866B87-7B9B-473C-A7C5-8CD0F60A0BB6}"/>
              </a:ext>
            </a:extLst>
          </p:cNvPr>
          <p:cNvSpPr txBox="1"/>
          <p:nvPr/>
        </p:nvSpPr>
        <p:spPr>
          <a:xfrm>
            <a:off x="6080001" y="1160007"/>
            <a:ext cx="5227505" cy="541041"/>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2600" b="0" i="0" u="none" strike="noStrike" kern="1200" cap="none" spc="0" baseline="0">
                <a:solidFill>
                  <a:srgbClr val="679015"/>
                </a:solidFill>
                <a:uFillTx/>
                <a:latin typeface="Constantia"/>
              </a:rPr>
              <a:t>La France Agricole, 20 janvier 2022</a:t>
            </a:r>
          </a:p>
        </p:txBody>
      </p:sp>
      <p:sp>
        <p:nvSpPr>
          <p:cNvPr id="7" name="ZoneTexte 5">
            <a:extLst>
              <a:ext uri="{FF2B5EF4-FFF2-40B4-BE49-F238E27FC236}">
                <a16:creationId xmlns:a16="http://schemas.microsoft.com/office/drawing/2014/main" id="{F43F720C-5B6A-4014-8D14-E46029D92376}"/>
              </a:ext>
            </a:extLst>
          </p:cNvPr>
          <p:cNvSpPr txBox="1"/>
          <p:nvPr/>
        </p:nvSpPr>
        <p:spPr>
          <a:xfrm>
            <a:off x="683477" y="5243370"/>
            <a:ext cx="4421892"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1200" cap="none" spc="0" baseline="0">
                <a:solidFill>
                  <a:srgbClr val="767171"/>
                </a:solidFill>
                <a:uFillTx/>
                <a:latin typeface="Constantia" pitchFamily="18"/>
              </a:rPr>
              <a:t>Plateforme de financement participative de projets dédiés à l’agriculture et l’alimentation durable. Photo : site Miimosa</a:t>
            </a:r>
          </a:p>
        </p:txBody>
      </p:sp>
      <p:sp>
        <p:nvSpPr>
          <p:cNvPr id="8" name="ZoneTexte 8">
            <a:extLst>
              <a:ext uri="{FF2B5EF4-FFF2-40B4-BE49-F238E27FC236}">
                <a16:creationId xmlns:a16="http://schemas.microsoft.com/office/drawing/2014/main" id="{CDC3CDA7-488E-482F-8495-C880792265E0}"/>
              </a:ext>
            </a:extLst>
          </p:cNvPr>
          <p:cNvSpPr txBox="1"/>
          <p:nvPr/>
        </p:nvSpPr>
        <p:spPr>
          <a:xfrm>
            <a:off x="0" y="6657947"/>
            <a:ext cx="10119363"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1" u="none" strike="noStrike" kern="1200" cap="none" spc="0" baseline="0">
                <a:solidFill>
                  <a:srgbClr val="7F7F7F"/>
                </a:solidFill>
                <a:uFillTx/>
                <a:latin typeface="Calibri"/>
              </a:rPr>
              <a:t>https://www.lafranceagricole.fr/actualites/gestion-et-droit/financement-participatif-miimosa-veut-lever-60millions-deuros-pour-la-transition-agroecologique-1,1,4074053560.html</a:t>
            </a:r>
          </a:p>
        </p:txBody>
      </p:sp>
      <p:pic>
        <p:nvPicPr>
          <p:cNvPr id="9" name="Picture 4" descr="Fonds européen d&amp;#39;investissement — Wikipédia">
            <a:extLst>
              <a:ext uri="{FF2B5EF4-FFF2-40B4-BE49-F238E27FC236}">
                <a16:creationId xmlns:a16="http://schemas.microsoft.com/office/drawing/2014/main" id="{74D440A6-9967-4FC4-ABEB-EEB33B401FD7}"/>
              </a:ext>
            </a:extLst>
          </p:cNvPr>
          <p:cNvPicPr>
            <a:picLocks noChangeAspect="1"/>
          </p:cNvPicPr>
          <p:nvPr/>
        </p:nvPicPr>
        <p:blipFill>
          <a:blip r:embed="rId7"/>
          <a:srcRect/>
          <a:stretch>
            <a:fillRect/>
          </a:stretch>
        </p:blipFill>
        <p:spPr>
          <a:xfrm>
            <a:off x="6188741" y="5558445"/>
            <a:ext cx="1230325" cy="707434"/>
          </a:xfrm>
          <a:prstGeom prst="rect">
            <a:avLst/>
          </a:prstGeom>
          <a:noFill/>
          <a:ln cap="flat">
            <a:noFill/>
          </a:ln>
        </p:spPr>
      </p:pic>
      <p:pic>
        <p:nvPicPr>
          <p:cNvPr id="10" name="Picture 6" descr="Carrefour (enseigne) — Wikipédia">
            <a:extLst>
              <a:ext uri="{FF2B5EF4-FFF2-40B4-BE49-F238E27FC236}">
                <a16:creationId xmlns:a16="http://schemas.microsoft.com/office/drawing/2014/main" id="{009BFFB8-8550-4DDD-911A-923BB6260301}"/>
              </a:ext>
            </a:extLst>
          </p:cNvPr>
          <p:cNvPicPr>
            <a:picLocks noChangeAspect="1"/>
          </p:cNvPicPr>
          <p:nvPr/>
        </p:nvPicPr>
        <p:blipFill>
          <a:blip r:embed="rId8"/>
          <a:srcRect/>
          <a:stretch>
            <a:fillRect/>
          </a:stretch>
        </p:blipFill>
        <p:spPr>
          <a:xfrm>
            <a:off x="7546652" y="5545049"/>
            <a:ext cx="872200" cy="699186"/>
          </a:xfrm>
          <a:prstGeom prst="rect">
            <a:avLst/>
          </a:prstGeom>
          <a:noFill/>
          <a:ln cap="flat">
            <a:noFill/>
          </a:ln>
        </p:spPr>
      </p:pic>
      <p:pic>
        <p:nvPicPr>
          <p:cNvPr id="11" name="Picture 8" descr="ADEME | Partenaires de la CDC">
            <a:extLst>
              <a:ext uri="{FF2B5EF4-FFF2-40B4-BE49-F238E27FC236}">
                <a16:creationId xmlns:a16="http://schemas.microsoft.com/office/drawing/2014/main" id="{7B4C1A65-6893-4614-8C3F-49A864C91233}"/>
              </a:ext>
            </a:extLst>
          </p:cNvPr>
          <p:cNvPicPr>
            <a:picLocks noChangeAspect="1"/>
          </p:cNvPicPr>
          <p:nvPr/>
        </p:nvPicPr>
        <p:blipFill>
          <a:blip r:embed="rId9"/>
          <a:srcRect/>
          <a:stretch>
            <a:fillRect/>
          </a:stretch>
        </p:blipFill>
        <p:spPr>
          <a:xfrm>
            <a:off x="8540614" y="5474211"/>
            <a:ext cx="1052986" cy="1107054"/>
          </a:xfrm>
          <a:prstGeom prst="rect">
            <a:avLst/>
          </a:prstGeom>
          <a:noFill/>
          <a:ln cap="flat">
            <a:noFill/>
          </a:ln>
        </p:spPr>
      </p:pic>
      <p:pic>
        <p:nvPicPr>
          <p:cNvPr id="12" name="Image 13">
            <a:extLst>
              <a:ext uri="{FF2B5EF4-FFF2-40B4-BE49-F238E27FC236}">
                <a16:creationId xmlns:a16="http://schemas.microsoft.com/office/drawing/2014/main" id="{23477929-D60B-4AF7-96D5-1989DA96E551}"/>
              </a:ext>
            </a:extLst>
          </p:cNvPr>
          <p:cNvPicPr>
            <a:picLocks noChangeAspect="1"/>
          </p:cNvPicPr>
          <p:nvPr/>
        </p:nvPicPr>
        <p:blipFill>
          <a:blip r:embed="rId10"/>
          <a:stretch>
            <a:fillRect/>
          </a:stretch>
        </p:blipFill>
        <p:spPr>
          <a:xfrm>
            <a:off x="9721187" y="5585429"/>
            <a:ext cx="2166954" cy="618408"/>
          </a:xfrm>
          <a:prstGeom prst="rect">
            <a:avLst/>
          </a:prstGeom>
          <a:noFill/>
          <a:ln cap="flat">
            <a:noFill/>
          </a:ln>
        </p:spPr>
      </p:pic>
      <p:pic>
        <p:nvPicPr>
          <p:cNvPr id="13" name="Picture 10" descr="Fondation Daniel et Nina Carasso">
            <a:extLst>
              <a:ext uri="{FF2B5EF4-FFF2-40B4-BE49-F238E27FC236}">
                <a16:creationId xmlns:a16="http://schemas.microsoft.com/office/drawing/2014/main" id="{A95B8BBC-FA3C-4A50-9E5A-E5F7B4646863}"/>
              </a:ext>
            </a:extLst>
          </p:cNvPr>
          <p:cNvPicPr>
            <a:picLocks noChangeAspect="1"/>
          </p:cNvPicPr>
          <p:nvPr/>
        </p:nvPicPr>
        <p:blipFill>
          <a:blip r:embed="rId11"/>
          <a:srcRect/>
          <a:stretch>
            <a:fillRect/>
          </a:stretch>
        </p:blipFill>
        <p:spPr>
          <a:xfrm>
            <a:off x="10182822" y="6244227"/>
            <a:ext cx="1462253" cy="549234"/>
          </a:xfrm>
          <a:prstGeom prst="rect">
            <a:avLst/>
          </a:prstGeom>
          <a:noFill/>
          <a:ln cap="flat">
            <a:noFill/>
          </a:ln>
        </p:spPr>
      </p:pic>
      <p:sp>
        <p:nvSpPr>
          <p:cNvPr id="14" name="Espace réservé du numéro de diapositive 15">
            <a:extLst>
              <a:ext uri="{FF2B5EF4-FFF2-40B4-BE49-F238E27FC236}">
                <a16:creationId xmlns:a16="http://schemas.microsoft.com/office/drawing/2014/main" id="{08FA8A7E-9FD8-436D-9448-115B7518058B}"/>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dirty="0"/>
              <a:t>15</a:t>
            </a:r>
            <a:endParaRPr lang="fr-FR" sz="1200" b="0" i="0" u="none" strike="noStrike" kern="1200" cap="none" spc="0" baseline="0">
              <a:solidFill>
                <a:srgbClr val="000000"/>
              </a:solidFill>
              <a:uFillTx/>
              <a:latin typeface="Constantia"/>
            </a:endParaRPr>
          </a:p>
        </p:txBody>
      </p:sp>
      <p:pic>
        <p:nvPicPr>
          <p:cNvPr id="15" name="Audio 14">
            <a:hlinkClick r:id="" action="ppaction://media"/>
            <a:extLst>
              <a:ext uri="{FF2B5EF4-FFF2-40B4-BE49-F238E27FC236}">
                <a16:creationId xmlns:a16="http://schemas.microsoft.com/office/drawing/2014/main" id="{43979AD2-E24B-4D2B-AF1D-FF7398D904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0025" y="6299200"/>
            <a:ext cx="406400" cy="406400"/>
          </a:xfrm>
          <a:prstGeom prst="rect">
            <a:avLst/>
          </a:prstGeom>
        </p:spPr>
      </p:pic>
    </p:spTree>
  </p:cSld>
  <p:clrMapOvr>
    <a:masterClrMapping/>
  </p:clrMapOvr>
  <p:transition spd="med" advTm="855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644670-C91B-411C-8B62-121877EF7985}"/>
              </a:ext>
            </a:extLst>
          </p:cNvPr>
          <p:cNvSpPr txBox="1">
            <a:spLocks noGrp="1"/>
          </p:cNvSpPr>
          <p:nvPr>
            <p:ph type="title"/>
          </p:nvPr>
        </p:nvSpPr>
        <p:spPr/>
        <p:txBody>
          <a:bodyPr/>
          <a:lstStyle/>
          <a:p>
            <a:pPr lvl="0"/>
            <a:r>
              <a:rPr lang="fr-FR" sz="3200" i="1" dirty="0"/>
              <a:t>Les Maraîchers d’Armor : une nouvelle action de formation des saisonniers </a:t>
            </a:r>
            <a:r>
              <a:rPr lang="fr-FR" sz="2000" i="1" dirty="0"/>
              <a:t>[12]</a:t>
            </a:r>
            <a:endParaRPr lang="fr-FR" sz="3200" i="1">
              <a:latin typeface="Constantia" pitchFamily="18"/>
            </a:endParaRPr>
          </a:p>
        </p:txBody>
      </p:sp>
      <p:pic>
        <p:nvPicPr>
          <p:cNvPr id="3" name="Image 4">
            <a:extLst>
              <a:ext uri="{FF2B5EF4-FFF2-40B4-BE49-F238E27FC236}">
                <a16:creationId xmlns:a16="http://schemas.microsoft.com/office/drawing/2014/main" id="{B4BCF5D7-DF31-4BE5-98CE-C06C2DE80A1D}"/>
              </a:ext>
            </a:extLst>
          </p:cNvPr>
          <p:cNvPicPr>
            <a:picLocks noChangeAspect="1"/>
          </p:cNvPicPr>
          <p:nvPr/>
        </p:nvPicPr>
        <p:blipFill>
          <a:blip r:embed="rId5"/>
          <a:stretch>
            <a:fillRect/>
          </a:stretch>
        </p:blipFill>
        <p:spPr>
          <a:xfrm>
            <a:off x="190405" y="1893054"/>
            <a:ext cx="5440561" cy="2889010"/>
          </a:xfrm>
          <a:prstGeom prst="rect">
            <a:avLst/>
          </a:prstGeom>
          <a:noFill/>
          <a:ln cap="flat">
            <a:noFill/>
          </a:ln>
        </p:spPr>
      </p:pic>
      <p:sp>
        <p:nvSpPr>
          <p:cNvPr id="4" name="Sous-titre 2">
            <a:extLst>
              <a:ext uri="{FF2B5EF4-FFF2-40B4-BE49-F238E27FC236}">
                <a16:creationId xmlns:a16="http://schemas.microsoft.com/office/drawing/2014/main" id="{D7910A2E-2E24-4832-8426-3CE9BFE84C00}"/>
              </a:ext>
            </a:extLst>
          </p:cNvPr>
          <p:cNvSpPr txBox="1"/>
          <p:nvPr/>
        </p:nvSpPr>
        <p:spPr>
          <a:xfrm>
            <a:off x="6761101" y="1113611"/>
            <a:ext cx="5227505" cy="680469"/>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80000"/>
              </a:lnSpc>
              <a:spcBef>
                <a:spcPts val="1800"/>
              </a:spcBef>
              <a:spcAft>
                <a:spcPts val="0"/>
              </a:spcAft>
              <a:buNone/>
              <a:tabLst/>
              <a:defRPr sz="1500" b="0" i="0" u="none" strike="noStrike" kern="0" cap="none" spc="0" baseline="0">
                <a:solidFill>
                  <a:srgbClr val="000000"/>
                </a:solidFill>
                <a:uFillTx/>
              </a:defRPr>
            </a:pPr>
            <a:r>
              <a:rPr lang="fr-FR" sz="2600" b="0" i="0" u="none" strike="noStrike" kern="1200" cap="none" spc="0" baseline="0">
                <a:solidFill>
                  <a:srgbClr val="679015"/>
                </a:solidFill>
                <a:uFillTx/>
                <a:latin typeface="Constantia"/>
              </a:rPr>
              <a:t>Médiafel, </a:t>
            </a:r>
            <a:r>
              <a:rPr lang="fr-FR" sz="2600" b="0" i="0" u="none" strike="noStrike" kern="0" cap="none" spc="0" baseline="0">
                <a:solidFill>
                  <a:srgbClr val="679015"/>
                </a:solidFill>
                <a:uFillTx/>
                <a:latin typeface="Constantia"/>
              </a:rPr>
              <a:t>21</a:t>
            </a:r>
            <a:r>
              <a:rPr lang="fr-FR" sz="2600" b="0" i="0" u="none" strike="noStrike" kern="1200" cap="none" spc="0" baseline="0">
                <a:solidFill>
                  <a:srgbClr val="679015"/>
                </a:solidFill>
                <a:uFillTx/>
                <a:latin typeface="Constantia"/>
              </a:rPr>
              <a:t> janvier 2022</a:t>
            </a:r>
          </a:p>
        </p:txBody>
      </p:sp>
      <p:sp>
        <p:nvSpPr>
          <p:cNvPr id="5" name="ZoneTexte 5">
            <a:extLst>
              <a:ext uri="{FF2B5EF4-FFF2-40B4-BE49-F238E27FC236}">
                <a16:creationId xmlns:a16="http://schemas.microsoft.com/office/drawing/2014/main" id="{C57A3765-37CE-49BD-8385-782D756D102F}"/>
              </a:ext>
            </a:extLst>
          </p:cNvPr>
          <p:cNvSpPr txBox="1"/>
          <p:nvPr/>
        </p:nvSpPr>
        <p:spPr>
          <a:xfrm>
            <a:off x="190405" y="4782065"/>
            <a:ext cx="442189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1200" cap="none" spc="0" baseline="0">
                <a:solidFill>
                  <a:srgbClr val="767171"/>
                </a:solidFill>
                <a:uFillTx/>
                <a:latin typeface="Constantia" pitchFamily="18"/>
              </a:rPr>
              <a:t>Photo : </a:t>
            </a:r>
            <a:r>
              <a:rPr lang="fr-FR" sz="1200" b="0" i="1" u="none" strike="noStrike" kern="1200" cap="none" spc="0" baseline="0" err="1">
                <a:solidFill>
                  <a:srgbClr val="767171"/>
                </a:solidFill>
                <a:uFillTx/>
                <a:latin typeface="Constantia" pitchFamily="18"/>
              </a:rPr>
              <a:t>Médiafel</a:t>
            </a:r>
            <a:r>
              <a:rPr lang="fr-FR" sz="1200" b="0" i="1" u="none" strike="noStrike" kern="1200" cap="none" spc="0" baseline="0">
                <a:solidFill>
                  <a:srgbClr val="767171"/>
                </a:solidFill>
                <a:uFillTx/>
                <a:latin typeface="Constantia" pitchFamily="18"/>
              </a:rPr>
              <a:t>-Prince de Bretagne</a:t>
            </a:r>
          </a:p>
        </p:txBody>
      </p:sp>
      <p:sp>
        <p:nvSpPr>
          <p:cNvPr id="6" name="ZoneTexte 8">
            <a:extLst>
              <a:ext uri="{FF2B5EF4-FFF2-40B4-BE49-F238E27FC236}">
                <a16:creationId xmlns:a16="http://schemas.microsoft.com/office/drawing/2014/main" id="{83FF69B3-C4CE-4B03-AC86-C0402DC1FEF9}"/>
              </a:ext>
            </a:extLst>
          </p:cNvPr>
          <p:cNvSpPr txBox="1"/>
          <p:nvPr/>
        </p:nvSpPr>
        <p:spPr>
          <a:xfrm>
            <a:off x="0" y="6657947"/>
            <a:ext cx="10119363"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1" u="none" strike="noStrike" kern="1200" cap="none" spc="0" baseline="0">
                <a:solidFill>
                  <a:srgbClr val="7F7F7F"/>
                </a:solidFill>
                <a:uFillTx/>
                <a:latin typeface="Calibri"/>
              </a:rPr>
              <a:t>https://www.arboriculture-fruitiere.com/articles/vie-de-filiere/les-maraichers-darmor-une-nouvelle-action-de-formation-des-saisonniers</a:t>
            </a:r>
          </a:p>
        </p:txBody>
      </p:sp>
      <p:sp>
        <p:nvSpPr>
          <p:cNvPr id="7" name="Espace réservé du contenu 2">
            <a:extLst>
              <a:ext uri="{FF2B5EF4-FFF2-40B4-BE49-F238E27FC236}">
                <a16:creationId xmlns:a16="http://schemas.microsoft.com/office/drawing/2014/main" id="{4799064A-D4B1-4B96-A39F-2107B608EDD7}"/>
              </a:ext>
            </a:extLst>
          </p:cNvPr>
          <p:cNvSpPr txBox="1"/>
          <p:nvPr/>
        </p:nvSpPr>
        <p:spPr>
          <a:xfrm>
            <a:off x="5742432" y="1787359"/>
            <a:ext cx="5902644" cy="3497570"/>
          </a:xfrm>
          <a:prstGeom prst="rect">
            <a:avLst/>
          </a:prstGeom>
          <a:noFill/>
          <a:ln cap="flat">
            <a:noFill/>
          </a:ln>
        </p:spPr>
        <p:txBody>
          <a:bodyPr vert="horz" wrap="square" lIns="91440" tIns="45720" rIns="91440" bIns="45720" anchor="t" anchorCtr="0" compatLnSpc="1">
            <a:noAutofit/>
          </a:bodyPr>
          <a:lstStyle/>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pitchFamily="18"/>
              </a:rPr>
              <a:t>Nouvelle session du programme d'action de formation préalable au recrutement (AFPR).</a:t>
            </a:r>
            <a:endParaRPr lang="fr-FR" sz="2200" b="0" i="0" u="none" strike="noStrike" kern="1200" cap="none" spc="0" baseline="0">
              <a:solidFill>
                <a:srgbClr val="000000"/>
              </a:solidFill>
              <a:uFillTx/>
              <a:latin typeface="Constantia" pitchFamily="18"/>
            </a:endParaRP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a:rPr>
              <a:t>Objectif : répondre aux enjeux de main d’oeuvre</a:t>
            </a:r>
            <a:endParaRPr lang="fr-FR" sz="2200" b="0" i="0" u="none" strike="noStrike" kern="1200" cap="none" spc="0" baseline="0">
              <a:solidFill>
                <a:srgbClr val="000000"/>
              </a:solidFill>
              <a:uFillTx/>
              <a:latin typeface="Constantia" pitchFamily="18"/>
            </a:endParaRP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pitchFamily="18"/>
              </a:rPr>
              <a:t>Stage de formation rémunéré d’1 mois au sein d’une exploitation en alternance</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pitchFamily="18"/>
              </a:rPr>
              <a:t>Taux de réussite de 80%</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pitchFamily="18"/>
              </a:rPr>
              <a:t>En 2021, 41 personnes sur les 47 ayant suivi la formation, ont obtenu une proposition d'emploi.</a:t>
            </a:r>
          </a:p>
          <a:p>
            <a:pPr marL="304751" marR="0" lvl="0" indent="-304751" algn="just"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pitchFamily="18"/>
              </a:rPr>
              <a:t>Prochaine session de formation en mars 2022. </a:t>
            </a:r>
          </a:p>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000000"/>
              </a:solidFill>
              <a:uFillTx/>
              <a:latin typeface="Constantia"/>
            </a:endParaRPr>
          </a:p>
        </p:txBody>
      </p:sp>
      <p:pic>
        <p:nvPicPr>
          <p:cNvPr id="8" name="Picture 2" descr="Pôle emploi — Wikipédia">
            <a:extLst>
              <a:ext uri="{FF2B5EF4-FFF2-40B4-BE49-F238E27FC236}">
                <a16:creationId xmlns:a16="http://schemas.microsoft.com/office/drawing/2014/main" id="{4CA7F497-797B-432B-91DE-B834C5D2D908}"/>
              </a:ext>
            </a:extLst>
          </p:cNvPr>
          <p:cNvPicPr>
            <a:picLocks noChangeAspect="1"/>
          </p:cNvPicPr>
          <p:nvPr/>
        </p:nvPicPr>
        <p:blipFill>
          <a:blip r:embed="rId6"/>
          <a:srcRect/>
          <a:stretch>
            <a:fillRect/>
          </a:stretch>
        </p:blipFill>
        <p:spPr>
          <a:xfrm>
            <a:off x="2447976" y="5125705"/>
            <a:ext cx="1219370" cy="975500"/>
          </a:xfrm>
          <a:prstGeom prst="rect">
            <a:avLst/>
          </a:prstGeom>
          <a:noFill/>
          <a:ln cap="flat">
            <a:noFill/>
          </a:ln>
        </p:spPr>
      </p:pic>
      <p:pic>
        <p:nvPicPr>
          <p:cNvPr id="9" name="Image 9">
            <a:extLst>
              <a:ext uri="{FF2B5EF4-FFF2-40B4-BE49-F238E27FC236}">
                <a16:creationId xmlns:a16="http://schemas.microsoft.com/office/drawing/2014/main" id="{D0FD8C23-DD36-4A5B-95F6-B1361230A21F}"/>
              </a:ext>
            </a:extLst>
          </p:cNvPr>
          <p:cNvPicPr>
            <a:picLocks noChangeAspect="1"/>
          </p:cNvPicPr>
          <p:nvPr/>
        </p:nvPicPr>
        <p:blipFill>
          <a:blip r:embed="rId7"/>
          <a:stretch>
            <a:fillRect/>
          </a:stretch>
        </p:blipFill>
        <p:spPr>
          <a:xfrm>
            <a:off x="3922574" y="4989560"/>
            <a:ext cx="994647" cy="1460891"/>
          </a:xfrm>
          <a:prstGeom prst="rect">
            <a:avLst/>
          </a:prstGeom>
          <a:noFill/>
          <a:ln cap="flat">
            <a:noFill/>
          </a:ln>
        </p:spPr>
      </p:pic>
      <p:pic>
        <p:nvPicPr>
          <p:cNvPr id="10" name="Picture 4" descr="L&amp;#39;iréo MFR de Lesneven : les formations, les actualités, les résultats">
            <a:extLst>
              <a:ext uri="{FF2B5EF4-FFF2-40B4-BE49-F238E27FC236}">
                <a16:creationId xmlns:a16="http://schemas.microsoft.com/office/drawing/2014/main" id="{DCD427CF-FA88-4B3E-8FDC-EA16B322DB2E}"/>
              </a:ext>
            </a:extLst>
          </p:cNvPr>
          <p:cNvPicPr>
            <a:picLocks noChangeAspect="1"/>
          </p:cNvPicPr>
          <p:nvPr/>
        </p:nvPicPr>
        <p:blipFill>
          <a:blip r:embed="rId8"/>
          <a:srcRect/>
          <a:stretch>
            <a:fillRect/>
          </a:stretch>
        </p:blipFill>
        <p:spPr>
          <a:xfrm>
            <a:off x="190405" y="5001694"/>
            <a:ext cx="1904996" cy="1133471"/>
          </a:xfrm>
          <a:prstGeom prst="rect">
            <a:avLst/>
          </a:prstGeom>
          <a:noFill/>
          <a:ln cap="flat">
            <a:noFill/>
          </a:ln>
        </p:spPr>
      </p:pic>
      <p:sp>
        <p:nvSpPr>
          <p:cNvPr id="12" name="Espace réservé du numéro de diapositive 6">
            <a:extLst>
              <a:ext uri="{FF2B5EF4-FFF2-40B4-BE49-F238E27FC236}">
                <a16:creationId xmlns:a16="http://schemas.microsoft.com/office/drawing/2014/main" id="{F1FA7DD5-BEBC-40DF-A776-FD7D6C2C9C7B}"/>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652918-C8B7-4A18-8BAA-94E29FFA9664}" type="slidenum">
              <a:t>16</a:t>
            </a:fld>
            <a:endParaRPr lang="fr-FR" sz="1200" b="0" i="0" u="none" strike="noStrike" kern="1200" cap="none" spc="0" baseline="0">
              <a:solidFill>
                <a:srgbClr val="000000"/>
              </a:solidFill>
              <a:uFillTx/>
              <a:latin typeface="Constantia"/>
            </a:endParaRPr>
          </a:p>
        </p:txBody>
      </p:sp>
      <p:pic>
        <p:nvPicPr>
          <p:cNvPr id="11" name="Audio 10">
            <a:hlinkClick r:id="" action="ppaction://media"/>
            <a:extLst>
              <a:ext uri="{FF2B5EF4-FFF2-40B4-BE49-F238E27FC236}">
                <a16:creationId xmlns:a16="http://schemas.microsoft.com/office/drawing/2014/main" id="{5E5459F3-7DB7-46A9-878E-3A4FA751EC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0025" y="6299200"/>
            <a:ext cx="406400" cy="406400"/>
          </a:xfrm>
          <a:prstGeom prst="rect">
            <a:avLst/>
          </a:prstGeom>
        </p:spPr>
      </p:pic>
    </p:spTree>
  </p:cSld>
  <p:clrMapOvr>
    <a:masterClrMapping/>
  </p:clrMapOvr>
  <p:transition spd="med" advTm="1097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4CAEF970-D1F6-4068-B7F2-4718F86E4E69}"/>
              </a:ext>
            </a:extLst>
          </p:cNvPr>
          <p:cNvSpPr txBox="1">
            <a:spLocks noGrp="1"/>
          </p:cNvSpPr>
          <p:nvPr>
            <p:ph type="title"/>
          </p:nvPr>
        </p:nvSpPr>
        <p:spPr>
          <a:xfrm>
            <a:off x="1248064" y="471629"/>
            <a:ext cx="10540992" cy="1273219"/>
          </a:xfrm>
        </p:spPr>
        <p:txBody>
          <a:bodyPr anchorCtr="1"/>
          <a:lstStyle/>
          <a:p>
            <a:pPr lvl="0" algn="ctr"/>
            <a:r>
              <a:rPr lang="fr-FR" b="1"/>
              <a:t>Dossier : Nouveau guide du tri et du recyclage d’ADIVALOR</a:t>
            </a:r>
            <a:endParaRPr lang="fr-FR" sz="2100"/>
          </a:p>
        </p:txBody>
      </p:sp>
      <p:sp>
        <p:nvSpPr>
          <p:cNvPr id="3"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CE7BFC79-8F1F-4D00-94BE-DD901BAF407E}"/>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Espace réservé du numéro de diapositive 10">
            <a:extLst>
              <a:ext uri="{FF2B5EF4-FFF2-40B4-BE49-F238E27FC236}">
                <a16:creationId xmlns:a16="http://schemas.microsoft.com/office/drawing/2014/main" id="{700CBDA5-1755-417C-B49D-0C423A5CC9F0}"/>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D119B3-A7F8-4989-BA72-5EA94B5F027D}" type="slidenum">
              <a:t>17</a:t>
            </a:fld>
            <a:endParaRPr lang="fr-FR" sz="1200" b="0" i="0" u="none" strike="noStrike" kern="1200" cap="none" spc="0" baseline="0">
              <a:solidFill>
                <a:srgbClr val="000000"/>
              </a:solidFill>
              <a:uFillTx/>
              <a:latin typeface="Constantia"/>
            </a:endParaRPr>
          </a:p>
        </p:txBody>
      </p:sp>
      <p:pic>
        <p:nvPicPr>
          <p:cNvPr id="5" name="Picture 2" descr="Photo : Daniel/Adobe stock">
            <a:extLst>
              <a:ext uri="{FF2B5EF4-FFF2-40B4-BE49-F238E27FC236}">
                <a16:creationId xmlns:a16="http://schemas.microsoft.com/office/drawing/2014/main" id="{0F3FF89C-5332-4353-A5B4-6744562C72C1}"/>
              </a:ext>
            </a:extLst>
          </p:cNvPr>
          <p:cNvPicPr>
            <a:picLocks noChangeAspect="1"/>
          </p:cNvPicPr>
          <p:nvPr/>
        </p:nvPicPr>
        <p:blipFill>
          <a:blip r:embed="rId5"/>
          <a:srcRect/>
          <a:stretch>
            <a:fillRect/>
          </a:stretch>
        </p:blipFill>
        <p:spPr>
          <a:xfrm>
            <a:off x="2662394" y="2117329"/>
            <a:ext cx="6864044" cy="3640025"/>
          </a:xfrm>
          <a:prstGeom prst="rect">
            <a:avLst/>
          </a:prstGeom>
          <a:noFill/>
          <a:ln cap="flat">
            <a:noFill/>
          </a:ln>
        </p:spPr>
      </p:pic>
      <p:pic>
        <p:nvPicPr>
          <p:cNvPr id="6" name="Picture 4" descr="ADIVALOR - Actualités - Traitement des déchets - EVPP - PPNU">
            <a:extLst>
              <a:ext uri="{FF2B5EF4-FFF2-40B4-BE49-F238E27FC236}">
                <a16:creationId xmlns:a16="http://schemas.microsoft.com/office/drawing/2014/main" id="{0BEE0832-87A9-45DC-A5FE-5D3A12AA1B65}"/>
              </a:ext>
            </a:extLst>
          </p:cNvPr>
          <p:cNvPicPr>
            <a:picLocks noChangeAspect="1"/>
          </p:cNvPicPr>
          <p:nvPr/>
        </p:nvPicPr>
        <p:blipFill>
          <a:blip r:embed="rId6"/>
          <a:srcRect/>
          <a:stretch>
            <a:fillRect/>
          </a:stretch>
        </p:blipFill>
        <p:spPr>
          <a:xfrm>
            <a:off x="272875" y="3061420"/>
            <a:ext cx="2193416" cy="1488542"/>
          </a:xfrm>
          <a:prstGeom prst="rect">
            <a:avLst/>
          </a:prstGeom>
          <a:noFill/>
          <a:ln cap="flat">
            <a:noFill/>
          </a:ln>
        </p:spPr>
      </p:pic>
      <p:pic>
        <p:nvPicPr>
          <p:cNvPr id="7" name="Image 7">
            <a:extLst>
              <a:ext uri="{FF2B5EF4-FFF2-40B4-BE49-F238E27FC236}">
                <a16:creationId xmlns:a16="http://schemas.microsoft.com/office/drawing/2014/main" id="{24A57AB1-FFBB-4686-BB46-C9504BBC08F2}"/>
              </a:ext>
            </a:extLst>
          </p:cNvPr>
          <p:cNvPicPr>
            <a:picLocks noChangeAspect="1"/>
          </p:cNvPicPr>
          <p:nvPr/>
        </p:nvPicPr>
        <p:blipFill>
          <a:blip r:embed="rId7"/>
          <a:stretch>
            <a:fillRect/>
          </a:stretch>
        </p:blipFill>
        <p:spPr>
          <a:xfrm>
            <a:off x="9722522" y="2337142"/>
            <a:ext cx="2257425" cy="3200400"/>
          </a:xfrm>
          <a:prstGeom prst="rect">
            <a:avLst/>
          </a:prstGeom>
          <a:noFill/>
          <a:ln cap="flat">
            <a:noFill/>
          </a:ln>
        </p:spPr>
      </p:pic>
      <p:sp>
        <p:nvSpPr>
          <p:cNvPr id="9" name="ZoneTexte 5">
            <a:extLst>
              <a:ext uri="{FF2B5EF4-FFF2-40B4-BE49-F238E27FC236}">
                <a16:creationId xmlns:a16="http://schemas.microsoft.com/office/drawing/2014/main" id="{726992B6-296C-4D94-B6BB-699EEB293CAD}"/>
              </a:ext>
            </a:extLst>
          </p:cNvPr>
          <p:cNvSpPr txBox="1"/>
          <p:nvPr/>
        </p:nvSpPr>
        <p:spPr>
          <a:xfrm>
            <a:off x="2662387" y="5703134"/>
            <a:ext cx="4421892" cy="27699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1200" i="1">
                <a:solidFill>
                  <a:srgbClr val="767171"/>
                </a:solidFill>
                <a:latin typeface="Constantia" pitchFamily="18"/>
              </a:rPr>
              <a:t>Photo : Daniel/Adobe stock</a:t>
            </a:r>
          </a:p>
        </p:txBody>
      </p:sp>
      <p:pic>
        <p:nvPicPr>
          <p:cNvPr id="8" name="Audio 7">
            <a:hlinkClick r:id="" action="ppaction://media"/>
            <a:extLst>
              <a:ext uri="{FF2B5EF4-FFF2-40B4-BE49-F238E27FC236}">
                <a16:creationId xmlns:a16="http://schemas.microsoft.com/office/drawing/2014/main" id="{66CEA58A-13FF-43BC-9054-BF0E7658CA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0025" y="6299200"/>
            <a:ext cx="406400" cy="406400"/>
          </a:xfrm>
          <a:prstGeom prst="rect">
            <a:avLst/>
          </a:prstGeom>
        </p:spPr>
      </p:pic>
    </p:spTree>
  </p:cSld>
  <p:clrMapOvr>
    <a:masterClrMapping/>
  </p:clrMapOvr>
  <p:transition spd="med" advTm="7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872954E6-8FE2-4DA7-99CC-52498351A9FA}"/>
              </a:ext>
            </a:extLst>
          </p:cNvPr>
          <p:cNvSpPr txBox="1">
            <a:spLocks noGrp="1"/>
          </p:cNvSpPr>
          <p:nvPr>
            <p:ph type="title"/>
          </p:nvPr>
        </p:nvSpPr>
        <p:spPr>
          <a:xfrm>
            <a:off x="1218886" y="593390"/>
            <a:ext cx="9743471" cy="840169"/>
          </a:xfrm>
        </p:spPr>
        <p:txBody>
          <a:bodyPr anchorCtr="1">
            <a:normAutofit/>
          </a:bodyPr>
          <a:lstStyle/>
          <a:p>
            <a:pPr lvl="0"/>
            <a:r>
              <a:rPr lang="fr-FR" i="1" dirty="0"/>
              <a:t>Filière du tri et du recyclage </a:t>
            </a:r>
            <a:r>
              <a:rPr lang="fr-FR" sz="2000" i="1" dirty="0"/>
              <a:t>[13] [14]</a:t>
            </a:r>
          </a:p>
        </p:txBody>
      </p:sp>
      <p:sp>
        <p:nvSpPr>
          <p:cNvPr id="3"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5BDBCEAB-AED4-48B1-A38F-6BC517A27ADF}"/>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Espace réservé du numéro de diapositive 10">
            <a:extLst>
              <a:ext uri="{FF2B5EF4-FFF2-40B4-BE49-F238E27FC236}">
                <a16:creationId xmlns:a16="http://schemas.microsoft.com/office/drawing/2014/main" id="{E67B0CD4-7E4E-4F52-A735-A3883D6F4D71}"/>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337DF0-ACF0-472E-8996-935FD067C61B}" type="slidenum">
              <a:t>18</a:t>
            </a:fld>
            <a:endParaRPr lang="fr-FR" sz="1200" b="0" i="0" u="none" strike="noStrike" kern="1200" cap="none" spc="0" baseline="0">
              <a:solidFill>
                <a:srgbClr val="000000"/>
              </a:solidFill>
              <a:uFillTx/>
              <a:latin typeface="Constantia"/>
            </a:endParaRPr>
          </a:p>
        </p:txBody>
      </p:sp>
      <p:pic>
        <p:nvPicPr>
          <p:cNvPr id="5" name="Picture 4" descr="ADIVALOR - Actualités - Traitement des déchets - EVPP - PPNU">
            <a:extLst>
              <a:ext uri="{FF2B5EF4-FFF2-40B4-BE49-F238E27FC236}">
                <a16:creationId xmlns:a16="http://schemas.microsoft.com/office/drawing/2014/main" id="{E169F73D-9643-4954-AE23-1F888D47A924}"/>
              </a:ext>
            </a:extLst>
          </p:cNvPr>
          <p:cNvPicPr>
            <a:picLocks noChangeAspect="1"/>
          </p:cNvPicPr>
          <p:nvPr/>
        </p:nvPicPr>
        <p:blipFill>
          <a:blip r:embed="rId5"/>
          <a:srcRect/>
          <a:stretch>
            <a:fillRect/>
          </a:stretch>
        </p:blipFill>
        <p:spPr>
          <a:xfrm>
            <a:off x="155576" y="2598505"/>
            <a:ext cx="2974766" cy="2018795"/>
          </a:xfrm>
          <a:prstGeom prst="rect">
            <a:avLst/>
          </a:prstGeom>
          <a:noFill/>
          <a:ln cap="flat">
            <a:noFill/>
          </a:ln>
        </p:spPr>
      </p:pic>
      <p:sp>
        <p:nvSpPr>
          <p:cNvPr id="6" name="Espace réservé du texte 2">
            <a:extLst>
              <a:ext uri="{FF2B5EF4-FFF2-40B4-BE49-F238E27FC236}">
                <a16:creationId xmlns:a16="http://schemas.microsoft.com/office/drawing/2014/main" id="{8380794C-EB10-45B5-BB66-4B3AC6768768}"/>
              </a:ext>
            </a:extLst>
          </p:cNvPr>
          <p:cNvSpPr txBox="1"/>
          <p:nvPr/>
        </p:nvSpPr>
        <p:spPr>
          <a:xfrm>
            <a:off x="5210982" y="1758647"/>
            <a:ext cx="6232495" cy="4104942"/>
          </a:xfrm>
          <a:prstGeom prst="rect">
            <a:avLst/>
          </a:prstGeom>
          <a:noFill/>
          <a:ln cap="flat">
            <a:noFill/>
          </a:ln>
        </p:spPr>
        <p:txBody>
          <a:bodyPr vert="horz" wrap="square" lIns="121871" tIns="60926" rIns="121871" bIns="60926" anchor="t" anchorCtr="0" compatLnSpc="1">
            <a:noAutofit/>
          </a:bodyPr>
          <a:lstStyle/>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2200" b="1" i="0" u="none" strike="noStrike" kern="1200" cap="none" spc="0" baseline="0">
                <a:solidFill>
                  <a:srgbClr val="000000"/>
                </a:solidFill>
                <a:uFillTx/>
                <a:latin typeface="Constantia"/>
              </a:rPr>
              <a:t>A.D.I.VALOR :  A</a:t>
            </a:r>
            <a:r>
              <a:rPr lang="fr-FR" sz="2200" b="0" i="0" u="none" strike="noStrike" kern="1200" cap="none" spc="0" baseline="0">
                <a:solidFill>
                  <a:srgbClr val="000000"/>
                </a:solidFill>
                <a:uFillTx/>
                <a:latin typeface="Constantia"/>
              </a:rPr>
              <a:t>griculteurs, </a:t>
            </a:r>
            <a:r>
              <a:rPr lang="fr-FR" sz="2200" b="1" i="0" u="none" strike="noStrike" kern="1200" cap="none" spc="0" baseline="0">
                <a:solidFill>
                  <a:srgbClr val="000000"/>
                </a:solidFill>
                <a:uFillTx/>
                <a:latin typeface="Constantia"/>
              </a:rPr>
              <a:t>D</a:t>
            </a:r>
            <a:r>
              <a:rPr lang="fr-FR" sz="2200" b="0" i="0" u="none" strike="noStrike" kern="1200" cap="none" spc="0" baseline="0">
                <a:solidFill>
                  <a:srgbClr val="000000"/>
                </a:solidFill>
                <a:uFillTx/>
                <a:latin typeface="Constantia"/>
              </a:rPr>
              <a:t>istributeurs, </a:t>
            </a:r>
            <a:r>
              <a:rPr lang="fr-FR" sz="2200" b="1" i="0" u="none" strike="noStrike" kern="1200" cap="none" spc="0" baseline="0">
                <a:solidFill>
                  <a:srgbClr val="000000"/>
                </a:solidFill>
                <a:uFillTx/>
                <a:latin typeface="Constantia"/>
              </a:rPr>
              <a:t>I</a:t>
            </a:r>
            <a:r>
              <a:rPr lang="fr-FR" sz="2200" b="0" i="0" u="none" strike="noStrike" kern="1200" cap="none" spc="0" baseline="0">
                <a:solidFill>
                  <a:srgbClr val="000000"/>
                </a:solidFill>
                <a:uFillTx/>
                <a:latin typeface="Constantia"/>
              </a:rPr>
              <a:t>ndustriels Pour la </a:t>
            </a:r>
            <a:r>
              <a:rPr lang="fr-FR" sz="2200" b="1" i="0" u="none" strike="noStrike" kern="1200" cap="none" spc="0" baseline="0">
                <a:solidFill>
                  <a:srgbClr val="000000"/>
                </a:solidFill>
                <a:uFillTx/>
                <a:latin typeface="Constantia"/>
              </a:rPr>
              <a:t>Valor</a:t>
            </a:r>
            <a:r>
              <a:rPr lang="fr-FR" sz="2200" b="0" i="0" u="none" strike="noStrike" kern="1200" cap="none" spc="0" baseline="0">
                <a:solidFill>
                  <a:srgbClr val="000000"/>
                </a:solidFill>
                <a:uFillTx/>
                <a:latin typeface="Constantia"/>
              </a:rPr>
              <a:t>isation des déchets agricoles</a:t>
            </a:r>
            <a:endParaRPr lang="fr-FR" sz="2200" b="0" i="0" u="none" strike="noStrike" kern="0" cap="none" spc="0" baseline="0">
              <a:solidFill>
                <a:srgbClr val="000000"/>
              </a:solidFill>
              <a:uFillTx/>
              <a:latin typeface="Constantia"/>
            </a:endParaRP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a:rPr>
              <a:t>Organisme interprofessionnel privé à but non lucratif</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a:rPr>
              <a:t>300 000 agriculteurs-trieurs</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0" cap="none" spc="0" baseline="0">
                <a:solidFill>
                  <a:srgbClr val="000000"/>
                </a:solidFill>
                <a:uFillTx/>
                <a:latin typeface="Constantia"/>
              </a:rPr>
              <a:t>1 200 opérateurs de collecte (coopérative et négoces agricoles)</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200" b="0" i="0" u="none" strike="noStrike" kern="1200" cap="none" spc="0" baseline="0">
                <a:solidFill>
                  <a:srgbClr val="000000"/>
                </a:solidFill>
                <a:uFillTx/>
                <a:latin typeface="Constantia"/>
              </a:rPr>
              <a:t>350 metteurs en </a:t>
            </a:r>
            <a:r>
              <a:rPr lang="fr-FR" sz="2200" b="0" i="0" u="none" strike="noStrike" kern="0" cap="none" spc="0" baseline="0">
                <a:solidFill>
                  <a:srgbClr val="000000"/>
                </a:solidFill>
                <a:uFillTx/>
                <a:latin typeface="Constantia"/>
              </a:rPr>
              <a:t>marché (financement via écocontribution)</a:t>
            </a:r>
            <a:endParaRPr lang="fr-FR" sz="2600" b="0" i="0" u="none" strike="noStrike" kern="1200" cap="none" spc="0" baseline="0">
              <a:solidFill>
                <a:srgbClr val="000000"/>
              </a:solidFill>
              <a:uFillTx/>
              <a:latin typeface="Constantia"/>
            </a:endParaRPr>
          </a:p>
          <a:p>
            <a:pPr marL="508004" marR="0" lvl="0" indent="-4572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3000" b="0" i="0" u="none" strike="noStrike" kern="1200" cap="none" spc="0" baseline="0">
              <a:solidFill>
                <a:srgbClr val="000000"/>
              </a:solidFill>
              <a:uFillTx/>
              <a:latin typeface="Constantia"/>
            </a:endParaRPr>
          </a:p>
        </p:txBody>
      </p:sp>
      <p:pic>
        <p:nvPicPr>
          <p:cNvPr id="8" name="Image 7">
            <a:extLst>
              <a:ext uri="{FF2B5EF4-FFF2-40B4-BE49-F238E27FC236}">
                <a16:creationId xmlns:a16="http://schemas.microsoft.com/office/drawing/2014/main" id="{E6C59E93-711F-4972-A30C-D1DCEE5164AB}"/>
              </a:ext>
            </a:extLst>
          </p:cNvPr>
          <p:cNvPicPr>
            <a:picLocks noChangeAspect="1"/>
          </p:cNvPicPr>
          <p:nvPr/>
        </p:nvPicPr>
        <p:blipFill rotWithShape="1">
          <a:blip r:embed="rId6"/>
          <a:srcRect t="3195" r="4090"/>
          <a:stretch/>
        </p:blipFill>
        <p:spPr>
          <a:xfrm>
            <a:off x="3143983" y="2409661"/>
            <a:ext cx="2165082" cy="3098159"/>
          </a:xfrm>
          <a:prstGeom prst="rect">
            <a:avLst/>
          </a:prstGeom>
          <a:noFill/>
          <a:ln cap="flat">
            <a:noFill/>
          </a:ln>
        </p:spPr>
      </p:pic>
      <p:pic>
        <p:nvPicPr>
          <p:cNvPr id="7" name="Audio 6">
            <a:hlinkClick r:id="" action="ppaction://media"/>
            <a:extLst>
              <a:ext uri="{FF2B5EF4-FFF2-40B4-BE49-F238E27FC236}">
                <a16:creationId xmlns:a16="http://schemas.microsoft.com/office/drawing/2014/main" id="{E3D9BEAD-5189-4C03-B119-B954E02129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025" y="6299200"/>
            <a:ext cx="406400" cy="406400"/>
          </a:xfrm>
          <a:prstGeom prst="rect">
            <a:avLst/>
          </a:prstGeom>
        </p:spPr>
      </p:pic>
    </p:spTree>
  </p:cSld>
  <p:clrMapOvr>
    <a:masterClrMapping/>
  </p:clrMapOvr>
  <p:transition spd="med" advTm="784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03565617-F8FC-4B12-B1F5-282AB25F2561}"/>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Espace réservé du numéro de diapositive 10">
            <a:extLst>
              <a:ext uri="{FF2B5EF4-FFF2-40B4-BE49-F238E27FC236}">
                <a16:creationId xmlns:a16="http://schemas.microsoft.com/office/drawing/2014/main" id="{667F061C-3B2A-4B59-B23D-0F76151A17B1}"/>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kern="0" dirty="0">
                <a:solidFill>
                  <a:srgbClr val="000000"/>
                </a:solidFill>
                <a:latin typeface="Calibri"/>
                <a:cs typeface="Calibri"/>
              </a:rPr>
              <a:t>19</a:t>
            </a:r>
            <a:endParaRPr lang="fr-FR" b="0" i="0" u="none" strike="noStrike" kern="0" cap="none" spc="0" baseline="0" dirty="0">
              <a:solidFill>
                <a:srgbClr val="000000"/>
              </a:solidFill>
              <a:uFillTx/>
              <a:latin typeface="Calibri"/>
              <a:cs typeface="Calibri"/>
            </a:endParaRPr>
          </a:p>
        </p:txBody>
      </p:sp>
      <p:sp>
        <p:nvSpPr>
          <p:cNvPr id="4" name="Titre 6">
            <a:extLst>
              <a:ext uri="{FF2B5EF4-FFF2-40B4-BE49-F238E27FC236}">
                <a16:creationId xmlns:a16="http://schemas.microsoft.com/office/drawing/2014/main" id="{905DCFF1-8919-48CE-9C4A-69DDBE77C33F}"/>
              </a:ext>
            </a:extLst>
          </p:cNvPr>
          <p:cNvSpPr txBox="1">
            <a:spLocks noGrp="1"/>
          </p:cNvSpPr>
          <p:nvPr>
            <p:ph type="title"/>
          </p:nvPr>
        </p:nvSpPr>
        <p:spPr>
          <a:xfrm>
            <a:off x="1218886" y="593390"/>
            <a:ext cx="10218283" cy="840169"/>
          </a:xfrm>
        </p:spPr>
        <p:txBody>
          <a:bodyPr anchorCtr="1">
            <a:normAutofit/>
          </a:bodyPr>
          <a:lstStyle/>
          <a:p>
            <a:pPr lvl="0"/>
            <a:r>
              <a:rPr lang="fr-FR" i="1" dirty="0"/>
              <a:t>Producteur et déchets agricoles </a:t>
            </a:r>
            <a:r>
              <a:rPr lang="fr-FR" sz="2000" i="1" dirty="0"/>
              <a:t>[13] [15]</a:t>
            </a:r>
          </a:p>
        </p:txBody>
      </p:sp>
      <p:pic>
        <p:nvPicPr>
          <p:cNvPr id="6" name="Image 7">
            <a:extLst>
              <a:ext uri="{FF2B5EF4-FFF2-40B4-BE49-F238E27FC236}">
                <a16:creationId xmlns:a16="http://schemas.microsoft.com/office/drawing/2014/main" id="{7AD1F621-AD67-4B9B-A339-124E0784003E}"/>
              </a:ext>
            </a:extLst>
          </p:cNvPr>
          <p:cNvPicPr>
            <a:picLocks noChangeAspect="1"/>
          </p:cNvPicPr>
          <p:nvPr/>
        </p:nvPicPr>
        <p:blipFill>
          <a:blip r:embed="rId5"/>
          <a:stretch>
            <a:fillRect/>
          </a:stretch>
        </p:blipFill>
        <p:spPr>
          <a:xfrm>
            <a:off x="1584646" y="1820542"/>
            <a:ext cx="2309820" cy="3987122"/>
          </a:xfrm>
          <a:prstGeom prst="rect">
            <a:avLst/>
          </a:prstGeom>
          <a:noFill/>
          <a:ln cap="flat">
            <a:noFill/>
          </a:ln>
        </p:spPr>
      </p:pic>
      <p:sp>
        <p:nvSpPr>
          <p:cNvPr id="7" name="Espace réservé du texte 2">
            <a:extLst>
              <a:ext uri="{FF2B5EF4-FFF2-40B4-BE49-F238E27FC236}">
                <a16:creationId xmlns:a16="http://schemas.microsoft.com/office/drawing/2014/main" id="{B5D61BF2-66E1-480E-96A5-2FE2C8294ADA}"/>
              </a:ext>
            </a:extLst>
          </p:cNvPr>
          <p:cNvSpPr txBox="1"/>
          <p:nvPr/>
        </p:nvSpPr>
        <p:spPr>
          <a:xfrm>
            <a:off x="5245318" y="1820542"/>
            <a:ext cx="6232495" cy="4134487"/>
          </a:xfrm>
          <a:prstGeom prst="rect">
            <a:avLst/>
          </a:prstGeom>
          <a:noFill/>
          <a:ln cap="flat">
            <a:noFill/>
          </a:ln>
        </p:spPr>
        <p:txBody>
          <a:bodyPr vert="horz" wrap="square" lIns="121871" tIns="60926" rIns="121871" bIns="60926" anchor="t" anchorCtr="0" compatLnSpc="1">
            <a:noAutofit/>
          </a:bodyPr>
          <a:lstStyle/>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onstantia"/>
              </a:rPr>
              <a:t>Brûlage et enfouissement des déchets interdit</a:t>
            </a:r>
            <a:endParaRPr lang="fr-FR" sz="2200" b="0" i="0" u="none" strike="noStrike" kern="0" cap="none" spc="0" baseline="0">
              <a:solidFill>
                <a:srgbClr val="000000"/>
              </a:solidFill>
              <a:uFillTx/>
              <a:latin typeface="Constantia"/>
            </a:endParaRPr>
          </a:p>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onstantia"/>
              </a:rPr>
              <a:t>Exploitant est responsable de ses déchets jusqu’à leur élimination finale </a:t>
            </a:r>
            <a:r>
              <a:rPr lang="fr-FR" sz="1800" b="0" i="0" u="none" strike="noStrike" kern="0" cap="none" spc="0" baseline="0">
                <a:solidFill>
                  <a:srgbClr val="000000"/>
                </a:solidFill>
                <a:uFillTx/>
                <a:latin typeface="Constantia"/>
              </a:rPr>
              <a:t>(Code de l’environnement et les lois Grenelle 1 et 2)</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Stockage, transport, l’élimination recyclage</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Assurer la traçabilité en conservant un justificatif écrit</a:t>
            </a:r>
            <a:endParaRPr lang="fr-FR" sz="2600" b="0" i="0" u="none" strike="noStrike" kern="1200" cap="none" spc="0" baseline="0">
              <a:solidFill>
                <a:srgbClr val="000000"/>
              </a:solidFill>
              <a:uFillTx/>
              <a:latin typeface="Constantia"/>
            </a:endParaRPr>
          </a:p>
          <a:p>
            <a:pPr marL="508004" marR="0" lvl="0" indent="-4572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3000" b="0" i="0" u="none" strike="noStrike" kern="1200" cap="none" spc="0" baseline="0">
              <a:solidFill>
                <a:srgbClr val="000000"/>
              </a:solidFill>
              <a:uFillTx/>
              <a:latin typeface="Constantia"/>
            </a:endParaRPr>
          </a:p>
        </p:txBody>
      </p:sp>
      <p:pic>
        <p:nvPicPr>
          <p:cNvPr id="5" name="Audio 4">
            <a:hlinkClick r:id="" action="ppaction://media"/>
            <a:extLst>
              <a:ext uri="{FF2B5EF4-FFF2-40B4-BE49-F238E27FC236}">
                <a16:creationId xmlns:a16="http://schemas.microsoft.com/office/drawing/2014/main" id="{EF28FB22-405A-478A-8967-2EBF8F58EC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cSld>
  <p:clrMapOvr>
    <a:masterClrMapping/>
  </p:clrMapOvr>
  <p:transition spd="med" advTm="768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6E1E6A48-7F95-4FDA-AACB-B1AED63C9C59}"/>
              </a:ext>
            </a:extLst>
          </p:cNvPr>
          <p:cNvSpPr txBox="1">
            <a:spLocks noGrp="1"/>
          </p:cNvSpPr>
          <p:nvPr>
            <p:ph type="title"/>
          </p:nvPr>
        </p:nvSpPr>
        <p:spPr/>
        <p:txBody>
          <a:bodyPr/>
          <a:lstStyle/>
          <a:p>
            <a:pPr lvl="0"/>
            <a:r>
              <a:rPr lang="fr-FR" sz="3400"/>
              <a:t>Sommaire</a:t>
            </a:r>
          </a:p>
        </p:txBody>
      </p:sp>
      <p:sp>
        <p:nvSpPr>
          <p:cNvPr id="3" name="Content Placeholder 3">
            <a:extLst>
              <a:ext uri="{FF2B5EF4-FFF2-40B4-BE49-F238E27FC236}">
                <a16:creationId xmlns:a16="http://schemas.microsoft.com/office/drawing/2014/main" id="{A629FC59-4298-4FD4-BF1B-77658A4759F6}"/>
              </a:ext>
            </a:extLst>
          </p:cNvPr>
          <p:cNvSpPr txBox="1">
            <a:spLocks noGrp="1"/>
          </p:cNvSpPr>
          <p:nvPr>
            <p:ph idx="1"/>
          </p:nvPr>
        </p:nvSpPr>
        <p:spPr>
          <a:xfrm>
            <a:off x="6094411" y="1600200"/>
            <a:ext cx="5899196" cy="4572000"/>
          </a:xfrm>
        </p:spPr>
        <p:txBody>
          <a:bodyPr/>
          <a:lstStyle/>
          <a:p>
            <a:pPr marL="0" lvl="0" indent="0">
              <a:buNone/>
            </a:pPr>
            <a:endParaRPr lang="en-US"/>
          </a:p>
          <a:p>
            <a:pPr lvl="0"/>
            <a:endParaRPr lang="en-US"/>
          </a:p>
        </p:txBody>
      </p:sp>
      <p:sp>
        <p:nvSpPr>
          <p:cNvPr id="4" name="Espace réservé du contenu 2">
            <a:extLst>
              <a:ext uri="{FF2B5EF4-FFF2-40B4-BE49-F238E27FC236}">
                <a16:creationId xmlns:a16="http://schemas.microsoft.com/office/drawing/2014/main" id="{A6C94EE6-D81E-4490-88D7-985D76FD14A4}"/>
              </a:ext>
            </a:extLst>
          </p:cNvPr>
          <p:cNvSpPr txBox="1">
            <a:spLocks noGrp="1"/>
          </p:cNvSpPr>
          <p:nvPr>
            <p:ph idx="2"/>
          </p:nvPr>
        </p:nvSpPr>
        <p:spPr>
          <a:xfrm>
            <a:off x="1141408" y="1874519"/>
            <a:ext cx="5902644" cy="3497570"/>
          </a:xfrm>
        </p:spPr>
        <p:txBody>
          <a:bodyPr/>
          <a:lstStyle/>
          <a:p>
            <a:pPr lvl="0" algn="just"/>
            <a:r>
              <a:rPr lang="en-US" sz="2200"/>
              <a:t>Innovations technologiques</a:t>
            </a:r>
          </a:p>
          <a:p>
            <a:pPr lvl="0" algn="just"/>
            <a:r>
              <a:rPr lang="en-US" sz="2200"/>
              <a:t>Actualités internationales</a:t>
            </a:r>
          </a:p>
          <a:p>
            <a:pPr marL="304165" lvl="0" indent="-304165" algn="just"/>
            <a:r>
              <a:rPr lang="en-US" sz="2200"/>
              <a:t>Commerce (réglementation, marché, accord commercial...)</a:t>
            </a:r>
          </a:p>
          <a:p>
            <a:pPr lvl="0" algn="just"/>
            <a:r>
              <a:rPr lang="en-US" sz="2200"/>
              <a:t>Organisation des filières</a:t>
            </a:r>
          </a:p>
          <a:p>
            <a:pPr lvl="0" algn="just"/>
            <a:r>
              <a:rPr lang="en-US" sz="2200"/>
              <a:t>Dossier</a:t>
            </a:r>
          </a:p>
          <a:p>
            <a:pPr lvl="0" algn="just"/>
            <a:r>
              <a:rPr lang="en-US" sz="2200"/>
              <a:t>Agenda</a:t>
            </a:r>
          </a:p>
          <a:p>
            <a:pPr lvl="0"/>
            <a:endParaRPr lang="en-US" sz="2200"/>
          </a:p>
          <a:p>
            <a:pPr marL="0" lvl="0" indent="0">
              <a:buNone/>
            </a:pPr>
            <a:endParaRPr lang="fr-FR"/>
          </a:p>
        </p:txBody>
      </p:sp>
      <p:pic>
        <p:nvPicPr>
          <p:cNvPr id="5" name="Picture 6" descr="Les fruits et légumes de novembre - YouCookCuisine">
            <a:extLst>
              <a:ext uri="{FF2B5EF4-FFF2-40B4-BE49-F238E27FC236}">
                <a16:creationId xmlns:a16="http://schemas.microsoft.com/office/drawing/2014/main" id="{D0859E91-521B-464C-9F41-1868625F07C3}"/>
              </a:ext>
            </a:extLst>
          </p:cNvPr>
          <p:cNvPicPr>
            <a:picLocks noChangeAspect="1"/>
          </p:cNvPicPr>
          <p:nvPr/>
        </p:nvPicPr>
        <p:blipFill>
          <a:blip r:embed="rId5"/>
          <a:srcRect/>
          <a:stretch>
            <a:fillRect/>
          </a:stretch>
        </p:blipFill>
        <p:spPr>
          <a:xfrm>
            <a:off x="7044052" y="1752593"/>
            <a:ext cx="4857749" cy="3619496"/>
          </a:xfrm>
          <a:prstGeom prst="rect">
            <a:avLst/>
          </a:prstGeom>
          <a:noFill/>
          <a:ln cap="flat">
            <a:noFill/>
          </a:ln>
        </p:spPr>
      </p:pic>
      <p:sp>
        <p:nvSpPr>
          <p:cNvPr id="6" name="ZoneTexte 5">
            <a:extLst>
              <a:ext uri="{FF2B5EF4-FFF2-40B4-BE49-F238E27FC236}">
                <a16:creationId xmlns:a16="http://schemas.microsoft.com/office/drawing/2014/main" id="{2BD78D75-0F63-4BB0-B7B2-9B2093338318}"/>
              </a:ext>
            </a:extLst>
          </p:cNvPr>
          <p:cNvSpPr txBox="1"/>
          <p:nvPr/>
        </p:nvSpPr>
        <p:spPr>
          <a:xfrm>
            <a:off x="7044052" y="5372090"/>
            <a:ext cx="6150547" cy="2000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700" b="0" i="1" u="none" strike="noStrike" kern="1200" cap="none" spc="0" baseline="0">
                <a:solidFill>
                  <a:srgbClr val="000000"/>
                </a:solidFill>
                <a:uFillTx/>
                <a:latin typeface="Calibri"/>
              </a:rPr>
              <a:t>https://youcookcuisine.com/les-fruits-et-legumes-de-novembre/</a:t>
            </a:r>
          </a:p>
        </p:txBody>
      </p:sp>
      <p:sp>
        <p:nvSpPr>
          <p:cNvPr id="7" name="Espace réservé du numéro de diapositive 7">
            <a:extLst>
              <a:ext uri="{FF2B5EF4-FFF2-40B4-BE49-F238E27FC236}">
                <a16:creationId xmlns:a16="http://schemas.microsoft.com/office/drawing/2014/main" id="{D29F075F-ED5C-4CA8-86B0-37577BC14F5B}"/>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95F51D-A359-41BF-8770-729285838531}" type="slidenum">
              <a:rPr/>
              <a:t>2</a:t>
            </a:fld>
            <a:endParaRPr lang="fr-FR" sz="1200" b="0" i="0" u="none" strike="noStrike" kern="1200" cap="none" spc="0" baseline="0">
              <a:solidFill>
                <a:srgbClr val="000000"/>
              </a:solidFill>
              <a:uFillTx/>
              <a:latin typeface="Constantia"/>
            </a:endParaRPr>
          </a:p>
        </p:txBody>
      </p:sp>
      <p:pic>
        <p:nvPicPr>
          <p:cNvPr id="8" name="Audio 7">
            <a:hlinkClick r:id="" action="ppaction://media"/>
            <a:extLst>
              <a:ext uri="{FF2B5EF4-FFF2-40B4-BE49-F238E27FC236}">
                <a16:creationId xmlns:a16="http://schemas.microsoft.com/office/drawing/2014/main" id="{7BAEEBF5-87E6-48CF-A658-323EF67043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cSld>
  <p:clrMapOvr>
    <a:masterClrMapping/>
  </p:clrMapOvr>
  <p:transition spd="med" advTm="228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DEF5C9AD-0685-4BFA-9B1C-33033A305FA4}"/>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Espace réservé du numéro de diapositive 10">
            <a:extLst>
              <a:ext uri="{FF2B5EF4-FFF2-40B4-BE49-F238E27FC236}">
                <a16:creationId xmlns:a16="http://schemas.microsoft.com/office/drawing/2014/main" id="{CDC4E3BC-422B-4C02-8855-060C2127166C}"/>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dirty="0"/>
              <a:t>20</a:t>
            </a:r>
            <a:endParaRPr lang="fr-FR" sz="1200" b="0" i="0" u="none" strike="noStrike" kern="1200" cap="none" spc="0" baseline="0">
              <a:solidFill>
                <a:srgbClr val="000000"/>
              </a:solidFill>
              <a:uFillTx/>
              <a:latin typeface="Constantia"/>
            </a:endParaRPr>
          </a:p>
        </p:txBody>
      </p:sp>
      <p:sp>
        <p:nvSpPr>
          <p:cNvPr id="4" name="Titre 6">
            <a:extLst>
              <a:ext uri="{FF2B5EF4-FFF2-40B4-BE49-F238E27FC236}">
                <a16:creationId xmlns:a16="http://schemas.microsoft.com/office/drawing/2014/main" id="{A40C72DA-81A5-485D-85A5-32ADC5EE0342}"/>
              </a:ext>
            </a:extLst>
          </p:cNvPr>
          <p:cNvSpPr txBox="1">
            <a:spLocks noGrp="1"/>
          </p:cNvSpPr>
          <p:nvPr>
            <p:ph type="title"/>
          </p:nvPr>
        </p:nvSpPr>
        <p:spPr>
          <a:xfrm>
            <a:off x="1218886" y="593390"/>
            <a:ext cx="8963490" cy="854546"/>
          </a:xfrm>
        </p:spPr>
        <p:txBody>
          <a:bodyPr anchorCtr="1">
            <a:normAutofit/>
          </a:bodyPr>
          <a:lstStyle/>
          <a:p>
            <a:pPr lvl="0"/>
            <a:r>
              <a:rPr lang="fr-FR" i="1" dirty="0"/>
              <a:t>Guide du tri et du recyclage </a:t>
            </a:r>
            <a:r>
              <a:rPr lang="fr-FR" sz="2000" i="1" dirty="0"/>
              <a:t>[13]</a:t>
            </a:r>
          </a:p>
        </p:txBody>
      </p:sp>
      <p:pic>
        <p:nvPicPr>
          <p:cNvPr id="6" name="Image 8">
            <a:extLst>
              <a:ext uri="{FF2B5EF4-FFF2-40B4-BE49-F238E27FC236}">
                <a16:creationId xmlns:a16="http://schemas.microsoft.com/office/drawing/2014/main" id="{534D4546-9777-4173-B72E-CD13A6AD86A6}"/>
              </a:ext>
            </a:extLst>
          </p:cNvPr>
          <p:cNvPicPr>
            <a:picLocks noChangeAspect="1"/>
          </p:cNvPicPr>
          <p:nvPr/>
        </p:nvPicPr>
        <p:blipFill>
          <a:blip r:embed="rId5"/>
          <a:stretch>
            <a:fillRect/>
          </a:stretch>
        </p:blipFill>
        <p:spPr>
          <a:xfrm>
            <a:off x="6692868" y="1446260"/>
            <a:ext cx="4501371" cy="4167506"/>
          </a:xfrm>
          <a:prstGeom prst="rect">
            <a:avLst/>
          </a:prstGeom>
          <a:noFill/>
          <a:ln cap="flat">
            <a:noFill/>
          </a:ln>
        </p:spPr>
      </p:pic>
      <p:sp>
        <p:nvSpPr>
          <p:cNvPr id="7" name="Espace réservé du texte 2">
            <a:extLst>
              <a:ext uri="{FF2B5EF4-FFF2-40B4-BE49-F238E27FC236}">
                <a16:creationId xmlns:a16="http://schemas.microsoft.com/office/drawing/2014/main" id="{D5792BAE-3E33-4352-8815-BC00210DC257}"/>
              </a:ext>
            </a:extLst>
          </p:cNvPr>
          <p:cNvSpPr txBox="1"/>
          <p:nvPr/>
        </p:nvSpPr>
        <p:spPr>
          <a:xfrm>
            <a:off x="460372" y="1750993"/>
            <a:ext cx="6232495" cy="4134487"/>
          </a:xfrm>
          <a:prstGeom prst="rect">
            <a:avLst/>
          </a:prstGeom>
          <a:noFill/>
          <a:ln cap="flat">
            <a:noFill/>
          </a:ln>
        </p:spPr>
        <p:txBody>
          <a:bodyPr vert="horz" wrap="square" lIns="121871" tIns="60926" rIns="121871" bIns="60926" anchor="t" anchorCtr="0" compatLnSpc="1">
            <a:noAutofit/>
          </a:bodyPr>
          <a:lstStyle/>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onstantia"/>
              </a:rPr>
              <a:t>Chaque déchets doit être </a:t>
            </a:r>
            <a:r>
              <a:rPr lang="fr-FR" sz="2400" b="0" i="0" u="sng" strike="noStrike" kern="0" cap="none" spc="0" baseline="0">
                <a:solidFill>
                  <a:srgbClr val="000000"/>
                </a:solidFill>
                <a:uFillTx/>
                <a:latin typeface="Constantia"/>
              </a:rPr>
              <a:t>trié et nettoyé </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Bidons en plastiques</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Bigs sacs</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Sacs plastiques</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Films plastiques de maraîchage</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Gaines souples d’irrigation</a:t>
            </a:r>
          </a:p>
          <a:p>
            <a:pPr marL="850904" marR="0" lvl="1" indent="-342900"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Filets paragrêle</a:t>
            </a:r>
            <a:endParaRPr lang="fr-FR" sz="2400" b="0" i="0" u="none" strike="noStrike" kern="0" cap="none" spc="0" baseline="0">
              <a:solidFill>
                <a:srgbClr val="000000"/>
              </a:solidFill>
              <a:uFillTx/>
              <a:latin typeface="Constantia"/>
            </a:endParaRPr>
          </a:p>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PPNU : emballage d’origine avec mention « à détruire »</a:t>
            </a:r>
          </a:p>
          <a:p>
            <a:pPr marL="393704" marR="0" lvl="0" indent="-342900" algn="l" defTabSz="1218986" rtl="0" fontAlgn="auto" hangingPunct="1">
              <a:lnSpc>
                <a:spcPct val="90000"/>
              </a:lnSpc>
              <a:spcBef>
                <a:spcPts val="1800"/>
              </a:spcBef>
              <a:spcAft>
                <a:spcPts val="0"/>
              </a:spcAft>
              <a:buClr>
                <a:srgbClr val="679015"/>
              </a:buClr>
              <a:buSzPct val="100000"/>
              <a:buFont typeface="Wingdings" pitchFamily="2"/>
              <a:buChar char="v"/>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onstantia"/>
              </a:rPr>
              <a:t>EPI : sac transparent</a:t>
            </a:r>
          </a:p>
        </p:txBody>
      </p:sp>
      <p:sp>
        <p:nvSpPr>
          <p:cNvPr id="8" name="Flèche : droite 10">
            <a:extLst>
              <a:ext uri="{FF2B5EF4-FFF2-40B4-BE49-F238E27FC236}">
                <a16:creationId xmlns:a16="http://schemas.microsoft.com/office/drawing/2014/main" id="{A9BEE484-D0B3-4258-9E0B-A4E619B98164}"/>
              </a:ext>
            </a:extLst>
          </p:cNvPr>
          <p:cNvSpPr/>
          <p:nvPr/>
        </p:nvSpPr>
        <p:spPr>
          <a:xfrm>
            <a:off x="4818156" y="3336947"/>
            <a:ext cx="1874702" cy="1143612"/>
          </a:xfrm>
          <a:custGeom>
            <a:avLst>
              <a:gd name="f0" fmla="val 1501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8CBAD"/>
              </a:solidFill>
              <a:uFillTx/>
              <a:latin typeface="Calibri"/>
            </a:endParaRPr>
          </a:p>
        </p:txBody>
      </p:sp>
      <p:sp>
        <p:nvSpPr>
          <p:cNvPr id="9" name="ZoneTexte 11">
            <a:extLst>
              <a:ext uri="{FF2B5EF4-FFF2-40B4-BE49-F238E27FC236}">
                <a16:creationId xmlns:a16="http://schemas.microsoft.com/office/drawing/2014/main" id="{AA3B6BF7-44C9-4845-94A3-A9994F120349}"/>
              </a:ext>
            </a:extLst>
          </p:cNvPr>
          <p:cNvSpPr txBox="1"/>
          <p:nvPr/>
        </p:nvSpPr>
        <p:spPr>
          <a:xfrm>
            <a:off x="4509820" y="3613288"/>
            <a:ext cx="1972278" cy="590931"/>
          </a:xfrm>
          <a:prstGeom prst="rect">
            <a:avLst/>
          </a:prstGeom>
          <a:noFill/>
          <a:ln cap="flat">
            <a:noFill/>
          </a:ln>
        </p:spPr>
        <p:txBody>
          <a:bodyPr vert="horz" wrap="square" lIns="91440" tIns="45720" rIns="91440" bIns="45720" anchor="t" anchorCtr="0" compatLnSpc="1">
            <a:spAutoFit/>
          </a:bodyPr>
          <a:lstStyle/>
          <a:p>
            <a:pPr marL="508004" marR="0" lvl="1"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FFFFFF"/>
                </a:solidFill>
                <a:uFillTx/>
                <a:latin typeface="Constantia"/>
              </a:rPr>
              <a:t>7000 points de collectes</a:t>
            </a:r>
          </a:p>
        </p:txBody>
      </p:sp>
      <p:sp>
        <p:nvSpPr>
          <p:cNvPr id="10" name="ZoneTexte 5">
            <a:extLst>
              <a:ext uri="{FF2B5EF4-FFF2-40B4-BE49-F238E27FC236}">
                <a16:creationId xmlns:a16="http://schemas.microsoft.com/office/drawing/2014/main" id="{89110265-D04A-4260-B9E1-32667AF231F7}"/>
              </a:ext>
            </a:extLst>
          </p:cNvPr>
          <p:cNvSpPr txBox="1"/>
          <p:nvPr/>
        </p:nvSpPr>
        <p:spPr>
          <a:xfrm>
            <a:off x="8943553" y="5273240"/>
            <a:ext cx="4421892" cy="27699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1200" i="1">
                <a:solidFill>
                  <a:srgbClr val="767171"/>
                </a:solidFill>
                <a:latin typeface="Constantia" pitchFamily="18"/>
              </a:rPr>
              <a:t>Photo : ADIVALOR</a:t>
            </a:r>
          </a:p>
        </p:txBody>
      </p:sp>
      <p:pic>
        <p:nvPicPr>
          <p:cNvPr id="5" name="Audio 4">
            <a:hlinkClick r:id="" action="ppaction://media"/>
            <a:extLst>
              <a:ext uri="{FF2B5EF4-FFF2-40B4-BE49-F238E27FC236}">
                <a16:creationId xmlns:a16="http://schemas.microsoft.com/office/drawing/2014/main" id="{EEAE2159-748D-4734-AB91-94F03BE4F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cSld>
  <p:clrMapOvr>
    <a:masterClrMapping/>
  </p:clrMapOvr>
  <p:transition spd="med" advTm="1332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6A3F61E0-F054-4134-A2F9-396B0F3951D7}"/>
              </a:ext>
            </a:extLst>
          </p:cNvPr>
          <p:cNvSpPr txBox="1">
            <a:spLocks noGrp="1"/>
          </p:cNvSpPr>
          <p:nvPr>
            <p:ph type="title"/>
          </p:nvPr>
        </p:nvSpPr>
        <p:spPr>
          <a:xfrm>
            <a:off x="1218886" y="160340"/>
            <a:ext cx="10540992" cy="1273219"/>
          </a:xfrm>
        </p:spPr>
        <p:txBody>
          <a:bodyPr anchorCtr="1"/>
          <a:lstStyle/>
          <a:p>
            <a:pPr lvl="0" algn="ctr"/>
            <a:r>
              <a:rPr lang="fr-FR" sz="4400" b="1"/>
              <a:t>Agenda</a:t>
            </a:r>
            <a:endParaRPr lang="fr-FR" sz="2000"/>
          </a:p>
        </p:txBody>
      </p:sp>
      <p:sp>
        <p:nvSpPr>
          <p:cNvPr id="3"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BB85BD5A-AC4D-4AD5-9764-A28F8C06343C}"/>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4" name="Picture 2" descr="Agenda -">
            <a:extLst>
              <a:ext uri="{FF2B5EF4-FFF2-40B4-BE49-F238E27FC236}">
                <a16:creationId xmlns:a16="http://schemas.microsoft.com/office/drawing/2014/main" id="{93862DC7-1374-49AC-8634-48787825A096}"/>
              </a:ext>
            </a:extLst>
          </p:cNvPr>
          <p:cNvPicPr>
            <a:picLocks noChangeAspect="1"/>
          </p:cNvPicPr>
          <p:nvPr/>
        </p:nvPicPr>
        <p:blipFill>
          <a:blip r:embed="rId5"/>
          <a:srcRect r="43473"/>
          <a:stretch>
            <a:fillRect/>
          </a:stretch>
        </p:blipFill>
        <p:spPr>
          <a:xfrm>
            <a:off x="3998753" y="1921382"/>
            <a:ext cx="4981267" cy="3746004"/>
          </a:xfrm>
          <a:prstGeom prst="rect">
            <a:avLst/>
          </a:prstGeom>
          <a:noFill/>
          <a:ln cap="flat">
            <a:noFill/>
          </a:ln>
        </p:spPr>
      </p:pic>
      <p:sp>
        <p:nvSpPr>
          <p:cNvPr id="5" name="Rectangle 1">
            <a:extLst>
              <a:ext uri="{FF2B5EF4-FFF2-40B4-BE49-F238E27FC236}">
                <a16:creationId xmlns:a16="http://schemas.microsoft.com/office/drawing/2014/main" id="{133C2AED-DE8C-48BE-891E-1BD3ED2E52EB}"/>
              </a:ext>
            </a:extLst>
          </p:cNvPr>
          <p:cNvSpPr/>
          <p:nvPr/>
        </p:nvSpPr>
        <p:spPr>
          <a:xfrm>
            <a:off x="155576" y="6642558"/>
            <a:ext cx="1463862" cy="215441"/>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1" u="none" strike="noStrike" kern="1200" cap="none" spc="0" baseline="0">
                <a:solidFill>
                  <a:srgbClr val="7F7F7F"/>
                </a:solidFill>
                <a:uFillTx/>
                <a:latin typeface="Calibri"/>
              </a:rPr>
              <a:t>https://wenetwork.fr/agenda/</a:t>
            </a:r>
          </a:p>
        </p:txBody>
      </p:sp>
      <p:sp>
        <p:nvSpPr>
          <p:cNvPr id="6" name="Espace réservé du numéro de diapositive 7">
            <a:extLst>
              <a:ext uri="{FF2B5EF4-FFF2-40B4-BE49-F238E27FC236}">
                <a16:creationId xmlns:a16="http://schemas.microsoft.com/office/drawing/2014/main" id="{E3814E49-3425-45A0-B500-7002BA710AEE}"/>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dirty="0"/>
              <a:t>21</a:t>
            </a:r>
            <a:endParaRPr lang="fr-FR" sz="1200" b="0" i="0" u="none" strike="noStrike" kern="1200" cap="none" spc="0" baseline="0">
              <a:solidFill>
                <a:srgbClr val="000000"/>
              </a:solidFill>
              <a:uFillTx/>
              <a:latin typeface="Constantia"/>
            </a:endParaRPr>
          </a:p>
        </p:txBody>
      </p:sp>
      <p:pic>
        <p:nvPicPr>
          <p:cNvPr id="7" name="Audio 6">
            <a:hlinkClick r:id="" action="ppaction://media"/>
            <a:extLst>
              <a:ext uri="{FF2B5EF4-FFF2-40B4-BE49-F238E27FC236}">
                <a16:creationId xmlns:a16="http://schemas.microsoft.com/office/drawing/2014/main" id="{1C737DD5-8941-40A2-A640-3303D5E67E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cSld>
  <p:clrMapOvr>
    <a:masterClrMapping/>
  </p:clrMapOvr>
  <p:transition spd="med" advTm="135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Google Shape;457;p48">
            <a:extLst>
              <a:ext uri="{FF2B5EF4-FFF2-40B4-BE49-F238E27FC236}">
                <a16:creationId xmlns:a16="http://schemas.microsoft.com/office/drawing/2014/main" id="{BD53B8F9-1BD6-4806-BEF3-48B0E4649FF1}"/>
              </a:ext>
            </a:extLst>
          </p:cNvPr>
          <p:cNvSpPr txBox="1">
            <a:spLocks noGrp="1"/>
          </p:cNvSpPr>
          <p:nvPr>
            <p:ph type="title"/>
          </p:nvPr>
        </p:nvSpPr>
        <p:spPr>
          <a:xfrm>
            <a:off x="1218886" y="152403"/>
            <a:ext cx="10817864" cy="1295403"/>
          </a:xfrm>
        </p:spPr>
        <p:txBody>
          <a:bodyPr lIns="121871" tIns="60926" rIns="121871" bIns="60926"/>
          <a:lstStyle/>
          <a:p>
            <a:pPr lvl="0"/>
            <a:r>
              <a:rPr lang="fr-FR" sz="3200"/>
              <a:t>Agenda : évènements à venir</a:t>
            </a:r>
            <a:r>
              <a:rPr lang="fr-FR" sz="3200" i="1"/>
              <a:t> </a:t>
            </a:r>
            <a:endParaRPr lang="fr-FR" sz="3200"/>
          </a:p>
        </p:txBody>
      </p:sp>
      <p:sp>
        <p:nvSpPr>
          <p:cNvPr id="3" name="Google Shape;458;p48">
            <a:extLst>
              <a:ext uri="{FF2B5EF4-FFF2-40B4-BE49-F238E27FC236}">
                <a16:creationId xmlns:a16="http://schemas.microsoft.com/office/drawing/2014/main" id="{AF5B4FE3-6547-4BF7-8777-867FF1482A5D}"/>
              </a:ext>
            </a:extLst>
          </p:cNvPr>
          <p:cNvSpPr txBox="1">
            <a:spLocks noGrp="1"/>
          </p:cNvSpPr>
          <p:nvPr>
            <p:ph type="body" idx="2"/>
          </p:nvPr>
        </p:nvSpPr>
        <p:spPr>
          <a:xfrm>
            <a:off x="459376" y="1602604"/>
            <a:ext cx="8343964" cy="4600309"/>
          </a:xfrm>
        </p:spPr>
        <p:txBody>
          <a:bodyPr lIns="121871" tIns="60926" rIns="121871" bIns="60926">
            <a:noAutofit/>
          </a:bodyPr>
          <a:lstStyle/>
          <a:p>
            <a:pPr marL="304165" lvl="0" indent="-304165" algn="just">
              <a:spcBef>
                <a:spcPts val="0"/>
              </a:spcBef>
              <a:buSzPts val="2200"/>
              <a:buChar char="•"/>
            </a:pPr>
            <a:endParaRPr lang="fr-FR" sz="2200" b="1" dirty="0">
              <a:solidFill>
                <a:srgbClr val="70AD47"/>
              </a:solidFill>
            </a:endParaRPr>
          </a:p>
          <a:p>
            <a:pPr marL="304165" lvl="0" indent="-304165" algn="just">
              <a:spcBef>
                <a:spcPts val="0"/>
              </a:spcBef>
              <a:buSzPts val="2200"/>
              <a:buChar char="•"/>
            </a:pPr>
            <a:r>
              <a:rPr lang="en-US" sz="2200" b="1" dirty="0"/>
              <a:t>Du 15/01/2022 au 01/03/2022 : </a:t>
            </a:r>
            <a:r>
              <a:rPr lang="en-US" sz="2200" dirty="0">
                <a:solidFill>
                  <a:srgbClr val="000000"/>
                </a:solidFill>
              </a:rPr>
              <a:t>Attribution du prix special du public à </a:t>
            </a:r>
            <a:r>
              <a:rPr lang="en-US" sz="2200" dirty="0" err="1">
                <a:solidFill>
                  <a:srgbClr val="000000"/>
                </a:solidFill>
              </a:rPr>
              <a:t>une</a:t>
            </a:r>
            <a:r>
              <a:rPr lang="en-US" sz="2200" dirty="0">
                <a:solidFill>
                  <a:srgbClr val="000000"/>
                </a:solidFill>
              </a:rPr>
              <a:t> des 12 innovations </a:t>
            </a:r>
            <a:r>
              <a:rPr lang="en-US" sz="2200" dirty="0" err="1">
                <a:solidFill>
                  <a:srgbClr val="000000"/>
                </a:solidFill>
              </a:rPr>
              <a:t>sélectionné</a:t>
            </a:r>
            <a:r>
              <a:rPr lang="en-US" sz="2200" dirty="0">
                <a:solidFill>
                  <a:srgbClr val="000000"/>
                </a:solidFill>
              </a:rPr>
              <a:t> par le </a:t>
            </a:r>
            <a:r>
              <a:rPr lang="en-US" sz="2200" b="1" dirty="0">
                <a:solidFill>
                  <a:srgbClr val="000000"/>
                </a:solidFill>
              </a:rPr>
              <a:t>concours ITAINNOV </a:t>
            </a:r>
            <a:r>
              <a:rPr lang="fr-FR" sz="2200" dirty="0">
                <a:solidFill>
                  <a:srgbClr val="000000"/>
                </a:solidFill>
              </a:rPr>
              <a:t>[16]</a:t>
            </a:r>
            <a:endParaRPr lang="fr-FR" sz="2200" b="1" dirty="0">
              <a:solidFill>
                <a:srgbClr val="000000"/>
              </a:solidFill>
            </a:endParaRPr>
          </a:p>
          <a:p>
            <a:pPr marL="304165" lvl="0" indent="-304165" algn="just">
              <a:spcBef>
                <a:spcPts val="0"/>
              </a:spcBef>
              <a:buSzPts val="2200"/>
              <a:buChar char="•"/>
            </a:pPr>
            <a:endParaRPr lang="fr-FR" sz="2200" b="1" dirty="0">
              <a:solidFill>
                <a:srgbClr val="70AD47"/>
              </a:solidFill>
            </a:endParaRPr>
          </a:p>
          <a:p>
            <a:pPr marL="304165" lvl="0" indent="-304165" algn="just">
              <a:spcBef>
                <a:spcPts val="0"/>
              </a:spcBef>
              <a:buSzPts val="2200"/>
              <a:buChar char="•"/>
            </a:pPr>
            <a:endParaRPr lang="fr-FR" sz="2200" b="1" dirty="0">
              <a:solidFill>
                <a:srgbClr val="70AD47"/>
              </a:solidFill>
            </a:endParaRPr>
          </a:p>
          <a:p>
            <a:pPr marL="304165" lvl="0" indent="-304165" algn="just">
              <a:spcBef>
                <a:spcPts val="0"/>
              </a:spcBef>
              <a:buSzPts val="2200"/>
              <a:buChar char="•"/>
            </a:pPr>
            <a:r>
              <a:rPr lang="fr-FR" sz="2200" b="1" dirty="0"/>
              <a:t>Le jeudi 03/03/2022 :</a:t>
            </a:r>
            <a:r>
              <a:rPr lang="fr-FR" sz="2200" b="1" dirty="0">
                <a:solidFill>
                  <a:srgbClr val="70AD47"/>
                </a:solidFill>
              </a:rPr>
              <a:t> </a:t>
            </a:r>
            <a:r>
              <a:rPr lang="fr-FR" sz="2200" b="1" dirty="0">
                <a:solidFill>
                  <a:srgbClr val="000000"/>
                </a:solidFill>
              </a:rPr>
              <a:t>Rencontre technique fruits </a:t>
            </a:r>
            <a:r>
              <a:rPr lang="fr-FR" sz="2200" dirty="0">
                <a:solidFill>
                  <a:srgbClr val="000000"/>
                </a:solidFill>
              </a:rPr>
              <a:t>en agriculture biologique CTIFL/ITAB [17]</a:t>
            </a:r>
          </a:p>
          <a:p>
            <a:pPr marL="304165" lvl="0" indent="-304165" algn="just">
              <a:spcBef>
                <a:spcPts val="0"/>
              </a:spcBef>
              <a:buSzPts val="2200"/>
              <a:buChar char="•"/>
            </a:pPr>
            <a:endParaRPr lang="fr-FR" sz="2200" b="1" dirty="0">
              <a:solidFill>
                <a:srgbClr val="000000"/>
              </a:solidFill>
            </a:endParaRPr>
          </a:p>
          <a:p>
            <a:pPr marL="304165" lvl="0" indent="-304165" algn="just">
              <a:spcBef>
                <a:spcPts val="0"/>
              </a:spcBef>
              <a:buSzPts val="2200"/>
              <a:buChar char="•"/>
            </a:pPr>
            <a:endParaRPr lang="fr-FR" sz="2200" b="1" dirty="0">
              <a:solidFill>
                <a:srgbClr val="000000"/>
              </a:solidFill>
            </a:endParaRPr>
          </a:p>
          <a:p>
            <a:pPr marL="304165" lvl="0" indent="-304165" algn="just">
              <a:spcBef>
                <a:spcPts val="0"/>
              </a:spcBef>
              <a:buSzPts val="2200"/>
              <a:buChar char="•"/>
            </a:pPr>
            <a:r>
              <a:rPr lang="fr-FR" sz="2200" b="1" dirty="0"/>
              <a:t>Les mardis 01, 08 et 15/03/22 : </a:t>
            </a:r>
            <a:r>
              <a:rPr lang="fr-FR" sz="2200" b="1" dirty="0">
                <a:solidFill>
                  <a:srgbClr val="000000"/>
                </a:solidFill>
              </a:rPr>
              <a:t>Webinaires sur les plantes vivaces</a:t>
            </a:r>
            <a:r>
              <a:rPr lang="fr-FR" sz="2200" dirty="0">
                <a:solidFill>
                  <a:srgbClr val="000000"/>
                </a:solidFill>
              </a:rPr>
              <a:t> organisés par la SNHF (40ème anniversaire de cette section) [18]</a:t>
            </a:r>
          </a:p>
          <a:p>
            <a:pPr lvl="0" algn="just">
              <a:spcBef>
                <a:spcPts val="0"/>
              </a:spcBef>
            </a:pPr>
            <a:endParaRPr lang="fr-FR" sz="1600" b="1" dirty="0">
              <a:solidFill>
                <a:srgbClr val="01716C"/>
              </a:solidFill>
              <a:latin typeface="verdana" pitchFamily="34"/>
            </a:endParaRPr>
          </a:p>
          <a:p>
            <a:pPr marL="304165" lvl="0" indent="-304165" algn="just">
              <a:spcBef>
                <a:spcPts val="0"/>
              </a:spcBef>
              <a:buSzPts val="2200"/>
              <a:buChar char="•"/>
            </a:pPr>
            <a:endParaRPr lang="fr-FR" sz="2200" b="1" dirty="0">
              <a:solidFill>
                <a:srgbClr val="548235"/>
              </a:solidFill>
            </a:endParaRPr>
          </a:p>
          <a:p>
            <a:pPr marL="304165" lvl="0" indent="-304165" algn="just">
              <a:spcBef>
                <a:spcPts val="0"/>
              </a:spcBef>
              <a:buSzPts val="2200"/>
              <a:buChar char="•"/>
            </a:pPr>
            <a:endParaRPr lang="fr-FR" sz="2200" dirty="0">
              <a:solidFill>
                <a:srgbClr val="000000"/>
              </a:solidFill>
            </a:endParaRPr>
          </a:p>
        </p:txBody>
      </p:sp>
      <p:sp>
        <p:nvSpPr>
          <p:cNvPr id="4" name="Google Shape;462;p48">
            <a:extLst>
              <a:ext uri="{FF2B5EF4-FFF2-40B4-BE49-F238E27FC236}">
                <a16:creationId xmlns:a16="http://schemas.microsoft.com/office/drawing/2014/main" id="{13A197BE-6F8F-4736-9912-9E1F3B73C2D3}"/>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dirty="0"/>
              <a:t>22</a:t>
            </a:r>
            <a:endParaRPr lang="fr-FR" sz="1200" b="0" i="0" u="none" strike="noStrike" kern="1200" cap="none" spc="0" baseline="0">
              <a:solidFill>
                <a:srgbClr val="000000"/>
              </a:solidFill>
              <a:uFillTx/>
              <a:latin typeface="Constantia"/>
              <a:ea typeface="Constantia"/>
              <a:cs typeface="Constantia"/>
            </a:endParaRPr>
          </a:p>
        </p:txBody>
      </p:sp>
      <p:sp>
        <p:nvSpPr>
          <p:cNvPr id="5" name="ZoneTexte 10">
            <a:extLst>
              <a:ext uri="{FF2B5EF4-FFF2-40B4-BE49-F238E27FC236}">
                <a16:creationId xmlns:a16="http://schemas.microsoft.com/office/drawing/2014/main" id="{9F72B776-FDAE-4F27-AEC6-996E598E3E9C}"/>
              </a:ext>
            </a:extLst>
          </p:cNvPr>
          <p:cNvSpPr txBox="1"/>
          <p:nvPr/>
        </p:nvSpPr>
        <p:spPr>
          <a:xfrm>
            <a:off x="9544854" y="3754208"/>
            <a:ext cx="723014"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i="0" u="none" strike="noStrike" kern="0" cap="none" spc="0" baseline="0" dirty="0">
                <a:solidFill>
                  <a:srgbClr val="000000"/>
                </a:solidFill>
                <a:uFillTx/>
                <a:latin typeface="Calibri"/>
              </a:rPr>
              <a:t>CTIFL</a:t>
            </a:r>
          </a:p>
        </p:txBody>
      </p:sp>
      <p:pic>
        <p:nvPicPr>
          <p:cNvPr id="6" name="Picture 2" descr="ITAINNOV">
            <a:extLst>
              <a:ext uri="{FF2B5EF4-FFF2-40B4-BE49-F238E27FC236}">
                <a16:creationId xmlns:a16="http://schemas.microsoft.com/office/drawing/2014/main" id="{05B14747-83CE-41C6-9B96-0B0F6B7832EF}"/>
              </a:ext>
            </a:extLst>
          </p:cNvPr>
          <p:cNvPicPr>
            <a:picLocks noChangeAspect="1"/>
          </p:cNvPicPr>
          <p:nvPr/>
        </p:nvPicPr>
        <p:blipFill>
          <a:blip r:embed="rId5"/>
          <a:srcRect/>
          <a:stretch>
            <a:fillRect/>
          </a:stretch>
        </p:blipFill>
        <p:spPr>
          <a:xfrm>
            <a:off x="8849846" y="365723"/>
            <a:ext cx="2813782" cy="1264697"/>
          </a:xfrm>
          <a:prstGeom prst="rect">
            <a:avLst/>
          </a:prstGeom>
          <a:noFill/>
          <a:ln cap="flat">
            <a:noFill/>
          </a:ln>
        </p:spPr>
      </p:pic>
      <p:pic>
        <p:nvPicPr>
          <p:cNvPr id="7" name="Picture 4" descr="GIS Fruits - CTIFL">
            <a:extLst>
              <a:ext uri="{FF2B5EF4-FFF2-40B4-BE49-F238E27FC236}">
                <a16:creationId xmlns:a16="http://schemas.microsoft.com/office/drawing/2014/main" id="{66A38353-38F4-4BAA-8A47-7B0149BD6534}"/>
              </a:ext>
            </a:extLst>
          </p:cNvPr>
          <p:cNvPicPr>
            <a:picLocks noChangeAspect="1"/>
          </p:cNvPicPr>
          <p:nvPr/>
        </p:nvPicPr>
        <p:blipFill>
          <a:blip r:embed="rId6"/>
          <a:srcRect l="24434" r="26869"/>
          <a:stretch>
            <a:fillRect/>
          </a:stretch>
        </p:blipFill>
        <p:spPr>
          <a:xfrm>
            <a:off x="9441948" y="1816071"/>
            <a:ext cx="1629570" cy="2007775"/>
          </a:xfrm>
          <a:prstGeom prst="rect">
            <a:avLst/>
          </a:prstGeom>
          <a:noFill/>
          <a:ln cap="flat">
            <a:noFill/>
          </a:ln>
        </p:spPr>
      </p:pic>
      <p:pic>
        <p:nvPicPr>
          <p:cNvPr id="8" name="Picture 6" descr="logo_snhf_initiales_cartouche_RVB - Boutique SNHF">
            <a:extLst>
              <a:ext uri="{FF2B5EF4-FFF2-40B4-BE49-F238E27FC236}">
                <a16:creationId xmlns:a16="http://schemas.microsoft.com/office/drawing/2014/main" id="{8255E707-F972-4ECA-BD0A-27DC4FADDDB0}"/>
              </a:ext>
            </a:extLst>
          </p:cNvPr>
          <p:cNvPicPr>
            <a:picLocks noChangeAspect="1"/>
          </p:cNvPicPr>
          <p:nvPr/>
        </p:nvPicPr>
        <p:blipFill>
          <a:blip r:embed="rId7"/>
          <a:srcRect l="7967" t="8321" r="9796" b="10309"/>
          <a:stretch>
            <a:fillRect/>
          </a:stretch>
        </p:blipFill>
        <p:spPr>
          <a:xfrm>
            <a:off x="9151772" y="4072380"/>
            <a:ext cx="2209931" cy="1626982"/>
          </a:xfrm>
          <a:prstGeom prst="rect">
            <a:avLst/>
          </a:prstGeom>
          <a:noFill/>
          <a:ln cap="flat">
            <a:noFill/>
          </a:ln>
        </p:spPr>
      </p:pic>
      <p:sp>
        <p:nvSpPr>
          <p:cNvPr id="9" name="ZoneTexte 10">
            <a:extLst>
              <a:ext uri="{FF2B5EF4-FFF2-40B4-BE49-F238E27FC236}">
                <a16:creationId xmlns:a16="http://schemas.microsoft.com/office/drawing/2014/main" id="{00218748-F6F7-453C-AED4-BD8B1C187DA0}"/>
              </a:ext>
            </a:extLst>
          </p:cNvPr>
          <p:cNvSpPr txBox="1"/>
          <p:nvPr/>
        </p:nvSpPr>
        <p:spPr>
          <a:xfrm>
            <a:off x="8828817" y="1640357"/>
            <a:ext cx="5894771"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i="0" u="none" strike="noStrike" kern="1200" cap="none" spc="0" baseline="0" dirty="0">
                <a:solidFill>
                  <a:srgbClr val="000000"/>
                </a:solidFill>
                <a:uFillTx/>
                <a:latin typeface="Calibri"/>
              </a:rPr>
              <a:t>ITAINNOV</a:t>
            </a:r>
            <a:endParaRPr lang="en-GB" sz="1100" b="0" i="0" u="none" strike="noStrike" kern="1200" cap="none" spc="0" baseline="0" dirty="0">
              <a:solidFill>
                <a:srgbClr val="000000"/>
              </a:solidFill>
              <a:uFillTx/>
              <a:latin typeface="Calibri"/>
            </a:endParaRPr>
          </a:p>
        </p:txBody>
      </p:sp>
      <p:sp>
        <p:nvSpPr>
          <p:cNvPr id="10" name="ZoneTexte 10">
            <a:extLst>
              <a:ext uri="{FF2B5EF4-FFF2-40B4-BE49-F238E27FC236}">
                <a16:creationId xmlns:a16="http://schemas.microsoft.com/office/drawing/2014/main" id="{734D6384-FC82-46E3-AEB6-D2DF526ABD7B}"/>
              </a:ext>
            </a:extLst>
          </p:cNvPr>
          <p:cNvSpPr txBox="1"/>
          <p:nvPr/>
        </p:nvSpPr>
        <p:spPr>
          <a:xfrm>
            <a:off x="9262716" y="5699362"/>
            <a:ext cx="5894771" cy="43088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100" b="0" i="0" u="none" strike="noStrike" kern="1200" cap="none" spc="0" baseline="0" dirty="0">
                <a:solidFill>
                  <a:srgbClr val="000000"/>
                </a:solidFill>
                <a:uFillTx/>
                <a:latin typeface="Calibri"/>
              </a:rPr>
              <a:t>Société </a:t>
            </a:r>
            <a:r>
              <a:rPr lang="fr-FR" sz="1100" b="0" i="0" u="none" strike="noStrike" kern="1200" cap="none" spc="0" baseline="0" dirty="0">
                <a:solidFill>
                  <a:srgbClr val="000000"/>
                </a:solidFill>
                <a:uFillTx/>
                <a:latin typeface="Calibri"/>
              </a:rPr>
              <a:t>Nationale d'Horticulture de France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100" b="0" i="0" u="none" strike="noStrike" kern="1200" cap="none" spc="0" baseline="0" dirty="0">
              <a:solidFill>
                <a:srgbClr val="000000"/>
              </a:solidFill>
              <a:uFillTx/>
              <a:latin typeface="Calibri"/>
            </a:endParaRPr>
          </a:p>
        </p:txBody>
      </p:sp>
      <p:pic>
        <p:nvPicPr>
          <p:cNvPr id="11" name="Audio 10">
            <a:hlinkClick r:id="" action="ppaction://media"/>
            <a:extLst>
              <a:ext uri="{FF2B5EF4-FFF2-40B4-BE49-F238E27FC236}">
                <a16:creationId xmlns:a16="http://schemas.microsoft.com/office/drawing/2014/main" id="{24EFFDD5-602A-43A1-B39A-2227450DFE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0025" y="6299200"/>
            <a:ext cx="406400" cy="406400"/>
          </a:xfrm>
          <a:prstGeom prst="rect">
            <a:avLst/>
          </a:prstGeom>
        </p:spPr>
      </p:pic>
    </p:spTree>
  </p:cSld>
  <p:clrMapOvr>
    <a:masterClrMapping/>
  </p:clrMapOvr>
  <p:transition spd="med" advTm="485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Google Shape;457;p48">
            <a:extLst>
              <a:ext uri="{FF2B5EF4-FFF2-40B4-BE49-F238E27FC236}">
                <a16:creationId xmlns:a16="http://schemas.microsoft.com/office/drawing/2014/main" id="{D025F2B7-E161-4EE1-BBBE-380C689C33C1}"/>
              </a:ext>
            </a:extLst>
          </p:cNvPr>
          <p:cNvSpPr txBox="1">
            <a:spLocks noGrp="1"/>
          </p:cNvSpPr>
          <p:nvPr>
            <p:ph type="title"/>
          </p:nvPr>
        </p:nvSpPr>
        <p:spPr/>
        <p:txBody>
          <a:bodyPr lIns="121871" tIns="60926" rIns="121871" bIns="60926"/>
          <a:lstStyle/>
          <a:p>
            <a:pPr lvl="0"/>
            <a:r>
              <a:rPr lang="fr-FR" sz="3200"/>
              <a:t>Agenda : évènements à venir </a:t>
            </a:r>
          </a:p>
        </p:txBody>
      </p:sp>
      <p:sp>
        <p:nvSpPr>
          <p:cNvPr id="3" name="Google Shape;458;p48">
            <a:extLst>
              <a:ext uri="{FF2B5EF4-FFF2-40B4-BE49-F238E27FC236}">
                <a16:creationId xmlns:a16="http://schemas.microsoft.com/office/drawing/2014/main" id="{DE2620A0-73FF-4D93-8641-B2ABC699EC82}"/>
              </a:ext>
            </a:extLst>
          </p:cNvPr>
          <p:cNvSpPr txBox="1">
            <a:spLocks noGrp="1"/>
          </p:cNvSpPr>
          <p:nvPr>
            <p:ph type="body" idx="2"/>
          </p:nvPr>
        </p:nvSpPr>
        <p:spPr>
          <a:xfrm>
            <a:off x="600075" y="1525639"/>
            <a:ext cx="8003697" cy="4630521"/>
          </a:xfrm>
        </p:spPr>
        <p:txBody>
          <a:bodyPr lIns="121871" tIns="60926" rIns="121871" bIns="60926">
            <a:noAutofit/>
          </a:bodyPr>
          <a:lstStyle/>
          <a:p>
            <a:pPr marL="342900" lvl="0" indent="-342900" algn="just">
              <a:spcBef>
                <a:spcPts val="0"/>
              </a:spcBef>
              <a:buChar char="•"/>
            </a:pPr>
            <a:endParaRPr lang="en-US" sz="2200" b="1" dirty="0"/>
          </a:p>
          <a:p>
            <a:pPr marL="342900" lvl="0" indent="-342900" algn="just">
              <a:spcBef>
                <a:spcPts val="0"/>
              </a:spcBef>
              <a:buChar char="•"/>
            </a:pPr>
            <a:endParaRPr lang="fr-FR" sz="2200" b="1" dirty="0"/>
          </a:p>
          <a:p>
            <a:pPr marL="342900" lvl="0" indent="-342900" algn="just">
              <a:spcBef>
                <a:spcPts val="0"/>
              </a:spcBef>
              <a:buChar char="•"/>
            </a:pPr>
            <a:r>
              <a:rPr lang="fr-FR" sz="2200" b="1" dirty="0"/>
              <a:t>Du 16/03/2022 au 17/03/2022 : </a:t>
            </a:r>
            <a:r>
              <a:rPr lang="fr-FR" sz="2200" b="1" dirty="0">
                <a:solidFill>
                  <a:srgbClr val="000000"/>
                </a:solidFill>
              </a:rPr>
              <a:t>Congrès des producteurs de fruits</a:t>
            </a:r>
            <a:r>
              <a:rPr lang="fr-FR" sz="2200" dirty="0">
                <a:solidFill>
                  <a:srgbClr val="000000"/>
                </a:solidFill>
              </a:rPr>
              <a:t> à Valence par la </a:t>
            </a:r>
            <a:r>
              <a:rPr lang="fr-FR" sz="2200" dirty="0" err="1">
                <a:solidFill>
                  <a:srgbClr val="000000"/>
                </a:solidFill>
              </a:rPr>
              <a:t>FNPFruits</a:t>
            </a:r>
            <a:r>
              <a:rPr lang="fr-FR" sz="2200" dirty="0">
                <a:solidFill>
                  <a:srgbClr val="000000"/>
                </a:solidFill>
              </a:rPr>
              <a:t> [19]</a:t>
            </a:r>
          </a:p>
          <a:p>
            <a:pPr marL="342900" lvl="0" indent="-342900" algn="just">
              <a:spcBef>
                <a:spcPts val="0"/>
              </a:spcBef>
              <a:buChar char="•"/>
            </a:pPr>
            <a:endParaRPr lang="fr-FR" sz="2200" b="1" dirty="0"/>
          </a:p>
          <a:p>
            <a:pPr marL="342900" lvl="0" indent="-342900" algn="just">
              <a:spcBef>
                <a:spcPts val="0"/>
              </a:spcBef>
              <a:buChar char="•"/>
            </a:pPr>
            <a:endParaRPr lang="fr-FR" sz="2200" b="1" dirty="0"/>
          </a:p>
          <a:p>
            <a:pPr marL="342900" lvl="0" indent="-342900" algn="just">
              <a:spcBef>
                <a:spcPts val="0"/>
              </a:spcBef>
              <a:buChar char="•"/>
            </a:pPr>
            <a:r>
              <a:rPr lang="fr-FR" sz="2200" b="1" dirty="0"/>
              <a:t>Du 15/03/2022 au 17/03/2022 :</a:t>
            </a:r>
            <a:r>
              <a:rPr lang="fr-FR" sz="1600" b="1" dirty="0">
                <a:solidFill>
                  <a:srgbClr val="01716C"/>
                </a:solidFill>
                <a:latin typeface="verdana"/>
                <a:ea typeface="verdana"/>
              </a:rPr>
              <a:t> </a:t>
            </a:r>
            <a:r>
              <a:rPr lang="fr-FR" sz="2200" b="1" dirty="0">
                <a:solidFill>
                  <a:srgbClr val="000000"/>
                </a:solidFill>
              </a:rPr>
              <a:t>SIVAL à Angers</a:t>
            </a:r>
            <a:r>
              <a:rPr lang="fr-FR" sz="2200" dirty="0">
                <a:solidFill>
                  <a:srgbClr val="000000"/>
                </a:solidFill>
              </a:rPr>
              <a:t> - Salon des productions végétales SIVAL [20]</a:t>
            </a:r>
          </a:p>
          <a:p>
            <a:pPr marL="342900" lvl="0" indent="-342900" algn="just">
              <a:spcBef>
                <a:spcPts val="0"/>
              </a:spcBef>
              <a:buChar char="•"/>
            </a:pPr>
            <a:endParaRPr lang="fr-FR" sz="2200" b="1" dirty="0"/>
          </a:p>
          <a:p>
            <a:pPr lvl="0" algn="just">
              <a:spcBef>
                <a:spcPts val="0"/>
              </a:spcBef>
            </a:pPr>
            <a:endParaRPr lang="fr-FR" sz="2200" b="1" dirty="0">
              <a:solidFill>
                <a:srgbClr val="000000"/>
              </a:solidFill>
            </a:endParaRPr>
          </a:p>
          <a:p>
            <a:pPr marL="342900" indent="-342900" algn="just">
              <a:spcBef>
                <a:spcPts val="0"/>
              </a:spcBef>
              <a:buChar char="•"/>
            </a:pPr>
            <a:r>
              <a:rPr lang="en-US" sz="2200" b="1" dirty="0"/>
              <a:t>Du 14/04/2022 au  09/10/2022 : </a:t>
            </a:r>
            <a:r>
              <a:rPr lang="en-US" sz="2200" b="1" dirty="0">
                <a:solidFill>
                  <a:srgbClr val="000000"/>
                </a:solidFill>
              </a:rPr>
              <a:t>Floriade Expo 2022 </a:t>
            </a:r>
            <a:r>
              <a:rPr lang="en-US" sz="2200" dirty="0">
                <a:solidFill>
                  <a:srgbClr val="000000"/>
                </a:solidFill>
              </a:rPr>
              <a:t>– </a:t>
            </a:r>
            <a:r>
              <a:rPr lang="en-US" sz="2200" b="1" dirty="0">
                <a:solidFill>
                  <a:srgbClr val="000000"/>
                </a:solidFill>
              </a:rPr>
              <a:t>Growing Green Cities</a:t>
            </a:r>
            <a:r>
              <a:rPr lang="en-US" sz="2200" dirty="0">
                <a:solidFill>
                  <a:srgbClr val="000000"/>
                </a:solidFill>
              </a:rPr>
              <a:t> à </a:t>
            </a:r>
            <a:r>
              <a:rPr lang="en-US" sz="2200" dirty="0" err="1">
                <a:solidFill>
                  <a:srgbClr val="000000"/>
                </a:solidFill>
              </a:rPr>
              <a:t>Almare</a:t>
            </a:r>
            <a:r>
              <a:rPr lang="en-US" sz="2200" dirty="0">
                <a:solidFill>
                  <a:srgbClr val="000000"/>
                </a:solidFill>
              </a:rPr>
              <a:t>. Théâtre des innovations </a:t>
            </a:r>
            <a:r>
              <a:rPr lang="en-US" sz="2200" dirty="0" err="1">
                <a:solidFill>
                  <a:srgbClr val="000000"/>
                </a:solidFill>
              </a:rPr>
              <a:t>horticoles</a:t>
            </a:r>
            <a:r>
              <a:rPr lang="en-US" sz="2200" dirty="0">
                <a:solidFill>
                  <a:srgbClr val="000000"/>
                </a:solidFill>
              </a:rPr>
              <a:t>, 40 presentations de pays </a:t>
            </a:r>
            <a:r>
              <a:rPr lang="en-US" sz="2200" dirty="0" err="1">
                <a:solidFill>
                  <a:srgbClr val="000000"/>
                </a:solidFill>
              </a:rPr>
              <a:t>inspirantes</a:t>
            </a:r>
            <a:r>
              <a:rPr lang="en-US" sz="2200" dirty="0">
                <a:solidFill>
                  <a:srgbClr val="000000"/>
                </a:solidFill>
              </a:rPr>
              <a:t> </a:t>
            </a:r>
            <a:r>
              <a:rPr lang="fr-FR" sz="2200" dirty="0">
                <a:solidFill>
                  <a:srgbClr val="000000"/>
                </a:solidFill>
              </a:rPr>
              <a:t>[21]</a:t>
            </a:r>
            <a:endParaRPr lang="en-US" sz="2200" dirty="0">
              <a:solidFill>
                <a:srgbClr val="000000"/>
              </a:solidFill>
            </a:endParaRPr>
          </a:p>
          <a:p>
            <a:pPr marL="342900" lvl="0" indent="-342900" algn="just">
              <a:spcBef>
                <a:spcPts val="0"/>
              </a:spcBef>
              <a:buChar char="•"/>
            </a:pPr>
            <a:endParaRPr lang="en-US" sz="2200" b="1" dirty="0">
              <a:solidFill>
                <a:srgbClr val="000000"/>
              </a:solidFill>
            </a:endParaRPr>
          </a:p>
          <a:p>
            <a:pPr lvl="0" algn="just">
              <a:spcBef>
                <a:spcPts val="0"/>
              </a:spcBef>
            </a:pPr>
            <a:endParaRPr lang="en-US" sz="2200" dirty="0">
              <a:solidFill>
                <a:srgbClr val="000000"/>
              </a:solidFill>
            </a:endParaRPr>
          </a:p>
          <a:p>
            <a:pPr lvl="0" algn="just">
              <a:spcBef>
                <a:spcPts val="0"/>
              </a:spcBef>
            </a:pPr>
            <a:endParaRPr lang="fr-FR" sz="2200" b="1" dirty="0">
              <a:solidFill>
                <a:srgbClr val="548235"/>
              </a:solidFill>
            </a:endParaRPr>
          </a:p>
          <a:p>
            <a:pPr lvl="0">
              <a:lnSpc>
                <a:spcPct val="115000"/>
              </a:lnSpc>
              <a:spcBef>
                <a:spcPts val="0"/>
              </a:spcBef>
            </a:pPr>
            <a:endParaRPr lang="fr-FR" sz="2200" b="1" dirty="0">
              <a:solidFill>
                <a:srgbClr val="548235"/>
              </a:solidFill>
            </a:endParaRPr>
          </a:p>
        </p:txBody>
      </p:sp>
      <p:sp>
        <p:nvSpPr>
          <p:cNvPr id="4" name="Google Shape;462;p48">
            <a:extLst>
              <a:ext uri="{FF2B5EF4-FFF2-40B4-BE49-F238E27FC236}">
                <a16:creationId xmlns:a16="http://schemas.microsoft.com/office/drawing/2014/main" id="{CFAC5D23-9025-4655-BD2A-223950C137FA}"/>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dirty="0"/>
              <a:t>23</a:t>
            </a:r>
            <a:endParaRPr lang="fr-FR" sz="1200" b="0" i="0" u="none" strike="noStrike" kern="1200" cap="none" spc="0" baseline="0">
              <a:solidFill>
                <a:srgbClr val="000000"/>
              </a:solidFill>
              <a:uFillTx/>
              <a:latin typeface="Constantia"/>
              <a:ea typeface="Constantia"/>
              <a:cs typeface="Constantia"/>
            </a:endParaRPr>
          </a:p>
        </p:txBody>
      </p:sp>
      <p:sp>
        <p:nvSpPr>
          <p:cNvPr id="5" name="ZoneTexte 8">
            <a:extLst>
              <a:ext uri="{FF2B5EF4-FFF2-40B4-BE49-F238E27FC236}">
                <a16:creationId xmlns:a16="http://schemas.microsoft.com/office/drawing/2014/main" id="{B78416E2-B04C-4F79-BDFE-1E3EBC63AED4}"/>
              </a:ext>
            </a:extLst>
          </p:cNvPr>
          <p:cNvSpPr txBox="1"/>
          <p:nvPr/>
        </p:nvSpPr>
        <p:spPr>
          <a:xfrm>
            <a:off x="9684445" y="4235829"/>
            <a:ext cx="5894771"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i="0" u="none" strike="noStrike" kern="0" cap="none" spc="0" baseline="0" dirty="0">
                <a:solidFill>
                  <a:srgbClr val="000000"/>
                </a:solidFill>
                <a:uFillTx/>
                <a:latin typeface="Calibri"/>
              </a:rPr>
              <a:t>SIVAL</a:t>
            </a:r>
            <a:endParaRPr lang="en-US" sz="1100" b="0" i="0" u="none" strike="noStrike" kern="0" cap="none" spc="0" baseline="0" dirty="0">
              <a:solidFill>
                <a:srgbClr val="000000"/>
              </a:solidFill>
              <a:uFillTx/>
              <a:latin typeface="Calibri"/>
            </a:endParaRPr>
          </a:p>
        </p:txBody>
      </p:sp>
      <p:pic>
        <p:nvPicPr>
          <p:cNvPr id="6" name="Picture 2" descr="SIVAL Angers, le rendez-vous des profesionnels des Fruits ...">
            <a:extLst>
              <a:ext uri="{FF2B5EF4-FFF2-40B4-BE49-F238E27FC236}">
                <a16:creationId xmlns:a16="http://schemas.microsoft.com/office/drawing/2014/main" id="{BA4A760E-030E-4D69-A222-AA25EE8BBFE1}"/>
              </a:ext>
            </a:extLst>
          </p:cNvPr>
          <p:cNvPicPr>
            <a:picLocks noChangeAspect="1"/>
          </p:cNvPicPr>
          <p:nvPr/>
        </p:nvPicPr>
        <p:blipFill>
          <a:blip r:embed="rId5"/>
          <a:srcRect/>
          <a:stretch>
            <a:fillRect/>
          </a:stretch>
        </p:blipFill>
        <p:spPr>
          <a:xfrm>
            <a:off x="9513682" y="2368122"/>
            <a:ext cx="1867707" cy="1867707"/>
          </a:xfrm>
          <a:prstGeom prst="rect">
            <a:avLst/>
          </a:prstGeom>
          <a:noFill/>
          <a:ln cap="flat">
            <a:noFill/>
          </a:ln>
        </p:spPr>
      </p:pic>
      <p:pic>
        <p:nvPicPr>
          <p:cNvPr id="7" name="Picture 4" descr="Floriade Expo 2022 ‘Growing Green Cities ’ | ECTTravel">
            <a:extLst>
              <a:ext uri="{FF2B5EF4-FFF2-40B4-BE49-F238E27FC236}">
                <a16:creationId xmlns:a16="http://schemas.microsoft.com/office/drawing/2014/main" id="{923EA943-A260-4FCD-8222-041B5AA9F9ED}"/>
              </a:ext>
            </a:extLst>
          </p:cNvPr>
          <p:cNvPicPr>
            <a:picLocks noChangeAspect="1"/>
          </p:cNvPicPr>
          <p:nvPr/>
        </p:nvPicPr>
        <p:blipFill>
          <a:blip r:embed="rId6"/>
          <a:srcRect t="5732" r="61373" b="48408"/>
          <a:stretch>
            <a:fillRect/>
          </a:stretch>
        </p:blipFill>
        <p:spPr>
          <a:xfrm>
            <a:off x="8803559" y="4516870"/>
            <a:ext cx="3287953" cy="1115449"/>
          </a:xfrm>
          <a:prstGeom prst="rect">
            <a:avLst/>
          </a:prstGeom>
          <a:noFill/>
          <a:ln cap="flat">
            <a:noFill/>
          </a:ln>
        </p:spPr>
      </p:pic>
      <p:pic>
        <p:nvPicPr>
          <p:cNvPr id="8" name="Picture 2" descr="fnpfruits - Les produits plastiques en agriculture">
            <a:extLst>
              <a:ext uri="{FF2B5EF4-FFF2-40B4-BE49-F238E27FC236}">
                <a16:creationId xmlns:a16="http://schemas.microsoft.com/office/drawing/2014/main" id="{F7B5F98D-28A2-4400-A1E8-9C9D6A8B0296}"/>
              </a:ext>
            </a:extLst>
          </p:cNvPr>
          <p:cNvPicPr>
            <a:picLocks noChangeAspect="1"/>
          </p:cNvPicPr>
          <p:nvPr/>
        </p:nvPicPr>
        <p:blipFill>
          <a:blip r:embed="rId7"/>
          <a:srcRect/>
          <a:stretch>
            <a:fillRect/>
          </a:stretch>
        </p:blipFill>
        <p:spPr>
          <a:xfrm>
            <a:off x="10141646" y="98169"/>
            <a:ext cx="1859743" cy="1861901"/>
          </a:xfrm>
          <a:prstGeom prst="rect">
            <a:avLst/>
          </a:prstGeom>
          <a:noFill/>
          <a:ln cap="flat">
            <a:noFill/>
          </a:ln>
        </p:spPr>
      </p:pic>
      <p:sp>
        <p:nvSpPr>
          <p:cNvPr id="9" name="ZoneTexte 8">
            <a:extLst>
              <a:ext uri="{FF2B5EF4-FFF2-40B4-BE49-F238E27FC236}">
                <a16:creationId xmlns:a16="http://schemas.microsoft.com/office/drawing/2014/main" id="{EF36CB21-B8B5-411A-8BF2-910A4A8FAF0E}"/>
              </a:ext>
            </a:extLst>
          </p:cNvPr>
          <p:cNvSpPr txBox="1"/>
          <p:nvPr/>
        </p:nvSpPr>
        <p:spPr>
          <a:xfrm>
            <a:off x="10141646" y="1954592"/>
            <a:ext cx="4980371"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dirty="0">
                <a:solidFill>
                  <a:srgbClr val="000000"/>
                </a:solidFill>
                <a:uFillTx/>
                <a:latin typeface="Calibri"/>
              </a:rPr>
              <a:t>Arboriculture </a:t>
            </a:r>
            <a:r>
              <a:rPr lang="en-US" sz="1100" b="0" i="0" u="none" strike="noStrike" kern="1200" cap="none" spc="0" baseline="0" dirty="0" err="1">
                <a:solidFill>
                  <a:srgbClr val="000000"/>
                </a:solidFill>
                <a:uFillTx/>
                <a:latin typeface="Calibri"/>
              </a:rPr>
              <a:t>Fruitiere</a:t>
            </a:r>
            <a:endParaRPr lang="en-US" sz="1100" b="0" i="0" u="none" strike="noStrike" kern="1200" cap="none" spc="0" baseline="0" dirty="0">
              <a:solidFill>
                <a:srgbClr val="000000"/>
              </a:solidFill>
              <a:uFillTx/>
              <a:latin typeface="Calibri"/>
            </a:endParaRPr>
          </a:p>
        </p:txBody>
      </p:sp>
      <p:sp>
        <p:nvSpPr>
          <p:cNvPr id="10" name="ZoneTexte 8">
            <a:extLst>
              <a:ext uri="{FF2B5EF4-FFF2-40B4-BE49-F238E27FC236}">
                <a16:creationId xmlns:a16="http://schemas.microsoft.com/office/drawing/2014/main" id="{22BD8989-5E70-40C3-9513-8C310DD5E8A5}"/>
              </a:ext>
            </a:extLst>
          </p:cNvPr>
          <p:cNvSpPr txBox="1"/>
          <p:nvPr/>
        </p:nvSpPr>
        <p:spPr>
          <a:xfrm>
            <a:off x="8803559" y="5632319"/>
            <a:ext cx="5894771"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i="0" u="none" strike="noStrike" kern="1200" cap="none" spc="0" baseline="0" dirty="0">
                <a:solidFill>
                  <a:srgbClr val="000000"/>
                </a:solidFill>
                <a:uFillTx/>
                <a:latin typeface="Calibri"/>
              </a:rPr>
              <a:t>La </a:t>
            </a:r>
            <a:r>
              <a:rPr lang="fr-FR" sz="1100" b="0" i="0" u="none" strike="noStrike" kern="1200" cap="none" spc="0" baseline="0" dirty="0" err="1">
                <a:solidFill>
                  <a:srgbClr val="000000"/>
                </a:solidFill>
                <a:uFillTx/>
                <a:latin typeface="Calibri"/>
              </a:rPr>
              <a:t>Floriade</a:t>
            </a:r>
            <a:r>
              <a:rPr lang="fr-FR" sz="1100" b="0" i="0" u="none" strike="noStrike" kern="1200" cap="none" spc="0" baseline="0" dirty="0">
                <a:solidFill>
                  <a:srgbClr val="000000"/>
                </a:solidFill>
                <a:uFillTx/>
                <a:latin typeface="Calibri"/>
              </a:rPr>
              <a:t> Expo </a:t>
            </a:r>
          </a:p>
        </p:txBody>
      </p:sp>
      <p:pic>
        <p:nvPicPr>
          <p:cNvPr id="11" name="Audio 10">
            <a:hlinkClick r:id="" action="ppaction://media"/>
            <a:extLst>
              <a:ext uri="{FF2B5EF4-FFF2-40B4-BE49-F238E27FC236}">
                <a16:creationId xmlns:a16="http://schemas.microsoft.com/office/drawing/2014/main" id="{B54CA8A7-D89C-478D-A9AB-6A3F41E483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0025" y="6299200"/>
            <a:ext cx="406400" cy="406400"/>
          </a:xfrm>
          <a:prstGeom prst="rect">
            <a:avLst/>
          </a:prstGeom>
        </p:spPr>
      </p:pic>
    </p:spTree>
  </p:cSld>
  <p:clrMapOvr>
    <a:masterClrMapping/>
  </p:clrMapOvr>
  <p:transition spd="med" advTm="151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Sous-titre 2">
            <a:extLst>
              <a:ext uri="{FF2B5EF4-FFF2-40B4-BE49-F238E27FC236}">
                <a16:creationId xmlns:a16="http://schemas.microsoft.com/office/drawing/2014/main" id="{46515FFB-9513-44E8-81E4-33949D93C39F}"/>
              </a:ext>
            </a:extLst>
          </p:cNvPr>
          <p:cNvSpPr txBox="1"/>
          <p:nvPr/>
        </p:nvSpPr>
        <p:spPr>
          <a:xfrm>
            <a:off x="6798289" y="6372051"/>
            <a:ext cx="6749387" cy="462009"/>
          </a:xfrm>
          <a:prstGeom prst="rect">
            <a:avLst/>
          </a:prstGeom>
          <a:noFill/>
          <a:ln cap="flat">
            <a:noFill/>
          </a:ln>
        </p:spPr>
        <p:txBody>
          <a:bodyPr vert="horz" wrap="square" lIns="121898" tIns="60944" rIns="121898" bIns="60944" anchor="t" anchorCtr="0" compatLnSpc="1">
            <a:no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000000"/>
                </a:solidFill>
                <a:uFillTx/>
                <a:latin typeface="Constantia"/>
              </a:rPr>
              <a:t>BORU Zoé, LAGRANGE Martial, MENARD Maxime</a:t>
            </a:r>
          </a:p>
        </p:txBody>
      </p:sp>
      <p:sp>
        <p:nvSpPr>
          <p:cNvPr id="3" name="Titre 4">
            <a:extLst>
              <a:ext uri="{FF2B5EF4-FFF2-40B4-BE49-F238E27FC236}">
                <a16:creationId xmlns:a16="http://schemas.microsoft.com/office/drawing/2014/main" id="{2C50FDB1-7CDD-4096-A567-3D35F9A35333}"/>
              </a:ext>
            </a:extLst>
          </p:cNvPr>
          <p:cNvSpPr txBox="1">
            <a:spLocks noGrp="1"/>
          </p:cNvSpPr>
          <p:nvPr>
            <p:ph type="title"/>
          </p:nvPr>
        </p:nvSpPr>
        <p:spPr/>
        <p:txBody>
          <a:bodyPr/>
          <a:lstStyle/>
          <a:p>
            <a:pPr lvl="0"/>
            <a:r>
              <a:rPr lang="fr-FR"/>
              <a:t>Merci de votre attention ! </a:t>
            </a:r>
          </a:p>
        </p:txBody>
      </p:sp>
      <p:pic>
        <p:nvPicPr>
          <p:cNvPr id="4" name="Image 6">
            <a:extLst>
              <a:ext uri="{FF2B5EF4-FFF2-40B4-BE49-F238E27FC236}">
                <a16:creationId xmlns:a16="http://schemas.microsoft.com/office/drawing/2014/main" id="{27F07C6D-E3F2-4F33-A5FF-8006272D910E}"/>
              </a:ext>
            </a:extLst>
          </p:cNvPr>
          <p:cNvPicPr>
            <a:picLocks noChangeAspect="1"/>
          </p:cNvPicPr>
          <p:nvPr/>
        </p:nvPicPr>
        <p:blipFill>
          <a:blip r:embed="rId4"/>
          <a:stretch>
            <a:fillRect/>
          </a:stretch>
        </p:blipFill>
        <p:spPr>
          <a:xfrm>
            <a:off x="8691646" y="144374"/>
            <a:ext cx="3368841" cy="721891"/>
          </a:xfrm>
          <a:prstGeom prst="rect">
            <a:avLst/>
          </a:prstGeom>
          <a:noFill/>
          <a:ln cap="flat">
            <a:noFill/>
          </a:ln>
        </p:spPr>
      </p:pic>
      <p:pic>
        <p:nvPicPr>
          <p:cNvPr id="5" name="Audio 4">
            <a:hlinkClick r:id="" action="ppaction://media"/>
            <a:extLst>
              <a:ext uri="{FF2B5EF4-FFF2-40B4-BE49-F238E27FC236}">
                <a16:creationId xmlns:a16="http://schemas.microsoft.com/office/drawing/2014/main" id="{DBFFC691-09FA-45A5-85A0-2FC80847EF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cSld>
  <p:clrMapOvr>
    <a:masterClrMapping/>
  </p:clrMapOvr>
  <p:transition spd="med" advTm="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Google Shape;486;p51">
            <a:extLst>
              <a:ext uri="{FF2B5EF4-FFF2-40B4-BE49-F238E27FC236}">
                <a16:creationId xmlns:a16="http://schemas.microsoft.com/office/drawing/2014/main" id="{2792F944-EDA7-4D2A-9798-3DB4EE3C0270}"/>
              </a:ext>
            </a:extLst>
          </p:cNvPr>
          <p:cNvSpPr txBox="1">
            <a:spLocks noGrp="1"/>
          </p:cNvSpPr>
          <p:nvPr>
            <p:ph type="title"/>
          </p:nvPr>
        </p:nvSpPr>
        <p:spPr>
          <a:xfrm>
            <a:off x="1218876" y="-63175"/>
            <a:ext cx="6412412" cy="1295403"/>
          </a:xfrm>
        </p:spPr>
        <p:txBody>
          <a:bodyPr lIns="121871" tIns="60926" rIns="121871" bIns="60926"/>
          <a:lstStyle/>
          <a:p>
            <a:pPr lvl="0"/>
            <a:r>
              <a:rPr lang="fr-FR" sz="3400" i="1"/>
              <a:t>Bibliographie / Sitographie</a:t>
            </a:r>
            <a:r>
              <a:rPr lang="fr-FR" i="1"/>
              <a:t> </a:t>
            </a:r>
            <a:endParaRPr lang="fr-FR"/>
          </a:p>
        </p:txBody>
      </p:sp>
      <p:sp>
        <p:nvSpPr>
          <p:cNvPr id="3" name="ZoneTexte 4">
            <a:extLst>
              <a:ext uri="{FF2B5EF4-FFF2-40B4-BE49-F238E27FC236}">
                <a16:creationId xmlns:a16="http://schemas.microsoft.com/office/drawing/2014/main" id="{536AEE26-5850-4062-96DE-23D2167BFC9B}"/>
              </a:ext>
            </a:extLst>
          </p:cNvPr>
          <p:cNvSpPr txBox="1"/>
          <p:nvPr/>
        </p:nvSpPr>
        <p:spPr>
          <a:xfrm>
            <a:off x="93173" y="1228679"/>
            <a:ext cx="11980788" cy="5375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onstantia"/>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2000" b="0" i="1" u="none" strike="noStrike" kern="1200" cap="none" spc="0" normalizeH="0" baseline="30000" noProof="0" dirty="0">
                <a:ln>
                  <a:noFill/>
                </a:ln>
                <a:solidFill>
                  <a:srgbClr val="000000"/>
                </a:solidFill>
                <a:effectLst/>
                <a:uLnTx/>
                <a:uFillTx/>
                <a:latin typeface="Constantia" panose="02030602050306030303" pitchFamily="18" charset="0"/>
              </a:rPr>
              <a:t>Innovations technologiques :</a:t>
            </a:r>
            <a:endParaRPr lang="fr-FR" sz="2000" b="0" i="0" u="none" strike="noStrike" kern="1200" cap="none" spc="0" baseline="0" dirty="0">
              <a:solidFill>
                <a:srgbClr val="000000"/>
              </a:solidFill>
              <a:uFillTx/>
              <a:latin typeface="Constantia" panose="02030602050306030303" pitchFamily="18" charset="0"/>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1" u="none" strike="noStrike" kern="1200" cap="none" spc="0" baseline="30000" dirty="0">
                <a:solidFill>
                  <a:srgbClr val="000000"/>
                </a:solidFill>
                <a:uFillTx/>
                <a:latin typeface="Constantia" panose="02030602050306030303" pitchFamily="18" charset="0"/>
              </a:rPr>
              <a:t>[1] NC, 2022, </a:t>
            </a:r>
            <a:r>
              <a:rPr lang="fr-FR" sz="1600" b="0" i="1" u="none" strike="noStrike" kern="0" cap="none" spc="0" baseline="30000" dirty="0">
                <a:solidFill>
                  <a:srgbClr val="000000"/>
                </a:solidFill>
                <a:uFillTx/>
                <a:latin typeface="Constantia" panose="02030602050306030303" pitchFamily="18" charset="0"/>
              </a:rPr>
              <a:t>Viti : le premier tuteur 100 % recyclé, 100 % recyclable, </a:t>
            </a:r>
            <a:r>
              <a:rPr lang="fr-FR" sz="1600" b="0" i="1" u="none" strike="noStrike" kern="1200" cap="none" spc="0" baseline="30000" dirty="0">
                <a:solidFill>
                  <a:srgbClr val="000000"/>
                </a:solidFill>
                <a:uFillTx/>
                <a:latin typeface="Constantia" panose="02030602050306030303" pitchFamily="18" charset="0"/>
              </a:rPr>
              <a:t>La viticulture en Val de Loire, Numéro 406 Janvier Février,2022 p 31</a:t>
            </a:r>
            <a:br>
              <a:rPr lang="fr-FR" sz="1600" b="0" i="1" u="none" strike="noStrike" kern="1200" cap="none" spc="0" baseline="30000" dirty="0">
                <a:uFillTx/>
                <a:latin typeface="Constantia" panose="02030602050306030303" pitchFamily="18" charset="0"/>
              </a:rPr>
            </a:br>
            <a:r>
              <a:rPr lang="fr-FR" sz="1600" b="0" i="1" u="none" strike="noStrike" kern="1200" cap="none" spc="0" baseline="30000" dirty="0">
                <a:solidFill>
                  <a:srgbClr val="000000"/>
                </a:solidFill>
                <a:uFillTx/>
                <a:latin typeface="Constantia" panose="02030602050306030303" pitchFamily="18" charset="0"/>
              </a:rPr>
              <a:t>[2] KEEPFIL CORPORATION, 2022, </a:t>
            </a:r>
            <a:r>
              <a:rPr lang="fr-FR" sz="1600" b="0" i="1" u="none" strike="noStrike" kern="1200" cap="none" spc="0" baseline="30000" dirty="0" err="1">
                <a:solidFill>
                  <a:srgbClr val="000000"/>
                </a:solidFill>
                <a:uFillTx/>
                <a:latin typeface="Constantia" panose="02030602050306030303" pitchFamily="18" charset="0"/>
              </a:rPr>
              <a:t>Sival</a:t>
            </a:r>
            <a:r>
              <a:rPr lang="fr-FR" sz="1600" b="0" i="1" u="none" strike="noStrike" kern="1200" cap="none" spc="0" baseline="30000" dirty="0">
                <a:solidFill>
                  <a:srgbClr val="000000"/>
                </a:solidFill>
                <a:uFillTx/>
                <a:latin typeface="Constantia" panose="02030602050306030303" pitchFamily="18" charset="0"/>
              </a:rPr>
              <a:t> </a:t>
            </a:r>
            <a:r>
              <a:rPr lang="fr-FR" sz="1600" b="0" i="1" u="none" strike="noStrike" kern="0" cap="none" spc="0" baseline="30000" dirty="0">
                <a:solidFill>
                  <a:srgbClr val="000000"/>
                </a:solidFill>
                <a:uFillTx/>
                <a:latin typeface="Constantia" panose="02030602050306030303" pitchFamily="18" charset="0"/>
              </a:rPr>
              <a:t>Innovation 2022 : TUTOFIL </a:t>
            </a:r>
            <a:r>
              <a:rPr lang="fr-FR" sz="1600" b="0" i="1" u="none" strike="noStrike" kern="1200" cap="none" spc="0" baseline="30000" dirty="0">
                <a:solidFill>
                  <a:srgbClr val="000000"/>
                </a:solidFill>
                <a:uFillTx/>
                <a:latin typeface="Constantia" panose="02030602050306030303" pitchFamily="18" charset="0"/>
              </a:rPr>
              <a:t>Consulté à l</a:t>
            </a:r>
            <a:r>
              <a:rPr lang="fr-FR" sz="1600" b="0" i="1" u="none" strike="noStrike" kern="1200" cap="none" spc="0" baseline="30000" dirty="0">
                <a:solidFill>
                  <a:srgbClr val="000000"/>
                </a:solidFill>
                <a:uFillTx/>
                <a:latin typeface="Constantia" panose="02030602050306030303" pitchFamily="18" charset="0"/>
                <a:hlinkClick r:id="rId5"/>
              </a:rPr>
              <a:t>’adresse : https://www.sival-innovation.com/tutofi/</a:t>
            </a:r>
            <a:endParaRPr lang="fr-FR" sz="16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1" u="none" strike="noStrike" kern="1200" cap="none" spc="0" baseline="30000" dirty="0">
                <a:solidFill>
                  <a:srgbClr val="000000"/>
                </a:solidFill>
                <a:uFillTx/>
                <a:latin typeface="Constantia" panose="02030602050306030303" pitchFamily="18" charset="0"/>
              </a:rPr>
              <a:t>[3] NC, Les nouveauté de 2022, </a:t>
            </a:r>
            <a:r>
              <a:rPr lang="fr-FR" sz="1600" b="0" i="1" u="none" strike="noStrike" kern="0" cap="none" spc="0" baseline="30000" dirty="0">
                <a:solidFill>
                  <a:srgbClr val="000000"/>
                </a:solidFill>
                <a:uFillTx/>
                <a:latin typeface="Constantia" panose="02030602050306030303" pitchFamily="18" charset="0"/>
              </a:rPr>
              <a:t>2022, </a:t>
            </a:r>
            <a:r>
              <a:rPr lang="fr-FR" sz="1600" b="0" i="1" u="none" strike="noStrike" kern="1200" cap="none" spc="0" baseline="30000" dirty="0">
                <a:solidFill>
                  <a:srgbClr val="000000"/>
                </a:solidFill>
                <a:uFillTx/>
                <a:latin typeface="Constantia" panose="02030602050306030303" pitchFamily="18" charset="0"/>
              </a:rPr>
              <a:t>Réussir fruits et légumes Numéro 423 Janvier 2022 p 41</a:t>
            </a:r>
          </a:p>
          <a:p>
            <a:pPr>
              <a:defRPr sz="1800" b="0" i="0" u="none" strike="noStrike" kern="0" cap="none" spc="0" baseline="0">
                <a:solidFill>
                  <a:srgbClr val="000000"/>
                </a:solidFill>
                <a:uFillTx/>
              </a:defRPr>
            </a:pPr>
            <a:r>
              <a:rPr lang="fr-FR" sz="1600" b="0" i="1" u="none" strike="noStrike" kern="1200" cap="none" spc="0" baseline="30000" dirty="0">
                <a:solidFill>
                  <a:srgbClr val="000000"/>
                </a:solidFill>
                <a:uFillTx/>
                <a:latin typeface="Constantia" panose="02030602050306030303" pitchFamily="18" charset="0"/>
              </a:rPr>
              <a:t>[</a:t>
            </a:r>
            <a:r>
              <a:rPr lang="fr-FR" sz="1600" b="0" i="1" u="none" strike="noStrike" kern="0" cap="none" spc="0" baseline="30000" dirty="0">
                <a:solidFill>
                  <a:srgbClr val="000000"/>
                </a:solidFill>
                <a:uFillTx/>
                <a:latin typeface="Constantia" panose="02030602050306030303" pitchFamily="18" charset="0"/>
              </a:rPr>
              <a:t>4</a:t>
            </a:r>
            <a:r>
              <a:rPr lang="fr-FR" sz="1600" b="0" i="1" u="none" strike="noStrike" kern="1200" cap="none" spc="0" baseline="30000" dirty="0">
                <a:solidFill>
                  <a:srgbClr val="000000"/>
                </a:solidFill>
                <a:uFillTx/>
                <a:latin typeface="Constantia" panose="02030602050306030303" pitchFamily="18" charset="0"/>
              </a:rPr>
              <a:t>] STECOMAT Sarl, </a:t>
            </a:r>
            <a:r>
              <a:rPr lang="fr-FR" sz="1600" b="0" i="1" u="none" strike="noStrike" kern="0" cap="none" spc="0" baseline="30000" dirty="0">
                <a:solidFill>
                  <a:srgbClr val="000000"/>
                </a:solidFill>
                <a:uFillTx/>
                <a:latin typeface="Constantia" panose="02030602050306030303" pitchFamily="18" charset="0"/>
              </a:rPr>
              <a:t>2022, </a:t>
            </a:r>
            <a:r>
              <a:rPr lang="fr-FR" sz="1600" b="0" i="1" u="none" strike="noStrike" kern="1200" cap="none" spc="0" baseline="30000" dirty="0" err="1">
                <a:solidFill>
                  <a:srgbClr val="000000"/>
                </a:solidFill>
                <a:uFillTx/>
                <a:latin typeface="Constantia" panose="02030602050306030303" pitchFamily="18" charset="0"/>
              </a:rPr>
              <a:t>Sival</a:t>
            </a:r>
            <a:r>
              <a:rPr lang="fr-FR" sz="1600" b="0" i="1" u="none" strike="noStrike" kern="1200" cap="none" spc="0" baseline="30000" dirty="0">
                <a:solidFill>
                  <a:srgbClr val="000000"/>
                </a:solidFill>
                <a:uFillTx/>
                <a:latin typeface="Constantia" panose="02030602050306030303" pitchFamily="18" charset="0"/>
              </a:rPr>
              <a:t> </a:t>
            </a:r>
            <a:r>
              <a:rPr lang="fr-FR" sz="1600" b="0" i="1" u="none" strike="noStrike" kern="0" cap="none" spc="0" baseline="30000" dirty="0">
                <a:solidFill>
                  <a:srgbClr val="000000"/>
                </a:solidFill>
                <a:uFillTx/>
                <a:latin typeface="Constantia" panose="02030602050306030303" pitchFamily="18" charset="0"/>
              </a:rPr>
              <a:t>Innovation 2022 : FARMDROID FD20</a:t>
            </a:r>
            <a:r>
              <a:rPr lang="fr-FR" sz="1600" i="1" kern="0" baseline="30000" dirty="0">
                <a:solidFill>
                  <a:srgbClr val="000000"/>
                </a:solidFill>
                <a:latin typeface="Constantia" panose="02030602050306030303" pitchFamily="18" charset="0"/>
              </a:rPr>
              <a:t> </a:t>
            </a:r>
            <a:r>
              <a:rPr lang="fr-FR" sz="1600" b="0" i="1" u="none" strike="noStrike" kern="0" cap="none" spc="0" baseline="30000" dirty="0">
                <a:solidFill>
                  <a:srgbClr val="000000"/>
                </a:solidFill>
                <a:uFillTx/>
                <a:latin typeface="Constantia" panose="02030602050306030303" pitchFamily="18" charset="0"/>
              </a:rPr>
              <a:t> </a:t>
            </a:r>
            <a:r>
              <a:rPr lang="fr-FR" sz="1600" b="0" i="1" u="none" strike="noStrike" kern="1200" cap="none" spc="0" baseline="30000" dirty="0">
                <a:solidFill>
                  <a:srgbClr val="000000"/>
                </a:solidFill>
                <a:uFillTx/>
                <a:latin typeface="Constantia" panose="02030602050306030303" pitchFamily="18" charset="0"/>
              </a:rPr>
              <a:t>Consulté à l</a:t>
            </a:r>
            <a:r>
              <a:rPr lang="fr-FR" sz="1600" b="0" i="1" u="none" strike="noStrike" kern="1200" cap="none" spc="0" baseline="30000" dirty="0">
                <a:solidFill>
                  <a:srgbClr val="000000"/>
                </a:solidFill>
                <a:uFillTx/>
                <a:latin typeface="Constantia" panose="02030602050306030303" pitchFamily="18" charset="0"/>
                <a:hlinkClick r:id="rId5"/>
              </a:rPr>
              <a:t>’adresse : </a:t>
            </a:r>
            <a:r>
              <a:rPr lang="fr-FR" sz="1600" b="0" i="1" u="none" strike="noStrike" kern="1200" cap="none" spc="0" baseline="30000" dirty="0">
                <a:solidFill>
                  <a:srgbClr val="000000"/>
                </a:solidFill>
                <a:uFillTx/>
                <a:latin typeface="Constantia" panose="02030602050306030303" pitchFamily="18" charset="0"/>
                <a:hlinkClick r:id="rId6"/>
              </a:rPr>
              <a:t>https://www.sival-innovation.com/farmdroid-fd20/</a:t>
            </a:r>
            <a:endParaRPr lang="fr-FR" sz="1600" b="0" i="1" u="none" strike="noStrike" kern="1200" cap="none" spc="0" baseline="30000" dirty="0">
              <a:solidFill>
                <a:srgbClr val="000000"/>
              </a:solidFill>
              <a:uFillTx/>
              <a:latin typeface="Constantia" panose="02030602050306030303" pitchFamily="18" charset="0"/>
            </a:endParaRPr>
          </a:p>
          <a:p>
            <a:pPr>
              <a:defRPr sz="1800" b="0" i="0" u="none" strike="noStrike" kern="0" cap="none" spc="0" baseline="0">
                <a:solidFill>
                  <a:srgbClr val="000000"/>
                </a:solidFill>
                <a:uFillTx/>
              </a:defRPr>
            </a:pPr>
            <a:r>
              <a:rPr lang="fr-FR" sz="1600" b="0" i="1" u="none" strike="noStrike" kern="1200" cap="none" spc="0" baseline="30000" dirty="0">
                <a:solidFill>
                  <a:srgbClr val="000000"/>
                </a:solidFill>
                <a:uFillTx/>
                <a:latin typeface="Constantia" panose="02030602050306030303" pitchFamily="18" charset="0"/>
              </a:rPr>
              <a:t>[5]HESPEL L, 2022, Demain pourrait</a:t>
            </a:r>
            <a:r>
              <a:rPr lang="fr-FR" sz="1600" b="0" i="1" u="none" strike="noStrike" kern="0" cap="none" spc="0" baseline="30000" dirty="0">
                <a:solidFill>
                  <a:srgbClr val="000000"/>
                </a:solidFill>
                <a:uFillTx/>
                <a:latin typeface="Constantia" panose="02030602050306030303" pitchFamily="18" charset="0"/>
              </a:rPr>
              <a:t>-on s’éclairer à l’aide de plantes lumineuses ?, </a:t>
            </a:r>
            <a:r>
              <a:rPr lang="fr-FR" sz="1600" b="0" i="1" u="none" strike="noStrike" kern="1200" cap="none" spc="0" baseline="30000" dirty="0">
                <a:solidFill>
                  <a:srgbClr val="000000"/>
                </a:solidFill>
                <a:uFillTx/>
                <a:latin typeface="Constantia" panose="02030602050306030303" pitchFamily="18" charset="0"/>
              </a:rPr>
              <a:t>Le lien horticole, Numéro 1112 Janvier Février 2022, p 44-45 Consulté à l</a:t>
            </a:r>
            <a:r>
              <a:rPr lang="fr-FR" sz="1600" b="0" i="1" u="none" strike="noStrike" kern="1200" cap="none" spc="0" baseline="30000" dirty="0">
                <a:solidFill>
                  <a:srgbClr val="000000"/>
                </a:solidFill>
                <a:uFillTx/>
                <a:latin typeface="Constantia" panose="02030602050306030303" pitchFamily="18" charset="0"/>
                <a:hlinkClick r:id="rId5"/>
              </a:rPr>
              <a:t>’adresse : https://www.lienhorticole.fr/vendre/demain-pourrait-on-seclairer-alaide-de-plantes-lumineuses-1,1,3306238542.html</a:t>
            </a:r>
          </a:p>
          <a:p>
            <a:pPr>
              <a:defRPr sz="1800" b="0" i="0" u="none" strike="noStrike" kern="0" cap="none" spc="0" baseline="0">
                <a:solidFill>
                  <a:srgbClr val="000000"/>
                </a:solidFill>
                <a:uFillTx/>
              </a:defRPr>
            </a:pPr>
            <a:r>
              <a:rPr lang="fr-FR" sz="1600" i="1" baseline="30000" dirty="0">
                <a:solidFill>
                  <a:srgbClr val="000000"/>
                </a:solidFill>
                <a:latin typeface="Constantia" panose="02030602050306030303" pitchFamily="18" charset="0"/>
                <a:hlinkClick r:id="rId5"/>
              </a:rPr>
              <a:t> </a:t>
            </a:r>
            <a:endParaRPr lang="fr-FR" sz="1600" b="0" i="1" u="none" strike="noStrike" kern="1200" cap="none" spc="0" baseline="30000" dirty="0">
              <a:solidFill>
                <a:srgbClr val="000000"/>
              </a:solidFill>
              <a:uFillTx/>
              <a:latin typeface="Constantia" panose="0203060205030603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2000" b="0" i="1" u="none" strike="noStrike" kern="1200" cap="none" spc="0" normalizeH="0" baseline="30000" noProof="0" dirty="0">
                <a:ln>
                  <a:noFill/>
                </a:ln>
                <a:solidFill>
                  <a:srgbClr val="000000"/>
                </a:solidFill>
                <a:effectLst/>
                <a:uLnTx/>
                <a:uFillTx/>
                <a:latin typeface="Constantia" panose="02030602050306030303" pitchFamily="18" charset="0"/>
              </a:rPr>
              <a:t>Actualités Internationales :</a:t>
            </a:r>
            <a:br>
              <a:rPr lang="fr-FR" sz="1600" b="0" i="1" u="none" strike="noStrike" kern="0" cap="none" spc="0" baseline="30000" dirty="0">
                <a:uFillTx/>
                <a:latin typeface="Constantia" panose="02030602050306030303" pitchFamily="18" charset="0"/>
              </a:rPr>
            </a:br>
            <a:r>
              <a:rPr lang="fr-FR" sz="1600" b="0" i="1" u="none" strike="noStrike" kern="1200" cap="none" spc="0" baseline="30000" dirty="0">
                <a:solidFill>
                  <a:srgbClr val="000000"/>
                </a:solidFill>
                <a:uFillTx/>
                <a:latin typeface="Constantia" panose="02030602050306030303" pitchFamily="18" charset="0"/>
              </a:rPr>
              <a:t>[6] BUTLER J, 2022, Le Vietnam, un marché prometteur pour les fruits et légumes premium, Réussir fruits et légumes, Numéro 423 Janvier 2022, p 60-61 Consulté à l</a:t>
            </a:r>
            <a:r>
              <a:rPr lang="fr-FR" sz="1600" b="0" i="1" u="none" strike="noStrike" kern="1200" cap="none" spc="0" baseline="30000" dirty="0">
                <a:solidFill>
                  <a:srgbClr val="000000"/>
                </a:solidFill>
                <a:uFillTx/>
                <a:latin typeface="Constantia" panose="02030602050306030303" pitchFamily="18" charset="0"/>
                <a:hlinkClick r:id="rId5"/>
              </a:rPr>
              <a:t>’adresse </a:t>
            </a:r>
            <a:r>
              <a:rPr lang="fr-FR" sz="1600" b="0" i="1" u="none" strike="noStrike" kern="1200" cap="none" spc="0" baseline="30000" dirty="0">
                <a:solidFill>
                  <a:srgbClr val="000000"/>
                </a:solidFill>
                <a:uFillTx/>
                <a:latin typeface="Constantia" panose="02030602050306030303" pitchFamily="18" charset="0"/>
              </a:rPr>
              <a:t>: https://www.reussir.fr/fruits-legumes/le-vietnam-un-marche-prometteur-pour-les-produits-premium</a:t>
            </a:r>
          </a:p>
          <a:p>
            <a:pPr>
              <a:defRPr sz="1800" b="0" i="0" u="none" strike="noStrike" kern="0" cap="none" spc="0" baseline="0">
                <a:solidFill>
                  <a:srgbClr val="000000"/>
                </a:solidFill>
                <a:uFillTx/>
              </a:defRPr>
            </a:pPr>
            <a:r>
              <a:rPr lang="fr-FR" sz="1600" b="0" i="1" u="none" strike="noStrike" kern="1200" cap="none" spc="0" baseline="30000" dirty="0">
                <a:solidFill>
                  <a:srgbClr val="000000"/>
                </a:solidFill>
                <a:uFillTx/>
                <a:latin typeface="Constantia" panose="02030602050306030303" pitchFamily="18" charset="0"/>
              </a:rPr>
              <a:t>[7] </a:t>
            </a:r>
            <a:r>
              <a:rPr lang="fr-FR" sz="1600" b="0" i="1" u="none" strike="noStrike" kern="0" cap="none" spc="0" baseline="30000" dirty="0">
                <a:solidFill>
                  <a:srgbClr val="000000"/>
                </a:solidFill>
                <a:uFillTx/>
                <a:latin typeface="Constantia" panose="02030602050306030303" pitchFamily="18" charset="0"/>
              </a:rPr>
              <a:t>NC, </a:t>
            </a:r>
            <a:r>
              <a:rPr lang="fr-FR" sz="1600" b="0" i="1" u="none" strike="noStrike" kern="1200" cap="none" spc="0" baseline="30000" dirty="0">
                <a:solidFill>
                  <a:srgbClr val="000000"/>
                </a:solidFill>
                <a:uFillTx/>
                <a:latin typeface="Constantia" panose="02030602050306030303" pitchFamily="18" charset="0"/>
              </a:rPr>
              <a:t>2022, Agrumes : les sud-africains attendent avec anxiété le nouvel accord avec l’UE, </a:t>
            </a:r>
            <a:r>
              <a:rPr lang="fr-FR" sz="1600" b="0" i="1" u="none" strike="noStrike" kern="1200" cap="none" spc="0" baseline="30000" dirty="0" err="1">
                <a:solidFill>
                  <a:srgbClr val="000000"/>
                </a:solidFill>
                <a:uFillTx/>
                <a:latin typeface="Constantia" panose="02030602050306030303" pitchFamily="18" charset="0"/>
              </a:rPr>
              <a:t>Hortimedia</a:t>
            </a:r>
            <a:r>
              <a:rPr lang="fr-FR" sz="1600" b="0" i="1" u="none" strike="noStrike" kern="1200" cap="none" spc="0" baseline="30000" dirty="0">
                <a:solidFill>
                  <a:srgbClr val="000000"/>
                </a:solidFill>
                <a:uFillTx/>
                <a:latin typeface="Constantia" panose="02030602050306030303" pitchFamily="18" charset="0"/>
              </a:rPr>
              <a:t>, Consulté à l</a:t>
            </a:r>
            <a:r>
              <a:rPr lang="fr-FR" sz="1600" b="0" i="1" u="none" strike="noStrike" kern="1200" cap="none" spc="0" baseline="30000" dirty="0">
                <a:solidFill>
                  <a:srgbClr val="000000"/>
                </a:solidFill>
                <a:uFillTx/>
                <a:latin typeface="Constantia" panose="02030602050306030303" pitchFamily="18" charset="0"/>
                <a:hlinkClick r:id="rId5"/>
              </a:rPr>
              <a:t>’adresse </a:t>
            </a:r>
            <a:r>
              <a:rPr lang="fr-FR" sz="1600" b="0" i="1" u="none" strike="noStrike" kern="1200" cap="none" spc="0" baseline="30000" dirty="0">
                <a:solidFill>
                  <a:srgbClr val="000000"/>
                </a:solidFill>
                <a:uFillTx/>
                <a:latin typeface="Constantia" panose="02030602050306030303" pitchFamily="18" charset="0"/>
              </a:rPr>
              <a:t>: </a:t>
            </a:r>
            <a:r>
              <a:rPr lang="fr-FR" sz="1600" b="0" i="1" u="none" strike="noStrike" kern="0" cap="none" spc="0" baseline="30000" dirty="0">
                <a:solidFill>
                  <a:srgbClr val="000000"/>
                </a:solidFill>
                <a:uFillTx/>
                <a:latin typeface="Constantia" panose="02030602050306030303" pitchFamily="18" charset="0"/>
                <a:hlinkClick r:id="rId7"/>
              </a:rPr>
              <a:t>https://hortimedia.ma/agrumes-les-sud-africains-attendent-avec-anxiete-le-nouvel-accord-avec-lue/</a:t>
            </a:r>
            <a:br>
              <a:rPr lang="fr-FR" sz="1600" b="0" i="1" u="none" strike="noStrike" kern="0" cap="none" spc="0" baseline="30000" dirty="0">
                <a:uFillTx/>
                <a:latin typeface="Constantia" panose="02030602050306030303" pitchFamily="18" charset="0"/>
              </a:rPr>
            </a:br>
            <a:r>
              <a:rPr lang="fr-FR" sz="1600" b="0" i="1" u="none" strike="noStrike" kern="1200" cap="none" spc="0" baseline="30000" dirty="0">
                <a:solidFill>
                  <a:srgbClr val="000000"/>
                </a:solidFill>
                <a:uFillTx/>
                <a:latin typeface="Constantia" panose="02030602050306030303" pitchFamily="18" charset="0"/>
              </a:rPr>
              <a:t>[</a:t>
            </a:r>
            <a:r>
              <a:rPr lang="fr-FR" sz="1600" b="0" i="1" u="none" strike="noStrike" kern="0" cap="none" spc="0" baseline="30000" dirty="0">
                <a:solidFill>
                  <a:srgbClr val="000000"/>
                </a:solidFill>
                <a:uFillTx/>
                <a:latin typeface="Constantia" panose="02030602050306030303" pitchFamily="18" charset="0"/>
              </a:rPr>
              <a:t>8</a:t>
            </a:r>
            <a:r>
              <a:rPr lang="fr-FR" sz="1600" b="0" i="1" u="none" strike="noStrike" kern="1200" cap="none" spc="0" baseline="30000" dirty="0">
                <a:solidFill>
                  <a:srgbClr val="000000"/>
                </a:solidFill>
                <a:uFillTx/>
                <a:latin typeface="Constantia" panose="02030602050306030303" pitchFamily="18" charset="0"/>
              </a:rPr>
              <a:t>] </a:t>
            </a:r>
            <a:r>
              <a:rPr lang="fr-FR" sz="1600" b="0" i="1" u="none" strike="noStrike" kern="0" cap="none" spc="0" baseline="30000" dirty="0">
                <a:solidFill>
                  <a:srgbClr val="000000"/>
                </a:solidFill>
                <a:uFillTx/>
                <a:latin typeface="Constantia" panose="02030602050306030303" pitchFamily="18" charset="0"/>
              </a:rPr>
              <a:t>PETIT F, 2022, </a:t>
            </a:r>
            <a:r>
              <a:rPr lang="fr-FR" sz="1600" b="0" i="1" u="none" strike="noStrike" kern="1200" cap="none" spc="0" baseline="30000" dirty="0">
                <a:solidFill>
                  <a:srgbClr val="000000"/>
                </a:solidFill>
                <a:uFillTx/>
                <a:latin typeface="Constantia" panose="02030602050306030303" pitchFamily="18" charset="0"/>
              </a:rPr>
              <a:t>Pomme : un marché mondial très concurrentiel, Réussir fruits et légumes, Numéro 423 Janvier 2022, p 57 Consulté à l</a:t>
            </a:r>
            <a:r>
              <a:rPr lang="fr-FR" sz="1600" b="0" i="1" u="none" strike="noStrike" kern="1200" cap="none" spc="0" baseline="30000" dirty="0">
                <a:solidFill>
                  <a:srgbClr val="000000"/>
                </a:solidFill>
                <a:uFillTx/>
                <a:latin typeface="Constantia" panose="02030602050306030303" pitchFamily="18" charset="0"/>
                <a:hlinkClick r:id="rId5"/>
              </a:rPr>
              <a:t>’adresse :</a:t>
            </a:r>
            <a:r>
              <a:rPr lang="fr-FR" sz="1600" i="1" baseline="30000" dirty="0">
                <a:solidFill>
                  <a:srgbClr val="000000"/>
                </a:solidFill>
                <a:latin typeface="Constantia" panose="02030602050306030303" pitchFamily="18" charset="0"/>
                <a:hlinkClick r:id="rId5"/>
              </a:rPr>
              <a:t> </a:t>
            </a:r>
            <a:r>
              <a:rPr lang="fr-FR" sz="1600" b="0" i="1" u="none" strike="noStrike" kern="1200" cap="none" spc="0" baseline="30000" dirty="0">
                <a:solidFill>
                  <a:srgbClr val="000000"/>
                </a:solidFill>
                <a:uFillTx/>
                <a:latin typeface="Constantia" panose="02030602050306030303" pitchFamily="18" charset="0"/>
              </a:rPr>
              <a:t> </a:t>
            </a:r>
            <a:r>
              <a:rPr lang="fr-FR" sz="1600" b="0" i="1" u="none" strike="noStrike" kern="1200" cap="none" spc="0" baseline="30000" dirty="0">
                <a:solidFill>
                  <a:srgbClr val="000000"/>
                </a:solidFill>
                <a:uFillTx/>
                <a:latin typeface="Constantia" panose="02030602050306030303" pitchFamily="18" charset="0"/>
                <a:hlinkClick r:id="rId8"/>
              </a:rPr>
              <a:t>https://www.reussir.fr/fruits-legumes/pomme-un-marche-mondial-tres-concurrentiel</a:t>
            </a:r>
            <a:endParaRPr lang="fr-FR" sz="1600" b="0" i="1" u="none" strike="noStrike" kern="1200" cap="none" spc="0" baseline="30000" dirty="0">
              <a:solidFill>
                <a:srgbClr val="000000"/>
              </a:solidFill>
              <a:uFillTx/>
              <a:latin typeface="Constantia" panose="02030602050306030303" pitchFamily="18" charset="0"/>
            </a:endParaRPr>
          </a:p>
          <a:p>
            <a:pPr>
              <a:defRPr sz="1800" b="0" i="0" u="none" strike="noStrike" kern="0" cap="none" spc="0" baseline="0">
                <a:solidFill>
                  <a:srgbClr val="000000"/>
                </a:solidFill>
                <a:uFillTx/>
              </a:defRPr>
            </a:pPr>
            <a:r>
              <a:rPr lang="fr-FR" sz="2000" i="1" baseline="30000" dirty="0">
                <a:solidFill>
                  <a:srgbClr val="000000"/>
                </a:solidFill>
                <a:latin typeface="Constantia" panose="02030602050306030303" pitchFamily="18" charset="0"/>
              </a:rPr>
              <a:t>Commerce </a:t>
            </a:r>
            <a:r>
              <a:rPr lang="en-US" sz="2000" i="1" baseline="30000" dirty="0">
                <a:latin typeface="Constantia" panose="02030602050306030303" pitchFamily="18" charset="0"/>
                <a:ea typeface="+mn-lt"/>
                <a:cs typeface="+mn-lt"/>
              </a:rPr>
              <a:t>(</a:t>
            </a:r>
            <a:r>
              <a:rPr lang="en-US" sz="2000" i="1" baseline="30000" dirty="0" err="1">
                <a:latin typeface="Constantia" panose="02030602050306030303" pitchFamily="18" charset="0"/>
                <a:ea typeface="+mn-lt"/>
                <a:cs typeface="+mn-lt"/>
              </a:rPr>
              <a:t>réglementation</a:t>
            </a:r>
            <a:r>
              <a:rPr lang="en-US" sz="2000" i="1" baseline="30000" dirty="0">
                <a:latin typeface="Constantia" panose="02030602050306030303" pitchFamily="18" charset="0"/>
                <a:ea typeface="+mn-lt"/>
                <a:cs typeface="+mn-lt"/>
              </a:rPr>
              <a:t>, </a:t>
            </a:r>
            <a:r>
              <a:rPr lang="en-US" sz="2000" i="1" baseline="30000" dirty="0" err="1">
                <a:latin typeface="Constantia" panose="02030602050306030303" pitchFamily="18" charset="0"/>
                <a:ea typeface="+mn-lt"/>
                <a:cs typeface="+mn-lt"/>
              </a:rPr>
              <a:t>marché</a:t>
            </a:r>
            <a:r>
              <a:rPr lang="en-US" sz="2000" i="1" baseline="30000" dirty="0">
                <a:latin typeface="Constantia" panose="02030602050306030303" pitchFamily="18" charset="0"/>
                <a:ea typeface="+mn-lt"/>
                <a:cs typeface="+mn-lt"/>
              </a:rPr>
              <a:t>, accord commercial...) </a:t>
            </a:r>
            <a:r>
              <a:rPr lang="fr-FR" sz="2000" i="1" baseline="30000" dirty="0">
                <a:solidFill>
                  <a:srgbClr val="000000"/>
                </a:solidFill>
                <a:latin typeface="Constantia" panose="02030602050306030303" pitchFamily="18" charset="0"/>
              </a:rPr>
              <a:t>:</a:t>
            </a:r>
            <a:endParaRPr lang="fr-FR" sz="2000" i="1" dirty="0">
              <a:latin typeface="Constantia" panose="02030602050306030303" pitchFamily="18" charset="0"/>
            </a:endParaRPr>
          </a:p>
          <a:p>
            <a:pPr>
              <a:defRPr sz="1800" b="0" i="0" u="none" strike="noStrike" kern="0" cap="none" spc="0" baseline="0">
                <a:solidFill>
                  <a:srgbClr val="000000"/>
                </a:solidFill>
                <a:uFillTx/>
              </a:defRPr>
            </a:pPr>
            <a:r>
              <a:rPr lang="fr-FR" sz="1600" i="1" kern="0" baseline="30000" dirty="0">
                <a:solidFill>
                  <a:srgbClr val="000000"/>
                </a:solidFill>
                <a:latin typeface="Constantia" panose="02030602050306030303" pitchFamily="18" charset="0"/>
              </a:rPr>
              <a:t>[9] </a:t>
            </a:r>
            <a:r>
              <a:rPr lang="fr-FR" sz="1600" kern="0" baseline="30000" dirty="0" err="1">
                <a:latin typeface="Constantia" panose="02030602050306030303" pitchFamily="18" charset="0"/>
                <a:ea typeface="+mn-lt"/>
                <a:cs typeface="+mn-lt"/>
              </a:rPr>
              <a:t>Bodiou</a:t>
            </a:r>
            <a:r>
              <a:rPr lang="fr-FR" sz="1600" kern="0" baseline="30000" dirty="0">
                <a:latin typeface="Constantia" panose="02030602050306030303" pitchFamily="18" charset="0"/>
                <a:ea typeface="+mn-lt"/>
                <a:cs typeface="+mn-lt"/>
              </a:rPr>
              <a:t>, D. 2022. « Les Maraîchers d’Armor : une nouvelle action de formation des saisonniers ». </a:t>
            </a:r>
            <a:r>
              <a:rPr lang="fr-FR" sz="1600" kern="0" baseline="30000" dirty="0" err="1">
                <a:latin typeface="Constantia" panose="02030602050306030303" pitchFamily="18" charset="0"/>
                <a:ea typeface="+mn-lt"/>
                <a:cs typeface="+mn-lt"/>
              </a:rPr>
              <a:t>Médiafel</a:t>
            </a:r>
            <a:r>
              <a:rPr lang="fr-FR" sz="1600" kern="0" baseline="30000" dirty="0">
                <a:latin typeface="Constantia" panose="02030602050306030303" pitchFamily="18" charset="0"/>
                <a:ea typeface="+mn-lt"/>
                <a:cs typeface="+mn-lt"/>
              </a:rPr>
              <a:t>.. [en ligne] Disponible sur : https://www.arboriculture-fruitiere.com/articles/vie-de-filiere/les-maraichers-darmor-une-nouvelle-action-de-formation-des-saisonniers.  (Consulté le 31/01/2022)</a:t>
            </a:r>
            <a:br>
              <a:rPr lang="fr-FR" kern="0" dirty="0">
                <a:latin typeface="Constantia" panose="02030602050306030303" pitchFamily="18" charset="0"/>
              </a:rPr>
            </a:br>
            <a:r>
              <a:rPr lang="fr-FR" sz="1600" i="1" kern="0" baseline="30000" dirty="0">
                <a:latin typeface="Constantia" panose="02030602050306030303" pitchFamily="18" charset="0"/>
                <a:ea typeface="+mn-lt"/>
                <a:cs typeface="+mn-lt"/>
              </a:rPr>
              <a:t>[10] </a:t>
            </a:r>
            <a:r>
              <a:rPr lang="fr-FR" sz="1600" kern="0" baseline="30000" dirty="0" err="1">
                <a:latin typeface="Constantia" panose="02030602050306030303" pitchFamily="18" charset="0"/>
                <a:ea typeface="+mn-lt"/>
                <a:cs typeface="+mn-lt"/>
              </a:rPr>
              <a:t>Phytoma</a:t>
            </a:r>
            <a:r>
              <a:rPr lang="fr-FR" sz="1600" kern="0" baseline="30000" dirty="0">
                <a:latin typeface="Constantia" panose="02030602050306030303" pitchFamily="18" charset="0"/>
                <a:ea typeface="+mn-lt"/>
                <a:cs typeface="+mn-lt"/>
              </a:rPr>
              <a:t>. 2022. « Non renouvellement de l’insecticide indoxacarbe », n°749-750, p'9-9. </a:t>
            </a:r>
            <a:endParaRPr lang="fr-FR" dirty="0">
              <a:latin typeface="Constantia" panose="02030602050306030303" pitchFamily="18" charset="0"/>
            </a:endParaRPr>
          </a:p>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endParaRPr lang="fr-FR" sz="1600" b="0" i="1" u="none" strike="noStrike" kern="0" cap="none" spc="0" baseline="30000" dirty="0">
              <a:solidFill>
                <a:srgbClr val="000000"/>
              </a:solidFill>
              <a:uFillTx/>
              <a:latin typeface="Constantia" panose="02030602050306030303" pitchFamily="18" charset="0"/>
            </a:endParaRPr>
          </a:p>
          <a:p>
            <a:pPr>
              <a:defRPr sz="1800" b="0" i="0" u="none" strike="noStrike" kern="0" cap="none" spc="0" baseline="0">
                <a:solidFill>
                  <a:srgbClr val="000000"/>
                </a:solidFill>
                <a:uFillTx/>
              </a:defRPr>
            </a:pPr>
            <a:endParaRPr lang="fr-FR" sz="1600" i="1" baseline="30000" dirty="0">
              <a:solidFill>
                <a:srgbClr val="000000"/>
              </a:solidFill>
              <a:latin typeface="Constantia" panose="02030602050306030303" pitchFamily="18" charset="0"/>
            </a:endParaRPr>
          </a:p>
          <a:p>
            <a:pPr>
              <a:defRPr sz="1800" b="0" i="0" u="none" strike="noStrike" kern="0" cap="none" spc="0" baseline="0">
                <a:solidFill>
                  <a:srgbClr val="000000"/>
                </a:solidFill>
                <a:uFillTx/>
              </a:defRPr>
            </a:pPr>
            <a:endParaRPr lang="fr-FR" sz="1600" i="1" baseline="30000" dirty="0">
              <a:solidFill>
                <a:srgbClr val="000000"/>
              </a:solidFill>
              <a:latin typeface="Constantia" panose="02030602050306030303" pitchFamily="18" charset="0"/>
            </a:endParaRPr>
          </a:p>
          <a:p>
            <a:pPr>
              <a:defRPr sz="1800" b="0" i="0" u="none" strike="noStrike" kern="0" cap="none" spc="0" baseline="0">
                <a:solidFill>
                  <a:srgbClr val="000000"/>
                </a:solidFill>
                <a:uFillTx/>
              </a:defRPr>
            </a:pPr>
            <a:endParaRPr lang="fr-FR" sz="1600" i="1" baseline="30000" dirty="0">
              <a:solidFill>
                <a:srgbClr val="000000"/>
              </a:solidFill>
              <a:latin typeface="Constantia" panose="02030602050306030303" pitchFamily="18" charset="0"/>
            </a:endParaRPr>
          </a:p>
          <a:p>
            <a:pPr>
              <a:defRPr sz="1800" b="0" i="0" u="none" strike="noStrike" kern="0" cap="none" spc="0" baseline="0">
                <a:solidFill>
                  <a:srgbClr val="000000"/>
                </a:solidFill>
                <a:uFillTx/>
              </a:defRPr>
            </a:pPr>
            <a:endParaRPr lang="fr-FR" dirty="0">
              <a:solidFill>
                <a:srgbClr val="000000"/>
              </a:solidFill>
              <a:latin typeface="Constantia" panose="02030602050306030303" pitchFamily="18" charset="0"/>
            </a:endParaRPr>
          </a:p>
          <a:p>
            <a:pPr>
              <a:defRPr sz="1800" b="0" i="0" u="none" strike="noStrike" kern="0" cap="none" spc="0" baseline="0">
                <a:solidFill>
                  <a:srgbClr val="000000"/>
                </a:solidFill>
                <a:uFillTx/>
              </a:defRPr>
            </a:pPr>
            <a:endParaRPr lang="fr-FR" sz="1200" dirty="0">
              <a:solidFill>
                <a:srgbClr val="000000"/>
              </a:solidFill>
              <a:latin typeface="Constantia" panose="02030602050306030303" pitchFamily="18" charset="0"/>
            </a:endParaRPr>
          </a:p>
          <a:p>
            <a:pPr>
              <a:defRPr sz="1800" b="0" i="0" u="none" strike="noStrike" kern="0" cap="none" spc="0" baseline="0">
                <a:solidFill>
                  <a:srgbClr val="000000"/>
                </a:solidFill>
                <a:uFillTx/>
              </a:defRPr>
            </a:pPr>
            <a:endParaRPr lang="fr-FR" sz="1200" dirty="0">
              <a:solidFill>
                <a:srgbClr val="000000"/>
              </a:solidFill>
              <a:highlight>
                <a:srgbClr val="FFFF00"/>
              </a:highlight>
              <a:latin typeface="Constantia" panose="02030602050306030303" pitchFamily="18" charset="0"/>
            </a:endParaRPr>
          </a:p>
          <a:p>
            <a:pPr>
              <a:defRPr sz="1800" b="0" i="0" u="none" strike="noStrike" kern="0" cap="none" spc="0" baseline="0">
                <a:solidFill>
                  <a:srgbClr val="000000"/>
                </a:solidFill>
                <a:uFillTx/>
              </a:defRPr>
            </a:pPr>
            <a:endParaRPr lang="fr-FR" sz="1200" dirty="0">
              <a:solidFill>
                <a:srgbClr val="000000"/>
              </a:solidFill>
              <a:latin typeface="Constantia" pitchFamily="18"/>
            </a:endParaRPr>
          </a:p>
        </p:txBody>
      </p:sp>
      <p:pic>
        <p:nvPicPr>
          <p:cNvPr id="4" name="Audio 3">
            <a:hlinkClick r:id="" action="ppaction://media"/>
            <a:extLst>
              <a:ext uri="{FF2B5EF4-FFF2-40B4-BE49-F238E27FC236}">
                <a16:creationId xmlns:a16="http://schemas.microsoft.com/office/drawing/2014/main" id="{26447C06-0521-4A41-9009-DA4F962C71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57400559"/>
      </p:ext>
    </p:extLst>
  </p:cSld>
  <p:clrMapOvr>
    <a:masterClrMapping/>
  </p:clrMapOvr>
  <p:transition spd="med" advTm="8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6;p51">
            <a:extLst>
              <a:ext uri="{FF2B5EF4-FFF2-40B4-BE49-F238E27FC236}">
                <a16:creationId xmlns:a16="http://schemas.microsoft.com/office/drawing/2014/main" id="{2792F944-EDA7-4D2A-9798-3DB4EE3C0270}"/>
              </a:ext>
            </a:extLst>
          </p:cNvPr>
          <p:cNvSpPr txBox="1">
            <a:spLocks noGrp="1"/>
          </p:cNvSpPr>
          <p:nvPr>
            <p:ph type="title"/>
          </p:nvPr>
        </p:nvSpPr>
        <p:spPr>
          <a:xfrm>
            <a:off x="1218876" y="-63175"/>
            <a:ext cx="6412412" cy="1295403"/>
          </a:xfrm>
        </p:spPr>
        <p:txBody>
          <a:bodyPr lIns="121871" tIns="60926" rIns="121871" bIns="60926"/>
          <a:lstStyle/>
          <a:p>
            <a:pPr lvl="0"/>
            <a:r>
              <a:rPr lang="fr-FR" sz="3400" i="1"/>
              <a:t>Bibliographie / Sitographie</a:t>
            </a:r>
            <a:r>
              <a:rPr lang="fr-FR" i="1"/>
              <a:t> </a:t>
            </a:r>
            <a:endParaRPr lang="fr-FR"/>
          </a:p>
        </p:txBody>
      </p:sp>
      <p:sp>
        <p:nvSpPr>
          <p:cNvPr id="3" name="ZoneTexte 4">
            <a:extLst>
              <a:ext uri="{FF2B5EF4-FFF2-40B4-BE49-F238E27FC236}">
                <a16:creationId xmlns:a16="http://schemas.microsoft.com/office/drawing/2014/main" id="{536AEE26-5850-4062-96DE-23D2167BFC9B}"/>
              </a:ext>
            </a:extLst>
          </p:cNvPr>
          <p:cNvSpPr txBox="1"/>
          <p:nvPr/>
        </p:nvSpPr>
        <p:spPr>
          <a:xfrm>
            <a:off x="0" y="1552999"/>
            <a:ext cx="12035826" cy="76995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100" b="0" i="0" u="none" strike="noStrike" kern="1200" cap="none" spc="0" baseline="0" dirty="0">
              <a:solidFill>
                <a:srgbClr val="000000"/>
              </a:solidFill>
              <a:uFillTx/>
              <a:latin typeface="Constantia"/>
            </a:endParaRPr>
          </a:p>
          <a:p>
            <a:pPr>
              <a:defRPr sz="1800" b="0" i="0" u="none" strike="noStrike" kern="0" cap="none" spc="0" baseline="0">
                <a:solidFill>
                  <a:srgbClr val="000000"/>
                </a:solidFill>
                <a:uFillTx/>
              </a:defRPr>
            </a:pPr>
            <a:r>
              <a:rPr lang="fr-FR" sz="2000" i="1" baseline="30000" dirty="0">
                <a:solidFill>
                  <a:srgbClr val="000000"/>
                </a:solidFill>
                <a:latin typeface="Constantia"/>
              </a:rPr>
              <a:t>Organisation des filières : </a:t>
            </a:r>
          </a:p>
          <a:p>
            <a:pPr>
              <a:defRPr sz="1800" b="0" i="0" u="none" strike="noStrike" kern="0" cap="none" spc="0" baseline="0">
                <a:solidFill>
                  <a:srgbClr val="000000"/>
                </a:solidFill>
                <a:uFillTx/>
              </a:defRPr>
            </a:pPr>
            <a:r>
              <a:rPr lang="fr-FR" sz="1600" i="1" kern="0" baseline="30000" dirty="0">
                <a:solidFill>
                  <a:srgbClr val="000000"/>
                </a:solidFill>
                <a:latin typeface="Constantia"/>
              </a:rPr>
              <a:t>[11]</a:t>
            </a:r>
            <a:r>
              <a:rPr lang="fr-FR" sz="1600" i="1" kern="0" baseline="30000" dirty="0">
                <a:latin typeface="Constantia"/>
                <a:ea typeface="+mn-lt"/>
                <a:cs typeface="+mn-lt"/>
              </a:rPr>
              <a:t> </a:t>
            </a:r>
            <a:r>
              <a:rPr lang="fr-FR" sz="1600" kern="0" baseline="30000" dirty="0" err="1">
                <a:ea typeface="+mn-lt"/>
                <a:cs typeface="+mn-lt"/>
              </a:rPr>
              <a:t>Gambarini</a:t>
            </a:r>
            <a:r>
              <a:rPr lang="fr-FR" sz="1600" kern="0" baseline="30000" dirty="0">
                <a:ea typeface="+mn-lt"/>
                <a:cs typeface="+mn-lt"/>
              </a:rPr>
              <a:t>, A. 2022. « Mimosa veut lever 60 millions € pour la transition écologique ». La France Agricole. [en ligne] Disponible sur :  https://www.lafranceagricole.fr/actualites/gestion-et-droit/financement-participatif-miimosa-leve-7-5millions-deuros-pour-des-projets-agricoles-1,0,430909966.html. </a:t>
            </a:r>
            <a:r>
              <a:rPr lang="fr-FR" sz="1600" i="1" kern="0" baseline="30000" dirty="0">
                <a:solidFill>
                  <a:srgbClr val="000000"/>
                </a:solidFill>
                <a:latin typeface="Constantia"/>
              </a:rPr>
              <a:t> (Consulté le 31/01/2022)</a:t>
            </a:r>
            <a:endParaRPr lang="fr-FR" sz="1600" i="1" kern="0" baseline="30000" dirty="0">
              <a:solidFill>
                <a:srgbClr val="000000"/>
              </a:solidFill>
              <a:latin typeface="Constantia"/>
              <a:cs typeface="Calibri"/>
            </a:endParaRPr>
          </a:p>
          <a:p>
            <a:pPr>
              <a:defRPr sz="1800" b="0" i="0" u="none" strike="noStrike" kern="0" cap="none" spc="0" baseline="0">
                <a:solidFill>
                  <a:srgbClr val="000000"/>
                </a:solidFill>
                <a:uFillTx/>
              </a:defRPr>
            </a:pPr>
            <a:r>
              <a:rPr lang="fr-FR" sz="1600" i="1" kern="0" baseline="30000" dirty="0">
                <a:solidFill>
                  <a:srgbClr val="000000"/>
                </a:solidFill>
                <a:latin typeface="Constantia"/>
              </a:rPr>
              <a:t>[12] </a:t>
            </a:r>
            <a:r>
              <a:rPr lang="fr-FR" sz="1600" kern="0" baseline="30000" dirty="0">
                <a:ea typeface="+mn-lt"/>
                <a:cs typeface="+mn-lt"/>
              </a:rPr>
              <a:t>Carré, MA. 2022. « Retraite agricole : La revalorisation adoptée au Sénat ». </a:t>
            </a:r>
            <a:r>
              <a:rPr lang="fr-FR" sz="1600" i="1" kern="0" baseline="30000" dirty="0">
                <a:ea typeface="+mn-lt"/>
                <a:cs typeface="+mn-lt"/>
              </a:rPr>
              <a:t>Réussir fruits et légumes</a:t>
            </a:r>
            <a:r>
              <a:rPr lang="fr-FR" sz="1600" kern="0" baseline="30000" dirty="0">
                <a:ea typeface="+mn-lt"/>
                <a:cs typeface="+mn-lt"/>
              </a:rPr>
              <a:t>, n°423, p'59-59. ISN : 1761-5348</a:t>
            </a:r>
            <a:endParaRPr lang="fr-FR" sz="1600" i="1" baseline="30000" dirty="0">
              <a:latin typeface="Constantia"/>
            </a:endParaRPr>
          </a:p>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fr-FR" sz="2000" b="0" i="1" u="none" strike="noStrike" kern="1200" cap="none" spc="0" baseline="30000" dirty="0">
                <a:solidFill>
                  <a:srgbClr val="000000"/>
                </a:solidFill>
                <a:uFillTx/>
                <a:latin typeface="Constantia"/>
              </a:rPr>
              <a:t>Dossier ​:</a:t>
            </a:r>
            <a:endParaRPr lang="fr-FR" dirty="0"/>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[13</a:t>
            </a:r>
            <a:r>
              <a:rPr lang="fr-FR" sz="1600" b="0" i="1" u="none" strike="noStrike" kern="1200" cap="none" spc="0" baseline="30000" dirty="0">
                <a:solidFill>
                  <a:srgbClr val="000000"/>
                </a:solidFill>
                <a:uFillTx/>
                <a:latin typeface="Constantia"/>
              </a:rPr>
              <a:t>]ADIVALOR. (2022) ‘Guide du tri et du recyclage’. Disponible au https://www.adivalor.fr/docs/sharedoc/723/comtri02-arbo-maraichage-depliant-tri-202110.pdf. (Consulté le 27/01/2022)​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[14</a:t>
            </a:r>
            <a:r>
              <a:rPr lang="fr-FR" sz="1600" b="0" i="1" u="none" strike="noStrike" kern="1200" cap="none" spc="0" baseline="30000" dirty="0">
                <a:solidFill>
                  <a:srgbClr val="000000"/>
                </a:solidFill>
                <a:uFillTx/>
                <a:latin typeface="Constantia"/>
              </a:rPr>
              <a:t>] Beaudoin, S. (21/01/2022) ‘Le nouveau guide du tri et du recyclage est disponible’. Arboriculture fruitière. Disponible au https://www.arboriculture-fruitiere.com/articles/vie-de-filiere/le-nouveau-guide-du-tri-et-du-recyclage-est-disponible. (Consulté le 27/01/2022)[?2] Le </a:t>
            </a:r>
            <a:r>
              <a:rPr lang="fr-FR" sz="1600" b="0" i="1" u="none" strike="noStrike" kern="1200" cap="none" spc="0" baseline="30000" dirty="0" err="1">
                <a:solidFill>
                  <a:srgbClr val="000000"/>
                </a:solidFill>
                <a:uFillTx/>
                <a:latin typeface="Constantia"/>
              </a:rPr>
              <a:t>Gouessant</a:t>
            </a:r>
            <a:r>
              <a:rPr lang="fr-FR" sz="1600" b="0" i="1" u="none" strike="noStrike" kern="1200" cap="none" spc="0" baseline="30000" dirty="0">
                <a:solidFill>
                  <a:srgbClr val="000000"/>
                </a:solidFill>
                <a:uFillTx/>
                <a:latin typeface="Constantia"/>
              </a:rPr>
              <a:t>. (26 mai 2021) ‘Recyclage : la filière de collecte et traitement des déchets agricoles face à un défi de taille - Le </a:t>
            </a:r>
            <a:r>
              <a:rPr lang="fr-FR" sz="1600" b="0" i="1" u="none" strike="noStrike" kern="1200" cap="none" spc="0" baseline="30000" dirty="0" err="1">
                <a:solidFill>
                  <a:srgbClr val="000000"/>
                </a:solidFill>
                <a:uFillTx/>
                <a:latin typeface="Constantia"/>
              </a:rPr>
              <a:t>Gouessant</a:t>
            </a:r>
            <a:r>
              <a:rPr lang="fr-FR" sz="1600" b="0" i="1" u="none" strike="noStrike" kern="1200" cap="none" spc="0" baseline="30000" dirty="0">
                <a:solidFill>
                  <a:srgbClr val="000000"/>
                </a:solidFill>
                <a:uFillTx/>
                <a:latin typeface="Constantia"/>
              </a:rPr>
              <a:t>’. Disponible au https://www.legouessant.com/actualites/recyclage-la-filiere-de-collecte-et-traitement-des-dechets-agricoles-face-a-un-defi-de-taille/. (Consulté le 27/01/2022)​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[15]</a:t>
            </a:r>
            <a:r>
              <a:rPr lang="fr-FR" sz="1600" b="0" i="1" u="none" strike="noStrike" kern="1200" cap="none" spc="0" baseline="30000" dirty="0">
                <a:solidFill>
                  <a:srgbClr val="000000"/>
                </a:solidFill>
                <a:uFillTx/>
                <a:latin typeface="Constantia"/>
              </a:rPr>
              <a:t> MMA ( 27/11/2017). ‘ Gestion des déchets agricoles : comment ça fonctionne ?’. Disponible au https://entreprise.mma.fr/connexionpro/gestion-dechets-agricoles.html#.YfJDd_uZNPb. (Consulté le 27/01/2022)​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0" i="1" u="none" strike="noStrike" kern="1200" cap="none" spc="0" baseline="30000" dirty="0">
              <a:solidFill>
                <a:srgbClr val="000000"/>
              </a:solidFill>
              <a:uFillTx/>
              <a:latin typeface="Constantia"/>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2000" b="0" i="1" u="none" strike="noStrike" kern="1200" cap="none" spc="0" normalizeH="0" baseline="30000" noProof="0" dirty="0">
                <a:ln>
                  <a:noFill/>
                </a:ln>
                <a:solidFill>
                  <a:srgbClr val="000000"/>
                </a:solidFill>
                <a:effectLst/>
                <a:uLnTx/>
                <a:uFillTx/>
                <a:latin typeface="Constantia"/>
              </a:rPr>
              <a:t>Agenda​ :</a:t>
            </a:r>
            <a:endParaRPr lang="fr-FR" sz="2000" b="0" i="1" u="none" strike="noStrike" kern="1200" cap="none" spc="0" baseline="30000" dirty="0">
              <a:solidFill>
                <a:srgbClr val="000000"/>
              </a:solidFill>
              <a:uFillTx/>
              <a:latin typeface="Constantia"/>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[16]</a:t>
            </a:r>
            <a:r>
              <a:rPr lang="fr-FR" sz="1600" b="0" i="1" u="none" strike="noStrike" kern="1200" cap="none" spc="0" baseline="30000" dirty="0">
                <a:solidFill>
                  <a:srgbClr val="000000"/>
                </a:solidFill>
                <a:uFillTx/>
                <a:latin typeface="Constantia"/>
              </a:rPr>
              <a:t> ITAINNOV. (2022) ‘ATTRIBUEZ LE PRIX SPÉCIAL DU PUBLIC​</a:t>
            </a:r>
          </a:p>
          <a:p>
            <a:pPr>
              <a:defRPr sz="1800" b="0" i="0" u="none" strike="noStrike" kern="0" cap="none" spc="0" baseline="0">
                <a:solidFill>
                  <a:srgbClr val="000000"/>
                </a:solidFill>
                <a:uFillTx/>
              </a:defRPr>
            </a:pPr>
            <a:r>
              <a:rPr lang="fr-FR" sz="1600" b="0" i="1" u="none" strike="noStrike" kern="1200" cap="none" spc="0" baseline="30000" dirty="0">
                <a:solidFill>
                  <a:srgbClr val="000000"/>
                </a:solidFill>
                <a:uFillTx/>
                <a:latin typeface="Constantia"/>
              </a:rPr>
              <a:t>DU 15 JANVIER AU 1ER MARS 2022’. Disponible au</a:t>
            </a:r>
            <a:r>
              <a:rPr lang="fr-FR" sz="1600" i="1" baseline="30000" dirty="0">
                <a:solidFill>
                  <a:srgbClr val="000000"/>
                </a:solidFill>
                <a:latin typeface="Constantia"/>
              </a:rPr>
              <a:t> </a:t>
            </a:r>
            <a:r>
              <a:rPr lang="fr-FR" sz="1600" b="0" i="1" u="none" strike="noStrike" kern="1200" cap="none" spc="0" baseline="30000" dirty="0">
                <a:solidFill>
                  <a:srgbClr val="000000"/>
                </a:solidFill>
                <a:uFillTx/>
                <a:latin typeface="Constantia"/>
              </a:rPr>
              <a:t> https://www.itainnov.com/vote.html (Consulté le 24/01/2022)​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[17]</a:t>
            </a:r>
            <a:r>
              <a:rPr lang="fr-FR" sz="1600" b="0" i="1" u="none" strike="noStrike" kern="1200" cap="none" spc="0" baseline="30000" dirty="0">
                <a:solidFill>
                  <a:srgbClr val="000000"/>
                </a:solidFill>
                <a:uFillTx/>
                <a:latin typeface="Constantia"/>
              </a:rPr>
              <a:t> CTIFL. (2022) ‘Rencontre technique fruits en agriculture biologique’. Disponible au https://www.ctifl.fr/journee/rencontre-technique-fruits-agriculture-biologique-2022/. (Consulté le 24/01/2022)​</a:t>
            </a:r>
          </a:p>
          <a:p>
            <a:pPr>
              <a:defRPr sz="1800" b="0" i="0" u="none" strike="noStrike" kern="0" cap="none" spc="0" baseline="0">
                <a:solidFill>
                  <a:srgbClr val="000000"/>
                </a:solidFill>
                <a:uFillTx/>
              </a:defRPr>
            </a:pPr>
            <a:r>
              <a:rPr lang="fr-FR" sz="1600" i="1" baseline="30000" dirty="0">
                <a:solidFill>
                  <a:srgbClr val="000000"/>
                </a:solidFill>
                <a:latin typeface="Constantia"/>
              </a:rPr>
              <a:t>[18</a:t>
            </a:r>
            <a:r>
              <a:rPr lang="fr-FR" sz="1600" b="0" i="1" u="none" strike="noStrike" kern="1200" cap="none" spc="0" baseline="30000" dirty="0">
                <a:solidFill>
                  <a:srgbClr val="000000"/>
                </a:solidFill>
                <a:uFillTx/>
                <a:latin typeface="Constantia"/>
              </a:rPr>
              <a:t>] Marion. (2022) ‘LES PLANTES VIVACES, TROIS WEBINAIRES EN MARS 2022’. SNHF, 18 janvier 2022. Disponible au</a:t>
            </a:r>
            <a:r>
              <a:rPr lang="fr-FR" sz="1600" i="1" baseline="30000" dirty="0">
                <a:solidFill>
                  <a:srgbClr val="000000"/>
                </a:solidFill>
                <a:latin typeface="Constantia"/>
              </a:rPr>
              <a:t> </a:t>
            </a:r>
            <a:r>
              <a:rPr lang="fr-FR" sz="1600" b="0" i="1" u="none" strike="noStrike" kern="1200" cap="none" spc="0" baseline="30000" dirty="0">
                <a:solidFill>
                  <a:srgbClr val="000000"/>
                </a:solidFill>
                <a:uFillTx/>
                <a:latin typeface="Constantia"/>
              </a:rPr>
              <a:t> https://www.snhf.org/les-plantes-vivaces-journee-dinformation-a-la-snhf-le-1er-fevrier-2022/. (Consulté le 24/01/2022)​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[19</a:t>
            </a:r>
            <a:r>
              <a:rPr lang="fr-FR" sz="1600" b="0" i="1" u="none" strike="noStrike" kern="1200" cap="none" spc="0" baseline="30000" dirty="0">
                <a:solidFill>
                  <a:srgbClr val="000000"/>
                </a:solidFill>
                <a:uFillTx/>
                <a:latin typeface="Constantia"/>
              </a:rPr>
              <a:t>]Beaudoin S., </a:t>
            </a:r>
            <a:r>
              <a:rPr lang="fr-FR" sz="1600" b="0" i="1" u="none" strike="noStrike" kern="1200" cap="none" spc="0" baseline="30000" dirty="0" err="1">
                <a:solidFill>
                  <a:srgbClr val="000000"/>
                </a:solidFill>
                <a:uFillTx/>
                <a:latin typeface="Constantia"/>
              </a:rPr>
              <a:t>Médiafel</a:t>
            </a:r>
            <a:r>
              <a:rPr lang="fr-FR" sz="1600" b="0" i="1" u="none" strike="noStrike" kern="1200" cap="none" spc="0" baseline="30000" dirty="0">
                <a:solidFill>
                  <a:srgbClr val="000000"/>
                </a:solidFill>
                <a:uFillTx/>
                <a:latin typeface="Constantia"/>
              </a:rPr>
              <a:t> (2022). ‘Le 75e congrès des producteurs de fruits se tiendra les 16 et 17 février 2022’. Disponible au https://www.arboriculture-fruitiere.com/articles/technique-fruit/le-75e-congres-des-producteurs-de-fruits-se-tiendra-les-16-et-17-février. Consulté le 28/01/2022​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i="1" baseline="30000" dirty="0">
                <a:solidFill>
                  <a:srgbClr val="000000"/>
                </a:solidFill>
                <a:latin typeface="Constantia"/>
              </a:rPr>
              <a:t>[20]</a:t>
            </a:r>
            <a:r>
              <a:rPr lang="fr-FR" sz="1600" b="0" i="1" u="none" strike="noStrike" kern="1200" cap="none" spc="0" baseline="30000" dirty="0">
                <a:solidFill>
                  <a:srgbClr val="000000"/>
                </a:solidFill>
                <a:uFillTx/>
                <a:latin typeface="Constantia"/>
              </a:rPr>
              <a:t> SIVAL. (2022) ‘Cap sur l'avenir des productions NOUVELLES DATES : 15 - 16 - 17 MARS 2022’. Disponible au https://www.sival-angers.com/. (Consulté le 24/01/2022)​</a:t>
            </a:r>
          </a:p>
          <a:p>
            <a:pPr>
              <a:defRPr sz="1800" b="0" i="0" u="none" strike="noStrike" kern="0" cap="none" spc="0" baseline="0">
                <a:solidFill>
                  <a:srgbClr val="000000"/>
                </a:solidFill>
                <a:uFillTx/>
              </a:defRPr>
            </a:pPr>
            <a:r>
              <a:rPr lang="fr-FR" sz="1600" i="1" baseline="30000" dirty="0">
                <a:solidFill>
                  <a:srgbClr val="000000"/>
                </a:solidFill>
                <a:latin typeface="Constantia"/>
              </a:rPr>
              <a:t>[21</a:t>
            </a:r>
            <a:r>
              <a:rPr lang="fr-FR" sz="1600" b="0" i="1" u="none" strike="noStrike" kern="1200" cap="none" spc="0" baseline="30000" dirty="0">
                <a:solidFill>
                  <a:srgbClr val="000000"/>
                </a:solidFill>
                <a:uFillTx/>
                <a:latin typeface="Constantia"/>
              </a:rPr>
              <a:t>] </a:t>
            </a:r>
            <a:r>
              <a:rPr lang="fr-FR" sz="1600" b="0" i="1" u="none" strike="noStrike" kern="1200" cap="none" spc="0" baseline="30000" dirty="0" err="1">
                <a:solidFill>
                  <a:srgbClr val="000000"/>
                </a:solidFill>
                <a:uFillTx/>
                <a:latin typeface="Constantia"/>
              </a:rPr>
              <a:t>Floriade</a:t>
            </a:r>
            <a:r>
              <a:rPr lang="fr-FR" sz="1600" b="0" i="1" u="none" strike="noStrike" kern="1200" cap="none" spc="0" baseline="30000" dirty="0">
                <a:solidFill>
                  <a:srgbClr val="000000"/>
                </a:solidFill>
                <a:uFillTx/>
                <a:latin typeface="Constantia"/>
              </a:rPr>
              <a:t> Expo 2022. (2022) ‘</a:t>
            </a:r>
            <a:r>
              <a:rPr lang="fr-FR" sz="1600" b="0" i="1" u="none" strike="noStrike" kern="1200" cap="none" spc="0" baseline="30000" dirty="0" err="1">
                <a:solidFill>
                  <a:srgbClr val="000000"/>
                </a:solidFill>
                <a:uFillTx/>
                <a:latin typeface="Constantia"/>
              </a:rPr>
              <a:t>Floriade</a:t>
            </a:r>
            <a:r>
              <a:rPr lang="fr-FR" sz="1600" b="0" i="1" u="none" strike="noStrike" kern="1200" cap="none" spc="0" baseline="30000" dirty="0">
                <a:solidFill>
                  <a:srgbClr val="000000"/>
                </a:solidFill>
                <a:uFillTx/>
                <a:latin typeface="Constantia"/>
              </a:rPr>
              <a:t> Expo 2022 – Growing Green Cities’. Disponible au</a:t>
            </a:r>
            <a:r>
              <a:rPr lang="fr-FR" sz="1600" i="1" baseline="30000" dirty="0">
                <a:solidFill>
                  <a:srgbClr val="000000"/>
                </a:solidFill>
                <a:latin typeface="Constantia"/>
              </a:rPr>
              <a:t> </a:t>
            </a:r>
            <a:r>
              <a:rPr lang="fr-FR" sz="1600" b="0" i="1" u="none" strike="noStrike" kern="1200" cap="none" spc="0" baseline="30000" dirty="0">
                <a:solidFill>
                  <a:srgbClr val="000000"/>
                </a:solidFill>
                <a:uFillTx/>
                <a:latin typeface="Constantia"/>
              </a:rPr>
              <a:t> https://www.holland.com/fr/tourisme/activites/evenements/floriade-2012-28.htm. (Consulté le 24/01/2022)​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30000" dirty="0">
                <a:solidFill>
                  <a:srgbClr val="000000"/>
                </a:solidFill>
                <a:uFillTx/>
                <a:latin typeface="Constantia"/>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30000" dirty="0">
                <a:solidFill>
                  <a:srgbClr val="000000"/>
                </a:solidFill>
                <a:uFillTx/>
                <a:latin typeface="Constantia"/>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30000" dirty="0">
                <a:solidFill>
                  <a:srgbClr val="000000"/>
                </a:solidFill>
                <a:uFillTx/>
                <a:latin typeface="Constantia"/>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fr-FR" sz="1800" b="0" i="1" u="none" strike="noStrike" kern="0" cap="none" spc="0" baseline="30000" dirty="0">
                <a:uFillTx/>
                <a:latin typeface="Constantia" panose="02030602050306030303" pitchFamily="18" charset="0"/>
              </a:rPr>
            </a:b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3000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1" u="none" strike="noStrike" kern="1200" cap="none" spc="0" baseline="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highlight>
                <a:srgbClr val="FFFF00"/>
              </a:highlight>
              <a:uFillTx/>
              <a:latin typeface="Constantia" panose="02030602050306030303"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onstantia" pitchFamily="18"/>
            </a:endParaRPr>
          </a:p>
        </p:txBody>
      </p:sp>
      <p:pic>
        <p:nvPicPr>
          <p:cNvPr id="4" name="Audio 3">
            <a:hlinkClick r:id="" action="ppaction://media"/>
            <a:extLst>
              <a:ext uri="{FF2B5EF4-FFF2-40B4-BE49-F238E27FC236}">
                <a16:creationId xmlns:a16="http://schemas.microsoft.com/office/drawing/2014/main" id="{4F28454D-D5CC-448A-96FC-433C2D432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1595599518"/>
      </p:ext>
    </p:extLst>
  </p:cSld>
  <p:clrMapOvr>
    <a:masterClrMapping/>
  </p:clrMapOvr>
  <p:transition spd="med" advTm="364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25">
    <p:bg>
      <p:bgPr>
        <a:solidFill>
          <a:srgbClr val="FFFFFF"/>
        </a:solidFill>
        <a:effectLst/>
      </p:bgPr>
    </p:bg>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6C7216BA-EC78-4FA1-B875-22122EF8FB3C}"/>
              </a:ext>
            </a:extLst>
          </p:cNvPr>
          <p:cNvSpPr txBox="1">
            <a:spLocks noGrp="1"/>
          </p:cNvSpPr>
          <p:nvPr>
            <p:ph type="title"/>
          </p:nvPr>
        </p:nvSpPr>
        <p:spPr>
          <a:xfrm>
            <a:off x="1218886" y="181279"/>
            <a:ext cx="9751061" cy="1295403"/>
          </a:xfrm>
        </p:spPr>
        <p:txBody>
          <a:bodyPr anchorCtr="1"/>
          <a:lstStyle/>
          <a:p>
            <a:pPr lvl="0" algn="ctr"/>
            <a:r>
              <a:rPr lang="fr-FR" sz="4400" b="1"/>
              <a:t>Innovations technologiques</a:t>
            </a:r>
          </a:p>
        </p:txBody>
      </p:sp>
      <p:pic>
        <p:nvPicPr>
          <p:cNvPr id="3" name="Picture 2" descr="Innovation-pole-nutrition-vegetale-min - TIMAC AGRO UY">
            <a:extLst>
              <a:ext uri="{FF2B5EF4-FFF2-40B4-BE49-F238E27FC236}">
                <a16:creationId xmlns:a16="http://schemas.microsoft.com/office/drawing/2014/main" id="{633EC305-E64C-41F5-A331-702D1D5454FE}"/>
              </a:ext>
            </a:extLst>
          </p:cNvPr>
          <p:cNvPicPr>
            <a:picLocks noChangeAspect="1"/>
          </p:cNvPicPr>
          <p:nvPr/>
        </p:nvPicPr>
        <p:blipFill>
          <a:blip r:embed="rId4"/>
          <a:srcRect/>
          <a:stretch>
            <a:fillRect/>
          </a:stretch>
        </p:blipFill>
        <p:spPr>
          <a:xfrm>
            <a:off x="3243715" y="1831451"/>
            <a:ext cx="5696583" cy="3797722"/>
          </a:xfrm>
          <a:prstGeom prst="rect">
            <a:avLst/>
          </a:prstGeom>
          <a:noFill/>
          <a:ln cap="flat">
            <a:noFill/>
          </a:ln>
        </p:spPr>
      </p:pic>
      <p:sp>
        <p:nvSpPr>
          <p:cNvPr id="4" name="ZoneTexte 10">
            <a:extLst>
              <a:ext uri="{FF2B5EF4-FFF2-40B4-BE49-F238E27FC236}">
                <a16:creationId xmlns:a16="http://schemas.microsoft.com/office/drawing/2014/main" id="{7647CC8E-73E5-4FEC-8C02-A7C6D3957AE3}"/>
              </a:ext>
            </a:extLst>
          </p:cNvPr>
          <p:cNvSpPr txBox="1"/>
          <p:nvPr/>
        </p:nvSpPr>
        <p:spPr>
          <a:xfrm>
            <a:off x="4617720" y="5629174"/>
            <a:ext cx="5582649" cy="2000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700" b="0" i="1" u="none" strike="noStrike" kern="1200" cap="none" spc="0" baseline="0">
                <a:solidFill>
                  <a:srgbClr val="7F7F7F"/>
                </a:solidFill>
                <a:uFillTx/>
                <a:latin typeface="Calibri"/>
              </a:rPr>
              <a:t>https://uy.timacagro.com/innovation/la-division-nutricion-vegetal/</a:t>
            </a:r>
          </a:p>
        </p:txBody>
      </p:sp>
      <p:sp>
        <p:nvSpPr>
          <p:cNvPr id="5" name="Espace réservé du numéro de diapositive 5">
            <a:extLst>
              <a:ext uri="{FF2B5EF4-FFF2-40B4-BE49-F238E27FC236}">
                <a16:creationId xmlns:a16="http://schemas.microsoft.com/office/drawing/2014/main" id="{53C6E3F0-492D-4FBC-806F-853387C6A0E9}"/>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E4FC76-C914-4581-B8F4-AB3BCBEA92B0}" type="slidenum">
              <a:t>3</a:t>
            </a:fld>
            <a:endParaRPr lang="fr-FR" sz="1200" b="0" i="0" u="none" strike="noStrike" kern="1200" cap="none" spc="0" baseline="0">
              <a:solidFill>
                <a:srgbClr val="000000"/>
              </a:solidFill>
              <a:uFillTx/>
              <a:latin typeface="Constantia"/>
            </a:endParaRPr>
          </a:p>
        </p:txBody>
      </p:sp>
      <p:pic>
        <p:nvPicPr>
          <p:cNvPr id="6" name="Audio 5">
            <a:hlinkClick r:id="" action="ppaction://media"/>
            <a:extLst>
              <a:ext uri="{FF2B5EF4-FFF2-40B4-BE49-F238E27FC236}">
                <a16:creationId xmlns:a16="http://schemas.microsoft.com/office/drawing/2014/main" id="{34319E88-2B44-4952-9B7E-C0B4FC458F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cSld>
  <p:clrMapOvr>
    <a:masterClrMapping/>
  </p:clrMapOvr>
  <p:transition spd="med" advTm="25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28234-B293-4DB4-AE74-7C37892C690A}"/>
              </a:ext>
            </a:extLst>
          </p:cNvPr>
          <p:cNvSpPr txBox="1">
            <a:spLocks noGrp="1"/>
          </p:cNvSpPr>
          <p:nvPr>
            <p:ph type="title"/>
          </p:nvPr>
        </p:nvSpPr>
        <p:spPr>
          <a:xfrm>
            <a:off x="1195075" y="97676"/>
            <a:ext cx="11168042" cy="1295403"/>
          </a:xfrm>
        </p:spPr>
        <p:txBody>
          <a:bodyPr/>
          <a:lstStyle/>
          <a:p>
            <a:pPr lvl="0"/>
            <a:r>
              <a:rPr lang="fr-FR" sz="3400" i="1"/>
              <a:t>TUTOFI, premier tuteur </a:t>
            </a:r>
            <a:r>
              <a:rPr lang="fr-FR"/>
              <a:t>100 % recyclé et recyclable </a:t>
            </a:r>
            <a:r>
              <a:rPr lang="fr-FR" sz="2400" i="1" baseline="30000"/>
              <a:t>[1],[2] </a:t>
            </a:r>
            <a:endParaRPr lang="fr-FR" sz="2400" i="1"/>
          </a:p>
        </p:txBody>
      </p:sp>
      <p:sp>
        <p:nvSpPr>
          <p:cNvPr id="3" name="Espace réservé du texte 2">
            <a:extLst>
              <a:ext uri="{FF2B5EF4-FFF2-40B4-BE49-F238E27FC236}">
                <a16:creationId xmlns:a16="http://schemas.microsoft.com/office/drawing/2014/main" id="{2C7D3452-B20C-4FAC-9D07-0E3F8BEA4632}"/>
              </a:ext>
            </a:extLst>
          </p:cNvPr>
          <p:cNvSpPr txBox="1">
            <a:spLocks noGrp="1"/>
          </p:cNvSpPr>
          <p:nvPr>
            <p:ph idx="1"/>
          </p:nvPr>
        </p:nvSpPr>
        <p:spPr>
          <a:xfrm>
            <a:off x="489588" y="2280349"/>
            <a:ext cx="6739941" cy="3817034"/>
          </a:xfrm>
        </p:spPr>
        <p:txBody>
          <a:bodyPr/>
          <a:lstStyle/>
          <a:p>
            <a:pPr lvl="0"/>
            <a:endParaRPr lang="fr-FR" sz="2100"/>
          </a:p>
          <a:p>
            <a:pPr marL="50804" lvl="0" indent="0">
              <a:buNone/>
            </a:pPr>
            <a:endParaRPr lang="fr-FR" sz="2100"/>
          </a:p>
          <a:p>
            <a:pPr lvl="0"/>
            <a:endParaRPr lang="fr-FR" sz="2100"/>
          </a:p>
        </p:txBody>
      </p:sp>
      <p:sp>
        <p:nvSpPr>
          <p:cNvPr id="4" name="Google Shape;253;p28">
            <a:extLst>
              <a:ext uri="{FF2B5EF4-FFF2-40B4-BE49-F238E27FC236}">
                <a16:creationId xmlns:a16="http://schemas.microsoft.com/office/drawing/2014/main" id="{227F66A7-E474-4C39-9B65-8C55668CE92F}"/>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5950C0-5451-45BA-909A-56AAD4A010F8}" type="slidenum">
              <a:t>4</a:t>
            </a:fld>
            <a:endParaRPr lang="fr-FR" sz="1800" b="0" i="0" u="none" strike="noStrike" kern="1200" cap="none" spc="0" baseline="0">
              <a:solidFill>
                <a:srgbClr val="000000"/>
              </a:solidFill>
              <a:uFillTx/>
              <a:latin typeface="Constantia"/>
              <a:ea typeface="Constantia"/>
              <a:cs typeface="Constantia"/>
            </a:endParaRPr>
          </a:p>
        </p:txBody>
      </p:sp>
      <p:sp>
        <p:nvSpPr>
          <p:cNvPr id="5" name="Espace réservé du texte 2">
            <a:extLst>
              <a:ext uri="{FF2B5EF4-FFF2-40B4-BE49-F238E27FC236}">
                <a16:creationId xmlns:a16="http://schemas.microsoft.com/office/drawing/2014/main" id="{8AFADAAC-039A-4E76-96AF-E08235A3808C}"/>
              </a:ext>
            </a:extLst>
          </p:cNvPr>
          <p:cNvSpPr txBox="1"/>
          <p:nvPr/>
        </p:nvSpPr>
        <p:spPr>
          <a:xfrm>
            <a:off x="210458" y="3123544"/>
            <a:ext cx="6739941" cy="3817034"/>
          </a:xfrm>
          <a:prstGeom prst="rect">
            <a:avLst/>
          </a:prstGeom>
          <a:noFill/>
          <a:ln cap="flat">
            <a:noFill/>
          </a:ln>
        </p:spPr>
        <p:txBody>
          <a:bodyPr vert="horz" wrap="square" lIns="121898" tIns="60944" rIns="121898" bIns="60944" anchor="t" anchorCtr="0" compatLnSpc="1">
            <a:normAutofit/>
          </a:bodyPr>
          <a:lstStyle/>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Bilan carbone excellent</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Sécurité des utilisateurs</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Une production industrielle, des tuteurs identiques</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Longévité, garanti 10 ans </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6" name="Espace réservé du texte 2">
            <a:extLst>
              <a:ext uri="{FF2B5EF4-FFF2-40B4-BE49-F238E27FC236}">
                <a16:creationId xmlns:a16="http://schemas.microsoft.com/office/drawing/2014/main" id="{01012A6E-43AC-4597-B692-10E5343B2E6D}"/>
              </a:ext>
            </a:extLst>
          </p:cNvPr>
          <p:cNvSpPr txBox="1"/>
          <p:nvPr/>
        </p:nvSpPr>
        <p:spPr>
          <a:xfrm>
            <a:off x="1567473" y="1996610"/>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Viticulture</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pic>
        <p:nvPicPr>
          <p:cNvPr id="7" name="Image 13">
            <a:extLst>
              <a:ext uri="{FF2B5EF4-FFF2-40B4-BE49-F238E27FC236}">
                <a16:creationId xmlns:a16="http://schemas.microsoft.com/office/drawing/2014/main" id="{93615431-44AA-4C3B-9050-6A6003D364DF}"/>
              </a:ext>
            </a:extLst>
          </p:cNvPr>
          <p:cNvPicPr>
            <a:picLocks noChangeAspect="1"/>
          </p:cNvPicPr>
          <p:nvPr/>
        </p:nvPicPr>
        <p:blipFill>
          <a:blip r:embed="rId5"/>
          <a:stretch>
            <a:fillRect/>
          </a:stretch>
        </p:blipFill>
        <p:spPr>
          <a:xfrm>
            <a:off x="1195075" y="1828918"/>
            <a:ext cx="438153" cy="619121"/>
          </a:xfrm>
          <a:prstGeom prst="rect">
            <a:avLst/>
          </a:prstGeom>
          <a:noFill/>
          <a:ln cap="flat">
            <a:noFill/>
          </a:ln>
        </p:spPr>
      </p:pic>
      <p:sp>
        <p:nvSpPr>
          <p:cNvPr id="8" name="Espace réservé du texte 2">
            <a:extLst>
              <a:ext uri="{FF2B5EF4-FFF2-40B4-BE49-F238E27FC236}">
                <a16:creationId xmlns:a16="http://schemas.microsoft.com/office/drawing/2014/main" id="{036DBB5B-2ADF-4645-8CB5-384FEB410346}"/>
              </a:ext>
            </a:extLst>
          </p:cNvPr>
          <p:cNvSpPr txBox="1"/>
          <p:nvPr/>
        </p:nvSpPr>
        <p:spPr>
          <a:xfrm>
            <a:off x="1289020" y="1391808"/>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Outils et solutions pour la production</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9" name="Espace réservé du texte 2">
            <a:extLst>
              <a:ext uri="{FF2B5EF4-FFF2-40B4-BE49-F238E27FC236}">
                <a16:creationId xmlns:a16="http://schemas.microsoft.com/office/drawing/2014/main" id="{7DA6C367-8291-4084-90B2-B3B3DD573A25}"/>
              </a:ext>
            </a:extLst>
          </p:cNvPr>
          <p:cNvSpPr txBox="1"/>
          <p:nvPr/>
        </p:nvSpPr>
        <p:spPr>
          <a:xfrm>
            <a:off x="2532156" y="2687878"/>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100 % français</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pic>
        <p:nvPicPr>
          <p:cNvPr id="10" name="Image 17">
            <a:extLst>
              <a:ext uri="{FF2B5EF4-FFF2-40B4-BE49-F238E27FC236}">
                <a16:creationId xmlns:a16="http://schemas.microsoft.com/office/drawing/2014/main" id="{BE045481-F7CF-4713-B3F2-84168B476366}"/>
              </a:ext>
            </a:extLst>
          </p:cNvPr>
          <p:cNvPicPr>
            <a:picLocks noChangeAspect="1"/>
          </p:cNvPicPr>
          <p:nvPr/>
        </p:nvPicPr>
        <p:blipFill>
          <a:blip r:embed="rId6"/>
          <a:stretch>
            <a:fillRect/>
          </a:stretch>
        </p:blipFill>
        <p:spPr>
          <a:xfrm>
            <a:off x="1815367" y="2605783"/>
            <a:ext cx="681035" cy="466728"/>
          </a:xfrm>
          <a:prstGeom prst="rect">
            <a:avLst/>
          </a:prstGeom>
          <a:noFill/>
          <a:ln cap="flat">
            <a:noFill/>
          </a:ln>
        </p:spPr>
      </p:pic>
      <p:pic>
        <p:nvPicPr>
          <p:cNvPr id="11" name="Image 19">
            <a:extLst>
              <a:ext uri="{FF2B5EF4-FFF2-40B4-BE49-F238E27FC236}">
                <a16:creationId xmlns:a16="http://schemas.microsoft.com/office/drawing/2014/main" id="{48F73CF2-61E3-4721-ABEE-6C544962C74E}"/>
              </a:ext>
            </a:extLst>
          </p:cNvPr>
          <p:cNvPicPr>
            <a:picLocks noChangeAspect="1"/>
          </p:cNvPicPr>
          <p:nvPr/>
        </p:nvPicPr>
        <p:blipFill>
          <a:blip r:embed="rId7"/>
          <a:stretch>
            <a:fillRect/>
          </a:stretch>
        </p:blipFill>
        <p:spPr>
          <a:xfrm>
            <a:off x="8679813" y="1828918"/>
            <a:ext cx="1349252" cy="3734875"/>
          </a:xfrm>
          <a:prstGeom prst="rect">
            <a:avLst/>
          </a:prstGeom>
          <a:noFill/>
          <a:ln cap="flat">
            <a:noFill/>
          </a:ln>
        </p:spPr>
      </p:pic>
      <p:pic>
        <p:nvPicPr>
          <p:cNvPr id="12" name="Image 21">
            <a:extLst>
              <a:ext uri="{FF2B5EF4-FFF2-40B4-BE49-F238E27FC236}">
                <a16:creationId xmlns:a16="http://schemas.microsoft.com/office/drawing/2014/main" id="{133B015C-34A7-4458-81D2-1DDC41DAE760}"/>
              </a:ext>
            </a:extLst>
          </p:cNvPr>
          <p:cNvPicPr>
            <a:picLocks noChangeAspect="1"/>
          </p:cNvPicPr>
          <p:nvPr/>
        </p:nvPicPr>
        <p:blipFill>
          <a:blip r:embed="rId8"/>
          <a:stretch>
            <a:fillRect/>
          </a:stretch>
        </p:blipFill>
        <p:spPr>
          <a:xfrm>
            <a:off x="10628034" y="2687878"/>
            <a:ext cx="579958" cy="1387199"/>
          </a:xfrm>
          <a:prstGeom prst="rect">
            <a:avLst/>
          </a:prstGeom>
          <a:noFill/>
          <a:ln cap="flat">
            <a:noFill/>
          </a:ln>
        </p:spPr>
      </p:pic>
      <p:pic>
        <p:nvPicPr>
          <p:cNvPr id="13" name="Image 23">
            <a:extLst>
              <a:ext uri="{FF2B5EF4-FFF2-40B4-BE49-F238E27FC236}">
                <a16:creationId xmlns:a16="http://schemas.microsoft.com/office/drawing/2014/main" id="{2A82F4E8-3094-46F0-BB1B-DB27D2966356}"/>
              </a:ext>
            </a:extLst>
          </p:cNvPr>
          <p:cNvPicPr>
            <a:picLocks noChangeAspect="1"/>
          </p:cNvPicPr>
          <p:nvPr/>
        </p:nvPicPr>
        <p:blipFill>
          <a:blip r:embed="rId9"/>
          <a:stretch>
            <a:fillRect/>
          </a:stretch>
        </p:blipFill>
        <p:spPr>
          <a:xfrm>
            <a:off x="7507982" y="2624648"/>
            <a:ext cx="520970" cy="1685504"/>
          </a:xfrm>
          <a:prstGeom prst="rect">
            <a:avLst/>
          </a:prstGeom>
          <a:noFill/>
          <a:ln cap="flat">
            <a:noFill/>
          </a:ln>
        </p:spPr>
      </p:pic>
      <p:pic>
        <p:nvPicPr>
          <p:cNvPr id="14" name="Graphique 25" descr="Ville contour">
            <a:extLst>
              <a:ext uri="{FF2B5EF4-FFF2-40B4-BE49-F238E27FC236}">
                <a16:creationId xmlns:a16="http://schemas.microsoft.com/office/drawing/2014/main" id="{CF7D0ED3-130A-445B-9724-4B6B271A97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2463" y="1885876"/>
            <a:ext cx="521052" cy="521052"/>
          </a:xfrm>
          <a:prstGeom prst="rect">
            <a:avLst/>
          </a:prstGeom>
          <a:noFill/>
          <a:ln cap="flat">
            <a:noFill/>
          </a:ln>
        </p:spPr>
      </p:pic>
      <p:sp>
        <p:nvSpPr>
          <p:cNvPr id="15" name="Espace réservé du texte 2">
            <a:extLst>
              <a:ext uri="{FF2B5EF4-FFF2-40B4-BE49-F238E27FC236}">
                <a16:creationId xmlns:a16="http://schemas.microsoft.com/office/drawing/2014/main" id="{73E84280-981A-4001-9DFC-97C579533354}"/>
              </a:ext>
            </a:extLst>
          </p:cNvPr>
          <p:cNvSpPr txBox="1"/>
          <p:nvPr/>
        </p:nvSpPr>
        <p:spPr>
          <a:xfrm>
            <a:off x="4552358" y="1990383"/>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KEEPFIL CORPORATION</a:t>
            </a: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16" name="Espace réservé du texte 2">
            <a:extLst>
              <a:ext uri="{FF2B5EF4-FFF2-40B4-BE49-F238E27FC236}">
                <a16:creationId xmlns:a16="http://schemas.microsoft.com/office/drawing/2014/main" id="{7C7BFE46-03D6-4AB0-A6F6-9E2DAAFD8FBA}"/>
              </a:ext>
            </a:extLst>
          </p:cNvPr>
          <p:cNvSpPr txBox="1"/>
          <p:nvPr/>
        </p:nvSpPr>
        <p:spPr>
          <a:xfrm>
            <a:off x="8558390" y="1363397"/>
            <a:ext cx="3981197"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70000"/>
              </a:lnSpc>
              <a:spcBef>
                <a:spcPts val="1800"/>
              </a:spcBef>
              <a:spcAft>
                <a:spcPts val="0"/>
              </a:spcAft>
              <a:buNone/>
              <a:tabLst/>
              <a:defRPr sz="1700" b="0" i="0" u="none" strike="noStrike" kern="0" cap="none" spc="0" baseline="0">
                <a:solidFill>
                  <a:srgbClr val="000000"/>
                </a:solidFill>
                <a:uFillTx/>
              </a:defRPr>
            </a:pPr>
            <a:endParaRPr lang="fr-FR" sz="2600" b="0" i="1" u="none" strike="noStrike" kern="1200" cap="none" spc="0" baseline="30000">
              <a:solidFill>
                <a:srgbClr val="0070C0"/>
              </a:solidFill>
              <a:uFillTx/>
              <a:latin typeface="Calibri"/>
              <a:cs typeface="Calibri"/>
            </a:endParaRPr>
          </a:p>
          <a:p>
            <a:pPr marL="304165" marR="0" lvl="0" indent="-304165" algn="l" defTabSz="1218986" rtl="0" fontAlgn="auto" hangingPunct="1">
              <a:lnSpc>
                <a:spcPct val="70000"/>
              </a:lnSpc>
              <a:spcBef>
                <a:spcPts val="1800"/>
              </a:spcBef>
              <a:spcAft>
                <a:spcPts val="0"/>
              </a:spcAft>
              <a:buClr>
                <a:srgbClr val="679015"/>
              </a:buClr>
              <a:buSzPct val="100000"/>
              <a:buFont typeface="Arial" pitchFamily="34"/>
              <a:buChar char="•"/>
              <a:tabLst/>
              <a:defRPr sz="1700" b="0" i="0" u="none" strike="noStrike" kern="0" cap="none" spc="0" baseline="0">
                <a:solidFill>
                  <a:srgbClr val="000000"/>
                </a:solidFill>
                <a:uFillTx/>
              </a:defRPr>
            </a:pPr>
            <a:endParaRPr lang="fr-FR" sz="1900" b="0" i="0" u="none" strike="noStrike" kern="1200" cap="none" spc="0" baseline="0">
              <a:solidFill>
                <a:srgbClr val="000000"/>
              </a:solidFill>
              <a:uFillTx/>
              <a:latin typeface="Constantia"/>
            </a:endParaRPr>
          </a:p>
          <a:p>
            <a:pPr marL="50800" marR="0" lvl="0" indent="0" algn="l" defTabSz="1218986" rtl="0" fontAlgn="auto" hangingPunct="1">
              <a:lnSpc>
                <a:spcPct val="70000"/>
              </a:lnSpc>
              <a:spcBef>
                <a:spcPts val="1800"/>
              </a:spcBef>
              <a:spcAft>
                <a:spcPts val="0"/>
              </a:spcAft>
              <a:buNone/>
              <a:tabLst/>
              <a:defRPr sz="1700" b="0" i="0" u="none" strike="noStrike" kern="0" cap="none" spc="0" baseline="0">
                <a:solidFill>
                  <a:srgbClr val="000000"/>
                </a:solidFill>
                <a:uFillTx/>
              </a:defRPr>
            </a:pPr>
            <a:endParaRPr lang="fr-FR" sz="1900" b="0" i="0" u="none" strike="noStrike" kern="1200" cap="none" spc="0" baseline="0">
              <a:solidFill>
                <a:srgbClr val="000000"/>
              </a:solidFill>
              <a:uFillTx/>
              <a:latin typeface="Constantia"/>
            </a:endParaRPr>
          </a:p>
          <a:p>
            <a:pPr marL="304165" marR="0" lvl="0" indent="-304165" algn="l" defTabSz="1218986" rtl="0" fontAlgn="auto" hangingPunct="1">
              <a:lnSpc>
                <a:spcPct val="70000"/>
              </a:lnSpc>
              <a:spcBef>
                <a:spcPts val="1800"/>
              </a:spcBef>
              <a:spcAft>
                <a:spcPts val="0"/>
              </a:spcAft>
              <a:buClr>
                <a:srgbClr val="679015"/>
              </a:buClr>
              <a:buSzPct val="100000"/>
              <a:buFont typeface="Arial" pitchFamily="34"/>
              <a:buChar char="•"/>
              <a:tabLst/>
              <a:defRPr sz="1700" b="0" i="0" u="none" strike="noStrike" kern="0" cap="none" spc="0" baseline="0">
                <a:solidFill>
                  <a:srgbClr val="000000"/>
                </a:solidFill>
                <a:uFillTx/>
              </a:defRPr>
            </a:pPr>
            <a:endParaRPr lang="fr-FR" sz="1900" b="0" i="0" u="none" strike="noStrike" kern="1200" cap="none" spc="0" baseline="0">
              <a:solidFill>
                <a:srgbClr val="000000"/>
              </a:solidFill>
              <a:uFillTx/>
              <a:latin typeface="Constantia"/>
            </a:endParaRPr>
          </a:p>
        </p:txBody>
      </p:sp>
      <p:sp>
        <p:nvSpPr>
          <p:cNvPr id="17" name="ZoneTexte 6">
            <a:extLst>
              <a:ext uri="{FF2B5EF4-FFF2-40B4-BE49-F238E27FC236}">
                <a16:creationId xmlns:a16="http://schemas.microsoft.com/office/drawing/2014/main" id="{60C6F26A-47FF-4595-AFBA-A17BAC86E8AC}"/>
              </a:ext>
            </a:extLst>
          </p:cNvPr>
          <p:cNvSpPr txBox="1"/>
          <p:nvPr/>
        </p:nvSpPr>
        <p:spPr>
          <a:xfrm>
            <a:off x="8614315" y="5558902"/>
            <a:ext cx="2358237"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1200" cap="none" spc="0" baseline="0">
                <a:solidFill>
                  <a:srgbClr val="000000"/>
                </a:solidFill>
                <a:uFillTx/>
                <a:latin typeface="Constantia" pitchFamily="18"/>
              </a:rPr>
              <a:t>KEEPFIL CORPORATION</a:t>
            </a:r>
          </a:p>
        </p:txBody>
      </p:sp>
      <p:sp>
        <p:nvSpPr>
          <p:cNvPr id="19" name="Sous-titre 2">
            <a:extLst>
              <a:ext uri="{FF2B5EF4-FFF2-40B4-BE49-F238E27FC236}">
                <a16:creationId xmlns:a16="http://schemas.microsoft.com/office/drawing/2014/main" id="{842B18CC-32E3-4EC4-A6D3-7DFB71554D40}"/>
              </a:ext>
            </a:extLst>
          </p:cNvPr>
          <p:cNvSpPr txBox="1"/>
          <p:nvPr/>
        </p:nvSpPr>
        <p:spPr>
          <a:xfrm>
            <a:off x="7074965" y="1278799"/>
            <a:ext cx="5906813" cy="712518"/>
          </a:xfrm>
          <a:prstGeom prst="rect">
            <a:avLst/>
          </a:prstGeom>
          <a:noFill/>
          <a:ln cap="flat">
            <a:noFill/>
          </a:ln>
        </p:spPr>
        <p:txBody>
          <a:bodyPr vert="horz" wrap="square" lIns="121898" tIns="60944" rIns="121898" bIns="60944" anchor="t" anchorCtr="0" compatLnSpc="1">
            <a:normAutofit/>
          </a:bodyPr>
          <a:lstStyle/>
          <a:p>
            <a:pPr defTabSz="1218986">
              <a:lnSpc>
                <a:spcPct val="90000"/>
              </a:lnSpc>
              <a:spcBef>
                <a:spcPts val="1800"/>
              </a:spcBef>
              <a:defRPr sz="1800" b="0" i="0" u="none" strike="noStrike" kern="0" cap="none" spc="0" baseline="0">
                <a:solidFill>
                  <a:srgbClr val="000000"/>
                </a:solidFill>
                <a:uFillTx/>
              </a:defRPr>
            </a:pPr>
            <a:r>
              <a:rPr lang="fr-FR" sz="2400" kern="0">
                <a:solidFill>
                  <a:srgbClr val="679015"/>
                </a:solidFill>
                <a:latin typeface="Constantia"/>
              </a:rPr>
              <a:t>Réussir</a:t>
            </a:r>
            <a:r>
              <a:rPr lang="fr-FR" sz="2400">
                <a:solidFill>
                  <a:srgbClr val="679015"/>
                </a:solidFill>
                <a:latin typeface="Constantia"/>
              </a:rPr>
              <a:t> fruits et légumes, Janvier</a:t>
            </a:r>
            <a:endParaRPr lang="fr-FR" sz="2400" b="0" i="1" u="none" strike="noStrike" kern="0" cap="none" spc="0" baseline="0">
              <a:solidFill>
                <a:srgbClr val="0070C0"/>
              </a:solidFill>
              <a:uFillTx/>
              <a:latin typeface="Calibri"/>
              <a:cs typeface="Calibri"/>
            </a:endParaRPr>
          </a:p>
        </p:txBody>
      </p:sp>
      <p:pic>
        <p:nvPicPr>
          <p:cNvPr id="18" name="Audio 17">
            <a:hlinkClick r:id="" action="ppaction://media"/>
            <a:extLst>
              <a:ext uri="{FF2B5EF4-FFF2-40B4-BE49-F238E27FC236}">
                <a16:creationId xmlns:a16="http://schemas.microsoft.com/office/drawing/2014/main" id="{15D36224-551D-4BCB-BFAA-3A69816F19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253274582"/>
      </p:ext>
    </p:extLst>
  </p:cSld>
  <p:clrMapOvr>
    <a:masterClrMapping/>
  </p:clrMapOvr>
  <p:transition spd="med" advTm="617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631B9-9A4C-49B8-B8D2-41A2057482CB}"/>
              </a:ext>
            </a:extLst>
          </p:cNvPr>
          <p:cNvSpPr txBox="1">
            <a:spLocks noGrp="1"/>
          </p:cNvSpPr>
          <p:nvPr>
            <p:ph type="title"/>
          </p:nvPr>
        </p:nvSpPr>
        <p:spPr>
          <a:xfrm>
            <a:off x="1218886" y="536240"/>
            <a:ext cx="11168042" cy="1295403"/>
          </a:xfrm>
        </p:spPr>
        <p:txBody>
          <a:bodyPr/>
          <a:lstStyle/>
          <a:p>
            <a:pPr lvl="0"/>
            <a:r>
              <a:rPr lang="fr-FR" sz="3400" i="1"/>
              <a:t>FARMDROID, premier robot entièrement autonome </a:t>
            </a:r>
            <a:r>
              <a:rPr lang="fr-FR" sz="2200" i="1" baseline="30000"/>
              <a:t>[3],[4]</a:t>
            </a:r>
            <a:r>
              <a:rPr lang="fr-FR" sz="2200" i="1"/>
              <a:t>   </a:t>
            </a:r>
            <a:br>
              <a:rPr lang="fr-FR" sz="4400"/>
            </a:br>
            <a:r>
              <a:rPr lang="fr-FR" sz="2700" i="1"/>
              <a:t> </a:t>
            </a:r>
          </a:p>
        </p:txBody>
      </p:sp>
      <p:sp>
        <p:nvSpPr>
          <p:cNvPr id="3" name="Espace réservé du texte 2">
            <a:extLst>
              <a:ext uri="{FF2B5EF4-FFF2-40B4-BE49-F238E27FC236}">
                <a16:creationId xmlns:a16="http://schemas.microsoft.com/office/drawing/2014/main" id="{548BE901-4D1D-4943-A319-F1827B42D56A}"/>
              </a:ext>
            </a:extLst>
          </p:cNvPr>
          <p:cNvSpPr txBox="1">
            <a:spLocks noGrp="1"/>
          </p:cNvSpPr>
          <p:nvPr>
            <p:ph idx="1"/>
          </p:nvPr>
        </p:nvSpPr>
        <p:spPr>
          <a:xfrm>
            <a:off x="489588" y="2280349"/>
            <a:ext cx="6739941" cy="3817034"/>
          </a:xfrm>
        </p:spPr>
        <p:txBody>
          <a:bodyPr/>
          <a:lstStyle/>
          <a:p>
            <a:pPr lvl="0"/>
            <a:endParaRPr lang="fr-FR" sz="2100"/>
          </a:p>
          <a:p>
            <a:pPr marL="50804" lvl="0" indent="0">
              <a:buNone/>
            </a:pPr>
            <a:endParaRPr lang="fr-FR" sz="2100"/>
          </a:p>
          <a:p>
            <a:pPr lvl="0"/>
            <a:endParaRPr lang="fr-FR" sz="2100"/>
          </a:p>
        </p:txBody>
      </p:sp>
      <p:sp>
        <p:nvSpPr>
          <p:cNvPr id="4" name="Google Shape;253;p28">
            <a:extLst>
              <a:ext uri="{FF2B5EF4-FFF2-40B4-BE49-F238E27FC236}">
                <a16:creationId xmlns:a16="http://schemas.microsoft.com/office/drawing/2014/main" id="{B742BA7E-1537-4AD3-8D44-67EC31171A55}"/>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3F33F3-E8CA-4054-BD9A-DCFF7AFD6470}" type="slidenum">
              <a:t>5</a:t>
            </a:fld>
            <a:endParaRPr lang="fr-FR" sz="1800" b="0" i="0" u="none" strike="noStrike" kern="1200" cap="none" spc="0" baseline="0">
              <a:solidFill>
                <a:srgbClr val="000000"/>
              </a:solidFill>
              <a:uFillTx/>
              <a:latin typeface="Constantia"/>
              <a:ea typeface="Constantia"/>
              <a:cs typeface="Constantia"/>
            </a:endParaRPr>
          </a:p>
        </p:txBody>
      </p:sp>
      <p:sp>
        <p:nvSpPr>
          <p:cNvPr id="5" name="Espace réservé du texte 2">
            <a:extLst>
              <a:ext uri="{FF2B5EF4-FFF2-40B4-BE49-F238E27FC236}">
                <a16:creationId xmlns:a16="http://schemas.microsoft.com/office/drawing/2014/main" id="{7AD834D6-4AC5-4CE1-A659-E68DA3D8608E}"/>
              </a:ext>
            </a:extLst>
          </p:cNvPr>
          <p:cNvSpPr txBox="1"/>
          <p:nvPr/>
        </p:nvSpPr>
        <p:spPr>
          <a:xfrm>
            <a:off x="304714" y="2866589"/>
            <a:ext cx="6148974" cy="4157328"/>
          </a:xfrm>
          <a:prstGeom prst="rect">
            <a:avLst/>
          </a:prstGeom>
          <a:noFill/>
          <a:ln cap="flat">
            <a:noFill/>
          </a:ln>
        </p:spPr>
        <p:txBody>
          <a:bodyPr vert="horz" wrap="square" lIns="121898" tIns="60944" rIns="121898" bIns="60944" anchor="t" anchorCtr="0" compatLnSpc="1">
            <a:normAutofit/>
          </a:bodyPr>
          <a:lstStyle/>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Semis et désherbage mécanique </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Direction par signal GPS, précision et la fiabilité </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Alimentation par panneau solaire, entièrement autonome neutre en CO2</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a:solidFill>
                  <a:srgbClr val="000000"/>
                </a:solidFill>
                <a:uFillTx/>
                <a:latin typeface="Constantia"/>
              </a:rPr>
              <a:t>Gestion autonome de 20 ha</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6" name="Espace réservé du texte 2">
            <a:extLst>
              <a:ext uri="{FF2B5EF4-FFF2-40B4-BE49-F238E27FC236}">
                <a16:creationId xmlns:a16="http://schemas.microsoft.com/office/drawing/2014/main" id="{6DB2D3C3-1F61-4D6E-B3E5-19D3D32E3C07}"/>
              </a:ext>
            </a:extLst>
          </p:cNvPr>
          <p:cNvSpPr txBox="1"/>
          <p:nvPr/>
        </p:nvSpPr>
        <p:spPr>
          <a:xfrm>
            <a:off x="1567473" y="1996610"/>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Culture de plein champ</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7" name="Espace réservé du texte 2">
            <a:extLst>
              <a:ext uri="{FF2B5EF4-FFF2-40B4-BE49-F238E27FC236}">
                <a16:creationId xmlns:a16="http://schemas.microsoft.com/office/drawing/2014/main" id="{6CE23AA7-490F-4160-85D3-4DF4AD3B26EF}"/>
              </a:ext>
            </a:extLst>
          </p:cNvPr>
          <p:cNvSpPr txBox="1"/>
          <p:nvPr/>
        </p:nvSpPr>
        <p:spPr>
          <a:xfrm>
            <a:off x="1027026" y="1453804"/>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Machinisme</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pic>
        <p:nvPicPr>
          <p:cNvPr id="8" name="Image 15">
            <a:extLst>
              <a:ext uri="{FF2B5EF4-FFF2-40B4-BE49-F238E27FC236}">
                <a16:creationId xmlns:a16="http://schemas.microsoft.com/office/drawing/2014/main" id="{82A43AA4-4B47-40FC-AFC1-33FDF1249044}"/>
              </a:ext>
            </a:extLst>
          </p:cNvPr>
          <p:cNvPicPr>
            <a:picLocks noChangeAspect="1"/>
          </p:cNvPicPr>
          <p:nvPr/>
        </p:nvPicPr>
        <p:blipFill>
          <a:blip r:embed="rId4"/>
          <a:stretch>
            <a:fillRect/>
          </a:stretch>
        </p:blipFill>
        <p:spPr>
          <a:xfrm>
            <a:off x="1027026" y="1981212"/>
            <a:ext cx="619121" cy="409578"/>
          </a:xfrm>
          <a:prstGeom prst="rect">
            <a:avLst/>
          </a:prstGeom>
          <a:noFill/>
          <a:ln cap="flat">
            <a:noFill/>
          </a:ln>
        </p:spPr>
      </p:pic>
      <p:pic>
        <p:nvPicPr>
          <p:cNvPr id="9" name="Image 16">
            <a:extLst>
              <a:ext uri="{FF2B5EF4-FFF2-40B4-BE49-F238E27FC236}">
                <a16:creationId xmlns:a16="http://schemas.microsoft.com/office/drawing/2014/main" id="{18E6E1A0-BBB7-4C6B-AD45-062873284168}"/>
              </a:ext>
            </a:extLst>
          </p:cNvPr>
          <p:cNvPicPr>
            <a:picLocks noChangeAspect="1"/>
          </p:cNvPicPr>
          <p:nvPr/>
        </p:nvPicPr>
        <p:blipFill>
          <a:blip r:embed="rId5"/>
          <a:stretch>
            <a:fillRect/>
          </a:stretch>
        </p:blipFill>
        <p:spPr>
          <a:xfrm>
            <a:off x="6453688" y="2449613"/>
            <a:ext cx="5151290" cy="2880945"/>
          </a:xfrm>
          <a:prstGeom prst="rect">
            <a:avLst/>
          </a:prstGeom>
          <a:noFill/>
          <a:ln cap="flat">
            <a:noFill/>
          </a:ln>
        </p:spPr>
      </p:pic>
      <p:pic>
        <p:nvPicPr>
          <p:cNvPr id="10" name="Graphique 17" descr="Ville contour">
            <a:extLst>
              <a:ext uri="{FF2B5EF4-FFF2-40B4-BE49-F238E27FC236}">
                <a16:creationId xmlns:a16="http://schemas.microsoft.com/office/drawing/2014/main" id="{94900BF3-5396-44EE-8060-B834C3424A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4037" y="1928561"/>
            <a:ext cx="521052" cy="521052"/>
          </a:xfrm>
          <a:prstGeom prst="rect">
            <a:avLst/>
          </a:prstGeom>
          <a:noFill/>
          <a:ln cap="flat">
            <a:noFill/>
          </a:ln>
        </p:spPr>
      </p:pic>
      <p:sp>
        <p:nvSpPr>
          <p:cNvPr id="11" name="Espace réservé du texte 2">
            <a:extLst>
              <a:ext uri="{FF2B5EF4-FFF2-40B4-BE49-F238E27FC236}">
                <a16:creationId xmlns:a16="http://schemas.microsoft.com/office/drawing/2014/main" id="{1A522308-E0CC-4300-9F2F-03C77E3DD465}"/>
              </a:ext>
            </a:extLst>
          </p:cNvPr>
          <p:cNvSpPr txBox="1"/>
          <p:nvPr/>
        </p:nvSpPr>
        <p:spPr>
          <a:xfrm>
            <a:off x="5144167" y="2010271"/>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STECOMAT SARL</a:t>
            </a: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13" name="ZoneTexte 6">
            <a:extLst>
              <a:ext uri="{FF2B5EF4-FFF2-40B4-BE49-F238E27FC236}">
                <a16:creationId xmlns:a16="http://schemas.microsoft.com/office/drawing/2014/main" id="{85117FBA-5D28-4485-96C1-1FC9268964FE}"/>
              </a:ext>
            </a:extLst>
          </p:cNvPr>
          <p:cNvSpPr txBox="1"/>
          <p:nvPr/>
        </p:nvSpPr>
        <p:spPr>
          <a:xfrm>
            <a:off x="6404366" y="5338477"/>
            <a:ext cx="2358237"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0" cap="none" spc="0" baseline="0">
                <a:solidFill>
                  <a:srgbClr val="000000"/>
                </a:solidFill>
                <a:uFillTx/>
                <a:latin typeface="Constantia" pitchFamily="18"/>
              </a:rPr>
              <a:t>STECOMAT SARL</a:t>
            </a:r>
            <a:endParaRPr lang="fr-FR" sz="1200" b="0" i="1" u="none" strike="noStrike" kern="1200" cap="none" spc="0" baseline="0">
              <a:solidFill>
                <a:srgbClr val="000000"/>
              </a:solidFill>
              <a:uFillTx/>
              <a:latin typeface="Constantia" pitchFamily="18"/>
            </a:endParaRPr>
          </a:p>
        </p:txBody>
      </p:sp>
      <p:sp>
        <p:nvSpPr>
          <p:cNvPr id="15" name="Sous-titre 2">
            <a:extLst>
              <a:ext uri="{FF2B5EF4-FFF2-40B4-BE49-F238E27FC236}">
                <a16:creationId xmlns:a16="http://schemas.microsoft.com/office/drawing/2014/main" id="{ACC321F4-67D6-4CF0-9935-0099A71FB385}"/>
              </a:ext>
            </a:extLst>
          </p:cNvPr>
          <p:cNvSpPr txBox="1"/>
          <p:nvPr/>
        </p:nvSpPr>
        <p:spPr>
          <a:xfrm>
            <a:off x="6950358" y="1358148"/>
            <a:ext cx="5906813" cy="712518"/>
          </a:xfrm>
          <a:prstGeom prst="rect">
            <a:avLst/>
          </a:prstGeom>
          <a:noFill/>
          <a:ln cap="flat">
            <a:noFill/>
          </a:ln>
        </p:spPr>
        <p:txBody>
          <a:bodyPr vert="horz" wrap="square" lIns="121898" tIns="60944" rIns="121898" bIns="60944" anchor="t" anchorCtr="0" compatLnSpc="1">
            <a:normAutofit/>
          </a:bodyPr>
          <a:lstStyle/>
          <a:p>
            <a:pPr defTabSz="1218986">
              <a:lnSpc>
                <a:spcPct val="90000"/>
              </a:lnSpc>
              <a:spcBef>
                <a:spcPts val="1800"/>
              </a:spcBef>
              <a:defRPr sz="1800" b="0" i="0" u="none" strike="noStrike" kern="0" cap="none" spc="0" baseline="0">
                <a:solidFill>
                  <a:srgbClr val="000000"/>
                </a:solidFill>
                <a:uFillTx/>
              </a:defRPr>
            </a:pPr>
            <a:r>
              <a:rPr lang="fr-FR" sz="2400" kern="0">
                <a:solidFill>
                  <a:srgbClr val="679015"/>
                </a:solidFill>
                <a:latin typeface="Constantia"/>
              </a:rPr>
              <a:t>Réussir</a:t>
            </a:r>
            <a:r>
              <a:rPr lang="fr-FR" sz="2400">
                <a:solidFill>
                  <a:srgbClr val="679015"/>
                </a:solidFill>
                <a:latin typeface="Constantia"/>
              </a:rPr>
              <a:t> fruits et légumes, Janvier</a:t>
            </a:r>
            <a:endParaRPr lang="fr-FR" sz="2400" b="0" i="1" u="none" strike="noStrike" kern="0" cap="none" spc="0" baseline="0">
              <a:solidFill>
                <a:srgbClr val="0070C0"/>
              </a:solidFill>
              <a:uFillTx/>
              <a:latin typeface="Calibri"/>
              <a:cs typeface="Calibri"/>
            </a:endParaRPr>
          </a:p>
        </p:txBody>
      </p:sp>
      <p:pic>
        <p:nvPicPr>
          <p:cNvPr id="12" name="Audio 11">
            <a:hlinkClick r:id="" action="ppaction://media"/>
            <a:extLst>
              <a:ext uri="{FF2B5EF4-FFF2-40B4-BE49-F238E27FC236}">
                <a16:creationId xmlns:a16="http://schemas.microsoft.com/office/drawing/2014/main" id="{7118854C-C8C3-478F-B9B8-7B829FDCC1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4023568037"/>
      </p:ext>
    </p:extLst>
  </p:cSld>
  <p:clrMapOvr>
    <a:masterClrMapping/>
  </p:clrMapOvr>
  <p:transition spd="med" advTm="533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18816-8EC0-48BD-A3B8-A73E6AD58982}"/>
              </a:ext>
            </a:extLst>
          </p:cNvPr>
          <p:cNvSpPr txBox="1">
            <a:spLocks noGrp="1"/>
          </p:cNvSpPr>
          <p:nvPr>
            <p:ph type="title"/>
          </p:nvPr>
        </p:nvSpPr>
        <p:spPr>
          <a:xfrm>
            <a:off x="1168008" y="729334"/>
            <a:ext cx="13581638" cy="665783"/>
          </a:xfrm>
        </p:spPr>
        <p:txBody>
          <a:bodyPr/>
          <a:lstStyle/>
          <a:p>
            <a:pPr lvl="0"/>
            <a:r>
              <a:rPr lang="fr-FR" sz="3400" i="1"/>
              <a:t>PLANTES LUMINEUSES, le nouvel éclairage public </a:t>
            </a:r>
            <a:r>
              <a:rPr lang="fr-FR" sz="2400" i="1" baseline="30000"/>
              <a:t>[5]</a:t>
            </a:r>
            <a:r>
              <a:rPr lang="fr-FR" sz="2400" i="1"/>
              <a:t> </a:t>
            </a:r>
          </a:p>
        </p:txBody>
      </p:sp>
      <p:sp>
        <p:nvSpPr>
          <p:cNvPr id="3" name="Espace réservé du texte 2">
            <a:extLst>
              <a:ext uri="{FF2B5EF4-FFF2-40B4-BE49-F238E27FC236}">
                <a16:creationId xmlns:a16="http://schemas.microsoft.com/office/drawing/2014/main" id="{998F1CCB-6E1A-4E03-8AD2-16C338EC8A8F}"/>
              </a:ext>
            </a:extLst>
          </p:cNvPr>
          <p:cNvSpPr txBox="1">
            <a:spLocks noGrp="1"/>
          </p:cNvSpPr>
          <p:nvPr>
            <p:ph idx="1"/>
          </p:nvPr>
        </p:nvSpPr>
        <p:spPr>
          <a:xfrm>
            <a:off x="489588" y="2280349"/>
            <a:ext cx="6739941" cy="3817034"/>
          </a:xfrm>
        </p:spPr>
        <p:txBody>
          <a:bodyPr/>
          <a:lstStyle/>
          <a:p>
            <a:pPr lvl="0"/>
            <a:endParaRPr lang="fr-FR" sz="2100"/>
          </a:p>
          <a:p>
            <a:pPr marL="50804" lvl="0" indent="0">
              <a:buNone/>
            </a:pPr>
            <a:endParaRPr lang="fr-FR" sz="2100"/>
          </a:p>
          <a:p>
            <a:pPr lvl="0"/>
            <a:endParaRPr lang="fr-FR" sz="2100"/>
          </a:p>
        </p:txBody>
      </p:sp>
      <p:sp>
        <p:nvSpPr>
          <p:cNvPr id="4" name="Google Shape;253;p28">
            <a:extLst>
              <a:ext uri="{FF2B5EF4-FFF2-40B4-BE49-F238E27FC236}">
                <a16:creationId xmlns:a16="http://schemas.microsoft.com/office/drawing/2014/main" id="{13A3087F-F0A0-48E8-A2D0-EB5B0A33B9A7}"/>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35268A-8672-4412-8BBA-A9FD546152A3}" type="slidenum">
              <a:t>6</a:t>
            </a:fld>
            <a:endParaRPr lang="fr-FR" sz="1800" b="0" i="0" u="none" strike="noStrike" kern="1200" cap="none" spc="0" baseline="0">
              <a:solidFill>
                <a:srgbClr val="000000"/>
              </a:solidFill>
              <a:uFillTx/>
              <a:latin typeface="Constantia"/>
              <a:ea typeface="Constantia"/>
              <a:cs typeface="Constantia"/>
            </a:endParaRPr>
          </a:p>
        </p:txBody>
      </p:sp>
      <p:sp>
        <p:nvSpPr>
          <p:cNvPr id="5" name="Espace réservé du texte 2">
            <a:extLst>
              <a:ext uri="{FF2B5EF4-FFF2-40B4-BE49-F238E27FC236}">
                <a16:creationId xmlns:a16="http://schemas.microsoft.com/office/drawing/2014/main" id="{7B3D8891-1372-407B-A15D-6AF111240C5C}"/>
              </a:ext>
            </a:extLst>
          </p:cNvPr>
          <p:cNvSpPr txBox="1"/>
          <p:nvPr/>
        </p:nvSpPr>
        <p:spPr>
          <a:xfrm>
            <a:off x="413598" y="1993375"/>
            <a:ext cx="6739941" cy="3817034"/>
          </a:xfrm>
          <a:prstGeom prst="rect">
            <a:avLst/>
          </a:prstGeom>
          <a:noFill/>
          <a:ln cap="flat">
            <a:noFill/>
          </a:ln>
        </p:spPr>
        <p:txBody>
          <a:bodyPr vert="horz" wrap="square" lIns="121898" tIns="60944" rIns="121898" bIns="60944" anchor="t" anchorCtr="0" compatLnSpc="1">
            <a:normAutofit/>
          </a:bodyPr>
          <a:lstStyle/>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dirty="0">
                <a:solidFill>
                  <a:srgbClr val="000000"/>
                </a:solidFill>
                <a:uFillTx/>
                <a:latin typeface="Constantia"/>
              </a:rPr>
              <a:t>Plantes </a:t>
            </a:r>
            <a:r>
              <a:rPr lang="fr-FR" sz="2100" b="0" i="0" u="none" strike="noStrike" kern="1200" cap="none" spc="0" baseline="0" dirty="0" err="1">
                <a:solidFill>
                  <a:srgbClr val="000000"/>
                </a:solidFill>
                <a:uFillTx/>
                <a:latin typeface="Constantia"/>
              </a:rPr>
              <a:t>nanobiotiques</a:t>
            </a:r>
            <a:r>
              <a:rPr lang="fr-FR" sz="2100" b="0" i="0" u="none" strike="noStrike" kern="1200" cap="none" spc="0" baseline="0" dirty="0">
                <a:solidFill>
                  <a:srgbClr val="000000"/>
                </a:solidFill>
                <a:uFillTx/>
                <a:latin typeface="Constantia"/>
              </a:rPr>
              <a:t> ou transgéniques</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dirty="0">
                <a:solidFill>
                  <a:srgbClr val="000000"/>
                </a:solidFill>
                <a:uFillTx/>
                <a:latin typeface="Constantia"/>
              </a:rPr>
              <a:t>Absorption, stockage et diffusion possible</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dirty="0">
                <a:solidFill>
                  <a:srgbClr val="000000"/>
                </a:solidFill>
                <a:uFillTx/>
                <a:latin typeface="Constantia"/>
              </a:rPr>
              <a:t>Multiplication par 10 des </a:t>
            </a:r>
            <a:r>
              <a:rPr lang="fr-FR" sz="2100" b="0" i="0" u="none" strike="noStrike" kern="1200" cap="none" spc="0" baseline="0" dirty="0" err="1">
                <a:solidFill>
                  <a:srgbClr val="000000"/>
                </a:solidFill>
                <a:uFillTx/>
                <a:latin typeface="Constantia"/>
              </a:rPr>
              <a:t>emissions</a:t>
            </a: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100" b="0" i="0" u="none" strike="noStrike" kern="1200" cap="none" spc="0" baseline="0" dirty="0">
                <a:solidFill>
                  <a:srgbClr val="000000"/>
                </a:solidFill>
                <a:uFillTx/>
                <a:latin typeface="Constantia"/>
              </a:rPr>
              <a:t>Quantité de lumière faible</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p:txBody>
      </p:sp>
      <p:sp>
        <p:nvSpPr>
          <p:cNvPr id="6" name="Espace réservé du texte 2">
            <a:extLst>
              <a:ext uri="{FF2B5EF4-FFF2-40B4-BE49-F238E27FC236}">
                <a16:creationId xmlns:a16="http://schemas.microsoft.com/office/drawing/2014/main" id="{A877AC02-C181-4A9E-B37A-7FD86EB9C6B1}"/>
              </a:ext>
            </a:extLst>
          </p:cNvPr>
          <p:cNvSpPr txBox="1"/>
          <p:nvPr/>
        </p:nvSpPr>
        <p:spPr>
          <a:xfrm>
            <a:off x="1681760" y="1835594"/>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onstantia"/>
              </a:rPr>
              <a:t>Ornement</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7" name="Espace réservé du texte 2">
            <a:extLst>
              <a:ext uri="{FF2B5EF4-FFF2-40B4-BE49-F238E27FC236}">
                <a16:creationId xmlns:a16="http://schemas.microsoft.com/office/drawing/2014/main" id="{56FA1512-AE2D-4721-B13E-EA56E777828F}"/>
              </a:ext>
            </a:extLst>
          </p:cNvPr>
          <p:cNvSpPr txBox="1"/>
          <p:nvPr/>
        </p:nvSpPr>
        <p:spPr>
          <a:xfrm>
            <a:off x="1218886" y="1420054"/>
            <a:ext cx="6739941" cy="409578"/>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onstantia"/>
              </a:rPr>
              <a:t>Végétal multifonction</a:t>
            </a: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p:txBody>
      </p:sp>
      <p:pic>
        <p:nvPicPr>
          <p:cNvPr id="8" name="Image 12">
            <a:extLst>
              <a:ext uri="{FF2B5EF4-FFF2-40B4-BE49-F238E27FC236}">
                <a16:creationId xmlns:a16="http://schemas.microsoft.com/office/drawing/2014/main" id="{4021CB17-086B-4572-BCC0-A7127C4ACC63}"/>
              </a:ext>
            </a:extLst>
          </p:cNvPr>
          <p:cNvPicPr>
            <a:picLocks noChangeAspect="1"/>
          </p:cNvPicPr>
          <p:nvPr/>
        </p:nvPicPr>
        <p:blipFill>
          <a:blip r:embed="rId5"/>
          <a:stretch>
            <a:fillRect/>
          </a:stretch>
        </p:blipFill>
        <p:spPr>
          <a:xfrm>
            <a:off x="1286679" y="1724366"/>
            <a:ext cx="397754" cy="563489"/>
          </a:xfrm>
          <a:prstGeom prst="rect">
            <a:avLst/>
          </a:prstGeom>
          <a:noFill/>
          <a:ln cap="flat">
            <a:noFill/>
          </a:ln>
        </p:spPr>
      </p:pic>
      <p:pic>
        <p:nvPicPr>
          <p:cNvPr id="9" name="Graphique 13" descr="Ville contour">
            <a:extLst>
              <a:ext uri="{FF2B5EF4-FFF2-40B4-BE49-F238E27FC236}">
                <a16:creationId xmlns:a16="http://schemas.microsoft.com/office/drawing/2014/main" id="{141F197B-1258-42C6-A07A-821A3E79C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8241" y="1745580"/>
            <a:ext cx="521052" cy="521052"/>
          </a:xfrm>
          <a:prstGeom prst="rect">
            <a:avLst/>
          </a:prstGeom>
          <a:noFill/>
          <a:ln cap="flat">
            <a:noFill/>
          </a:ln>
        </p:spPr>
      </p:pic>
      <p:sp>
        <p:nvSpPr>
          <p:cNvPr id="10" name="Espace réservé du texte 2">
            <a:extLst>
              <a:ext uri="{FF2B5EF4-FFF2-40B4-BE49-F238E27FC236}">
                <a16:creationId xmlns:a16="http://schemas.microsoft.com/office/drawing/2014/main" id="{5FC9E697-FB9A-46F7-BFA9-2D38E61B6B19}"/>
              </a:ext>
            </a:extLst>
          </p:cNvPr>
          <p:cNvSpPr txBox="1"/>
          <p:nvPr/>
        </p:nvSpPr>
        <p:spPr>
          <a:xfrm>
            <a:off x="5144167" y="1765587"/>
            <a:ext cx="6739941" cy="814794"/>
          </a:xfrm>
          <a:prstGeom prst="rect">
            <a:avLst/>
          </a:prstGeom>
          <a:noFill/>
          <a:ln cap="flat">
            <a:noFill/>
          </a:ln>
        </p:spPr>
        <p:txBody>
          <a:bodyPr vert="horz" wrap="square" lIns="121898" tIns="60944" rIns="121898" bIns="60944" anchor="t" anchorCtr="0" compatLnSpc="1">
            <a:normAutofit/>
          </a:bodyPr>
          <a:lstStyle/>
          <a:p>
            <a:pPr marL="0"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onstantia"/>
              </a:rPr>
              <a:t>MIT (Institut de technologie du Massachusetts, USA</a:t>
            </a:r>
            <a:br>
              <a:rPr lang="fr-FR" sz="1800" b="0" i="0" u="none" strike="noStrike" kern="1200" cap="none" spc="0" baseline="0" dirty="0">
                <a:solidFill>
                  <a:srgbClr val="000000"/>
                </a:solidFill>
                <a:uFillTx/>
                <a:latin typeface="Constantia"/>
              </a:rPr>
            </a:br>
            <a:r>
              <a:rPr lang="fr-FR" sz="1800" b="0" i="0" u="none" strike="noStrike" kern="1200" cap="none" spc="0" baseline="0" dirty="0" err="1">
                <a:solidFill>
                  <a:srgbClr val="000000"/>
                </a:solidFill>
                <a:uFillTx/>
                <a:latin typeface="Constantia"/>
              </a:rPr>
              <a:t>Woodlight</a:t>
            </a:r>
            <a:r>
              <a:rPr lang="fr-FR" sz="1800" b="0" i="0" u="none" strike="noStrike" kern="1200" cap="none" spc="0" baseline="0" dirty="0">
                <a:solidFill>
                  <a:srgbClr val="000000"/>
                </a:solidFill>
                <a:uFillTx/>
                <a:latin typeface="Constantia"/>
              </a:rPr>
              <a:t>, Biotech-</a:t>
            </a:r>
            <a:r>
              <a:rPr lang="fr-FR" sz="1800" b="0" i="0" u="none" strike="noStrike" kern="1200" cap="none" spc="0" baseline="0" dirty="0" err="1">
                <a:solidFill>
                  <a:srgbClr val="000000"/>
                </a:solidFill>
                <a:uFillTx/>
                <a:latin typeface="Constantia"/>
              </a:rPr>
              <a:t>Lab</a:t>
            </a:r>
            <a:r>
              <a:rPr lang="fr-FR" sz="1800" b="0" i="0" u="none" strike="noStrike" kern="1200" cap="none" spc="0" baseline="0" dirty="0">
                <a:solidFill>
                  <a:srgbClr val="000000"/>
                </a:solidFill>
                <a:uFillTx/>
                <a:latin typeface="Constantia"/>
              </a:rPr>
              <a:t> Université de Strasbourg</a:t>
            </a: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p:txBody>
      </p:sp>
      <p:pic>
        <p:nvPicPr>
          <p:cNvPr id="11" name="Image 15">
            <a:extLst>
              <a:ext uri="{FF2B5EF4-FFF2-40B4-BE49-F238E27FC236}">
                <a16:creationId xmlns:a16="http://schemas.microsoft.com/office/drawing/2014/main" id="{49E5C1FF-8F29-469E-AFD6-DFEC2C6FC61C}"/>
              </a:ext>
            </a:extLst>
          </p:cNvPr>
          <p:cNvPicPr>
            <a:picLocks noChangeAspect="1"/>
          </p:cNvPicPr>
          <p:nvPr/>
        </p:nvPicPr>
        <p:blipFill>
          <a:blip r:embed="rId8"/>
          <a:stretch>
            <a:fillRect/>
          </a:stretch>
        </p:blipFill>
        <p:spPr>
          <a:xfrm>
            <a:off x="6274155" y="2478353"/>
            <a:ext cx="4328092" cy="2886843"/>
          </a:xfrm>
          <a:prstGeom prst="rect">
            <a:avLst/>
          </a:prstGeom>
          <a:noFill/>
          <a:ln cap="flat">
            <a:noFill/>
          </a:ln>
        </p:spPr>
      </p:pic>
      <p:sp>
        <p:nvSpPr>
          <p:cNvPr id="13" name="ZoneTexte 6">
            <a:extLst>
              <a:ext uri="{FF2B5EF4-FFF2-40B4-BE49-F238E27FC236}">
                <a16:creationId xmlns:a16="http://schemas.microsoft.com/office/drawing/2014/main" id="{782264EF-7D77-4E2E-89FA-B4454915AA12}"/>
              </a:ext>
            </a:extLst>
          </p:cNvPr>
          <p:cNvSpPr txBox="1"/>
          <p:nvPr/>
        </p:nvSpPr>
        <p:spPr>
          <a:xfrm>
            <a:off x="6235284" y="5382359"/>
            <a:ext cx="2358237" cy="27699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1200" i="1" kern="0">
                <a:solidFill>
                  <a:srgbClr val="000000"/>
                </a:solidFill>
                <a:latin typeface="Constantia"/>
              </a:rPr>
              <a:t>SEON YEONGKWAK</a:t>
            </a:r>
            <a:endParaRPr lang="fr-FR" sz="1200" b="0" i="1" u="none" strike="noStrike" kern="1200" cap="none" spc="0" baseline="0">
              <a:solidFill>
                <a:srgbClr val="000000"/>
              </a:solidFill>
              <a:uFillTx/>
              <a:latin typeface="Constantia" pitchFamily="18"/>
            </a:endParaRPr>
          </a:p>
        </p:txBody>
      </p:sp>
      <p:sp>
        <p:nvSpPr>
          <p:cNvPr id="15" name="Sous-titre 2">
            <a:extLst>
              <a:ext uri="{FF2B5EF4-FFF2-40B4-BE49-F238E27FC236}">
                <a16:creationId xmlns:a16="http://schemas.microsoft.com/office/drawing/2014/main" id="{D3337929-8D5D-40C6-8077-B4C1874DEC0B}"/>
              </a:ext>
            </a:extLst>
          </p:cNvPr>
          <p:cNvSpPr txBox="1"/>
          <p:nvPr/>
        </p:nvSpPr>
        <p:spPr>
          <a:xfrm>
            <a:off x="6587865" y="1267463"/>
            <a:ext cx="5906813" cy="712518"/>
          </a:xfrm>
          <a:prstGeom prst="rect">
            <a:avLst/>
          </a:prstGeom>
          <a:noFill/>
          <a:ln cap="flat">
            <a:noFill/>
          </a:ln>
        </p:spPr>
        <p:txBody>
          <a:bodyPr vert="horz" wrap="square" lIns="121898" tIns="60944" rIns="121898" bIns="60944" anchor="t" anchorCtr="0" compatLnSpc="1">
            <a:normAutofit/>
          </a:bodyPr>
          <a:lstStyle/>
          <a:p>
            <a:pPr defTabSz="1218986">
              <a:lnSpc>
                <a:spcPct val="90000"/>
              </a:lnSpc>
              <a:spcBef>
                <a:spcPts val="1800"/>
              </a:spcBef>
              <a:defRPr sz="1800" b="0" i="0" u="none" strike="noStrike" kern="0" cap="none" spc="0" baseline="0">
                <a:solidFill>
                  <a:srgbClr val="000000"/>
                </a:solidFill>
                <a:uFillTx/>
              </a:defRPr>
            </a:pPr>
            <a:r>
              <a:rPr lang="fr-FR" sz="2400" kern="0">
                <a:solidFill>
                  <a:srgbClr val="679015"/>
                </a:solidFill>
                <a:latin typeface="Constantia"/>
              </a:rPr>
              <a:t>Le</a:t>
            </a:r>
            <a:r>
              <a:rPr lang="fr-FR" sz="2400">
                <a:solidFill>
                  <a:srgbClr val="679015"/>
                </a:solidFill>
                <a:latin typeface="Constantia"/>
              </a:rPr>
              <a:t> lien horticole, Janvier Février</a:t>
            </a:r>
            <a:endParaRPr lang="fr-FR" sz="2400" b="0" i="1" u="none" strike="noStrike" kern="0" cap="none" spc="0" baseline="0" err="1">
              <a:solidFill>
                <a:srgbClr val="0070C0"/>
              </a:solidFill>
              <a:uFillTx/>
              <a:latin typeface="Calibri"/>
              <a:cs typeface="Calibri"/>
            </a:endParaRPr>
          </a:p>
        </p:txBody>
      </p:sp>
      <p:sp>
        <p:nvSpPr>
          <p:cNvPr id="14" name="Espace réservé du texte 2">
            <a:extLst>
              <a:ext uri="{FF2B5EF4-FFF2-40B4-BE49-F238E27FC236}">
                <a16:creationId xmlns:a16="http://schemas.microsoft.com/office/drawing/2014/main" id="{364822A7-3F88-4232-A276-BC946028B0D2}"/>
              </a:ext>
            </a:extLst>
          </p:cNvPr>
          <p:cNvSpPr txBox="1"/>
          <p:nvPr/>
        </p:nvSpPr>
        <p:spPr>
          <a:xfrm>
            <a:off x="8514137" y="5606198"/>
            <a:ext cx="6739941" cy="1151792"/>
          </a:xfrm>
          <a:prstGeom prst="rect">
            <a:avLst/>
          </a:prstGeom>
          <a:noFill/>
          <a:ln cap="flat">
            <a:noFill/>
          </a:ln>
        </p:spPr>
        <p:txBody>
          <a:bodyPr vert="horz" wrap="square" lIns="121898" tIns="60944" rIns="121898" bIns="60944" anchor="t" anchorCtr="0" compatLnSpc="1">
            <a:normAutofit/>
          </a:bodyPr>
          <a:lstStyle/>
          <a:p>
            <a:pPr marR="0" lvl="0" algn="l" defTabSz="1218986" rtl="0" fontAlgn="auto" hangingPunct="1">
              <a:lnSpc>
                <a:spcPct val="90000"/>
              </a:lnSpc>
              <a:spcBef>
                <a:spcPts val="1800"/>
              </a:spcBef>
              <a:spcAft>
                <a:spcPts val="0"/>
              </a:spcAft>
              <a:buClr>
                <a:srgbClr val="679015"/>
              </a:buClr>
              <a:buSzPct val="100000"/>
              <a:tabLst/>
              <a:defRPr sz="1800" b="0" i="0" u="none" strike="noStrike" kern="0" cap="none" spc="0" baseline="0">
                <a:solidFill>
                  <a:srgbClr val="000000"/>
                </a:solidFill>
                <a:uFillTx/>
              </a:defRPr>
            </a:pPr>
            <a:r>
              <a:rPr lang="fr-FR" sz="1600" dirty="0">
                <a:solidFill>
                  <a:srgbClr val="000000"/>
                </a:solidFill>
                <a:latin typeface="Constantia"/>
              </a:rPr>
              <a:t>Plants de cresson de 3 </a:t>
            </a:r>
            <a:r>
              <a:rPr lang="fr-FR" sz="1600" dirty="0" err="1">
                <a:solidFill>
                  <a:srgbClr val="000000"/>
                </a:solidFill>
                <a:latin typeface="Constantia"/>
              </a:rPr>
              <a:t>sem</a:t>
            </a:r>
            <a:endParaRPr lang="fr-FR" sz="16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50804" marR="0" lvl="0" indent="0" algn="l" defTabSz="1218986" rtl="0" fontAlgn="auto" hangingPunct="1">
              <a:lnSpc>
                <a:spcPct val="9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a:p>
            <a:pPr marL="304751" marR="0" lvl="0" indent="-304751" algn="l" defTabSz="1218986" rtl="0" fontAlgn="auto" hangingPunct="1">
              <a:lnSpc>
                <a:spcPct val="9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dirty="0">
              <a:solidFill>
                <a:srgbClr val="000000"/>
              </a:solidFill>
              <a:uFillTx/>
              <a:latin typeface="Constantia"/>
            </a:endParaRPr>
          </a:p>
        </p:txBody>
      </p:sp>
      <p:pic>
        <p:nvPicPr>
          <p:cNvPr id="12" name="Audio 11">
            <a:hlinkClick r:id="" action="ppaction://media"/>
            <a:extLst>
              <a:ext uri="{FF2B5EF4-FFF2-40B4-BE49-F238E27FC236}">
                <a16:creationId xmlns:a16="http://schemas.microsoft.com/office/drawing/2014/main" id="{799D2A55-D950-4384-BEF2-8E8DC4518C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1767851487"/>
      </p:ext>
    </p:extLst>
  </p:cSld>
  <p:clrMapOvr>
    <a:masterClrMapping/>
  </p:clrMapOvr>
  <p:transition spd="med" advTm="625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Picture 8" descr="Carte Du Monde Faite De Fruits Et Légumes Photo stock - Image du pays,  afrique: 23260014">
            <a:extLst>
              <a:ext uri="{FF2B5EF4-FFF2-40B4-BE49-F238E27FC236}">
                <a16:creationId xmlns:a16="http://schemas.microsoft.com/office/drawing/2014/main" id="{5734C86B-C290-43FA-B63A-A8800516BF30}"/>
              </a:ext>
            </a:extLst>
          </p:cNvPr>
          <p:cNvPicPr>
            <a:picLocks noGrp="1" noChangeAspect="1"/>
          </p:cNvPicPr>
          <p:nvPr>
            <p:ph idx="1"/>
          </p:nvPr>
        </p:nvPicPr>
        <p:blipFill>
          <a:blip r:embed="rId4"/>
          <a:srcRect b="11869"/>
          <a:stretch>
            <a:fillRect/>
          </a:stretch>
        </p:blipFill>
        <p:spPr>
          <a:xfrm>
            <a:off x="2099928" y="1542803"/>
            <a:ext cx="7988966" cy="4424854"/>
          </a:xfrm>
        </p:spPr>
      </p:pic>
      <p:sp>
        <p:nvSpPr>
          <p:cNvPr id="3" name="Titre 6">
            <a:extLst>
              <a:ext uri="{FF2B5EF4-FFF2-40B4-BE49-F238E27FC236}">
                <a16:creationId xmlns:a16="http://schemas.microsoft.com/office/drawing/2014/main" id="{C096D3B1-66DE-4CF5-95C2-17F5630F32E6}"/>
              </a:ext>
            </a:extLst>
          </p:cNvPr>
          <p:cNvSpPr txBox="1">
            <a:spLocks noGrp="1"/>
          </p:cNvSpPr>
          <p:nvPr>
            <p:ph type="title"/>
          </p:nvPr>
        </p:nvSpPr>
        <p:spPr>
          <a:xfrm>
            <a:off x="1218886" y="160340"/>
            <a:ext cx="9751061" cy="1295403"/>
          </a:xfrm>
        </p:spPr>
        <p:txBody>
          <a:bodyPr anchorCtr="1"/>
          <a:lstStyle/>
          <a:p>
            <a:pPr lvl="0" algn="ctr"/>
            <a:r>
              <a:rPr lang="fr-FR" sz="4400" b="1"/>
              <a:t>Actualités Internationales</a:t>
            </a:r>
          </a:p>
        </p:txBody>
      </p:sp>
      <p:sp>
        <p:nvSpPr>
          <p:cNvPr id="4" name="ZoneTexte 8">
            <a:extLst>
              <a:ext uri="{FF2B5EF4-FFF2-40B4-BE49-F238E27FC236}">
                <a16:creationId xmlns:a16="http://schemas.microsoft.com/office/drawing/2014/main" id="{9590552F-A94A-43C9-9E8D-21210E14F8F9}"/>
              </a:ext>
            </a:extLst>
          </p:cNvPr>
          <p:cNvSpPr txBox="1"/>
          <p:nvPr/>
        </p:nvSpPr>
        <p:spPr>
          <a:xfrm>
            <a:off x="0" y="6657947"/>
            <a:ext cx="5582649" cy="2000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700" b="0" i="1" u="none" strike="noStrike" kern="1200" cap="none" spc="0" baseline="0">
                <a:solidFill>
                  <a:srgbClr val="7F7F7F"/>
                </a:solidFill>
                <a:uFillTx/>
                <a:latin typeface="Calibri"/>
              </a:rPr>
              <a:t>https://fr.dreamstime.com/images-stock-carte-du-monde-faite-fruits-l%C3%A9gumes-image23260014</a:t>
            </a:r>
          </a:p>
        </p:txBody>
      </p:sp>
      <p:sp>
        <p:nvSpPr>
          <p:cNvPr id="5" name="AutoShape 4" descr="2021, Année internationale des fruits et des légumes | International Year  of Fruits and Vegetables 2021 | Food and Agriculture Organization of the  United Nations">
            <a:extLst>
              <a:ext uri="{FF2B5EF4-FFF2-40B4-BE49-F238E27FC236}">
                <a16:creationId xmlns:a16="http://schemas.microsoft.com/office/drawing/2014/main" id="{0437C66E-0A06-455B-BCCA-1316B659D90B}"/>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 name="Espace réservé du numéro de diapositive 6">
            <a:extLst>
              <a:ext uri="{FF2B5EF4-FFF2-40B4-BE49-F238E27FC236}">
                <a16:creationId xmlns:a16="http://schemas.microsoft.com/office/drawing/2014/main" id="{E93968D6-E1C3-45B6-8598-EAFDE7EA47B5}"/>
              </a:ext>
            </a:extLst>
          </p:cNvPr>
          <p:cNvSpPr txBox="1"/>
          <p:nvPr/>
        </p:nvSpPr>
        <p:spPr>
          <a:xfrm>
            <a:off x="11071518" y="6448421"/>
            <a:ext cx="812590" cy="180978"/>
          </a:xfrm>
          <a:prstGeom prst="rect">
            <a:avLst/>
          </a:prstGeom>
          <a:noFill/>
          <a:ln cap="flat">
            <a:noFill/>
          </a:ln>
        </p:spPr>
        <p:txBody>
          <a:bodyPr vert="horz" wrap="square" lIns="121898" tIns="60944" rIns="121898" bIns="60944" anchor="ctr" anchorCtr="0" compatLnSpc="1">
            <a:noAutofit/>
          </a:bodyPr>
          <a:lstStyle/>
          <a:p>
            <a:pPr marL="0" marR="0" lvl="0" indent="0" algn="r" defTabSz="121898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1AF1A8-6439-45FD-98B2-93AAB48C34E9}" type="slidenum">
              <a:t>7</a:t>
            </a:fld>
            <a:endParaRPr lang="fr-FR" sz="1200" b="0" i="0" u="none" strike="noStrike" kern="1200" cap="none" spc="0" baseline="0">
              <a:solidFill>
                <a:srgbClr val="000000"/>
              </a:solidFill>
              <a:uFillTx/>
              <a:latin typeface="Constantia"/>
            </a:endParaRPr>
          </a:p>
        </p:txBody>
      </p:sp>
      <p:pic>
        <p:nvPicPr>
          <p:cNvPr id="7" name="Audio 6">
            <a:hlinkClick r:id="" action="ppaction://media"/>
            <a:extLst>
              <a:ext uri="{FF2B5EF4-FFF2-40B4-BE49-F238E27FC236}">
                <a16:creationId xmlns:a16="http://schemas.microsoft.com/office/drawing/2014/main" id="{D98AA6F8-2D79-4936-9E30-FA6B01410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025" y="6299200"/>
            <a:ext cx="406400" cy="406400"/>
          </a:xfrm>
          <a:prstGeom prst="rect">
            <a:avLst/>
          </a:prstGeom>
        </p:spPr>
      </p:pic>
    </p:spTree>
  </p:cSld>
  <p:clrMapOvr>
    <a:masterClrMapping/>
  </p:clrMapOvr>
  <p:transition spd="med" advTm="30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5854AC-871F-4E06-A1A4-9D4821CA11D9}"/>
              </a:ext>
            </a:extLst>
          </p:cNvPr>
          <p:cNvSpPr txBox="1">
            <a:spLocks noGrp="1"/>
          </p:cNvSpPr>
          <p:nvPr>
            <p:ph type="title"/>
          </p:nvPr>
        </p:nvSpPr>
        <p:spPr>
          <a:xfrm>
            <a:off x="1144453" y="118561"/>
            <a:ext cx="11699674" cy="1295403"/>
          </a:xfrm>
        </p:spPr>
        <p:txBody>
          <a:bodyPr/>
          <a:lstStyle/>
          <a:p>
            <a:r>
              <a:rPr lang="fr-FR" sz="3400" i="1"/>
              <a:t>Le Vietnam, prometteur pour le premium </a:t>
            </a:r>
            <a:r>
              <a:rPr lang="fr-FR" sz="2400" i="1" baseline="30000"/>
              <a:t> [6]</a:t>
            </a:r>
            <a:r>
              <a:rPr lang="fr-FR" sz="2400" i="1" dirty="0"/>
              <a:t> </a:t>
            </a:r>
            <a:r>
              <a:rPr lang="fr-FR" sz="2400" dirty="0">
                <a:solidFill>
                  <a:srgbClr val="444444"/>
                </a:solidFill>
              </a:rPr>
              <a:t> </a:t>
            </a:r>
            <a:endParaRPr lang="fr-FR" sz="1600">
              <a:solidFill>
                <a:srgbClr val="444444"/>
              </a:solidFill>
            </a:endParaRPr>
          </a:p>
        </p:txBody>
      </p:sp>
      <p:sp>
        <p:nvSpPr>
          <p:cNvPr id="3" name="Espace réservé du texte 2">
            <a:extLst>
              <a:ext uri="{FF2B5EF4-FFF2-40B4-BE49-F238E27FC236}">
                <a16:creationId xmlns:a16="http://schemas.microsoft.com/office/drawing/2014/main" id="{A0E72965-6900-49A0-9AB6-FB544F0D078E}"/>
              </a:ext>
            </a:extLst>
          </p:cNvPr>
          <p:cNvSpPr txBox="1">
            <a:spLocks noGrp="1"/>
          </p:cNvSpPr>
          <p:nvPr>
            <p:ph idx="1"/>
          </p:nvPr>
        </p:nvSpPr>
        <p:spPr>
          <a:xfrm>
            <a:off x="489588" y="2280349"/>
            <a:ext cx="6739941" cy="3817034"/>
          </a:xfrm>
        </p:spPr>
        <p:txBody>
          <a:bodyPr/>
          <a:lstStyle/>
          <a:p>
            <a:pPr lvl="0"/>
            <a:endParaRPr lang="fr-FR" sz="2100"/>
          </a:p>
          <a:p>
            <a:pPr lvl="0"/>
            <a:endParaRPr lang="fr-FR" sz="2100"/>
          </a:p>
          <a:p>
            <a:pPr marL="50804" lvl="0" indent="0">
              <a:buNone/>
            </a:pPr>
            <a:endParaRPr lang="fr-FR" sz="2100"/>
          </a:p>
          <a:p>
            <a:pPr lvl="0"/>
            <a:endParaRPr lang="fr-FR" sz="2100"/>
          </a:p>
        </p:txBody>
      </p:sp>
      <p:sp>
        <p:nvSpPr>
          <p:cNvPr id="4" name="Google Shape;253;p28">
            <a:extLst>
              <a:ext uri="{FF2B5EF4-FFF2-40B4-BE49-F238E27FC236}">
                <a16:creationId xmlns:a16="http://schemas.microsoft.com/office/drawing/2014/main" id="{6CE697C8-BD6B-467F-8510-9963B6F1D506}"/>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DC1F91-E1CB-4E45-A55D-BC8CA1734C2B}" type="slidenum">
              <a:t>8</a:t>
            </a:fld>
            <a:endParaRPr lang="fr-FR" sz="1800" b="0" i="0" u="none" strike="noStrike" kern="1200" cap="none" spc="0" baseline="0">
              <a:solidFill>
                <a:srgbClr val="000000"/>
              </a:solidFill>
              <a:uFillTx/>
              <a:latin typeface="Constantia"/>
              <a:ea typeface="Constantia"/>
              <a:cs typeface="Constantia"/>
            </a:endParaRPr>
          </a:p>
        </p:txBody>
      </p:sp>
      <p:sp>
        <p:nvSpPr>
          <p:cNvPr id="5" name="Espace réservé du texte 2">
            <a:extLst>
              <a:ext uri="{FF2B5EF4-FFF2-40B4-BE49-F238E27FC236}">
                <a16:creationId xmlns:a16="http://schemas.microsoft.com/office/drawing/2014/main" id="{58E6A14B-932A-4F55-B27A-2102CE29E8D6}"/>
              </a:ext>
            </a:extLst>
          </p:cNvPr>
          <p:cNvSpPr txBox="1"/>
          <p:nvPr/>
        </p:nvSpPr>
        <p:spPr>
          <a:xfrm>
            <a:off x="59207" y="1809853"/>
            <a:ext cx="8938131" cy="4265026"/>
          </a:xfrm>
          <a:prstGeom prst="rect">
            <a:avLst/>
          </a:prstGeom>
          <a:noFill/>
          <a:ln cap="flat">
            <a:noFill/>
          </a:ln>
        </p:spPr>
        <p:txBody>
          <a:bodyPr vert="horz" wrap="square" lIns="121898" tIns="60944" rIns="121898" bIns="60944" anchor="t" anchorCtr="0" compatLnSpc="1">
            <a:normAutofit/>
          </a:bodyPr>
          <a:lstStyle/>
          <a:p>
            <a:pPr marL="304751" marR="0" lvl="0" indent="-304751" algn="l" defTabSz="1218986" rtl="0" fontAlgn="auto" hangingPunct="1">
              <a:lnSpc>
                <a:spcPct val="8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0" marR="0" lvl="0" indent="0" algn="l" defTabSz="1218986" rtl="0" fontAlgn="auto" hangingPunct="1">
              <a:lnSpc>
                <a:spcPct val="8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8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Importation : un</a:t>
            </a:r>
            <a:r>
              <a:rPr lang="fr-FR" sz="2000" b="0" i="0" u="none" strike="noStrike" kern="1200" cap="none" spc="0" baseline="0">
                <a:solidFill>
                  <a:srgbClr val="000000"/>
                </a:solidFill>
                <a:uFillTx/>
                <a:latin typeface="Constantia"/>
              </a:rPr>
              <a:t> marché prometteur</a:t>
            </a:r>
          </a:p>
          <a:p>
            <a:pPr marL="755769" marR="0" lvl="1" indent="-304751" algn="l" defTabSz="1218986" rtl="0" fontAlgn="auto" hangingPunct="1">
              <a:lnSpc>
                <a:spcPct val="90000"/>
              </a:lnSpc>
              <a:spcBef>
                <a:spcPts val="12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Pommes, raisins, cerises, kiwis</a:t>
            </a:r>
            <a:endParaRPr lang="fr-FR" sz="2000" b="0" i="0" u="none" strike="noStrike" kern="1200" cap="none" spc="0" baseline="0">
              <a:solidFill>
                <a:srgbClr val="000000"/>
              </a:solidFill>
              <a:uFillTx/>
              <a:latin typeface="Constantia"/>
            </a:endParaRPr>
          </a:p>
          <a:p>
            <a:pPr marL="755769" marR="0" lvl="1" indent="-304751" algn="l" defTabSz="1218986" rtl="0" fontAlgn="auto" hangingPunct="1">
              <a:lnSpc>
                <a:spcPct val="90000"/>
              </a:lnSpc>
              <a:spcBef>
                <a:spcPts val="12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Produits bio et de qualité</a:t>
            </a:r>
          </a:p>
          <a:p>
            <a:pPr marL="755769" marR="0" lvl="1" indent="-304751" algn="l" defTabSz="1218986" rtl="0" fontAlgn="auto" hangingPunct="1">
              <a:lnSpc>
                <a:spcPct val="90000"/>
              </a:lnSpc>
              <a:spcBef>
                <a:spcPts val="12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Fruits transformés</a:t>
            </a:r>
          </a:p>
          <a:p>
            <a:pPr marL="755769" marR="0" lvl="1" indent="-304751" algn="l" defTabSz="1218986" rtl="0" fontAlgn="auto" hangingPunct="1">
              <a:lnSpc>
                <a:spcPct val="90000"/>
              </a:lnSpc>
              <a:spcBef>
                <a:spcPts val="12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onstantia"/>
              </a:rPr>
              <a:t>Cible : 30-40 ans, achat en ligne/commerce locaux, cadeaux</a:t>
            </a:r>
          </a:p>
          <a:p>
            <a:pPr marL="755769" marR="0" lvl="1" indent="-304751" algn="l" defTabSz="1218986" rtl="0" fontAlgn="auto" hangingPunct="1">
              <a:lnSpc>
                <a:spcPct val="90000"/>
              </a:lnSpc>
              <a:spcBef>
                <a:spcPts val="12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onstantia"/>
              </a:rPr>
              <a:t>France 4 </a:t>
            </a:r>
            <a:r>
              <a:rPr lang="fr-FR" sz="2000" b="0" i="0" u="none" strike="noStrike" kern="0" cap="none" spc="0" baseline="0">
                <a:solidFill>
                  <a:srgbClr val="000000"/>
                </a:solidFill>
                <a:uFillTx/>
                <a:latin typeface="Constantia"/>
              </a:rPr>
              <a:t>ème et 2 ème fournisseur de pommes et de kiwis</a:t>
            </a:r>
          </a:p>
          <a:p>
            <a:pPr marL="304751" marR="0" lvl="0" indent="-304751" algn="l" defTabSz="1218986" rtl="0" fontAlgn="auto" hangingPunct="1">
              <a:lnSpc>
                <a:spcPct val="8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r>
              <a:rPr lang="fr-FR" sz="2000" b="0" i="0" u="none" strike="noStrike" kern="0" cap="none" spc="0" baseline="0">
                <a:solidFill>
                  <a:srgbClr val="000000"/>
                </a:solidFill>
                <a:uFillTx/>
                <a:latin typeface="Constantia"/>
              </a:rPr>
              <a:t>Exportation : une forte dépendance à la Chine</a:t>
            </a:r>
            <a:endParaRPr lang="fr-FR" sz="2000" b="0" i="0" u="none" strike="noStrike" kern="1200" cap="none" spc="0" baseline="0">
              <a:solidFill>
                <a:srgbClr val="000000"/>
              </a:solidFill>
              <a:uFillTx/>
              <a:latin typeface="Constantia"/>
            </a:endParaRPr>
          </a:p>
          <a:p>
            <a:pPr marL="0" marR="0" lvl="0" indent="0" algn="l" defTabSz="1218986" rtl="0" fontAlgn="auto" hangingPunct="1">
              <a:lnSpc>
                <a:spcPct val="8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50804" marR="0" lvl="0" indent="0" algn="l" defTabSz="1218986" rtl="0" fontAlgn="auto" hangingPunct="1">
              <a:lnSpc>
                <a:spcPct val="80000"/>
              </a:lnSpc>
              <a:spcBef>
                <a:spcPts val="1800"/>
              </a:spcBef>
              <a:spcAft>
                <a:spcPts val="0"/>
              </a:spcAft>
              <a:buNone/>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a:p>
            <a:pPr marL="304751" marR="0" lvl="0" indent="-304751" algn="l" defTabSz="1218986" rtl="0" fontAlgn="auto" hangingPunct="1">
              <a:lnSpc>
                <a:spcPct val="80000"/>
              </a:lnSpc>
              <a:spcBef>
                <a:spcPts val="1800"/>
              </a:spcBef>
              <a:spcAft>
                <a:spcPts val="0"/>
              </a:spcAft>
              <a:buClr>
                <a:srgbClr val="679015"/>
              </a:buClr>
              <a:buSzPct val="100000"/>
              <a:buFont typeface="Arial" pitchFamily="34"/>
              <a:buChar char="•"/>
              <a:tabLst/>
              <a:defRPr sz="1800" b="0" i="0" u="none" strike="noStrike" kern="0" cap="none" spc="0" baseline="0">
                <a:solidFill>
                  <a:srgbClr val="000000"/>
                </a:solidFill>
                <a:uFillTx/>
              </a:defRPr>
            </a:pPr>
            <a:endParaRPr lang="fr-FR" sz="2100" b="0" i="0" u="none" strike="noStrike" kern="1200" cap="none" spc="0" baseline="0">
              <a:solidFill>
                <a:srgbClr val="000000"/>
              </a:solidFill>
              <a:uFillTx/>
              <a:latin typeface="Constantia"/>
            </a:endParaRPr>
          </a:p>
        </p:txBody>
      </p:sp>
      <p:sp>
        <p:nvSpPr>
          <p:cNvPr id="6" name="ZoneTexte 10">
            <a:extLst>
              <a:ext uri="{FF2B5EF4-FFF2-40B4-BE49-F238E27FC236}">
                <a16:creationId xmlns:a16="http://schemas.microsoft.com/office/drawing/2014/main" id="{21B48428-2BA9-4F1D-8E28-00D224C39085}"/>
              </a:ext>
            </a:extLst>
          </p:cNvPr>
          <p:cNvSpPr txBox="1"/>
          <p:nvPr/>
        </p:nvSpPr>
        <p:spPr>
          <a:xfrm>
            <a:off x="360310" y="2007583"/>
            <a:ext cx="8335926" cy="67710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Fruits &amp; Légumes = 57 % de la conso alimentaire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7" name="Image 11">
            <a:extLst>
              <a:ext uri="{FF2B5EF4-FFF2-40B4-BE49-F238E27FC236}">
                <a16:creationId xmlns:a16="http://schemas.microsoft.com/office/drawing/2014/main" id="{7B7BE5DE-10F0-4D2D-A906-66ED1FE07BD4}"/>
              </a:ext>
            </a:extLst>
          </p:cNvPr>
          <p:cNvPicPr>
            <a:picLocks noChangeAspect="1"/>
          </p:cNvPicPr>
          <p:nvPr/>
        </p:nvPicPr>
        <p:blipFill>
          <a:blip r:embed="rId5"/>
          <a:stretch>
            <a:fillRect/>
          </a:stretch>
        </p:blipFill>
        <p:spPr>
          <a:xfrm>
            <a:off x="7761765" y="2045019"/>
            <a:ext cx="4066748" cy="2795896"/>
          </a:xfrm>
          <a:prstGeom prst="rect">
            <a:avLst/>
          </a:prstGeom>
          <a:noFill/>
          <a:ln cap="flat">
            <a:noFill/>
          </a:ln>
        </p:spPr>
      </p:pic>
      <p:sp>
        <p:nvSpPr>
          <p:cNvPr id="9" name="ZoneTexte 6">
            <a:extLst>
              <a:ext uri="{FF2B5EF4-FFF2-40B4-BE49-F238E27FC236}">
                <a16:creationId xmlns:a16="http://schemas.microsoft.com/office/drawing/2014/main" id="{28AEDC4A-69F6-4116-A314-02F62E0FB356}"/>
              </a:ext>
            </a:extLst>
          </p:cNvPr>
          <p:cNvSpPr txBox="1"/>
          <p:nvPr/>
        </p:nvSpPr>
        <p:spPr>
          <a:xfrm>
            <a:off x="7689537" y="4878342"/>
            <a:ext cx="2358237"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0" cap="none" spc="0" baseline="0">
                <a:solidFill>
                  <a:srgbClr val="000000"/>
                </a:solidFill>
                <a:uFillTx/>
                <a:latin typeface="Constantia" pitchFamily="18"/>
              </a:rPr>
              <a:t>SHUTTERSTOCKHIKARI0909</a:t>
            </a:r>
            <a:endParaRPr lang="fr-FR" sz="1200" b="0" i="1" u="none" strike="noStrike" kern="1200" cap="none" spc="0" baseline="0">
              <a:solidFill>
                <a:srgbClr val="000000"/>
              </a:solidFill>
              <a:uFillTx/>
              <a:latin typeface="Constantia" pitchFamily="18"/>
            </a:endParaRPr>
          </a:p>
        </p:txBody>
      </p:sp>
      <p:sp>
        <p:nvSpPr>
          <p:cNvPr id="11" name="Sous-titre 2">
            <a:extLst>
              <a:ext uri="{FF2B5EF4-FFF2-40B4-BE49-F238E27FC236}">
                <a16:creationId xmlns:a16="http://schemas.microsoft.com/office/drawing/2014/main" id="{2961B0B9-60CB-43D1-BA44-78842475DF83}"/>
              </a:ext>
            </a:extLst>
          </p:cNvPr>
          <p:cNvSpPr txBox="1"/>
          <p:nvPr/>
        </p:nvSpPr>
        <p:spPr>
          <a:xfrm>
            <a:off x="5987486" y="1335477"/>
            <a:ext cx="5906813" cy="712518"/>
          </a:xfrm>
          <a:prstGeom prst="rect">
            <a:avLst/>
          </a:prstGeom>
          <a:noFill/>
          <a:ln cap="flat">
            <a:noFill/>
          </a:ln>
        </p:spPr>
        <p:txBody>
          <a:bodyPr vert="horz" wrap="square" lIns="121898" tIns="60944" rIns="121898" bIns="60944" anchor="t" anchorCtr="0" compatLnSpc="1">
            <a:normAutofit/>
          </a:bodyPr>
          <a:lstStyle/>
          <a:p>
            <a:pPr defTabSz="1218986">
              <a:lnSpc>
                <a:spcPct val="90000"/>
              </a:lnSpc>
              <a:spcBef>
                <a:spcPts val="1800"/>
              </a:spcBef>
              <a:defRPr sz="1800" b="0" i="0" u="none" strike="noStrike" kern="0" cap="none" spc="0" baseline="0">
                <a:solidFill>
                  <a:srgbClr val="000000"/>
                </a:solidFill>
                <a:uFillTx/>
              </a:defRPr>
            </a:pPr>
            <a:r>
              <a:rPr lang="fr-FR" sz="2400" kern="0">
                <a:solidFill>
                  <a:srgbClr val="679015"/>
                </a:solidFill>
                <a:latin typeface="Constantia"/>
              </a:rPr>
              <a:t>Réussir</a:t>
            </a:r>
            <a:r>
              <a:rPr lang="fr-FR" sz="2400">
                <a:solidFill>
                  <a:srgbClr val="679015"/>
                </a:solidFill>
                <a:latin typeface="Constantia"/>
              </a:rPr>
              <a:t> fruits et légumes, </a:t>
            </a:r>
            <a:r>
              <a:rPr lang="fr-FR" sz="2400" dirty="0">
                <a:solidFill>
                  <a:srgbClr val="679015"/>
                </a:solidFill>
                <a:latin typeface="Constantia"/>
              </a:rPr>
              <a:t>27 </a:t>
            </a:r>
            <a:r>
              <a:rPr lang="fr-FR" sz="2400">
                <a:solidFill>
                  <a:srgbClr val="679015"/>
                </a:solidFill>
                <a:latin typeface="Constantia"/>
              </a:rPr>
              <a:t>Janvier</a:t>
            </a:r>
            <a:endParaRPr lang="fr-FR" sz="2400" b="0" i="1" u="none" strike="noStrike" kern="0" cap="none" spc="0" baseline="0">
              <a:solidFill>
                <a:srgbClr val="0070C0"/>
              </a:solidFill>
              <a:uFillTx/>
              <a:latin typeface="Calibri"/>
              <a:cs typeface="Calibri"/>
            </a:endParaRPr>
          </a:p>
        </p:txBody>
      </p:sp>
      <p:pic>
        <p:nvPicPr>
          <p:cNvPr id="8" name="Audio 7">
            <a:hlinkClick r:id="" action="ppaction://media"/>
            <a:extLst>
              <a:ext uri="{FF2B5EF4-FFF2-40B4-BE49-F238E27FC236}">
                <a16:creationId xmlns:a16="http://schemas.microsoft.com/office/drawing/2014/main" id="{3ACB864F-91C4-40EA-8A2B-FB9EF0B607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2028684278"/>
      </p:ext>
    </p:extLst>
  </p:cSld>
  <p:clrMapOvr>
    <a:masterClrMapping/>
  </p:clrMapOvr>
  <p:transition spd="med" advTm="671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1385D8-12D9-4771-85A6-277B947085FF}"/>
              </a:ext>
            </a:extLst>
          </p:cNvPr>
          <p:cNvSpPr txBox="1">
            <a:spLocks noGrp="1"/>
          </p:cNvSpPr>
          <p:nvPr>
            <p:ph type="title"/>
          </p:nvPr>
        </p:nvSpPr>
        <p:spPr>
          <a:xfrm>
            <a:off x="1218886" y="652653"/>
            <a:ext cx="10133746" cy="1295403"/>
          </a:xfrm>
        </p:spPr>
        <p:txBody>
          <a:bodyPr/>
          <a:lstStyle/>
          <a:p>
            <a:pPr lvl="0"/>
            <a:r>
              <a:rPr lang="fr-FR" sz="3100" i="1"/>
              <a:t>Agrumes : les sud-africains attendent avec anxiété le nouvel accord avec l’UE </a:t>
            </a:r>
            <a:r>
              <a:rPr lang="fr-FR" sz="2800" i="1" baseline="30000"/>
              <a:t>[7] </a:t>
            </a:r>
            <a:endParaRPr lang="fr-FR" sz="1600" dirty="0">
              <a:solidFill>
                <a:srgbClr val="444444"/>
              </a:solidFill>
            </a:endParaRPr>
          </a:p>
        </p:txBody>
      </p:sp>
      <p:sp>
        <p:nvSpPr>
          <p:cNvPr id="3" name="Espace réservé du texte 2">
            <a:extLst>
              <a:ext uri="{FF2B5EF4-FFF2-40B4-BE49-F238E27FC236}">
                <a16:creationId xmlns:a16="http://schemas.microsoft.com/office/drawing/2014/main" id="{91C96F9A-A128-46AD-9E2C-024B8811761D}"/>
              </a:ext>
            </a:extLst>
          </p:cNvPr>
          <p:cNvSpPr txBox="1">
            <a:spLocks noGrp="1"/>
          </p:cNvSpPr>
          <p:nvPr>
            <p:ph idx="1"/>
          </p:nvPr>
        </p:nvSpPr>
        <p:spPr>
          <a:xfrm>
            <a:off x="156006" y="2388302"/>
            <a:ext cx="7244398" cy="3817034"/>
          </a:xfrm>
        </p:spPr>
        <p:txBody>
          <a:bodyPr>
            <a:noAutofit/>
          </a:bodyPr>
          <a:lstStyle/>
          <a:p>
            <a:pPr lvl="0"/>
            <a:r>
              <a:rPr lang="fr-FR" sz="2000" dirty="0">
                <a:latin typeface="Constantia" pitchFamily="18"/>
              </a:rPr>
              <a:t>120 ans d’import : Agrumes sud-africains en UE</a:t>
            </a:r>
          </a:p>
          <a:p>
            <a:pPr lvl="0"/>
            <a:r>
              <a:rPr lang="fr-FR" sz="2000" dirty="0">
                <a:latin typeface="Constantia" pitchFamily="18"/>
              </a:rPr>
              <a:t>Un débouché indispensable</a:t>
            </a:r>
          </a:p>
          <a:p>
            <a:pPr lvl="0"/>
            <a:r>
              <a:rPr lang="fr-FR" sz="2000" dirty="0">
                <a:latin typeface="Constantia" pitchFamily="18"/>
              </a:rPr>
              <a:t>Suspension des échanges :</a:t>
            </a:r>
          </a:p>
          <a:p>
            <a:pPr lvl="1"/>
            <a:r>
              <a:rPr lang="fr-FR" sz="2000" dirty="0">
                <a:latin typeface="Constantia" pitchFamily="18"/>
              </a:rPr>
              <a:t>Citrus black spot </a:t>
            </a:r>
            <a:r>
              <a:rPr lang="fr-FR" sz="2000" dirty="0">
                <a:solidFill>
                  <a:srgbClr val="222222"/>
                </a:solidFill>
                <a:latin typeface="Constantia" pitchFamily="18"/>
              </a:rPr>
              <a:t>(CBS ou la tache noire des agrumes) </a:t>
            </a:r>
            <a:r>
              <a:rPr lang="fr-FR" sz="2000" dirty="0">
                <a:latin typeface="Constantia" pitchFamily="18"/>
              </a:rPr>
              <a:t> </a:t>
            </a:r>
          </a:p>
          <a:p>
            <a:pPr lvl="1"/>
            <a:r>
              <a:rPr lang="fr-FR" sz="2000" dirty="0">
                <a:latin typeface="Constantia" pitchFamily="18"/>
              </a:rPr>
              <a:t>False </a:t>
            </a:r>
            <a:r>
              <a:rPr lang="fr-FR" sz="2000" dirty="0" err="1">
                <a:latin typeface="Constantia" pitchFamily="18"/>
              </a:rPr>
              <a:t>codling</a:t>
            </a:r>
            <a:r>
              <a:rPr lang="fr-FR" sz="2000" dirty="0">
                <a:latin typeface="Constantia" pitchFamily="18"/>
              </a:rPr>
              <a:t> </a:t>
            </a:r>
            <a:r>
              <a:rPr lang="fr-FR" sz="2000" dirty="0" err="1">
                <a:latin typeface="Constantia" pitchFamily="18"/>
              </a:rPr>
              <a:t>moth</a:t>
            </a:r>
            <a:r>
              <a:rPr lang="fr-FR" sz="2000" dirty="0">
                <a:latin typeface="Constantia" pitchFamily="18"/>
              </a:rPr>
              <a:t> </a:t>
            </a:r>
            <a:r>
              <a:rPr lang="fr-FR" sz="2000" dirty="0">
                <a:solidFill>
                  <a:srgbClr val="222222"/>
                </a:solidFill>
                <a:latin typeface="Constantia" pitchFamily="18"/>
              </a:rPr>
              <a:t>(CDM ou faux carpocapse)</a:t>
            </a:r>
          </a:p>
          <a:p>
            <a:pPr lvl="0"/>
            <a:r>
              <a:rPr lang="fr-FR" sz="2000" dirty="0">
                <a:solidFill>
                  <a:srgbClr val="222222"/>
                </a:solidFill>
                <a:latin typeface="Constantia" pitchFamily="18"/>
              </a:rPr>
              <a:t>Consensus avant fin janvier, début février?</a:t>
            </a:r>
          </a:p>
          <a:p>
            <a:pPr lvl="0"/>
            <a:r>
              <a:rPr lang="fr-FR" sz="2000" dirty="0">
                <a:solidFill>
                  <a:srgbClr val="222222"/>
                </a:solidFill>
                <a:latin typeface="Constantia" pitchFamily="18"/>
              </a:rPr>
              <a:t>Mise en vigueur 1</a:t>
            </a:r>
            <a:r>
              <a:rPr lang="fr-FR" sz="2000" baseline="30000" dirty="0">
                <a:solidFill>
                  <a:srgbClr val="222222"/>
                </a:solidFill>
                <a:latin typeface="Constantia" pitchFamily="18"/>
              </a:rPr>
              <a:t>er</a:t>
            </a:r>
            <a:r>
              <a:rPr lang="fr-FR" sz="2000" dirty="0">
                <a:solidFill>
                  <a:srgbClr val="222222"/>
                </a:solidFill>
                <a:latin typeface="Constantia" pitchFamily="18"/>
              </a:rPr>
              <a:t> mai</a:t>
            </a:r>
          </a:p>
        </p:txBody>
      </p:sp>
      <p:sp>
        <p:nvSpPr>
          <p:cNvPr id="4" name="Google Shape;253;p28">
            <a:extLst>
              <a:ext uri="{FF2B5EF4-FFF2-40B4-BE49-F238E27FC236}">
                <a16:creationId xmlns:a16="http://schemas.microsoft.com/office/drawing/2014/main" id="{1EC95C5B-751F-4BEE-A6DB-DBA00825567F}"/>
              </a:ext>
            </a:extLst>
          </p:cNvPr>
          <p:cNvSpPr txBox="1"/>
          <p:nvPr/>
        </p:nvSpPr>
        <p:spPr>
          <a:xfrm>
            <a:off x="11071518" y="6448421"/>
            <a:ext cx="812590" cy="180978"/>
          </a:xfrm>
          <a:prstGeom prst="rect">
            <a:avLst/>
          </a:prstGeom>
          <a:noFill/>
          <a:ln cap="flat">
            <a:noFill/>
          </a:ln>
        </p:spPr>
        <p:txBody>
          <a:bodyPr vert="horz" wrap="square" lIns="121871" tIns="60926" rIns="121871" bIns="60926"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21BAEE-3900-4A4F-BE0A-ED3A3D9317A3}" type="slidenum">
              <a:t>9</a:t>
            </a:fld>
            <a:endParaRPr lang="fr-FR" sz="1800" b="0" i="0" u="none" strike="noStrike" kern="1200" cap="none" spc="0" baseline="0">
              <a:solidFill>
                <a:srgbClr val="000000"/>
              </a:solidFill>
              <a:uFillTx/>
              <a:latin typeface="Constantia"/>
              <a:ea typeface="Constantia"/>
              <a:cs typeface="Constantia"/>
            </a:endParaRPr>
          </a:p>
        </p:txBody>
      </p:sp>
      <p:pic>
        <p:nvPicPr>
          <p:cNvPr id="5" name="Image 8">
            <a:extLst>
              <a:ext uri="{FF2B5EF4-FFF2-40B4-BE49-F238E27FC236}">
                <a16:creationId xmlns:a16="http://schemas.microsoft.com/office/drawing/2014/main" id="{17AF1378-DA62-4889-98D7-0140068441BF}"/>
              </a:ext>
            </a:extLst>
          </p:cNvPr>
          <p:cNvPicPr>
            <a:picLocks noChangeAspect="1"/>
          </p:cNvPicPr>
          <p:nvPr/>
        </p:nvPicPr>
        <p:blipFill>
          <a:blip r:embed="rId5"/>
          <a:stretch>
            <a:fillRect/>
          </a:stretch>
        </p:blipFill>
        <p:spPr>
          <a:xfrm>
            <a:off x="7262183" y="1723433"/>
            <a:ext cx="4926640" cy="3411123"/>
          </a:xfrm>
          <a:prstGeom prst="rect">
            <a:avLst/>
          </a:prstGeom>
          <a:noFill/>
          <a:ln cap="flat">
            <a:noFill/>
          </a:ln>
        </p:spPr>
      </p:pic>
      <p:sp>
        <p:nvSpPr>
          <p:cNvPr id="7" name="ZoneTexte 6">
            <a:extLst>
              <a:ext uri="{FF2B5EF4-FFF2-40B4-BE49-F238E27FC236}">
                <a16:creationId xmlns:a16="http://schemas.microsoft.com/office/drawing/2014/main" id="{E1922764-A852-4068-AE88-5D569ABC0938}"/>
              </a:ext>
            </a:extLst>
          </p:cNvPr>
          <p:cNvSpPr txBox="1"/>
          <p:nvPr/>
        </p:nvSpPr>
        <p:spPr>
          <a:xfrm>
            <a:off x="7538624" y="4909943"/>
            <a:ext cx="130780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1" u="none" strike="noStrike" kern="0" cap="none" spc="0" baseline="0">
                <a:solidFill>
                  <a:srgbClr val="000000"/>
                </a:solidFill>
                <a:uFillTx/>
                <a:latin typeface="Constantia" pitchFamily="18"/>
              </a:rPr>
              <a:t>HORTIMEDIA</a:t>
            </a:r>
            <a:endParaRPr lang="fr-FR" sz="1200" b="0" i="1" u="none" strike="noStrike" kern="1200" cap="none" spc="0" baseline="0">
              <a:solidFill>
                <a:srgbClr val="000000"/>
              </a:solidFill>
              <a:uFillTx/>
              <a:latin typeface="Constantia" pitchFamily="18"/>
            </a:endParaRPr>
          </a:p>
        </p:txBody>
      </p:sp>
      <p:sp>
        <p:nvSpPr>
          <p:cNvPr id="9" name="Sous-titre 2">
            <a:extLst>
              <a:ext uri="{FF2B5EF4-FFF2-40B4-BE49-F238E27FC236}">
                <a16:creationId xmlns:a16="http://schemas.microsoft.com/office/drawing/2014/main" id="{3498980A-4FB2-4601-9E19-4D38CBB4C0D9}"/>
              </a:ext>
            </a:extLst>
          </p:cNvPr>
          <p:cNvSpPr txBox="1"/>
          <p:nvPr/>
        </p:nvSpPr>
        <p:spPr>
          <a:xfrm>
            <a:off x="7601268" y="1373040"/>
            <a:ext cx="5906813" cy="712518"/>
          </a:xfrm>
          <a:prstGeom prst="rect">
            <a:avLst/>
          </a:prstGeom>
          <a:noFill/>
          <a:ln cap="flat">
            <a:noFill/>
          </a:ln>
        </p:spPr>
        <p:txBody>
          <a:bodyPr vert="horz" wrap="square" lIns="121898" tIns="60944" rIns="121898" bIns="60944" anchor="t" anchorCtr="0" compatLnSpc="1">
            <a:normAutofit/>
          </a:bodyPr>
          <a:lstStyle/>
          <a:p>
            <a:pPr defTabSz="1218986">
              <a:lnSpc>
                <a:spcPct val="90000"/>
              </a:lnSpc>
              <a:spcBef>
                <a:spcPts val="1800"/>
              </a:spcBef>
              <a:defRPr sz="1800" b="0" i="0" u="none" strike="noStrike" kern="0" cap="none" spc="0" baseline="0">
                <a:solidFill>
                  <a:srgbClr val="000000"/>
                </a:solidFill>
                <a:uFillTx/>
              </a:defRPr>
            </a:pPr>
            <a:r>
              <a:rPr lang="fr-FR" sz="2400" kern="0" err="1">
                <a:solidFill>
                  <a:srgbClr val="679015"/>
                </a:solidFill>
                <a:latin typeface="Constantia"/>
              </a:rPr>
              <a:t>Hortimedia</a:t>
            </a:r>
            <a:r>
              <a:rPr lang="fr-FR" sz="2400" kern="0" dirty="0">
                <a:solidFill>
                  <a:srgbClr val="679015"/>
                </a:solidFill>
                <a:latin typeface="Constantia"/>
              </a:rPr>
              <a:t>, 19 janvier</a:t>
            </a:r>
            <a:endParaRPr lang="fr-FR" err="1"/>
          </a:p>
        </p:txBody>
      </p:sp>
      <p:pic>
        <p:nvPicPr>
          <p:cNvPr id="6" name="Audio 5">
            <a:hlinkClick r:id="" action="ppaction://media"/>
            <a:extLst>
              <a:ext uri="{FF2B5EF4-FFF2-40B4-BE49-F238E27FC236}">
                <a16:creationId xmlns:a16="http://schemas.microsoft.com/office/drawing/2014/main" id="{255C14DD-C481-4282-B1FD-55E04436E3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025" y="6299200"/>
            <a:ext cx="406400" cy="406400"/>
          </a:xfrm>
          <a:prstGeom prst="rect">
            <a:avLst/>
          </a:prstGeom>
        </p:spPr>
      </p:pic>
    </p:spTree>
    <p:extLst>
      <p:ext uri="{BB962C8B-B14F-4D97-AF65-F5344CB8AC3E}">
        <p14:creationId xmlns:p14="http://schemas.microsoft.com/office/powerpoint/2010/main" val="3237578197"/>
      </p:ext>
    </p:extLst>
  </p:cSld>
  <p:clrMapOvr>
    <a:masterClrMapping/>
  </p:clrMapOvr>
  <p:transition spd="med" advTm="425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uisine 16x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Présentation%20Produits%20frais%20(grand%20écran)</Template>
  <TotalTime>111</TotalTime>
  <Words>3920</Words>
  <Application>Microsoft Office PowerPoint</Application>
  <PresentationFormat>Personnalisé</PresentationFormat>
  <Paragraphs>388</Paragraphs>
  <Slides>26</Slides>
  <Notes>20</Notes>
  <HiddenSlides>0</HiddenSlides>
  <MMClips>26</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Arial</vt:lpstr>
      <vt:lpstr>Arial</vt:lpstr>
      <vt:lpstr>avenir-heavy</vt:lpstr>
      <vt:lpstr>Calibri</vt:lpstr>
      <vt:lpstr>Calibri Light</vt:lpstr>
      <vt:lpstr>Constantia</vt:lpstr>
      <vt:lpstr>Open Sans</vt:lpstr>
      <vt:lpstr>Roboto</vt:lpstr>
      <vt:lpstr>verdana</vt:lpstr>
      <vt:lpstr>Wingdings</vt:lpstr>
      <vt:lpstr>Cuisine 16x9</vt:lpstr>
      <vt:lpstr>Revue de presse Spécialité Ingénierie des Productions et des Produits de l’Horticulture  </vt:lpstr>
      <vt:lpstr>Sommaire</vt:lpstr>
      <vt:lpstr>Innovations technologiques</vt:lpstr>
      <vt:lpstr>TUTOFI, premier tuteur 100 % recyclé et recyclable [1],[2] </vt:lpstr>
      <vt:lpstr>FARMDROID, premier robot entièrement autonome [3],[4]     </vt:lpstr>
      <vt:lpstr>PLANTES LUMINEUSES, le nouvel éclairage public [5] </vt:lpstr>
      <vt:lpstr>Actualités Internationales</vt:lpstr>
      <vt:lpstr>Le Vietnam, prometteur pour le premium  [6]  </vt:lpstr>
      <vt:lpstr>Agrumes : les sud-africains attendent avec anxiété le nouvel accord avec l’UE [7] </vt:lpstr>
      <vt:lpstr>La pomme un marché mondial très concurrentiel [8] </vt:lpstr>
      <vt:lpstr>Commerce  (réglementation, marché, accord commercial...)</vt:lpstr>
      <vt:lpstr>Retraite agricole : La revalorisation adoptée au Sénat [9]</vt:lpstr>
      <vt:lpstr>Non renouvellement de l’insecticide indoxacarbe [10] </vt:lpstr>
      <vt:lpstr>Organisation de la filière</vt:lpstr>
      <vt:lpstr>Mimosa veut lever 60 millions € pour la transition écologique [11] </vt:lpstr>
      <vt:lpstr>Les Maraîchers d’Armor : une nouvelle action de formation des saisonniers [12]</vt:lpstr>
      <vt:lpstr>Dossier : Nouveau guide du tri et du recyclage d’ADIVALOR</vt:lpstr>
      <vt:lpstr>Filière du tri et du recyclage [13] [14]</vt:lpstr>
      <vt:lpstr>Producteur et déchets agricoles [13] [15]</vt:lpstr>
      <vt:lpstr>Guide du tri et du recyclage [13]</vt:lpstr>
      <vt:lpstr>Agenda</vt:lpstr>
      <vt:lpstr>Agenda : évènements à venir </vt:lpstr>
      <vt:lpstr>Agenda : évènements à venir </vt:lpstr>
      <vt:lpstr>Merci de votre attention ! </vt:lpstr>
      <vt:lpstr>Bibliographie / Sitographie </vt:lpstr>
      <vt:lpstr>Bibliographie / Sitographie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Revue de presse</dc:title>
  <dc:creator>Léa Berrini</dc:creator>
  <cp:lastModifiedBy>Martial Lagrange</cp:lastModifiedBy>
  <cp:revision>6</cp:revision>
  <dcterms:created xsi:type="dcterms:W3CDTF">2021-10-10T16:32:57Z</dcterms:created>
  <dcterms:modified xsi:type="dcterms:W3CDTF">2022-02-01T13:02:57Z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