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0"/>
  </p:notesMasterIdLst>
  <p:sldIdLst>
    <p:sldId id="256" r:id="rId2"/>
    <p:sldId id="257" r:id="rId3"/>
    <p:sldId id="259" r:id="rId4"/>
    <p:sldId id="280" r:id="rId5"/>
    <p:sldId id="283" r:id="rId6"/>
    <p:sldId id="260" r:id="rId7"/>
    <p:sldId id="261" r:id="rId8"/>
    <p:sldId id="262" r:id="rId9"/>
    <p:sldId id="277" r:id="rId10"/>
    <p:sldId id="265" r:id="rId11"/>
    <p:sldId id="266" r:id="rId12"/>
    <p:sldId id="282" r:id="rId13"/>
    <p:sldId id="267" r:id="rId14"/>
    <p:sldId id="278" r:id="rId15"/>
    <p:sldId id="279" r:id="rId16"/>
    <p:sldId id="273" r:id="rId17"/>
    <p:sldId id="274" r:id="rId18"/>
    <p:sldId id="275"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NSimSun" panose="02010609030101010101" pitchFamily="49" charset="-122"/>
      <p:regular r:id="rId25"/>
    </p:embeddedFont>
    <p:embeddedFont>
      <p:font typeface="Raleway" pitchFamily="2" charset="0"/>
      <p:regular r:id="rId26"/>
      <p:bold r:id="rId27"/>
      <p:italic r:id="rId28"/>
      <p:boldItalic r:id="rId29"/>
    </p:embeddedFont>
    <p:embeddedFont>
      <p:font typeface="Roboto Thin" panose="02000000000000000000" pitchFamily="2" charset="0"/>
      <p:regular r:id="rId30"/>
      <p:bold r:id="rId31"/>
      <p:italic r:id="rId32"/>
      <p:boldItalic r:id="rId33"/>
    </p:embeddedFont>
    <p:embeddedFont>
      <p:font typeface="Source Sans Pro" panose="020B0503030403020204" pitchFamily="34" charset="0"/>
      <p:regular r:id="rId34"/>
      <p:bold r:id="rId35"/>
      <p:italic r:id="rId36"/>
      <p:boldItalic r:id="rId37"/>
    </p:embeddedFont>
    <p:embeddedFont>
      <p:font typeface="Verdana" panose="020B060403050404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8" roundtripDataSignature="AMtx7mgxICsf/DOfElrkDxYsTPDrQ37x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55023-4EB9-C99C-8A20-C949290D4C66}" v="655" dt="2023-01-09T20:32:45.838"/>
    <p1510:client id="{787CEE16-2F6E-4186-B884-6DEFAF993338}" v="880" dt="2023-01-08T17:24:58.052"/>
    <p1510:client id="{79542F26-A22B-BB49-BA2C-E6F51B5DDD8F}" v="1474" dt="2023-01-09T11:01:47.240"/>
    <p1510:client id="{8C714FBD-CEA3-8F17-5401-FF0345A502B5}" v="917" dt="2023-01-08T18:05:48.163"/>
    <p1510:client id="{9E436CA2-FA60-95CA-1227-D7D81C1B0DD3}" v="8" dt="2023-01-09T11:40:38.702"/>
    <p1510:client id="{B4D3E8C4-C8C0-F563-EF6F-0B7E25126921}" v="7" dt="2023-01-08T18:10:20.721"/>
    <p1510:client id="{D37EFDD9-9326-4FC8-E962-58416F59CB5A}" v="10" dt="2023-01-10T12:04:41.941"/>
    <p1510:client id="{EF0EF95E-F7B3-538D-B26E-123AA63CDA90}" v="45" dt="2023-01-09T21:19:02.379"/>
    <p1510:client id="{FE1242DF-4053-20A4-B4DA-7545F4DBFCC5}" v="222" dt="2023-01-08T20:16:18.930"/>
    <p1510:client id="{FE8415AF-60DA-54A6-8A08-F2C6206E579C}" v="977" dt="2023-01-08T18:34:44.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4"/>
  </p:normalViewPr>
  <p:slideViewPr>
    <p:cSldViewPr snapToGrid="0">
      <p:cViewPr varScale="1">
        <p:scale>
          <a:sx n="103" d="100"/>
          <a:sy n="103" d="100"/>
        </p:scale>
        <p:origin x="87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fr" sz="1400" err="1">
                <a:solidFill>
                  <a:schemeClr val="dk1"/>
                </a:solidFill>
                <a:latin typeface="Verdana"/>
                <a:ea typeface="Verdana"/>
                <a:cs typeface="Verdana"/>
                <a:sym typeface="Verdana"/>
              </a:rPr>
              <a:t>Biodiv</a:t>
            </a:r>
            <a:r>
              <a:rPr lang="fr" sz="1400">
                <a:solidFill>
                  <a:schemeClr val="dk1"/>
                </a:solidFill>
                <a:latin typeface="Verdana"/>
                <a:ea typeface="Verdana"/>
                <a:cs typeface="Verdana"/>
                <a:sym typeface="Verdana"/>
              </a:rPr>
              <a:t> : ajout qualité du sol</a:t>
            </a:r>
            <a:endParaRPr lang="en-US" sz="1400">
              <a:solidFill>
                <a:schemeClr val="dk1"/>
              </a:solidFill>
              <a:latin typeface="Verdana"/>
              <a:ea typeface="Verdana"/>
              <a:cs typeface="Verdana"/>
            </a:endParaRPr>
          </a:p>
          <a:p>
            <a:pPr marL="0" indent="0">
              <a:buNone/>
            </a:pPr>
            <a:r>
              <a:rPr lang="fr" sz="1400">
                <a:solidFill>
                  <a:schemeClr val="dk1"/>
                </a:solidFill>
                <a:latin typeface="Verdana"/>
                <a:ea typeface="Verdana"/>
                <a:cs typeface="Verdana"/>
              </a:rPr>
              <a:t>IAE compté par surface d'exploitation et pas par SAU, taille des parcelles, diversité </a:t>
            </a:r>
          </a:p>
          <a:p>
            <a:pPr marL="0" indent="0">
              <a:buNone/>
            </a:pPr>
            <a:endParaRPr lang="fr" sz="1400">
              <a:solidFill>
                <a:schemeClr val="dk1"/>
              </a:solidFill>
              <a:latin typeface="Verdana"/>
              <a:ea typeface="Verdana"/>
              <a:cs typeface="Verdana"/>
            </a:endParaRPr>
          </a:p>
          <a:p>
            <a:pPr marL="0" indent="0">
              <a:buNone/>
            </a:pPr>
            <a:endParaRPr lang="fr" sz="1400">
              <a:solidFill>
                <a:schemeClr val="dk1"/>
              </a:solidFill>
              <a:latin typeface="Verdana"/>
              <a:ea typeface="Verdana"/>
              <a:cs typeface="Verdana"/>
            </a:endParaRPr>
          </a:p>
          <a:p>
            <a:pPr marL="0" indent="0">
              <a:buNone/>
            </a:pPr>
            <a:r>
              <a:rPr lang="fr" sz="1400">
                <a:solidFill>
                  <a:schemeClr val="dk1"/>
                </a:solidFill>
                <a:latin typeface="Verdana"/>
                <a:ea typeface="Verdana"/>
                <a:cs typeface="Verdana"/>
              </a:rPr>
              <a:t>phyto : - CMR classe 1 : rédhibition à HVE</a:t>
            </a:r>
          </a:p>
          <a:p>
            <a:pPr marL="0" indent="0">
              <a:buNone/>
            </a:pPr>
            <a:r>
              <a:rPr lang="fr" sz="1400">
                <a:solidFill>
                  <a:schemeClr val="dk1"/>
                </a:solidFill>
                <a:latin typeface="Verdana"/>
                <a:ea typeface="Verdana"/>
                <a:cs typeface="Verdana"/>
              </a:rPr>
              <a:t>CMR classe 2 : pts</a:t>
            </a:r>
          </a:p>
          <a:p>
            <a:pPr marL="285750" indent="-285750">
              <a:buFont typeface="Calibri"/>
              <a:buChar char="-"/>
            </a:pPr>
            <a:r>
              <a:rPr lang="fr" sz="1400">
                <a:solidFill>
                  <a:schemeClr val="dk1"/>
                </a:solidFill>
                <a:latin typeface="Verdana"/>
                <a:ea typeface="Verdana"/>
                <a:cs typeface="Verdana"/>
              </a:rPr>
              <a:t>Surveillance active des parcelles : outil de diagnostic pour gestion ravageurs et maladies, participation à campagne de prospection</a:t>
            </a:r>
          </a:p>
          <a:p>
            <a:pPr marL="0" indent="0">
              <a:buNone/>
            </a:pPr>
            <a:r>
              <a:rPr lang="fr" sz="1400">
                <a:solidFill>
                  <a:schemeClr val="dk1"/>
                </a:solidFill>
                <a:latin typeface="Verdana"/>
                <a:ea typeface="Verdana"/>
                <a:cs typeface="Verdana"/>
              </a:rPr>
              <a:t>Participation à un dispositif de collecte de données d'observation pour le BSV</a:t>
            </a:r>
          </a:p>
          <a:p>
            <a:pPr marL="0" indent="0">
              <a:buNone/>
            </a:pPr>
            <a:endParaRPr lang="fr" sz="1400">
              <a:solidFill>
                <a:schemeClr val="dk1"/>
              </a:solidFill>
              <a:latin typeface="Verdana"/>
              <a:ea typeface="Verdana"/>
              <a:cs typeface="Verdana"/>
            </a:endParaRPr>
          </a:p>
          <a:p>
            <a:pPr marL="285750" indent="-285750">
              <a:buFont typeface="Calibri"/>
              <a:buChar char="-"/>
            </a:pPr>
            <a:r>
              <a:rPr lang="fr" sz="1400">
                <a:solidFill>
                  <a:schemeClr val="dk1"/>
                </a:solidFill>
                <a:latin typeface="Verdana"/>
                <a:ea typeface="Verdana"/>
                <a:cs typeface="Verdana"/>
              </a:rPr>
              <a:t>Conditions d'application des traitements visant à limiter les fuites dans le milieu</a:t>
            </a:r>
          </a:p>
          <a:p>
            <a:pPr marL="285750" indent="-285750">
              <a:buFont typeface="Calibri"/>
              <a:buChar char="-"/>
            </a:pPr>
            <a:r>
              <a:rPr lang="fr" sz="1400">
                <a:solidFill>
                  <a:schemeClr val="dk1"/>
                </a:solidFill>
                <a:latin typeface="Verdana"/>
                <a:ea typeface="Verdana"/>
                <a:cs typeface="Verdana"/>
              </a:rPr>
              <a:t>Couvert végétal </a:t>
            </a:r>
            <a:r>
              <a:rPr lang="fr" sz="1400" err="1">
                <a:solidFill>
                  <a:schemeClr val="dk1"/>
                </a:solidFill>
                <a:latin typeface="Verdana"/>
                <a:ea typeface="Verdana"/>
                <a:cs typeface="Verdana"/>
              </a:rPr>
              <a:t>interrang</a:t>
            </a:r>
            <a:endParaRPr lang="fr" sz="1400">
              <a:solidFill>
                <a:schemeClr val="dk1"/>
              </a:solidFill>
              <a:latin typeface="Verdana"/>
              <a:ea typeface="Verdana"/>
              <a:cs typeface="Verdana"/>
            </a:endParaRPr>
          </a:p>
          <a:p>
            <a:pPr marL="285750" indent="-285750">
              <a:buFont typeface="Calibri"/>
              <a:buChar char="-"/>
            </a:pPr>
            <a:endParaRPr lang="fr" sz="1400">
              <a:solidFill>
                <a:schemeClr val="dk1"/>
              </a:solidFill>
              <a:latin typeface="Verdana"/>
              <a:ea typeface="Verdana"/>
              <a:cs typeface="Verdana"/>
            </a:endParaRPr>
          </a:p>
          <a:p>
            <a:pPr marL="285750" indent="-285750">
              <a:buFont typeface="Calibri"/>
              <a:buChar char="-"/>
            </a:pPr>
            <a:endParaRPr lang="fr" sz="1400">
              <a:solidFill>
                <a:schemeClr val="dk1"/>
              </a:solidFill>
              <a:latin typeface="Verdana"/>
              <a:ea typeface="Verdana"/>
              <a:cs typeface="Verdana"/>
            </a:endParaRPr>
          </a:p>
          <a:p>
            <a:pPr marL="0" indent="0">
              <a:buNone/>
            </a:pPr>
            <a:r>
              <a:rPr lang="fr" sz="1400" err="1">
                <a:solidFill>
                  <a:schemeClr val="dk1"/>
                </a:solidFill>
                <a:latin typeface="Verdana"/>
                <a:ea typeface="Verdana"/>
                <a:cs typeface="Verdana"/>
              </a:rPr>
              <a:t>Ferti</a:t>
            </a:r>
            <a:r>
              <a:rPr lang="fr" sz="1400">
                <a:solidFill>
                  <a:schemeClr val="dk1"/>
                </a:solidFill>
                <a:latin typeface="Verdana"/>
                <a:ea typeface="Verdana"/>
                <a:cs typeface="Verdana"/>
              </a:rPr>
              <a:t> : </a:t>
            </a:r>
          </a:p>
          <a:p>
            <a:pPr marL="0" indent="0">
              <a:buNone/>
            </a:pPr>
            <a:endParaRPr lang="fr" sz="1400">
              <a:solidFill>
                <a:schemeClr val="dk1"/>
              </a:solidFill>
              <a:latin typeface="Verdana"/>
              <a:ea typeface="Verdana"/>
              <a:cs typeface="Verdana"/>
            </a:endParaRPr>
          </a:p>
          <a:p>
            <a:pPr marL="285750" indent="-285750">
              <a:buFont typeface="Calibri"/>
              <a:buChar char="-"/>
            </a:pPr>
            <a:r>
              <a:rPr lang="fr" sz="1400">
                <a:solidFill>
                  <a:schemeClr val="dk1"/>
                </a:solidFill>
                <a:latin typeface="Verdana"/>
                <a:ea typeface="Verdana"/>
                <a:cs typeface="Verdana"/>
              </a:rPr>
              <a:t>Renforcement du bilan azoté</a:t>
            </a:r>
          </a:p>
          <a:p>
            <a:pPr marL="285750" indent="-285750">
              <a:buFont typeface="Calibri"/>
              <a:buChar char="-"/>
            </a:pPr>
            <a:r>
              <a:rPr lang="fr" sz="1400">
                <a:solidFill>
                  <a:schemeClr val="dk1"/>
                </a:solidFill>
                <a:latin typeface="Verdana"/>
                <a:ea typeface="Verdana"/>
                <a:cs typeface="Verdana"/>
              </a:rPr>
              <a:t>Part de N </a:t>
            </a:r>
            <a:r>
              <a:rPr lang="fr" sz="1400" err="1">
                <a:solidFill>
                  <a:schemeClr val="dk1"/>
                </a:solidFill>
                <a:latin typeface="Verdana"/>
                <a:ea typeface="Verdana"/>
                <a:cs typeface="Verdana"/>
              </a:rPr>
              <a:t>org</a:t>
            </a:r>
            <a:r>
              <a:rPr lang="fr" sz="1400">
                <a:solidFill>
                  <a:schemeClr val="dk1"/>
                </a:solidFill>
                <a:latin typeface="Verdana"/>
                <a:ea typeface="Verdana"/>
                <a:cs typeface="Verdana"/>
              </a:rPr>
              <a:t> utilisée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a:t>
            </a:r>
            <a:r>
              <a:rPr lang="en-US" err="1"/>
              <a:t>Acofal</a:t>
            </a:r>
            <a:r>
              <a:rPr lang="en-US"/>
              <a:t> (Association de Coordination du Frais </a:t>
            </a:r>
            <a:r>
              <a:rPr lang="en-US" err="1"/>
              <a:t>Alimentaire</a:t>
            </a:r>
            <a:endParaRPr lang="en-US"/>
          </a:p>
          <a:p>
            <a:pPr>
              <a:buNone/>
            </a:pPr>
            <a:endParaRPr lang="en-US">
              <a:latin typeface="Calibri"/>
              <a:cs typeface="Calibri"/>
            </a:endParaRPr>
          </a:p>
        </p:txBody>
      </p:sp>
    </p:spTree>
    <p:extLst>
      <p:ext uri="{BB962C8B-B14F-4D97-AF65-F5344CB8AC3E}">
        <p14:creationId xmlns:p14="http://schemas.microsoft.com/office/powerpoint/2010/main" val="366006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lnSpc>
                <a:spcPct val="100000"/>
              </a:lnSpc>
              <a:spcBef>
                <a:spcPts val="120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lnSpc>
                <a:spcPct val="100000"/>
              </a:lnSpc>
              <a:spcBef>
                <a:spcPts val="1200"/>
              </a:spcBef>
              <a:spcAft>
                <a:spcPts val="0"/>
              </a:spcAft>
              <a:buSzPts val="1100"/>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96518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lnSpc>
                <a:spcPct val="100000"/>
              </a:lnSpc>
              <a:spcBef>
                <a:spcPts val="1200"/>
              </a:spcBef>
              <a:spcAft>
                <a:spcPts val="0"/>
              </a:spcAft>
              <a:buSzPts val="1100"/>
              <a:buNone/>
            </a:pP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50577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fr" dirty="0" err="1"/>
              <a:t>Territorium</a:t>
            </a:r>
            <a:r>
              <a:rPr lang="fr" dirty="0"/>
              <a:t> : nouveau RDV végétal car filière dans une période de rupture : créer de nouvelles rencontre au plus proche des acteurs</a:t>
            </a:r>
          </a:p>
          <a:p>
            <a:pPr marL="0" indent="0">
              <a:buNone/>
            </a:pPr>
            <a:endParaRPr lang="fr" dirty="0"/>
          </a:p>
          <a:p>
            <a:pPr marL="0" indent="0">
              <a:buNone/>
            </a:pPr>
            <a:r>
              <a:rPr lang="fr" dirty="0"/>
              <a:t>INTERFEL accueillera, du 19 au 23 janvier, les professionnels de la filière fruits et légumes, les professionnels de la restauration ainsi que les collectivités territoriales, institutionnels. L'espace sera un lieu privilégié d’échanges pour promouvoir les fruits et légumes frais auprès de la restauration collective.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9398e1f95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19398e1f95c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lnSpc>
                <a:spcPct val="100000"/>
              </a:lnSpc>
              <a:spcBef>
                <a:spcPts val="120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5971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8852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latin typeface="Verdana"/>
              <a:ea typeface="Verdana"/>
              <a:cs typeface="Verdana"/>
              <a:sym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gn="l"/>
            <a:r>
              <a:rPr lang="fr-FR" b="0" i="0" u="none" strike="noStrike">
                <a:solidFill>
                  <a:srgbClr val="222222"/>
                </a:solidFill>
                <a:effectLst/>
                <a:latin typeface="Verdana" panose="020B0604030504040204" pitchFamily="34" charset="0"/>
              </a:rPr>
              <a:t>Dans le détail, les enseignes signataires s’engagent à respecter les bonnes pratiques suivantes :</a:t>
            </a:r>
          </a:p>
          <a:p>
            <a:pPr algn="l"/>
            <a:r>
              <a:rPr lang="fr-FR" b="0" i="0" u="none" strike="noStrike">
                <a:solidFill>
                  <a:srgbClr val="222222"/>
                </a:solidFill>
                <a:effectLst/>
                <a:latin typeface="Verdana" panose="020B0604030504040204" pitchFamily="34" charset="0"/>
              </a:rPr>
              <a:t>· Lorsqu’un fournisseur apporte de bonne foi, les justifications concrètes et documentées sur la part de la hausse de tarif demandée liée à la hausse des coûts de l’énergie qu’il supporte directement (déduction faite des aides d’État), le distributeur s’engage en contrepartie à prendre en compte cette demande dans la négociation du prix.</a:t>
            </a:r>
          </a:p>
          <a:p>
            <a:pPr algn="l"/>
            <a:r>
              <a:rPr lang="fr-FR" b="0" i="0" u="none" strike="noStrike">
                <a:solidFill>
                  <a:srgbClr val="222222"/>
                </a:solidFill>
                <a:effectLst/>
                <a:latin typeface="Verdana" panose="020B0604030504040204" pitchFamily="34" charset="0"/>
              </a:rPr>
              <a:t>·  Si ce fournisseur est une PME (indépendante, non filiale d’un grand groupe), le distributeur s’engage à accepter la part correspondante de la hausse de tarif demandée.</a:t>
            </a:r>
          </a:p>
          <a:p>
            <a:pPr algn="l"/>
            <a:r>
              <a:rPr lang="fr-FR" b="0" i="0" u="none" strike="noStrike">
                <a:solidFill>
                  <a:srgbClr val="222222"/>
                </a:solidFill>
                <a:effectLst/>
                <a:latin typeface="Verdana" panose="020B0604030504040204" pitchFamily="34" charset="0"/>
              </a:rPr>
              <a:t>·  Pour les produits agricoles et alimentaires, afin de pouvoir réajuster, à la hausse comme à la baisse, les prix en cours de contrat, les parties s’engagent à inclure une clause de révision automatique des prix et une clause de renégociation des prix basées autant que possible sur des indicateurs publics.</a:t>
            </a: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35176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19"/>
          <p:cNvPicPr preferRelativeResize="0"/>
          <p:nvPr/>
        </p:nvPicPr>
        <p:blipFill rotWithShape="1">
          <a:blip r:embed="rId2">
            <a:alphaModFix amt="50000"/>
          </a:blip>
          <a:srcRect/>
          <a:stretch/>
        </p:blipFill>
        <p:spPr>
          <a:xfrm>
            <a:off x="0" y="0"/>
            <a:ext cx="9144001" cy="5154706"/>
          </a:xfrm>
          <a:prstGeom prst="rect">
            <a:avLst/>
          </a:prstGeom>
          <a:noFill/>
          <a:ln>
            <a:noFill/>
          </a:ln>
        </p:spPr>
      </p:pic>
      <p:sp>
        <p:nvSpPr>
          <p:cNvPr id="11" name="Google Shape;11;p19"/>
          <p:cNvSpPr txBox="1">
            <a:spLocks noGrp="1"/>
          </p:cNvSpPr>
          <p:nvPr>
            <p:ph type="ctrTitle"/>
          </p:nvPr>
        </p:nvSpPr>
        <p:spPr>
          <a:xfrm>
            <a:off x="0" y="0"/>
            <a:ext cx="5488800" cy="3455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B5394"/>
              </a:buClr>
              <a:buSzPts val="4400"/>
              <a:buNone/>
              <a:defRPr sz="4400">
                <a:solidFill>
                  <a:srgbClr val="0B5394"/>
                </a:solidFill>
              </a:defRPr>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2" name="Google Shape;12;p19"/>
          <p:cNvSpPr txBox="1">
            <a:spLocks noGrp="1"/>
          </p:cNvSpPr>
          <p:nvPr>
            <p:ph type="subTitle" idx="1"/>
          </p:nvPr>
        </p:nvSpPr>
        <p:spPr>
          <a:xfrm>
            <a:off x="0" y="2864600"/>
            <a:ext cx="4071300" cy="1524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666666"/>
              </a:buClr>
              <a:buSzPts val="2400"/>
              <a:buNone/>
              <a:defRPr sz="2400" b="1">
                <a:solidFill>
                  <a:srgbClr val="666666"/>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 name="Google Shape;13;p1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28"/>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8"/>
          <p:cNvSpPr txBox="1">
            <a:spLocks noGrp="1"/>
          </p:cNvSpPr>
          <p:nvPr>
            <p:ph type="title" hasCustomPrompt="1"/>
          </p:nvPr>
        </p:nvSpPr>
        <p:spPr>
          <a:xfrm>
            <a:off x="311700" y="743001"/>
            <a:ext cx="8520600" cy="200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1" name="Google Shape;51;p28"/>
          <p:cNvSpPr txBox="1">
            <a:spLocks noGrp="1"/>
          </p:cNvSpPr>
          <p:nvPr>
            <p:ph type="body" idx="1"/>
          </p:nvPr>
        </p:nvSpPr>
        <p:spPr>
          <a:xfrm>
            <a:off x="311700" y="2845182"/>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Clr>
                <a:schemeClr val="lt1"/>
              </a:buClr>
              <a:buSzPts val="1800"/>
              <a:buChar char="●"/>
              <a:defRPr>
                <a:solidFill>
                  <a:schemeClr val="lt1"/>
                </a:solidFill>
              </a:defRPr>
            </a:lvl1pPr>
            <a:lvl2pPr marL="914400" lvl="1" indent="-317500" algn="ctr">
              <a:lnSpc>
                <a:spcPct val="115000"/>
              </a:lnSpc>
              <a:spcBef>
                <a:spcPts val="0"/>
              </a:spcBef>
              <a:spcAft>
                <a:spcPts val="0"/>
              </a:spcAft>
              <a:buClr>
                <a:schemeClr val="lt1"/>
              </a:buClr>
              <a:buSzPts val="1400"/>
              <a:buChar char="○"/>
              <a:defRPr>
                <a:solidFill>
                  <a:schemeClr val="lt1"/>
                </a:solidFill>
              </a:defRPr>
            </a:lvl2pPr>
            <a:lvl3pPr marL="1371600" lvl="2" indent="-317500" algn="ctr">
              <a:lnSpc>
                <a:spcPct val="115000"/>
              </a:lnSpc>
              <a:spcBef>
                <a:spcPts val="0"/>
              </a:spcBef>
              <a:spcAft>
                <a:spcPts val="0"/>
              </a:spcAft>
              <a:buClr>
                <a:schemeClr val="lt1"/>
              </a:buClr>
              <a:buSzPts val="1400"/>
              <a:buChar char="■"/>
              <a:defRPr>
                <a:solidFill>
                  <a:schemeClr val="lt1"/>
                </a:solidFill>
              </a:defRPr>
            </a:lvl3pPr>
            <a:lvl4pPr marL="1828800" lvl="3" indent="-317500" algn="ctr">
              <a:lnSpc>
                <a:spcPct val="115000"/>
              </a:lnSpc>
              <a:spcBef>
                <a:spcPts val="0"/>
              </a:spcBef>
              <a:spcAft>
                <a:spcPts val="0"/>
              </a:spcAft>
              <a:buClr>
                <a:schemeClr val="lt1"/>
              </a:buClr>
              <a:buSzPts val="1400"/>
              <a:buChar char="●"/>
              <a:defRPr>
                <a:solidFill>
                  <a:schemeClr val="lt1"/>
                </a:solidFill>
              </a:defRPr>
            </a:lvl4pPr>
            <a:lvl5pPr marL="2286000" lvl="4" indent="-317500" algn="ctr">
              <a:lnSpc>
                <a:spcPct val="115000"/>
              </a:lnSpc>
              <a:spcBef>
                <a:spcPts val="0"/>
              </a:spcBef>
              <a:spcAft>
                <a:spcPts val="0"/>
              </a:spcAft>
              <a:buClr>
                <a:schemeClr val="lt1"/>
              </a:buClr>
              <a:buSzPts val="1400"/>
              <a:buChar char="○"/>
              <a:defRPr>
                <a:solidFill>
                  <a:schemeClr val="lt1"/>
                </a:solidFill>
              </a:defRPr>
            </a:lvl5pPr>
            <a:lvl6pPr marL="2743200" lvl="5" indent="-317500" algn="ctr">
              <a:lnSpc>
                <a:spcPct val="115000"/>
              </a:lnSpc>
              <a:spcBef>
                <a:spcPts val="0"/>
              </a:spcBef>
              <a:spcAft>
                <a:spcPts val="0"/>
              </a:spcAft>
              <a:buClr>
                <a:schemeClr val="lt1"/>
              </a:buClr>
              <a:buSzPts val="1400"/>
              <a:buChar char="■"/>
              <a:defRPr>
                <a:solidFill>
                  <a:schemeClr val="lt1"/>
                </a:solidFill>
              </a:defRPr>
            </a:lvl6pPr>
            <a:lvl7pPr marL="3200400" lvl="6" indent="-317500" algn="ctr">
              <a:lnSpc>
                <a:spcPct val="115000"/>
              </a:lnSpc>
              <a:spcBef>
                <a:spcPts val="0"/>
              </a:spcBef>
              <a:spcAft>
                <a:spcPts val="0"/>
              </a:spcAft>
              <a:buClr>
                <a:schemeClr val="lt1"/>
              </a:buClr>
              <a:buSzPts val="1400"/>
              <a:buChar char="●"/>
              <a:defRPr>
                <a:solidFill>
                  <a:schemeClr val="lt1"/>
                </a:solidFill>
              </a:defRPr>
            </a:lvl7pPr>
            <a:lvl8pPr marL="3657600" lvl="7" indent="-317500" algn="ctr">
              <a:lnSpc>
                <a:spcPct val="115000"/>
              </a:lnSpc>
              <a:spcBef>
                <a:spcPts val="0"/>
              </a:spcBef>
              <a:spcAft>
                <a:spcPts val="0"/>
              </a:spcAft>
              <a:buClr>
                <a:schemeClr val="lt1"/>
              </a:buClr>
              <a:buSzPts val="1400"/>
              <a:buChar char="○"/>
              <a:defRPr>
                <a:solidFill>
                  <a:schemeClr val="lt1"/>
                </a:solidFill>
              </a:defRPr>
            </a:lvl8pPr>
            <a:lvl9pPr marL="4114800" lvl="8" indent="-317500" algn="ctr">
              <a:lnSpc>
                <a:spcPct val="115000"/>
              </a:lnSpc>
              <a:spcBef>
                <a:spcPts val="0"/>
              </a:spcBef>
              <a:spcAft>
                <a:spcPts val="0"/>
              </a:spcAft>
              <a:buClr>
                <a:schemeClr val="lt1"/>
              </a:buClr>
              <a:buSzPts val="1400"/>
              <a:buChar char="■"/>
              <a:defRPr>
                <a:solidFill>
                  <a:schemeClr val="lt1"/>
                </a:solidFill>
              </a:defRPr>
            </a:lvl9pPr>
          </a:lstStyle>
          <a:p>
            <a:endParaRPr/>
          </a:p>
        </p:txBody>
      </p:sp>
      <p:sp>
        <p:nvSpPr>
          <p:cNvPr id="52" name="Google Shape;52;p2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2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20"/>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6" name="Google Shape;16;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17" name="Google Shape;17;p20"/>
          <p:cNvPicPr preferRelativeResize="0"/>
          <p:nvPr/>
        </p:nvPicPr>
        <p:blipFill rotWithShape="1">
          <a:blip r:embed="rId2">
            <a:alphaModFix/>
          </a:blip>
          <a:srcRect/>
          <a:stretch/>
        </p:blipFill>
        <p:spPr>
          <a:xfrm>
            <a:off x="8703375" y="4688750"/>
            <a:ext cx="393600" cy="454749"/>
          </a:xfrm>
          <a:prstGeom prst="rect">
            <a:avLst/>
          </a:prstGeom>
          <a:noFill/>
          <a:ln>
            <a:noFill/>
          </a:ln>
        </p:spPr>
      </p:pic>
      <p:sp>
        <p:nvSpPr>
          <p:cNvPr id="18" name="Google Shape;18;p20"/>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21"/>
          <p:cNvSpPr/>
          <p:nvPr/>
        </p:nvSpPr>
        <p:spPr>
          <a:xfrm>
            <a:off x="80700" y="2651100"/>
            <a:ext cx="8982600" cy="2411700"/>
          </a:xfrm>
          <a:prstGeom prst="rect">
            <a:avLst/>
          </a:prstGeom>
          <a:solidFill>
            <a:srgbClr val="528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1"/>
          <p:cNvSpPr txBox="1">
            <a:spLocks noGrp="1"/>
          </p:cNvSpPr>
          <p:nvPr>
            <p:ph type="title"/>
          </p:nvPr>
        </p:nvSpPr>
        <p:spPr>
          <a:xfrm>
            <a:off x="485875" y="1714500"/>
            <a:ext cx="8183700" cy="78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2" name="Google Shape;22;p2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22"/>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5" name="Google Shape;25;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 name="Google Shape;26;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 name="Google Shape;27;p2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0" name="Google Shape;30;p2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3" name="Google Shape;33;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2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5"/>
        <p:cNvGrpSpPr/>
        <p:nvPr/>
      </p:nvGrpSpPr>
      <p:grpSpPr>
        <a:xfrm>
          <a:off x="0" y="0"/>
          <a:ext cx="0" cy="0"/>
          <a:chOff x="0" y="0"/>
          <a:chExt cx="0" cy="0"/>
        </a:xfrm>
      </p:grpSpPr>
      <p:sp>
        <p:nvSpPr>
          <p:cNvPr id="36" name="Google Shape;36;p25"/>
          <p:cNvSpPr txBox="1">
            <a:spLocks noGrp="1"/>
          </p:cNvSpPr>
          <p:nvPr>
            <p:ph type="title"/>
          </p:nvPr>
        </p:nvSpPr>
        <p:spPr>
          <a:xfrm>
            <a:off x="490250" y="526350"/>
            <a:ext cx="56040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37" name="Google Shape;37;p2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26"/>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0" name="Google Shape;40;p26"/>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26"/>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a:endParaRPr/>
          </a:p>
        </p:txBody>
      </p:sp>
      <p:sp>
        <p:nvSpPr>
          <p:cNvPr id="42" name="Google Shape;42;p26"/>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2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44" name="Google Shape;44;p2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2100"/>
              <a:buNone/>
              <a:defRPr sz="2100"/>
            </a:lvl1pPr>
          </a:lstStyle>
          <a:p>
            <a:endParaRPr/>
          </a:p>
        </p:txBody>
      </p:sp>
      <p:sp>
        <p:nvSpPr>
          <p:cNvPr id="47" name="Google Shape;47;p2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3000"/>
              <a:buFont typeface="Verdana"/>
              <a:buNone/>
              <a:defRPr sz="3000" b="1" i="0" u="none" strike="noStrike" cap="none">
                <a:solidFill>
                  <a:schemeClr val="dk2"/>
                </a:solidFill>
                <a:latin typeface="Verdana"/>
                <a:ea typeface="Verdana"/>
                <a:cs typeface="Verdana"/>
                <a:sym typeface="Verdana"/>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endParaRPr/>
          </a:p>
        </p:txBody>
      </p:sp>
      <p:sp>
        <p:nvSpPr>
          <p:cNvPr id="7" name="Google Shape;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Verdana"/>
              <a:buChar char="●"/>
              <a:defRPr sz="1800" b="0" i="0" u="none" strike="noStrike" cap="none">
                <a:solidFill>
                  <a:schemeClr val="lt2"/>
                </a:solidFill>
                <a:latin typeface="Verdana"/>
                <a:ea typeface="Verdana"/>
                <a:cs typeface="Verdana"/>
                <a:sym typeface="Verdana"/>
              </a:defRPr>
            </a:lvl1pPr>
            <a:lvl2pPr marL="914400" marR="0" lvl="1"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2pPr>
            <a:lvl3pPr marL="1371600" marR="0" lvl="2"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3pPr>
            <a:lvl4pPr marL="1828800" marR="0" lvl="3"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4pPr>
            <a:lvl5pPr marL="2286000" marR="0" lvl="4"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5pPr>
            <a:lvl6pPr marL="2743200" marR="0" lvl="5"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6pPr>
            <a:lvl7pPr marL="3200400" marR="0" lvl="6"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7pPr>
            <a:lvl8pPr marL="3657600" marR="0" lvl="7"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8pPr>
            <a:lvl9pPr marL="4114800" marR="0" lvl="8"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9pPr>
          </a:lstStyle>
          <a:p>
            <a:endParaRPr/>
          </a:p>
        </p:txBody>
      </p:sp>
      <p:sp>
        <p:nvSpPr>
          <p:cNvPr id="8" name="Google Shape;8;p1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jpe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jpe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jpe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www.vegetable.fr/la-filiere-pommes-et-poires-approuve-un-nouveau-pacte/" TargetMode="External"/><Relationship Id="rId13" Type="http://schemas.openxmlformats.org/officeDocument/2006/relationships/hyperlink" Target="https://www.interfel.com/actualites/autres/lacofal-et-euro-toques-mettent-les-produits-frais-a-lhonneur/" TargetMode="External"/><Relationship Id="rId3" Type="http://schemas.openxmlformats.org/officeDocument/2006/relationships/hyperlink" Target="https://www.reussir.fr/fruits-legumes/basf-lance-son-oignon-qui-ne-fait-pas-pleurer-sur-le-marche-francais" TargetMode="External"/><Relationship Id="rId7" Type="http://schemas.openxmlformats.org/officeDocument/2006/relationships/hyperlink" Target="https://www.lineaires.com/les-produits/la-filiere-pommes-poires-rappelle-leur-engagement-aux-enseignes-signataires-du-pacte-de-solidarite" TargetMode="External"/><Relationship Id="rId12" Type="http://schemas.openxmlformats.org/officeDocument/2006/relationships/hyperlink" Target="https://www.valhor.fr/actualites/fetes-de-fin-dannee-2022-2eme-campagne-le-vegetal-cest-la-vi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fruitrop.com/Articles-par-theme/Analyses-economiques/2022/Agrumes-de-Mediterranee-Prevision-de-production-2022-2023-pour-le-marche-europeen#book/3" TargetMode="External"/><Relationship Id="rId11" Type="http://schemas.openxmlformats.org/officeDocument/2006/relationships/hyperlink" Target="https://www.valhor.fr/actualites/la-certification-de-niveau-3-haute-valeur-environnementale-evolue" TargetMode="External"/><Relationship Id="rId5" Type="http://schemas.openxmlformats.org/officeDocument/2006/relationships/hyperlink" Target="http://www.hortitecnews.com/apercu-du-marche-mondial-des-oranges/" TargetMode="External"/><Relationship Id="rId15" Type="http://schemas.openxmlformats.org/officeDocument/2006/relationships/hyperlink" Target="https://www.reussir.fr/fruits-legumes/le-sival-retrouve-ses-marques" TargetMode="External"/><Relationship Id="rId10" Type="http://schemas.openxmlformats.org/officeDocument/2006/relationships/hyperlink" Target="https://agriculture.gouv.fr/certification-environnementale-mode-demploi-pour-les-exploitations" TargetMode="External"/><Relationship Id="rId4" Type="http://schemas.openxmlformats.org/officeDocument/2006/relationships/hyperlink" Target="https://serre-bioclimatique.fr/premiere-installation-de-la-saison-gaec-les-routabagas-a-chatuzange-le-goubet-en-drome-26/" TargetMode="External"/><Relationship Id="rId9" Type="http://schemas.openxmlformats.org/officeDocument/2006/relationships/hyperlink" Target="https://www.arboriculture-fruitiere.com/articles/commercialisation/pacte-de-solidarite-commerciale-un-espoir-pour-les-arboriculteurs" TargetMode="External"/><Relationship Id="rId14" Type="http://schemas.openxmlformats.org/officeDocument/2006/relationships/hyperlink" Target="https://www.arboriculture-fruitiere.com/articles/vie-de-filiere/18-innovations-primees-au-concours-sival-innovation-2023"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file:////var/folders/x_/745zrqkn5ys8t929rg7j26x40000gn/T/com.microsoft.Word/WebArchiveCopyPasteTempFiles/CFFP6R5T6VGIJKLZ2EHZD33IOM.jpg"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jpe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
          <p:cNvSpPr txBox="1">
            <a:spLocks noGrp="1"/>
          </p:cNvSpPr>
          <p:nvPr>
            <p:ph type="ctrTitle"/>
          </p:nvPr>
        </p:nvSpPr>
        <p:spPr>
          <a:xfrm>
            <a:off x="0" y="0"/>
            <a:ext cx="9144000" cy="1969800"/>
          </a:xfrm>
          <a:prstGeom prst="rect">
            <a:avLst/>
          </a:prstGeom>
          <a:solidFill>
            <a:srgbClr val="F1C232">
              <a:alpha val="70980"/>
            </a:srgbClr>
          </a:solidFill>
          <a:ln>
            <a:noFill/>
          </a:ln>
        </p:spPr>
        <p:txBody>
          <a:bodyPr spcFirstLastPara="1" wrap="square" lIns="91425" tIns="91425" rIns="91425" bIns="91425" anchor="t" anchorCtr="0">
            <a:normAutofit fontScale="90000"/>
          </a:bodyPr>
          <a:lstStyle/>
          <a:p>
            <a:pPr marL="0" lvl="0" indent="457200" algn="l" rtl="0">
              <a:lnSpc>
                <a:spcPct val="100000"/>
              </a:lnSpc>
              <a:spcBef>
                <a:spcPts val="0"/>
              </a:spcBef>
              <a:spcAft>
                <a:spcPts val="0"/>
              </a:spcAft>
              <a:buSzPct val="111111"/>
              <a:buNone/>
            </a:pPr>
            <a:r>
              <a:rPr lang="fr">
                <a:solidFill>
                  <a:schemeClr val="lt1"/>
                </a:solidFill>
              </a:rPr>
              <a:t>HORTI’PRESS…</a:t>
            </a:r>
            <a:endParaRPr>
              <a:solidFill>
                <a:schemeClr val="lt1"/>
              </a:solidFill>
            </a:endParaRPr>
          </a:p>
          <a:p>
            <a:pPr marL="0" lvl="0" indent="457200" algn="l" rtl="0">
              <a:lnSpc>
                <a:spcPct val="100000"/>
              </a:lnSpc>
              <a:spcBef>
                <a:spcPts val="0"/>
              </a:spcBef>
              <a:spcAft>
                <a:spcPts val="0"/>
              </a:spcAft>
              <a:buSzPct val="148148"/>
              <a:buNone/>
            </a:pPr>
            <a:r>
              <a:rPr lang="fr" sz="3300">
                <a:solidFill>
                  <a:schemeClr val="lt1"/>
                </a:solidFill>
              </a:rPr>
              <a:t>la revue de presse horticole</a:t>
            </a:r>
            <a:endParaRPr sz="3300">
              <a:solidFill>
                <a:schemeClr val="lt1"/>
              </a:solidFill>
            </a:endParaRPr>
          </a:p>
          <a:p>
            <a:pPr marL="0" lvl="0" indent="457200" algn="l" rtl="0">
              <a:lnSpc>
                <a:spcPct val="100000"/>
              </a:lnSpc>
              <a:spcBef>
                <a:spcPts val="0"/>
              </a:spcBef>
              <a:spcAft>
                <a:spcPts val="0"/>
              </a:spcAft>
              <a:buSzPct val="148148"/>
              <a:buNone/>
            </a:pPr>
            <a:endParaRPr sz="3300">
              <a:solidFill>
                <a:schemeClr val="lt1"/>
              </a:solidFill>
            </a:endParaRPr>
          </a:p>
          <a:p>
            <a:pPr marL="0" lvl="0" indent="457200" algn="l" rtl="0">
              <a:lnSpc>
                <a:spcPct val="100000"/>
              </a:lnSpc>
              <a:spcBef>
                <a:spcPts val="0"/>
              </a:spcBef>
              <a:spcAft>
                <a:spcPts val="0"/>
              </a:spcAft>
              <a:buSzPct val="203703"/>
              <a:buNone/>
            </a:pPr>
            <a:r>
              <a:rPr lang="fr" sz="2400">
                <a:solidFill>
                  <a:schemeClr val="lt1"/>
                </a:solidFill>
              </a:rPr>
              <a:t>par les étudiants I2PH et FHI</a:t>
            </a:r>
            <a:endParaRPr sz="2400">
              <a:solidFill>
                <a:schemeClr val="lt1"/>
              </a:solidFill>
            </a:endParaRPr>
          </a:p>
        </p:txBody>
      </p:sp>
      <p:pic>
        <p:nvPicPr>
          <p:cNvPr id="60" name="Google Shape;60;p1"/>
          <p:cNvPicPr preferRelativeResize="0"/>
          <p:nvPr/>
        </p:nvPicPr>
        <p:blipFill rotWithShape="1">
          <a:blip r:embed="rId5">
            <a:alphaModFix/>
          </a:blip>
          <a:srcRect/>
          <a:stretch/>
        </p:blipFill>
        <p:spPr>
          <a:xfrm>
            <a:off x="208525" y="2108571"/>
            <a:ext cx="1865701" cy="671450"/>
          </a:xfrm>
          <a:prstGeom prst="rect">
            <a:avLst/>
          </a:prstGeom>
          <a:noFill/>
          <a:ln>
            <a:noFill/>
          </a:ln>
        </p:spPr>
      </p:pic>
      <p:sp>
        <p:nvSpPr>
          <p:cNvPr id="61" name="Google Shape;61;p1"/>
          <p:cNvSpPr txBox="1">
            <a:spLocks noGrp="1"/>
          </p:cNvSpPr>
          <p:nvPr>
            <p:ph type="subTitle" idx="1"/>
          </p:nvPr>
        </p:nvSpPr>
        <p:spPr>
          <a:xfrm>
            <a:off x="116276" y="4051474"/>
            <a:ext cx="3915900" cy="864000"/>
          </a:xfrm>
          <a:prstGeom prst="rect">
            <a:avLst/>
          </a:prstGeom>
          <a:noFill/>
          <a:ln>
            <a:noFill/>
          </a:ln>
        </p:spPr>
        <p:txBody>
          <a:bodyPr spcFirstLastPara="1" wrap="square" lIns="91425" tIns="91425" rIns="91425" bIns="91425" anchor="t" anchorCtr="0">
            <a:noAutofit/>
          </a:bodyPr>
          <a:lstStyle/>
          <a:p>
            <a:pPr marL="0" indent="0"/>
            <a:r>
              <a:rPr lang="fr" sz="1600">
                <a:solidFill>
                  <a:schemeClr val="lt1"/>
                </a:solidFill>
              </a:rPr>
              <a:t>Clara CARREAU</a:t>
            </a:r>
          </a:p>
          <a:p>
            <a:pPr marL="0" indent="0"/>
            <a:r>
              <a:rPr lang="fr" sz="1600">
                <a:solidFill>
                  <a:schemeClr val="lt1"/>
                </a:solidFill>
              </a:rPr>
              <a:t>Quentin MARCOU</a:t>
            </a:r>
          </a:p>
          <a:p>
            <a:pPr marL="0" indent="0"/>
            <a:r>
              <a:rPr lang="fr" sz="1600">
                <a:solidFill>
                  <a:schemeClr val="lt1"/>
                </a:solidFill>
              </a:rPr>
              <a:t>Elisabeth LECLERCQ</a:t>
            </a:r>
          </a:p>
        </p:txBody>
      </p:sp>
      <p:sp>
        <p:nvSpPr>
          <p:cNvPr id="62" name="Google Shape;62;p1"/>
          <p:cNvSpPr txBox="1"/>
          <p:nvPr/>
        </p:nvSpPr>
        <p:spPr>
          <a:xfrm>
            <a:off x="3798600" y="1978275"/>
            <a:ext cx="5345400" cy="538800"/>
          </a:xfrm>
          <a:prstGeom prst="rect">
            <a:avLst/>
          </a:prstGeom>
          <a:noFill/>
          <a:ln>
            <a:noFill/>
          </a:ln>
        </p:spPr>
        <p:txBody>
          <a:bodyPr spcFirstLastPara="1" wrap="square" lIns="91425" tIns="91425" rIns="91425" bIns="91425" anchor="t" anchorCtr="0">
            <a:spAutoFit/>
          </a:bodyPr>
          <a:lstStyle/>
          <a:p>
            <a:pPr algn="r">
              <a:buSzPts val="2300"/>
            </a:pPr>
            <a:r>
              <a:rPr lang="fr" sz="2300" b="1">
                <a:solidFill>
                  <a:schemeClr val="accent6"/>
                </a:solidFill>
                <a:latin typeface="Verdana"/>
                <a:ea typeface="Verdana"/>
                <a:cs typeface="Verdana"/>
                <a:sym typeface="Verdana"/>
              </a:rPr>
              <a:t>10 janvier</a:t>
            </a:r>
            <a:r>
              <a:rPr lang="fr" sz="2300" b="1" i="0" u="none" strike="noStrike" cap="none">
                <a:solidFill>
                  <a:schemeClr val="accent6"/>
                </a:solidFill>
                <a:latin typeface="Verdana"/>
                <a:ea typeface="Verdana"/>
                <a:cs typeface="Verdana"/>
                <a:sym typeface="Verdana"/>
              </a:rPr>
              <a:t> 2022</a:t>
            </a:r>
            <a:endParaRPr sz="2300" b="1" i="0" u="none" strike="noStrike" cap="none">
              <a:solidFill>
                <a:schemeClr val="accent6"/>
              </a:solidFill>
              <a:latin typeface="Verdana"/>
              <a:ea typeface="Verdana"/>
              <a:cs typeface="Verdana"/>
              <a:sym typeface="Verdana"/>
            </a:endParaRPr>
          </a:p>
        </p:txBody>
      </p:sp>
      <p:pic>
        <p:nvPicPr>
          <p:cNvPr id="63" name="Google Shape;63;p1"/>
          <p:cNvPicPr preferRelativeResize="0"/>
          <p:nvPr/>
        </p:nvPicPr>
        <p:blipFill rotWithShape="1">
          <a:blip r:embed="rId6">
            <a:alphaModFix/>
          </a:blip>
          <a:srcRect/>
          <a:stretch/>
        </p:blipFill>
        <p:spPr>
          <a:xfrm>
            <a:off x="6145625" y="3914197"/>
            <a:ext cx="2668800" cy="1001277"/>
          </a:xfrm>
          <a:prstGeom prst="rect">
            <a:avLst/>
          </a:prstGeom>
          <a:noFill/>
          <a:ln>
            <a:noFill/>
          </a:ln>
        </p:spPr>
      </p:pic>
      <p:pic>
        <p:nvPicPr>
          <p:cNvPr id="12" name="Audio 11">
            <a:hlinkClick r:id="" action="ppaction://media"/>
            <a:extLst>
              <a:ext uri="{FF2B5EF4-FFF2-40B4-BE49-F238E27FC236}">
                <a16:creationId xmlns:a16="http://schemas.microsoft.com/office/drawing/2014/main" id="{3852FC79-5FF6-8FB6-DBDF-6F96F88F9D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79"/>
    </mc:Choice>
    <mc:Fallback>
      <p:transition spd="slow" advTm="8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6" name="Picture 6">
            <a:extLst>
              <a:ext uri="{FF2B5EF4-FFF2-40B4-BE49-F238E27FC236}">
                <a16:creationId xmlns:a16="http://schemas.microsoft.com/office/drawing/2014/main" id="{2DB2D37F-0D23-D961-F0F6-31DFD1BF661E}"/>
              </a:ext>
            </a:extLst>
          </p:cNvPr>
          <p:cNvPicPr>
            <a:picLocks noChangeAspect="1"/>
          </p:cNvPicPr>
          <p:nvPr/>
        </p:nvPicPr>
        <p:blipFill>
          <a:blip r:embed="rId5"/>
          <a:stretch>
            <a:fillRect/>
          </a:stretch>
        </p:blipFill>
        <p:spPr>
          <a:xfrm>
            <a:off x="3254185" y="1391314"/>
            <a:ext cx="1832557" cy="1824508"/>
          </a:xfrm>
          <a:prstGeom prst="rect">
            <a:avLst/>
          </a:prstGeom>
        </p:spPr>
      </p:pic>
      <p:sp>
        <p:nvSpPr>
          <p:cNvPr id="8" name="Google Shape;206;g1934e8052b4_0_2">
            <a:extLst>
              <a:ext uri="{FF2B5EF4-FFF2-40B4-BE49-F238E27FC236}">
                <a16:creationId xmlns:a16="http://schemas.microsoft.com/office/drawing/2014/main" id="{E0A3FECE-D68A-8BA7-A20D-0C82397A8C90}"/>
              </a:ext>
            </a:extLst>
          </p:cNvPr>
          <p:cNvSpPr/>
          <p:nvPr/>
        </p:nvSpPr>
        <p:spPr>
          <a:xfrm>
            <a:off x="132158" y="1172288"/>
            <a:ext cx="3159198" cy="2241463"/>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206;g1934e8052b4_0_2">
            <a:extLst>
              <a:ext uri="{FF2B5EF4-FFF2-40B4-BE49-F238E27FC236}">
                <a16:creationId xmlns:a16="http://schemas.microsoft.com/office/drawing/2014/main" id="{DBBFE4B2-0238-C9B7-0890-A48CA9A81EC5}"/>
              </a:ext>
            </a:extLst>
          </p:cNvPr>
          <p:cNvSpPr/>
          <p:nvPr/>
        </p:nvSpPr>
        <p:spPr>
          <a:xfrm>
            <a:off x="5058327" y="1177148"/>
            <a:ext cx="3730698" cy="2241463"/>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0"/>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Organisation et acteurs des filières  </a:t>
            </a:r>
            <a:endParaRPr>
              <a:highlight>
                <a:schemeClr val="accent6"/>
              </a:highlight>
            </a:endParaRPr>
          </a:p>
        </p:txBody>
      </p:sp>
      <p:sp>
        <p:nvSpPr>
          <p:cNvPr id="214" name="Google Shape;214;p10"/>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10</a:t>
            </a:fld>
            <a:endParaRPr/>
          </a:p>
        </p:txBody>
      </p:sp>
      <p:sp>
        <p:nvSpPr>
          <p:cNvPr id="215" name="Google Shape;215;p10"/>
          <p:cNvSpPr txBox="1"/>
          <p:nvPr/>
        </p:nvSpPr>
        <p:spPr>
          <a:xfrm rot="10800000" flipH="1">
            <a:off x="4485325" y="2878400"/>
            <a:ext cx="258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16" name="Google Shape;216;p10"/>
          <p:cNvPicPr preferRelativeResize="0"/>
          <p:nvPr/>
        </p:nvPicPr>
        <p:blipFill rotWithShape="1">
          <a:blip r:embed="rId6">
            <a:alphaModFix/>
          </a:blip>
          <a:srcRect/>
          <a:stretch/>
        </p:blipFill>
        <p:spPr>
          <a:xfrm>
            <a:off x="8505648" y="1"/>
            <a:ext cx="572677" cy="572700"/>
          </a:xfrm>
          <a:prstGeom prst="rect">
            <a:avLst/>
          </a:prstGeom>
          <a:noFill/>
          <a:ln>
            <a:noFill/>
          </a:ln>
        </p:spPr>
      </p:pic>
      <p:sp>
        <p:nvSpPr>
          <p:cNvPr id="2" name="TextBox 1">
            <a:extLst>
              <a:ext uri="{FF2B5EF4-FFF2-40B4-BE49-F238E27FC236}">
                <a16:creationId xmlns:a16="http://schemas.microsoft.com/office/drawing/2014/main" id="{320A49D6-9015-C05E-F17C-34ED847D4231}"/>
              </a:ext>
            </a:extLst>
          </p:cNvPr>
          <p:cNvSpPr txBox="1"/>
          <p:nvPr/>
        </p:nvSpPr>
        <p:spPr>
          <a:xfrm>
            <a:off x="103505" y="1286932"/>
            <a:ext cx="366273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latin typeface="Verdana"/>
              </a:rPr>
              <a:t> Voie B : abandon</a:t>
            </a:r>
          </a:p>
          <a:p>
            <a:endParaRPr lang="fr-FR">
              <a:latin typeface="Verdana"/>
            </a:endParaRPr>
          </a:p>
          <a:p>
            <a:r>
              <a:rPr lang="fr-FR" dirty="0">
                <a:latin typeface="Verdana"/>
              </a:rPr>
              <a:t>Deux conditions d'obtention : </a:t>
            </a:r>
          </a:p>
          <a:p>
            <a:endParaRPr lang="fr-FR">
              <a:latin typeface="Verdana"/>
            </a:endParaRPr>
          </a:p>
          <a:p>
            <a:pPr marL="285750" indent="-285750">
              <a:buFont typeface="Wingdings"/>
              <a:buChar char="Ø"/>
            </a:pPr>
            <a:r>
              <a:rPr lang="fr-FR" dirty="0">
                <a:latin typeface="Verdana"/>
              </a:rPr>
              <a:t>Achats d'intrants / CA  &lt; 30%</a:t>
            </a:r>
          </a:p>
          <a:p>
            <a:pPr marL="285750" indent="-285750">
              <a:buFont typeface="Wingdings"/>
              <a:buChar char="Ø"/>
            </a:pPr>
            <a:endParaRPr lang="fr-FR">
              <a:latin typeface="Verdana"/>
            </a:endParaRPr>
          </a:p>
          <a:p>
            <a:pPr marL="285750" indent="-285750">
              <a:buFont typeface="Wingdings"/>
              <a:buChar char="Ø"/>
            </a:pPr>
            <a:r>
              <a:rPr lang="fr-FR" dirty="0">
                <a:latin typeface="Verdana"/>
              </a:rPr>
              <a:t>IAE / SAU &gt; 10%</a:t>
            </a:r>
          </a:p>
          <a:p>
            <a:endParaRPr lang="en-US">
              <a:latin typeface="Verdana"/>
            </a:endParaRPr>
          </a:p>
          <a:p>
            <a:endParaRPr lang="en-US">
              <a:latin typeface="Verdana"/>
            </a:endParaRPr>
          </a:p>
        </p:txBody>
      </p:sp>
      <p:sp>
        <p:nvSpPr>
          <p:cNvPr id="3" name="TextBox 2">
            <a:extLst>
              <a:ext uri="{FF2B5EF4-FFF2-40B4-BE49-F238E27FC236}">
                <a16:creationId xmlns:a16="http://schemas.microsoft.com/office/drawing/2014/main" id="{CB0911B8-5A04-456A-CD2F-69EE0848E7A3}"/>
              </a:ext>
            </a:extLst>
          </p:cNvPr>
          <p:cNvSpPr txBox="1"/>
          <p:nvPr/>
        </p:nvSpPr>
        <p:spPr>
          <a:xfrm>
            <a:off x="5107280" y="1251486"/>
            <a:ext cx="380377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latin typeface="Verdana"/>
              </a:rPr>
              <a:t> Voie A : renforcement</a:t>
            </a:r>
          </a:p>
          <a:p>
            <a:endParaRPr lang="fr-FR">
              <a:latin typeface="Verdana"/>
            </a:endParaRPr>
          </a:p>
          <a:p>
            <a:r>
              <a:rPr lang="fr-FR" dirty="0">
                <a:latin typeface="Verdana"/>
              </a:rPr>
              <a:t>Révision à la hausse des exigences pour les thématiques:</a:t>
            </a:r>
          </a:p>
          <a:p>
            <a:endParaRPr lang="fr-FR">
              <a:latin typeface="Verdana"/>
            </a:endParaRPr>
          </a:p>
          <a:p>
            <a:pPr marL="285750" indent="-285750">
              <a:buFont typeface="Calibri"/>
              <a:buChar char="-"/>
            </a:pPr>
            <a:r>
              <a:rPr lang="fr-FR" b="1" dirty="0">
                <a:latin typeface="Verdana"/>
              </a:rPr>
              <a:t>Biodiversité</a:t>
            </a:r>
            <a:r>
              <a:rPr lang="fr-FR" dirty="0">
                <a:latin typeface="Verdana"/>
              </a:rPr>
              <a:t> (qualité du sol, IAE)</a:t>
            </a:r>
            <a:endParaRPr lang="fr-FR" dirty="0"/>
          </a:p>
          <a:p>
            <a:pPr marL="285750" indent="-285750">
              <a:buFont typeface="Calibri"/>
              <a:buChar char="-"/>
            </a:pPr>
            <a:r>
              <a:rPr lang="fr-FR" b="1" dirty="0">
                <a:latin typeface="Verdana"/>
              </a:rPr>
              <a:t>Fertilisation</a:t>
            </a:r>
            <a:r>
              <a:rPr lang="fr-FR" dirty="0">
                <a:latin typeface="Verdana"/>
              </a:rPr>
              <a:t> (N organique) </a:t>
            </a:r>
          </a:p>
          <a:p>
            <a:pPr marL="285750" indent="-285750">
              <a:buFont typeface="Calibri"/>
              <a:buChar char="-"/>
            </a:pPr>
            <a:r>
              <a:rPr lang="fr-FR" b="1" dirty="0">
                <a:latin typeface="Verdana"/>
              </a:rPr>
              <a:t>Stratégie phytosanitaire</a:t>
            </a:r>
            <a:r>
              <a:rPr lang="fr-FR" dirty="0">
                <a:latin typeface="Verdana"/>
              </a:rPr>
              <a:t> (CMR, surveillance active)</a:t>
            </a:r>
            <a:endParaRPr lang="fr-FR" dirty="0"/>
          </a:p>
        </p:txBody>
      </p:sp>
      <p:sp>
        <p:nvSpPr>
          <p:cNvPr id="4" name="TextBox 3">
            <a:extLst>
              <a:ext uri="{FF2B5EF4-FFF2-40B4-BE49-F238E27FC236}">
                <a16:creationId xmlns:a16="http://schemas.microsoft.com/office/drawing/2014/main" id="{E0D73C47-E22E-4F94-B65D-E003B40B05EF}"/>
              </a:ext>
            </a:extLst>
          </p:cNvPr>
          <p:cNvSpPr txBox="1"/>
          <p:nvPr/>
        </p:nvSpPr>
        <p:spPr>
          <a:xfrm>
            <a:off x="558678" y="4148870"/>
            <a:ext cx="74569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latin typeface="Verdana"/>
              </a:rPr>
              <a:t>Entreprises déjà certifiées : jusqu'au 31 décembre 2024 pour s'adapter au nouveau cahier des charges</a:t>
            </a:r>
            <a:endParaRPr lang="en-US"/>
          </a:p>
        </p:txBody>
      </p:sp>
      <p:sp>
        <p:nvSpPr>
          <p:cNvPr id="13" name="Google Shape;161;p7">
            <a:extLst>
              <a:ext uri="{FF2B5EF4-FFF2-40B4-BE49-F238E27FC236}">
                <a16:creationId xmlns:a16="http://schemas.microsoft.com/office/drawing/2014/main" id="{BD73CD76-80FB-4941-B419-56354ED9129B}"/>
              </a:ext>
            </a:extLst>
          </p:cNvPr>
          <p:cNvSpPr txBox="1"/>
          <p:nvPr/>
        </p:nvSpPr>
        <p:spPr>
          <a:xfrm>
            <a:off x="-1" y="565691"/>
            <a:ext cx="9078325" cy="430857"/>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Verdana"/>
              <a:buChar char="➔"/>
            </a:pPr>
            <a:r>
              <a:rPr lang="fr-FR" sz="1600" b="1">
                <a:effectLst/>
                <a:latin typeface="Verdana" panose="020B0604030504040204" pitchFamily="34" charset="0"/>
                <a:ea typeface="Verdana" panose="020B0604030504040204" pitchFamily="34" charset="0"/>
                <a:cs typeface="Verdana" panose="020B0604030504040204" pitchFamily="34" charset="0"/>
              </a:rPr>
              <a:t>Révision </a:t>
            </a:r>
            <a:r>
              <a:rPr lang="fr" sz="1600" b="1">
                <a:latin typeface="Verdana"/>
                <a:ea typeface="Verdana"/>
                <a:cs typeface="Verdana"/>
              </a:rPr>
              <a:t>du cahier des charges de la Haute Valeur Environnementale</a:t>
            </a:r>
            <a:r>
              <a:rPr lang="fr-FR" sz="1600" b="1">
                <a:effectLst/>
                <a:latin typeface="Verdana" panose="020B0604030504040204" pitchFamily="34" charset="0"/>
                <a:ea typeface="Verdana" panose="020B0604030504040204" pitchFamily="34" charset="0"/>
                <a:cs typeface="Verdana" panose="020B0604030504040204" pitchFamily="34" charset="0"/>
              </a:rPr>
              <a:t> </a:t>
            </a:r>
            <a:endParaRPr lang="fr-FR" sz="1600" b="1">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9" name="Google Shape;203;g1934e8052b4_0_2">
            <a:extLst>
              <a:ext uri="{FF2B5EF4-FFF2-40B4-BE49-F238E27FC236}">
                <a16:creationId xmlns:a16="http://schemas.microsoft.com/office/drawing/2014/main" id="{3FBBBAE6-9407-FD88-1061-B3959D83DE1E}"/>
              </a:ext>
            </a:extLst>
          </p:cNvPr>
          <p:cNvSpPr txBox="1"/>
          <p:nvPr/>
        </p:nvSpPr>
        <p:spPr>
          <a:xfrm>
            <a:off x="77952" y="4839141"/>
            <a:ext cx="4672728" cy="307746"/>
          </a:xfrm>
          <a:prstGeom prst="rect">
            <a:avLst/>
          </a:prstGeom>
          <a:noFill/>
          <a:ln>
            <a:noFill/>
          </a:ln>
        </p:spPr>
        <p:txBody>
          <a:bodyPr spcFirstLastPara="1" wrap="square" lIns="91425" tIns="91425" rIns="91425" bIns="91425" anchor="t" anchorCtr="0">
            <a:spAutoFit/>
          </a:bodyPr>
          <a:lstStyle/>
          <a:p>
            <a:r>
              <a:rPr lang="fr" sz="800">
                <a:latin typeface="Verdana"/>
                <a:ea typeface="Verdana"/>
                <a:cs typeface="Verdana"/>
                <a:sym typeface="Verdana"/>
              </a:rPr>
              <a:t>Source : Ministère de l'agriculture et de la souveraineté alimentaire. 4 janvier 2023</a:t>
            </a:r>
            <a:endParaRPr lang="fr" sz="800">
              <a:latin typeface="Verdana"/>
              <a:ea typeface="Verdana"/>
              <a:cs typeface="Verdana"/>
            </a:endParaRPr>
          </a:p>
        </p:txBody>
      </p:sp>
      <p:pic>
        <p:nvPicPr>
          <p:cNvPr id="10" name="Audio 9">
            <a:hlinkClick r:id="" action="ppaction://media"/>
            <a:extLst>
              <a:ext uri="{FF2B5EF4-FFF2-40B4-BE49-F238E27FC236}">
                <a16:creationId xmlns:a16="http://schemas.microsoft.com/office/drawing/2014/main" id="{C98B34BD-44CF-6A15-D637-735159CCF8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117"/>
    </mc:Choice>
    <mc:Fallback>
      <p:transition spd="slow" advTm="167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3" name="Picture 3">
            <a:extLst>
              <a:ext uri="{FF2B5EF4-FFF2-40B4-BE49-F238E27FC236}">
                <a16:creationId xmlns:a16="http://schemas.microsoft.com/office/drawing/2014/main" id="{4E6E7C93-B465-42E5-98AB-7130DB24DD4A}"/>
              </a:ext>
            </a:extLst>
          </p:cNvPr>
          <p:cNvPicPr>
            <a:picLocks noChangeAspect="1"/>
          </p:cNvPicPr>
          <p:nvPr/>
        </p:nvPicPr>
        <p:blipFill>
          <a:blip r:embed="rId5"/>
          <a:stretch>
            <a:fillRect/>
          </a:stretch>
        </p:blipFill>
        <p:spPr>
          <a:xfrm>
            <a:off x="1888365" y="2665123"/>
            <a:ext cx="2437327" cy="2445376"/>
          </a:xfrm>
          <a:prstGeom prst="rect">
            <a:avLst/>
          </a:prstGeom>
        </p:spPr>
      </p:pic>
      <p:sp>
        <p:nvSpPr>
          <p:cNvPr id="9" name="Google Shape;206;g1934e8052b4_0_2">
            <a:extLst>
              <a:ext uri="{FF2B5EF4-FFF2-40B4-BE49-F238E27FC236}">
                <a16:creationId xmlns:a16="http://schemas.microsoft.com/office/drawing/2014/main" id="{A889B366-CE39-A74A-26C4-CA2ADD53E310}"/>
              </a:ext>
            </a:extLst>
          </p:cNvPr>
          <p:cNvSpPr/>
          <p:nvPr/>
        </p:nvSpPr>
        <p:spPr>
          <a:xfrm>
            <a:off x="91911" y="1284978"/>
            <a:ext cx="3972177" cy="1283597"/>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206;g1934e8052b4_0_2">
            <a:extLst>
              <a:ext uri="{FF2B5EF4-FFF2-40B4-BE49-F238E27FC236}">
                <a16:creationId xmlns:a16="http://schemas.microsoft.com/office/drawing/2014/main" id="{1C1F26B5-F592-FB2C-0DEB-71C6BED11208}"/>
              </a:ext>
            </a:extLst>
          </p:cNvPr>
          <p:cNvSpPr/>
          <p:nvPr/>
        </p:nvSpPr>
        <p:spPr>
          <a:xfrm>
            <a:off x="4527074" y="1284978"/>
            <a:ext cx="4261951" cy="2241463"/>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1"/>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Organisation et acteurs des filières  </a:t>
            </a:r>
            <a:endParaRPr>
              <a:highlight>
                <a:schemeClr val="accent6"/>
              </a:highlight>
            </a:endParaRPr>
          </a:p>
        </p:txBody>
      </p:sp>
      <p:sp>
        <p:nvSpPr>
          <p:cNvPr id="230" name="Google Shape;230;p11"/>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11</a:t>
            </a:fld>
            <a:endParaRPr/>
          </a:p>
        </p:txBody>
      </p:sp>
      <p:sp>
        <p:nvSpPr>
          <p:cNvPr id="231" name="Google Shape;231;p11"/>
          <p:cNvSpPr txBox="1"/>
          <p:nvPr/>
        </p:nvSpPr>
        <p:spPr>
          <a:xfrm rot="10800000" flipH="1">
            <a:off x="4485325" y="2878400"/>
            <a:ext cx="258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32" name="Google Shape;232;p11"/>
          <p:cNvPicPr preferRelativeResize="0"/>
          <p:nvPr/>
        </p:nvPicPr>
        <p:blipFill rotWithShape="1">
          <a:blip r:embed="rId6">
            <a:alphaModFix/>
          </a:blip>
          <a:srcRect/>
          <a:stretch/>
        </p:blipFill>
        <p:spPr>
          <a:xfrm>
            <a:off x="8505648" y="1"/>
            <a:ext cx="572677" cy="572700"/>
          </a:xfrm>
          <a:prstGeom prst="rect">
            <a:avLst/>
          </a:prstGeom>
          <a:noFill/>
          <a:ln>
            <a:noFill/>
          </a:ln>
        </p:spPr>
      </p:pic>
      <p:sp>
        <p:nvSpPr>
          <p:cNvPr id="233" name="Google Shape;233;p11"/>
          <p:cNvSpPr txBox="1"/>
          <p:nvPr/>
        </p:nvSpPr>
        <p:spPr>
          <a:xfrm>
            <a:off x="501900" y="634725"/>
            <a:ext cx="6776700" cy="430857"/>
          </a:xfrm>
          <a:prstGeom prst="rect">
            <a:avLst/>
          </a:prstGeom>
          <a:noFill/>
          <a:ln>
            <a:noFill/>
          </a:ln>
        </p:spPr>
        <p:txBody>
          <a:bodyPr spcFirstLastPara="1" wrap="square" lIns="91425" tIns="91425" rIns="91425" bIns="91425" anchor="t" anchorCtr="0">
            <a:spAutoFit/>
          </a:bodyPr>
          <a:lstStyle/>
          <a:p>
            <a:pPr marL="457200" indent="-330200">
              <a:buSzPts val="1600"/>
              <a:buFont typeface="Verdana"/>
              <a:buChar char="➔"/>
            </a:pPr>
            <a:r>
              <a:rPr lang="fr" sz="1600" b="1">
                <a:latin typeface="Verdana"/>
                <a:ea typeface="Verdana"/>
                <a:cs typeface="Verdana"/>
                <a:sym typeface="Verdana"/>
              </a:rPr>
              <a:t>Impacts de la révision de HVE sur Plante Bleue</a:t>
            </a:r>
            <a:endParaRPr lang="fr" sz="1600" b="1" i="0" u="none" strike="noStrike" cap="none" err="1">
              <a:solidFill>
                <a:srgbClr val="000000"/>
              </a:solidFill>
              <a:latin typeface="Verdana"/>
              <a:ea typeface="Verdana"/>
              <a:cs typeface="Verdana"/>
            </a:endParaRPr>
          </a:p>
        </p:txBody>
      </p:sp>
      <p:sp>
        <p:nvSpPr>
          <p:cNvPr id="2" name="TextBox 1">
            <a:extLst>
              <a:ext uri="{FF2B5EF4-FFF2-40B4-BE49-F238E27FC236}">
                <a16:creationId xmlns:a16="http://schemas.microsoft.com/office/drawing/2014/main" id="{0746E01A-0B48-E0EE-B7A9-86761A7ADBFB}"/>
              </a:ext>
            </a:extLst>
          </p:cNvPr>
          <p:cNvSpPr txBox="1"/>
          <p:nvPr/>
        </p:nvSpPr>
        <p:spPr>
          <a:xfrm>
            <a:off x="191171" y="1318072"/>
            <a:ext cx="377914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a:latin typeface="Verdana"/>
              </a:rPr>
              <a:t>Certification Plante Bleue :</a:t>
            </a:r>
          </a:p>
          <a:p>
            <a:endParaRPr lang="fr-FR">
              <a:latin typeface="Verdana"/>
            </a:endParaRPr>
          </a:p>
          <a:p>
            <a:r>
              <a:rPr lang="fr-FR" b="1">
                <a:latin typeface="Verdana"/>
              </a:rPr>
              <a:t>Niveau 1 :</a:t>
            </a:r>
            <a:r>
              <a:rPr lang="fr-FR">
                <a:latin typeface="Verdana"/>
              </a:rPr>
              <a:t> diagnostic environnemental</a:t>
            </a:r>
          </a:p>
          <a:p>
            <a:r>
              <a:rPr lang="fr-FR" b="1">
                <a:latin typeface="Verdana"/>
              </a:rPr>
              <a:t>Niveau 2 :</a:t>
            </a:r>
            <a:r>
              <a:rPr lang="fr-FR">
                <a:latin typeface="Verdana"/>
              </a:rPr>
              <a:t> Certification Plante Bleue</a:t>
            </a:r>
          </a:p>
          <a:p>
            <a:r>
              <a:rPr lang="fr-FR" b="1">
                <a:latin typeface="Verdana"/>
              </a:rPr>
              <a:t>Niveau 3 :</a:t>
            </a:r>
            <a:r>
              <a:rPr lang="fr-FR">
                <a:latin typeface="Verdana"/>
              </a:rPr>
              <a:t> HVE</a:t>
            </a:r>
          </a:p>
        </p:txBody>
      </p:sp>
      <p:sp>
        <p:nvSpPr>
          <p:cNvPr id="4" name="TextBox 3">
            <a:extLst>
              <a:ext uri="{FF2B5EF4-FFF2-40B4-BE49-F238E27FC236}">
                <a16:creationId xmlns:a16="http://schemas.microsoft.com/office/drawing/2014/main" id="{24B98B69-A04F-BAAF-94A0-B0EC7D4F1059}"/>
              </a:ext>
            </a:extLst>
          </p:cNvPr>
          <p:cNvSpPr txBox="1"/>
          <p:nvPr/>
        </p:nvSpPr>
        <p:spPr>
          <a:xfrm>
            <a:off x="4849700" y="1318072"/>
            <a:ext cx="370267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a:latin typeface="Verdana"/>
              </a:rPr>
              <a:t>Actions de l'interprofession :</a:t>
            </a:r>
          </a:p>
          <a:p>
            <a:endParaRPr lang="fr-FR">
              <a:latin typeface="Verdana"/>
            </a:endParaRPr>
          </a:p>
          <a:p>
            <a:pPr marL="285750" indent="-285750">
              <a:buFont typeface="Wingdings"/>
              <a:buChar char="ü"/>
            </a:pPr>
            <a:r>
              <a:rPr lang="fr-FR">
                <a:latin typeface="Verdana"/>
              </a:rPr>
              <a:t>Révision du </a:t>
            </a:r>
            <a:r>
              <a:rPr lang="fr-FR" b="1">
                <a:latin typeface="Verdana"/>
              </a:rPr>
              <a:t>référentiel technique</a:t>
            </a:r>
            <a:r>
              <a:rPr lang="fr-FR">
                <a:latin typeface="Verdana"/>
              </a:rPr>
              <a:t>  fin 2022</a:t>
            </a:r>
          </a:p>
          <a:p>
            <a:pPr marL="285750" indent="-285750">
              <a:buFont typeface="Wingdings"/>
              <a:buChar char="ü"/>
            </a:pPr>
            <a:r>
              <a:rPr lang="fr-FR" b="1">
                <a:latin typeface="Verdana"/>
              </a:rPr>
              <a:t>Fiches</a:t>
            </a:r>
            <a:r>
              <a:rPr lang="fr-FR">
                <a:latin typeface="Verdana"/>
              </a:rPr>
              <a:t> pour les producteurs</a:t>
            </a:r>
          </a:p>
          <a:p>
            <a:pPr marL="285750" indent="-285750">
              <a:buFont typeface="Wingdings"/>
              <a:buChar char="ü"/>
            </a:pPr>
            <a:r>
              <a:rPr lang="fr-FR">
                <a:latin typeface="Verdana"/>
              </a:rPr>
              <a:t>Remise à jour de </a:t>
            </a:r>
            <a:r>
              <a:rPr lang="fr-FR" b="1">
                <a:latin typeface="Verdana"/>
              </a:rPr>
              <a:t>l'outil Excel</a:t>
            </a:r>
          </a:p>
          <a:p>
            <a:pPr marL="285750" indent="-285750">
              <a:buFont typeface="Wingdings"/>
              <a:buChar char="ü"/>
            </a:pPr>
            <a:r>
              <a:rPr lang="fr-FR">
                <a:latin typeface="Verdana"/>
              </a:rPr>
              <a:t>Créer un </a:t>
            </a:r>
            <a:r>
              <a:rPr lang="fr-FR" b="1">
                <a:latin typeface="Verdana"/>
              </a:rPr>
              <a:t>outil d'audit et d'autodiagnostic</a:t>
            </a:r>
            <a:r>
              <a:rPr lang="fr-FR">
                <a:latin typeface="Verdana"/>
              </a:rPr>
              <a:t> à termes plus adapté à la filière</a:t>
            </a:r>
          </a:p>
          <a:p>
            <a:endParaRPr lang="fr-FR">
              <a:latin typeface="Verdana"/>
            </a:endParaRPr>
          </a:p>
        </p:txBody>
      </p:sp>
      <p:sp>
        <p:nvSpPr>
          <p:cNvPr id="8" name="Google Shape;203;g1934e8052b4_0_2">
            <a:extLst>
              <a:ext uri="{FF2B5EF4-FFF2-40B4-BE49-F238E27FC236}">
                <a16:creationId xmlns:a16="http://schemas.microsoft.com/office/drawing/2014/main" id="{9B87DF62-E9C3-883D-0C32-BDA4340B5B10}"/>
              </a:ext>
            </a:extLst>
          </p:cNvPr>
          <p:cNvSpPr txBox="1"/>
          <p:nvPr/>
        </p:nvSpPr>
        <p:spPr>
          <a:xfrm>
            <a:off x="7008395" y="4839140"/>
            <a:ext cx="1791081" cy="307746"/>
          </a:xfrm>
          <a:prstGeom prst="rect">
            <a:avLst/>
          </a:prstGeom>
          <a:noFill/>
          <a:ln>
            <a:noFill/>
          </a:ln>
        </p:spPr>
        <p:txBody>
          <a:bodyPr spcFirstLastPara="1" wrap="square" lIns="91425" tIns="91425" rIns="91425" bIns="91425" anchor="t" anchorCtr="0">
            <a:spAutoFit/>
          </a:bodyPr>
          <a:lstStyle/>
          <a:p>
            <a:r>
              <a:rPr lang="fr" sz="800">
                <a:latin typeface="Verdana"/>
                <a:ea typeface="Verdana"/>
                <a:cs typeface="Verdana"/>
                <a:sym typeface="Verdana"/>
              </a:rPr>
              <a:t>Source : </a:t>
            </a:r>
            <a:r>
              <a:rPr lang="fr" sz="800" err="1">
                <a:latin typeface="Verdana"/>
                <a:ea typeface="Verdana"/>
                <a:cs typeface="Verdana"/>
                <a:sym typeface="Verdana"/>
              </a:rPr>
              <a:t>Valhor</a:t>
            </a:r>
            <a:r>
              <a:rPr lang="fr" sz="800">
                <a:latin typeface="Verdana"/>
                <a:ea typeface="Verdana"/>
                <a:cs typeface="Verdana"/>
                <a:sym typeface="Verdana"/>
              </a:rPr>
              <a:t>, 12/12/2022</a:t>
            </a:r>
            <a:endParaRPr lang="fr" sz="800">
              <a:latin typeface="Verdana"/>
              <a:ea typeface="Verdana"/>
              <a:cs typeface="Verdana"/>
            </a:endParaRPr>
          </a:p>
        </p:txBody>
      </p:sp>
      <p:pic>
        <p:nvPicPr>
          <p:cNvPr id="7" name="Audio 6">
            <a:hlinkClick r:id="" action="ppaction://media"/>
            <a:extLst>
              <a:ext uri="{FF2B5EF4-FFF2-40B4-BE49-F238E27FC236}">
                <a16:creationId xmlns:a16="http://schemas.microsoft.com/office/drawing/2014/main" id="{84191E56-F0C3-9F39-A2FD-A007E38F03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874"/>
    </mc:Choice>
    <mc:Fallback>
      <p:transition spd="slow" advTm="110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7F29DD-ED7B-A997-C33F-211E1AFD684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
              <a:t>12</a:t>
            </a:fld>
            <a:endParaRPr lang="fr"/>
          </a:p>
        </p:txBody>
      </p:sp>
      <p:sp>
        <p:nvSpPr>
          <p:cNvPr id="7" name="Google Shape;229;p11">
            <a:extLst>
              <a:ext uri="{FF2B5EF4-FFF2-40B4-BE49-F238E27FC236}">
                <a16:creationId xmlns:a16="http://schemas.microsoft.com/office/drawing/2014/main" id="{9F97498F-3E24-0552-35F5-0300309AD356}"/>
              </a:ext>
            </a:extLst>
          </p:cNvPr>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Organisation et acteurs des filières  </a:t>
            </a:r>
            <a:endParaRPr>
              <a:highlight>
                <a:schemeClr val="accent6"/>
              </a:highlight>
            </a:endParaRPr>
          </a:p>
        </p:txBody>
      </p:sp>
      <p:sp>
        <p:nvSpPr>
          <p:cNvPr id="9" name="Google Shape;233;p11">
            <a:extLst>
              <a:ext uri="{FF2B5EF4-FFF2-40B4-BE49-F238E27FC236}">
                <a16:creationId xmlns:a16="http://schemas.microsoft.com/office/drawing/2014/main" id="{70D0B7AE-665C-B1FD-5C87-47C36C12804A}"/>
              </a:ext>
            </a:extLst>
          </p:cNvPr>
          <p:cNvSpPr txBox="1"/>
          <p:nvPr/>
        </p:nvSpPr>
        <p:spPr>
          <a:xfrm>
            <a:off x="501900" y="634725"/>
            <a:ext cx="6776700" cy="430857"/>
          </a:xfrm>
          <a:prstGeom prst="rect">
            <a:avLst/>
          </a:prstGeom>
          <a:noFill/>
          <a:ln>
            <a:noFill/>
          </a:ln>
        </p:spPr>
        <p:txBody>
          <a:bodyPr spcFirstLastPara="1" wrap="square" lIns="91425" tIns="91425" rIns="91425" bIns="91425" anchor="t" anchorCtr="0">
            <a:spAutoFit/>
          </a:bodyPr>
          <a:lstStyle/>
          <a:p>
            <a:pPr marL="457200" indent="-330200">
              <a:buSzPts val="1600"/>
              <a:buFont typeface="Verdana"/>
              <a:buChar char="➔"/>
            </a:pPr>
            <a:r>
              <a:rPr lang="fr" sz="1600" b="1">
                <a:latin typeface="Verdana"/>
                <a:ea typeface="Verdana"/>
                <a:cs typeface="Verdana"/>
                <a:sym typeface="Verdana"/>
              </a:rPr>
              <a:t>Actions auprès du grand public</a:t>
            </a:r>
            <a:endParaRPr lang="fr" sz="1600" b="1" i="0" u="none" strike="noStrike" cap="none" err="1">
              <a:solidFill>
                <a:srgbClr val="000000"/>
              </a:solidFill>
              <a:latin typeface="Verdana"/>
              <a:ea typeface="Verdana"/>
              <a:cs typeface="Verdana"/>
            </a:endParaRPr>
          </a:p>
        </p:txBody>
      </p:sp>
      <p:cxnSp>
        <p:nvCxnSpPr>
          <p:cNvPr id="10" name="Straight Arrow Connector 9">
            <a:extLst>
              <a:ext uri="{FF2B5EF4-FFF2-40B4-BE49-F238E27FC236}">
                <a16:creationId xmlns:a16="http://schemas.microsoft.com/office/drawing/2014/main" id="{851A9E3C-ED14-DB93-1A17-077F10171DE0}"/>
              </a:ext>
            </a:extLst>
          </p:cNvPr>
          <p:cNvCxnSpPr/>
          <p:nvPr/>
        </p:nvCxnSpPr>
        <p:spPr>
          <a:xfrm flipH="1">
            <a:off x="4570268" y="1361209"/>
            <a:ext cx="12122" cy="3451512"/>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2" name="Google Shape;206;g1934e8052b4_0_2">
            <a:extLst>
              <a:ext uri="{FF2B5EF4-FFF2-40B4-BE49-F238E27FC236}">
                <a16:creationId xmlns:a16="http://schemas.microsoft.com/office/drawing/2014/main" id="{6F9BB53B-1C36-D8AF-DE91-467DD23850E7}"/>
              </a:ext>
            </a:extLst>
          </p:cNvPr>
          <p:cNvSpPr/>
          <p:nvPr/>
        </p:nvSpPr>
        <p:spPr>
          <a:xfrm>
            <a:off x="4767820" y="1207046"/>
            <a:ext cx="3972177" cy="2331347"/>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206;g1934e8052b4_0_2">
            <a:extLst>
              <a:ext uri="{FF2B5EF4-FFF2-40B4-BE49-F238E27FC236}">
                <a16:creationId xmlns:a16="http://schemas.microsoft.com/office/drawing/2014/main" id="{948E16CF-C106-AD6C-4E1E-5373AA2704DF}"/>
              </a:ext>
            </a:extLst>
          </p:cNvPr>
          <p:cNvSpPr/>
          <p:nvPr/>
        </p:nvSpPr>
        <p:spPr>
          <a:xfrm>
            <a:off x="195819" y="1207045"/>
            <a:ext cx="3972177" cy="1684366"/>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77942A74-C56C-934B-972B-DCE18D3401ED}"/>
              </a:ext>
            </a:extLst>
          </p:cNvPr>
          <p:cNvSpPr txBox="1"/>
          <p:nvPr/>
        </p:nvSpPr>
        <p:spPr>
          <a:xfrm>
            <a:off x="574237" y="1288529"/>
            <a:ext cx="331087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latin typeface="Verdana"/>
              </a:rPr>
              <a:t>Les produits frais à l'honneur</a:t>
            </a:r>
            <a:endParaRPr lang="en-US"/>
          </a:p>
          <a:p>
            <a:pPr algn="ctr"/>
            <a:endParaRPr lang="fr-FR">
              <a:latin typeface="Verdana"/>
            </a:endParaRPr>
          </a:p>
          <a:p>
            <a:pPr marL="285750" indent="-285750" algn="ctr">
              <a:buFont typeface="Wingdings"/>
              <a:buChar char="v"/>
            </a:pPr>
            <a:r>
              <a:rPr lang="fr-FR">
                <a:latin typeface="Verdana"/>
              </a:rPr>
              <a:t>4 vidéos pédagogiques</a:t>
            </a:r>
          </a:p>
          <a:p>
            <a:pPr marL="285750" indent="-285750" algn="ctr">
              <a:buFont typeface="Wingdings"/>
              <a:buChar char="v"/>
            </a:pPr>
            <a:r>
              <a:rPr lang="fr-FR">
                <a:latin typeface="Verdana"/>
              </a:rPr>
              <a:t>Janvier à mars 2023</a:t>
            </a:r>
          </a:p>
          <a:p>
            <a:pPr marL="285750" indent="-285750" algn="ctr">
              <a:buFont typeface="Wingdings"/>
              <a:buChar char="v"/>
            </a:pPr>
            <a:r>
              <a:rPr lang="fr-FR">
                <a:latin typeface="Verdana"/>
              </a:rPr>
              <a:t>Par l'ACOFAL (F&amp;L, pêche, viande, pomme de terre)</a:t>
            </a:r>
          </a:p>
        </p:txBody>
      </p:sp>
      <p:pic>
        <p:nvPicPr>
          <p:cNvPr id="5" name="Picture 5">
            <a:extLst>
              <a:ext uri="{FF2B5EF4-FFF2-40B4-BE49-F238E27FC236}">
                <a16:creationId xmlns:a16="http://schemas.microsoft.com/office/drawing/2014/main" id="{737755A2-BC39-38AB-7F11-8ABD8DF5FF66}"/>
              </a:ext>
            </a:extLst>
          </p:cNvPr>
          <p:cNvPicPr>
            <a:picLocks noChangeAspect="1"/>
          </p:cNvPicPr>
          <p:nvPr/>
        </p:nvPicPr>
        <p:blipFill>
          <a:blip r:embed="rId5"/>
          <a:stretch>
            <a:fillRect/>
          </a:stretch>
        </p:blipFill>
        <p:spPr>
          <a:xfrm>
            <a:off x="968315" y="3090035"/>
            <a:ext cx="2743200" cy="1637619"/>
          </a:xfrm>
          <a:prstGeom prst="rect">
            <a:avLst/>
          </a:prstGeom>
        </p:spPr>
      </p:pic>
      <p:sp>
        <p:nvSpPr>
          <p:cNvPr id="8" name="ZoneTexte 7">
            <a:extLst>
              <a:ext uri="{FF2B5EF4-FFF2-40B4-BE49-F238E27FC236}">
                <a16:creationId xmlns:a16="http://schemas.microsoft.com/office/drawing/2014/main" id="{D76A46BD-5976-3764-2634-81D6752D052C}"/>
              </a:ext>
            </a:extLst>
          </p:cNvPr>
          <p:cNvSpPr txBox="1"/>
          <p:nvPr/>
        </p:nvSpPr>
        <p:spPr>
          <a:xfrm>
            <a:off x="62851" y="4892279"/>
            <a:ext cx="4645478" cy="215444"/>
          </a:xfrm>
          <a:prstGeom prst="rect">
            <a:avLst/>
          </a:prstGeom>
          <a:noFill/>
        </p:spPr>
        <p:txBody>
          <a:bodyPr wrap="square" lIns="91440" tIns="45720" rIns="91440" bIns="45720" anchor="t">
            <a:spAutoFit/>
          </a:bodyPr>
          <a:lstStyle/>
          <a:p>
            <a:r>
              <a:rPr lang="fr-FR" sz="800">
                <a:effectLst/>
                <a:latin typeface="Calibri"/>
                <a:ea typeface="Calibri" panose="020F0502020204030204" pitchFamily="34" charset="0"/>
                <a:cs typeface="Calibri"/>
              </a:rPr>
              <a:t>Sources : </a:t>
            </a:r>
            <a:r>
              <a:rPr lang="fr-FR" sz="800" err="1">
                <a:latin typeface="Calibri"/>
                <a:ea typeface="Calibri" panose="020F0502020204030204" pitchFamily="34" charset="0"/>
                <a:cs typeface="Calibri"/>
              </a:rPr>
              <a:t>Interfel</a:t>
            </a:r>
            <a:r>
              <a:rPr lang="fr-FR" sz="800">
                <a:effectLst/>
                <a:latin typeface="Calibri"/>
                <a:ea typeface="Calibri" panose="020F0502020204030204" pitchFamily="34" charset="0"/>
                <a:cs typeface="Calibri"/>
              </a:rPr>
              <a:t>. </a:t>
            </a:r>
            <a:r>
              <a:rPr lang="fr-FR" sz="800">
                <a:latin typeface="Calibri"/>
                <a:ea typeface="Calibri" panose="020F0502020204030204" pitchFamily="34" charset="0"/>
                <a:cs typeface="Calibri"/>
              </a:rPr>
              <a:t>02/01/2023.</a:t>
            </a:r>
            <a:r>
              <a:rPr lang="fr-FR" sz="800">
                <a:effectLst/>
                <a:latin typeface="Calibri"/>
                <a:ea typeface="Calibri" panose="020F0502020204030204" pitchFamily="34" charset="0"/>
                <a:cs typeface="Calibri"/>
              </a:rPr>
              <a:t> </a:t>
            </a:r>
            <a:r>
              <a:rPr lang="fr-FR" sz="800" err="1">
                <a:latin typeface="Calibri"/>
                <a:ea typeface="Calibri" panose="020F0502020204030204" pitchFamily="34" charset="0"/>
                <a:cs typeface="Calibri"/>
              </a:rPr>
              <a:t>Valhor</a:t>
            </a:r>
            <a:r>
              <a:rPr lang="fr-FR" sz="800">
                <a:latin typeface="Calibri"/>
                <a:ea typeface="Calibri" panose="020F0502020204030204" pitchFamily="34" charset="0"/>
                <a:cs typeface="Calibri"/>
              </a:rPr>
              <a:t>. 28/11/2023 </a:t>
            </a:r>
            <a:endParaRPr lang="fr-FR">
              <a:latin typeface="Calibri"/>
              <a:cs typeface="Calibri"/>
            </a:endParaRPr>
          </a:p>
        </p:txBody>
      </p:sp>
      <p:sp>
        <p:nvSpPr>
          <p:cNvPr id="6" name="TextBox 5">
            <a:extLst>
              <a:ext uri="{FF2B5EF4-FFF2-40B4-BE49-F238E27FC236}">
                <a16:creationId xmlns:a16="http://schemas.microsoft.com/office/drawing/2014/main" id="{D169924B-DFFE-A181-F5E0-5A61D6047587}"/>
              </a:ext>
            </a:extLst>
          </p:cNvPr>
          <p:cNvSpPr txBox="1"/>
          <p:nvPr/>
        </p:nvSpPr>
        <p:spPr>
          <a:xfrm>
            <a:off x="5161610" y="1354293"/>
            <a:ext cx="324990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latin typeface="Verdana"/>
              </a:rPr>
              <a:t>Le végétal c'est la vie</a:t>
            </a:r>
            <a:endParaRPr lang="en-US"/>
          </a:p>
          <a:p>
            <a:endParaRPr lang="fr-FR">
              <a:latin typeface="Verdana"/>
            </a:endParaRPr>
          </a:p>
          <a:p>
            <a:pPr marL="285750" indent="-285750">
              <a:buFont typeface="Wingdings"/>
              <a:buChar char="v"/>
            </a:pPr>
            <a:r>
              <a:rPr lang="fr-FR" b="1">
                <a:latin typeface="Verdana"/>
              </a:rPr>
              <a:t>mise à l'honneur du végétal</a:t>
            </a:r>
            <a:r>
              <a:rPr lang="fr-FR">
                <a:latin typeface="Verdana"/>
              </a:rPr>
              <a:t> pour les fêtes de fin d'année</a:t>
            </a:r>
          </a:p>
          <a:p>
            <a:pPr marL="285750" indent="-285750">
              <a:buFont typeface="Wingdings"/>
              <a:buChar char="v"/>
            </a:pPr>
            <a:r>
              <a:rPr lang="fr-FR" b="1">
                <a:latin typeface="Verdana"/>
              </a:rPr>
              <a:t>Diffusion</a:t>
            </a:r>
            <a:r>
              <a:rPr lang="fr-FR">
                <a:latin typeface="Verdana"/>
              </a:rPr>
              <a:t> via spot radio, audio digital et réseaux sociaux</a:t>
            </a:r>
          </a:p>
          <a:p>
            <a:pPr marL="285750" indent="-285750">
              <a:buFont typeface="Wingdings"/>
              <a:buChar char="v"/>
            </a:pPr>
            <a:r>
              <a:rPr lang="fr-FR" b="1">
                <a:latin typeface="Verdana"/>
              </a:rPr>
              <a:t>Kit de communication</a:t>
            </a:r>
            <a:r>
              <a:rPr lang="fr-FR">
                <a:latin typeface="Verdana"/>
              </a:rPr>
              <a:t> pour les professionnels</a:t>
            </a:r>
          </a:p>
        </p:txBody>
      </p:sp>
      <p:pic>
        <p:nvPicPr>
          <p:cNvPr id="13" name="Audio 12">
            <a:hlinkClick r:id="" action="ppaction://media"/>
            <a:extLst>
              <a:ext uri="{FF2B5EF4-FFF2-40B4-BE49-F238E27FC236}">
                <a16:creationId xmlns:a16="http://schemas.microsoft.com/office/drawing/2014/main" id="{B342CE2C-FDFC-AE9E-6616-50CC6479A2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810167410"/>
      </p:ext>
    </p:extLst>
  </p:cSld>
  <p:clrMapOvr>
    <a:masterClrMapping/>
  </p:clrMapOvr>
  <mc:AlternateContent xmlns:mc="http://schemas.openxmlformats.org/markup-compatibility/2006">
    <mc:Choice xmlns:p14="http://schemas.microsoft.com/office/powerpoint/2010/main" Requires="p14">
      <p:transition spd="slow" p14:dur="2000" advTm="91311"/>
    </mc:Choice>
    <mc:Fallback>
      <p:transition spd="slow" advTm="9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3"/>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Le SIVAL Innovations - Présentation</a:t>
            </a:r>
            <a:endParaRPr>
              <a:highlight>
                <a:schemeClr val="accent6"/>
              </a:highlight>
            </a:endParaRPr>
          </a:p>
        </p:txBody>
      </p:sp>
      <p:sp>
        <p:nvSpPr>
          <p:cNvPr id="244" name="Google Shape;244;p13"/>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13</a:t>
            </a:fld>
            <a:endParaRPr/>
          </a:p>
        </p:txBody>
      </p:sp>
      <p:sp>
        <p:nvSpPr>
          <p:cNvPr id="245" name="Google Shape;245;p13"/>
          <p:cNvSpPr/>
          <p:nvPr/>
        </p:nvSpPr>
        <p:spPr>
          <a:xfrm>
            <a:off x="1148700" y="897263"/>
            <a:ext cx="6415800" cy="1013700"/>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fr-FR">
                <a:solidFill>
                  <a:schemeClr val="bg2"/>
                </a:solidFill>
                <a:latin typeface="Verdana" panose="020B0604030504040204" pitchFamily="34" charset="0"/>
                <a:ea typeface="Verdana" panose="020B0604030504040204" pitchFamily="34" charset="0"/>
                <a:cs typeface="Verdana" panose="020B0604030504040204" pitchFamily="34" charset="0"/>
              </a:rPr>
              <a:t>Lieu : Angers</a:t>
            </a:r>
          </a:p>
          <a:p>
            <a:pPr marL="0" marR="0" lvl="0" indent="0" algn="l" rtl="0">
              <a:lnSpc>
                <a:spcPct val="115000"/>
              </a:lnSpc>
              <a:spcBef>
                <a:spcPts val="0"/>
              </a:spcBef>
              <a:spcAft>
                <a:spcPts val="0"/>
              </a:spcAft>
              <a:buClr>
                <a:srgbClr val="000000"/>
              </a:buClr>
              <a:buSzPts val="1400"/>
              <a:buFont typeface="Arial"/>
              <a:buNone/>
            </a:pPr>
            <a:r>
              <a:rPr lang="fr-FR">
                <a:solidFill>
                  <a:schemeClr val="bg2"/>
                </a:solidFill>
                <a:latin typeface="Verdana" panose="020B0604030504040204" pitchFamily="34" charset="0"/>
                <a:ea typeface="Verdana" panose="020B0604030504040204" pitchFamily="34" charset="0"/>
                <a:cs typeface="Verdana" panose="020B0604030504040204" pitchFamily="34" charset="0"/>
              </a:rPr>
              <a:t>Date : Jury final le 13 décembre/remise </a:t>
            </a:r>
            <a:r>
              <a:rPr lang="fr-FR" dirty="0">
                <a:solidFill>
                  <a:schemeClr val="bg2"/>
                </a:solidFill>
                <a:latin typeface="Verdana" panose="020B0604030504040204" pitchFamily="34" charset="0"/>
                <a:ea typeface="Verdana" panose="020B0604030504040204" pitchFamily="34" charset="0"/>
                <a:cs typeface="Verdana" panose="020B0604030504040204" pitchFamily="34" charset="0"/>
              </a:rPr>
              <a:t>des prix le 18 janvier</a:t>
            </a:r>
            <a:endParaRPr lang="fr-FR">
              <a:solidFill>
                <a:schemeClr val="bg2"/>
              </a:solidFill>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15000"/>
              </a:lnSpc>
              <a:spcBef>
                <a:spcPts val="0"/>
              </a:spcBef>
              <a:spcAft>
                <a:spcPts val="0"/>
              </a:spcAft>
              <a:buClr>
                <a:srgbClr val="000000"/>
              </a:buClr>
              <a:buSzPts val="1400"/>
              <a:buFont typeface="Arial"/>
              <a:buNone/>
            </a:pPr>
            <a:r>
              <a:rPr lang="fr-FR">
                <a:solidFill>
                  <a:schemeClr val="bg2"/>
                </a:solidFill>
                <a:latin typeface="Verdana" panose="020B0604030504040204" pitchFamily="34" charset="0"/>
                <a:ea typeface="Verdana" panose="020B0604030504040204" pitchFamily="34" charset="0"/>
                <a:cs typeface="Verdana" panose="020B0604030504040204" pitchFamily="34" charset="0"/>
              </a:rPr>
              <a:t>D</a:t>
            </a:r>
            <a:r>
              <a:rPr lang="fr-FR" b="0" i="0" u="none" strike="noStrike">
                <a:solidFill>
                  <a:schemeClr val="bg2"/>
                </a:solidFill>
                <a:effectLst/>
                <a:latin typeface="Verdana" panose="020B0604030504040204" pitchFamily="34" charset="0"/>
                <a:ea typeface="Verdana" panose="020B0604030504040204" pitchFamily="34" charset="0"/>
                <a:cs typeface="Verdana" panose="020B0604030504040204" pitchFamily="34" charset="0"/>
              </a:rPr>
              <a:t>écerner les prix </a:t>
            </a:r>
            <a:r>
              <a:rPr lang="fr-FR" b="1" i="0" u="none" strike="noStrike">
                <a:solidFill>
                  <a:schemeClr val="bg2"/>
                </a:solidFill>
                <a:effectLst/>
                <a:latin typeface="Verdana" panose="020B0604030504040204" pitchFamily="34" charset="0"/>
                <a:ea typeface="Verdana" panose="020B0604030504040204" pitchFamily="34" charset="0"/>
                <a:cs typeface="Verdana" panose="020B0604030504040204" pitchFamily="34" charset="0"/>
              </a:rPr>
              <a:t>des meilleures innovations en matériels, produits et services pour toutes les productions végétales</a:t>
            </a:r>
            <a:r>
              <a:rPr lang="fr-FR" b="0" i="0" u="none" strike="noStrike">
                <a:solidFill>
                  <a:schemeClr val="bg2"/>
                </a:solidFill>
                <a:effectLst/>
                <a:latin typeface="Verdana" panose="020B0604030504040204" pitchFamily="34" charset="0"/>
                <a:ea typeface="Verdana" panose="020B0604030504040204" pitchFamily="34" charset="0"/>
                <a:cs typeface="Verdana" panose="020B0604030504040204" pitchFamily="34" charset="0"/>
              </a:rPr>
              <a:t>.</a:t>
            </a:r>
            <a:endParaRPr lang="fr-FR">
              <a:solidFill>
                <a:schemeClr val="bg2"/>
              </a:solidFill>
              <a:latin typeface="Verdana" panose="020B0604030504040204" pitchFamily="34" charset="0"/>
              <a:ea typeface="Verdana" panose="020B0604030504040204" pitchFamily="34" charset="0"/>
              <a:cs typeface="Verdana" panose="020B0604030504040204" pitchFamily="34" charset="0"/>
              <a:sym typeface="Verdana"/>
            </a:endParaRPr>
          </a:p>
        </p:txBody>
      </p:sp>
      <p:pic>
        <p:nvPicPr>
          <p:cNvPr id="246" name="Google Shape;246;p13"/>
          <p:cNvPicPr preferRelativeResize="0"/>
          <p:nvPr/>
        </p:nvPicPr>
        <p:blipFill>
          <a:blip r:embed="rId5">
            <a:alphaModFix/>
          </a:blip>
          <a:stretch>
            <a:fillRect/>
          </a:stretch>
        </p:blipFill>
        <p:spPr>
          <a:xfrm>
            <a:off x="8562000" y="0"/>
            <a:ext cx="581999" cy="582001"/>
          </a:xfrm>
          <a:prstGeom prst="rect">
            <a:avLst/>
          </a:prstGeom>
          <a:noFill/>
          <a:ln>
            <a:noFill/>
          </a:ln>
        </p:spPr>
      </p:pic>
      <p:sp>
        <p:nvSpPr>
          <p:cNvPr id="12" name="ZoneTexte 11">
            <a:extLst>
              <a:ext uri="{FF2B5EF4-FFF2-40B4-BE49-F238E27FC236}">
                <a16:creationId xmlns:a16="http://schemas.microsoft.com/office/drawing/2014/main" id="{1161CF35-C467-374A-97AA-6C40F5A1C1B5}"/>
              </a:ext>
            </a:extLst>
          </p:cNvPr>
          <p:cNvSpPr txBox="1"/>
          <p:nvPr/>
        </p:nvSpPr>
        <p:spPr>
          <a:xfrm>
            <a:off x="4435907" y="2311469"/>
            <a:ext cx="4126093" cy="2031325"/>
          </a:xfrm>
          <a:prstGeom prst="rect">
            <a:avLst/>
          </a:prstGeom>
          <a:solidFill>
            <a:schemeClr val="accent6">
              <a:lumMod val="20000"/>
              <a:lumOff val="80000"/>
            </a:schemeClr>
          </a:solidFill>
          <a:ln>
            <a:solidFill>
              <a:srgbClr val="FFC000"/>
            </a:solidFill>
          </a:ln>
        </p:spPr>
        <p:txBody>
          <a:bodyPr wrap="square">
            <a:spAutoFit/>
          </a:bodyPr>
          <a:lstStyle/>
          <a:p>
            <a:pPr algn="l" fontAlgn="base"/>
            <a:r>
              <a:rPr lang="fr-FR" i="0" u="none" strike="noStrike">
                <a:solidFill>
                  <a:schemeClr val="bg2"/>
                </a:solidFill>
                <a:effectLst/>
                <a:latin typeface="Verdana" panose="020B0604030504040204" pitchFamily="34" charset="0"/>
                <a:ea typeface="Verdana" panose="020B0604030504040204" pitchFamily="34" charset="0"/>
                <a:cs typeface="Verdana" panose="020B0604030504040204" pitchFamily="34" charset="0"/>
              </a:rPr>
              <a:t>Les catégories du concours</a:t>
            </a:r>
          </a:p>
          <a:p>
            <a:pPr algn="l" fontAlgn="base">
              <a:buFont typeface="Arial" panose="020B0604020202020204" pitchFamily="34" charset="0"/>
              <a:buChar char="•"/>
            </a:pPr>
            <a:r>
              <a:rPr lang="fr-FR" i="0" u="none" strike="noStrike">
                <a:solidFill>
                  <a:schemeClr val="bg2"/>
                </a:solidFill>
                <a:effectLst/>
                <a:latin typeface="Verdana" panose="020B0604030504040204" pitchFamily="34" charset="0"/>
                <a:ea typeface="Verdana" panose="020B0604030504040204" pitchFamily="34" charset="0"/>
                <a:cs typeface="Verdana" panose="020B0604030504040204" pitchFamily="34" charset="0"/>
              </a:rPr>
              <a:t>Innovation variétale </a:t>
            </a:r>
          </a:p>
          <a:p>
            <a:pPr algn="l" fontAlgn="base">
              <a:buFont typeface="Arial" panose="020B0604020202020204" pitchFamily="34" charset="0"/>
              <a:buChar char="•"/>
            </a:pPr>
            <a:r>
              <a:rPr lang="fr-FR" i="0" u="none" strike="noStrike">
                <a:solidFill>
                  <a:schemeClr val="bg2"/>
                </a:solidFill>
                <a:effectLst/>
                <a:latin typeface="Verdana" panose="020B0604030504040204" pitchFamily="34" charset="0"/>
                <a:ea typeface="Verdana" panose="020B0604030504040204" pitchFamily="34" charset="0"/>
                <a:cs typeface="Verdana" panose="020B0604030504040204" pitchFamily="34" charset="0"/>
              </a:rPr>
              <a:t>Machinismes et automatisme</a:t>
            </a:r>
          </a:p>
          <a:p>
            <a:pPr algn="l" fontAlgn="base">
              <a:buFont typeface="Arial" panose="020B0604020202020204" pitchFamily="34" charset="0"/>
              <a:buChar char="•"/>
            </a:pPr>
            <a:r>
              <a:rPr lang="fr-FR" i="0" u="none" strike="noStrike">
                <a:solidFill>
                  <a:schemeClr val="bg2"/>
                </a:solidFill>
                <a:effectLst/>
                <a:latin typeface="Verdana" panose="020B0604030504040204" pitchFamily="34" charset="0"/>
                <a:ea typeface="Verdana" panose="020B0604030504040204" pitchFamily="34" charset="0"/>
                <a:cs typeface="Verdana" panose="020B0604030504040204" pitchFamily="34" charset="0"/>
              </a:rPr>
              <a:t>Intrants </a:t>
            </a:r>
          </a:p>
          <a:p>
            <a:pPr algn="l" fontAlgn="base">
              <a:buFont typeface="Arial" panose="020B0604020202020204" pitchFamily="34" charset="0"/>
              <a:buChar char="•"/>
            </a:pPr>
            <a:r>
              <a:rPr lang="fr-FR" i="0" u="none" strike="noStrike">
                <a:solidFill>
                  <a:schemeClr val="bg2"/>
                </a:solidFill>
                <a:effectLst/>
                <a:latin typeface="Verdana" panose="020B0604030504040204" pitchFamily="34" charset="0"/>
                <a:ea typeface="Verdana" panose="020B0604030504040204" pitchFamily="34" charset="0"/>
                <a:cs typeface="Verdana" panose="020B0604030504040204" pitchFamily="34" charset="0"/>
              </a:rPr>
              <a:t>Solutions pour la production </a:t>
            </a:r>
          </a:p>
          <a:p>
            <a:pPr algn="l" fontAlgn="base">
              <a:buFont typeface="Arial" panose="020B0604020202020204" pitchFamily="34" charset="0"/>
              <a:buChar char="•"/>
            </a:pPr>
            <a:r>
              <a:rPr lang="fr-FR" i="0" u="none" strike="noStrike">
                <a:solidFill>
                  <a:schemeClr val="bg2"/>
                </a:solidFill>
                <a:effectLst/>
                <a:latin typeface="Verdana" panose="020B0604030504040204" pitchFamily="34" charset="0"/>
                <a:ea typeface="Verdana" panose="020B0604030504040204" pitchFamily="34" charset="0"/>
                <a:cs typeface="Verdana" panose="020B0604030504040204" pitchFamily="34" charset="0"/>
              </a:rPr>
              <a:t>Mise en marché, packaging, marketing </a:t>
            </a:r>
          </a:p>
          <a:p>
            <a:pPr algn="l" fontAlgn="base">
              <a:buFont typeface="Arial" panose="020B0604020202020204" pitchFamily="34" charset="0"/>
              <a:buChar char="•"/>
            </a:pPr>
            <a:r>
              <a:rPr lang="fr-FR" i="0" u="none" strike="noStrike">
                <a:solidFill>
                  <a:schemeClr val="bg2"/>
                </a:solidFill>
                <a:effectLst/>
                <a:latin typeface="Verdana" panose="020B0604030504040204" pitchFamily="34" charset="0"/>
                <a:ea typeface="Verdana" panose="020B0604030504040204" pitchFamily="34" charset="0"/>
                <a:cs typeface="Verdana" panose="020B0604030504040204" pitchFamily="34" charset="0"/>
              </a:rPr>
              <a:t>Services, logiciels </a:t>
            </a:r>
          </a:p>
          <a:p>
            <a:pPr algn="l" fontAlgn="base">
              <a:buFont typeface="Arial" panose="020B0604020202020204" pitchFamily="34" charset="0"/>
              <a:buChar char="•"/>
            </a:pPr>
            <a:r>
              <a:rPr lang="fr-FR" i="0" u="none" strike="noStrike">
                <a:solidFill>
                  <a:schemeClr val="bg2"/>
                </a:solidFill>
                <a:effectLst/>
                <a:latin typeface="Verdana" panose="020B0604030504040204" pitchFamily="34" charset="0"/>
                <a:ea typeface="Verdana" panose="020B0604030504040204" pitchFamily="34" charset="0"/>
                <a:cs typeface="Verdana" panose="020B0604030504040204" pitchFamily="34" charset="0"/>
              </a:rPr>
              <a:t>Démarche collective </a:t>
            </a:r>
            <a:br>
              <a:rPr lang="fr-FR">
                <a:solidFill>
                  <a:schemeClr val="bg2"/>
                </a:solidFill>
                <a:latin typeface="Verdana" panose="020B0604030504040204" pitchFamily="34" charset="0"/>
                <a:ea typeface="Verdana" panose="020B0604030504040204" pitchFamily="34" charset="0"/>
                <a:cs typeface="Verdana" panose="020B0604030504040204" pitchFamily="34" charset="0"/>
              </a:rPr>
            </a:br>
            <a:endParaRPr lang="fr-FR">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4098" name="Picture 2" descr="SIVAL Innovation">
            <a:extLst>
              <a:ext uri="{FF2B5EF4-FFF2-40B4-BE49-F238E27FC236}">
                <a16:creationId xmlns:a16="http://schemas.microsoft.com/office/drawing/2014/main" id="{8A58EDF3-03CB-B94F-98DD-6D8D9A7A35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3049" y="2184131"/>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890C225-8E74-45DD-432A-F9E0B73DC8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385"/>
    </mc:Choice>
    <mc:Fallback>
      <p:transition spd="slow" advTm="58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3"/>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Le SIVAL Innovations – Pré-jury</a:t>
            </a:r>
            <a:endParaRPr>
              <a:highlight>
                <a:schemeClr val="accent6"/>
              </a:highlight>
            </a:endParaRPr>
          </a:p>
        </p:txBody>
      </p:sp>
      <p:sp>
        <p:nvSpPr>
          <p:cNvPr id="244" name="Google Shape;244;p13"/>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14</a:t>
            </a:fld>
            <a:endParaRPr/>
          </a:p>
        </p:txBody>
      </p:sp>
      <p:sp>
        <p:nvSpPr>
          <p:cNvPr id="245" name="Google Shape;245;p13"/>
          <p:cNvSpPr/>
          <p:nvPr/>
        </p:nvSpPr>
        <p:spPr>
          <a:xfrm>
            <a:off x="315944" y="1045029"/>
            <a:ext cx="5586836" cy="3053442"/>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fr-FR" sz="1200">
                <a:solidFill>
                  <a:schemeClr val="bg2"/>
                </a:solidFill>
                <a:latin typeface="Verdana"/>
                <a:ea typeface="Verdana"/>
                <a:cs typeface="Verdana" panose="020B0604030504040204" pitchFamily="34" charset="0"/>
              </a:rPr>
              <a:t>33 dossiers retenus :</a:t>
            </a:r>
          </a:p>
          <a:p>
            <a:pPr marL="285750" indent="-285750">
              <a:lnSpc>
                <a:spcPct val="115000"/>
              </a:lnSpc>
              <a:buSzPts val="1400"/>
              <a:buFont typeface="Wingdings" pitchFamily="2" charset="2"/>
              <a:buChar char="q"/>
            </a:pPr>
            <a:r>
              <a:rPr lang="fr-FR" sz="1200" b="0" i="0" u="none" strike="noStrike">
                <a:solidFill>
                  <a:srgbClr val="222222"/>
                </a:solidFill>
                <a:effectLst/>
                <a:latin typeface="Verdana"/>
              </a:rPr>
              <a:t>7 en « Machinisme et automatisme »</a:t>
            </a:r>
            <a:r>
              <a:rPr lang="fr-FR" sz="1200">
                <a:solidFill>
                  <a:srgbClr val="222222"/>
                </a:solidFill>
                <a:latin typeface="Verdana"/>
              </a:rPr>
              <a:t> </a:t>
            </a:r>
            <a:endParaRPr lang="fr-FR" sz="1200" b="0" i="0" u="none" strike="noStrike">
              <a:solidFill>
                <a:srgbClr val="222222"/>
              </a:solidFill>
              <a:effectLst/>
              <a:latin typeface="Verdana" panose="020B0604030504040204" pitchFamily="34" charset="0"/>
            </a:endParaRPr>
          </a:p>
          <a:p>
            <a:pPr marL="285750" marR="0" lvl="0" indent="-285750" algn="l" rtl="0">
              <a:lnSpc>
                <a:spcPct val="115000"/>
              </a:lnSpc>
              <a:spcBef>
                <a:spcPts val="0"/>
              </a:spcBef>
              <a:spcAft>
                <a:spcPts val="0"/>
              </a:spcAft>
              <a:buClr>
                <a:srgbClr val="000000"/>
              </a:buClr>
              <a:buSzPts val="1400"/>
              <a:buFont typeface="Wingdings" pitchFamily="2" charset="2"/>
              <a:buChar char="q"/>
            </a:pPr>
            <a:r>
              <a:rPr lang="fr-FR" sz="1200">
                <a:solidFill>
                  <a:srgbClr val="222222"/>
                </a:solidFill>
                <a:latin typeface="Verdana"/>
              </a:rPr>
              <a:t>7 en </a:t>
            </a:r>
            <a:r>
              <a:rPr lang="fr-FR" sz="1200" b="0" i="0" u="none" strike="noStrike">
                <a:solidFill>
                  <a:srgbClr val="222222"/>
                </a:solidFill>
                <a:effectLst/>
                <a:latin typeface="Verdana"/>
              </a:rPr>
              <a:t>« Solution pour la production »</a:t>
            </a:r>
          </a:p>
          <a:p>
            <a:pPr marL="285750" marR="0" lvl="0" indent="-285750" algn="l" rtl="0">
              <a:lnSpc>
                <a:spcPct val="115000"/>
              </a:lnSpc>
              <a:spcBef>
                <a:spcPts val="0"/>
              </a:spcBef>
              <a:spcAft>
                <a:spcPts val="0"/>
              </a:spcAft>
              <a:buClr>
                <a:srgbClr val="000000"/>
              </a:buClr>
              <a:buSzPts val="1400"/>
              <a:buFont typeface="Wingdings" pitchFamily="2" charset="2"/>
              <a:buChar char="q"/>
            </a:pPr>
            <a:r>
              <a:rPr lang="fr-FR" sz="1200">
                <a:solidFill>
                  <a:srgbClr val="222222"/>
                </a:solidFill>
                <a:latin typeface="Verdana"/>
                <a:ea typeface="Verdana"/>
                <a:cs typeface="Verdana" panose="020B0604030504040204" pitchFamily="34" charset="0"/>
                <a:sym typeface="Verdana"/>
              </a:rPr>
              <a:t>6 en « Innovation variétale » : R</a:t>
            </a:r>
            <a:r>
              <a:rPr lang="fr-FR" sz="1200" b="0" i="0" u="none" strike="noStrike">
                <a:solidFill>
                  <a:srgbClr val="222222"/>
                </a:solidFill>
                <a:effectLst/>
                <a:latin typeface="Verdana"/>
              </a:rPr>
              <a:t>ésistance aux maladies est l’objectif majeur</a:t>
            </a:r>
          </a:p>
          <a:p>
            <a:pPr marL="285750" marR="0" lvl="0" indent="-285750" algn="l" rtl="0">
              <a:lnSpc>
                <a:spcPct val="115000"/>
              </a:lnSpc>
              <a:spcBef>
                <a:spcPts val="0"/>
              </a:spcBef>
              <a:spcAft>
                <a:spcPts val="0"/>
              </a:spcAft>
              <a:buClr>
                <a:srgbClr val="000000"/>
              </a:buClr>
              <a:buSzPts val="1400"/>
              <a:buFont typeface="Wingdings" pitchFamily="2" charset="2"/>
              <a:buChar char="q"/>
            </a:pPr>
            <a:r>
              <a:rPr lang="fr-FR" sz="1200" b="0" i="0" u="none" strike="noStrike">
                <a:solidFill>
                  <a:srgbClr val="222222"/>
                </a:solidFill>
                <a:effectLst/>
                <a:latin typeface="Verdana"/>
              </a:rPr>
              <a:t>5 en « Intrants / protection des cultures » : axés sur les solutions naturelles et de biocontrôle.  </a:t>
            </a:r>
          </a:p>
          <a:p>
            <a:pPr marL="285750" marR="0" lvl="0" indent="-285750" algn="l" rtl="0">
              <a:lnSpc>
                <a:spcPct val="115000"/>
              </a:lnSpc>
              <a:spcBef>
                <a:spcPts val="0"/>
              </a:spcBef>
              <a:spcAft>
                <a:spcPts val="0"/>
              </a:spcAft>
              <a:buClr>
                <a:srgbClr val="000000"/>
              </a:buClr>
              <a:buSzPts val="1400"/>
              <a:buFont typeface="Wingdings" pitchFamily="2" charset="2"/>
              <a:buChar char="q"/>
            </a:pPr>
            <a:r>
              <a:rPr lang="fr-FR" sz="1200" b="0" i="0" u="none" strike="noStrike">
                <a:solidFill>
                  <a:srgbClr val="222222"/>
                </a:solidFill>
                <a:effectLst/>
                <a:latin typeface="Verdana"/>
              </a:rPr>
              <a:t>6 en « Services et logiciels » (OAD)</a:t>
            </a:r>
          </a:p>
          <a:p>
            <a:pPr marR="0" lvl="0" algn="l" rtl="0">
              <a:lnSpc>
                <a:spcPct val="115000"/>
              </a:lnSpc>
              <a:spcBef>
                <a:spcPts val="0"/>
              </a:spcBef>
              <a:spcAft>
                <a:spcPts val="0"/>
              </a:spcAft>
              <a:buClr>
                <a:srgbClr val="000000"/>
              </a:buClr>
              <a:buSzPts val="1400"/>
            </a:pPr>
            <a:endParaRPr lang="fr-FR" sz="1200">
              <a:solidFill>
                <a:srgbClr val="222222"/>
              </a:solidFill>
              <a:latin typeface="Verdana" panose="020B0604030504040204" pitchFamily="34" charset="0"/>
              <a:ea typeface="Verdana" panose="020B0604030504040204" pitchFamily="34" charset="0"/>
              <a:cs typeface="Verdana" panose="020B0604030504040204" pitchFamily="34" charset="0"/>
              <a:sym typeface="Verdana"/>
            </a:endParaRPr>
          </a:p>
          <a:p>
            <a:pPr marR="0" lvl="0" algn="l" rtl="0">
              <a:lnSpc>
                <a:spcPct val="115000"/>
              </a:lnSpc>
              <a:spcBef>
                <a:spcPts val="0"/>
              </a:spcBef>
              <a:spcAft>
                <a:spcPts val="0"/>
              </a:spcAft>
              <a:buClr>
                <a:srgbClr val="000000"/>
              </a:buClr>
              <a:buSzPts val="1400"/>
            </a:pPr>
            <a:endParaRPr lang="fr-FR" sz="1200">
              <a:solidFill>
                <a:srgbClr val="222222"/>
              </a:solidFill>
              <a:latin typeface="Verdana" panose="020B0604030504040204" pitchFamily="34" charset="0"/>
              <a:ea typeface="Verdana" panose="020B0604030504040204" pitchFamily="34" charset="0"/>
              <a:cs typeface="Verdana" panose="020B0604030504040204" pitchFamily="34" charset="0"/>
              <a:sym typeface="Verdana"/>
            </a:endParaRPr>
          </a:p>
          <a:p>
            <a:pPr>
              <a:lnSpc>
                <a:spcPct val="115000"/>
              </a:lnSpc>
              <a:buSzPts val="1400"/>
            </a:pPr>
            <a:r>
              <a:rPr lang="fr-FR" sz="1200">
                <a:solidFill>
                  <a:srgbClr val="222222"/>
                </a:solidFill>
                <a:latin typeface="Verdana"/>
                <a:ea typeface="Verdana"/>
                <a:cs typeface="Verdana" panose="020B0604030504040204" pitchFamily="34" charset="0"/>
                <a:sym typeface="Verdana"/>
              </a:rPr>
              <a:t>D</a:t>
            </a:r>
            <a:r>
              <a:rPr lang="fr-FR" sz="1200" b="0" i="0" u="none" strike="noStrike">
                <a:solidFill>
                  <a:srgbClr val="222222"/>
                </a:solidFill>
                <a:effectLst/>
                <a:latin typeface="Verdana"/>
              </a:rPr>
              <a:t>énominateur commun : diminution de l’utilisation de produits phytosanitaires, en proposant des solutions alternatives,</a:t>
            </a:r>
            <a:r>
              <a:rPr lang="fr-FR" sz="1200">
                <a:solidFill>
                  <a:srgbClr val="222222"/>
                </a:solidFill>
                <a:latin typeface="Verdana"/>
              </a:rPr>
              <a:t> </a:t>
            </a:r>
            <a:r>
              <a:rPr lang="fr-FR" sz="1200" b="0" i="0" u="none" strike="noStrike">
                <a:solidFill>
                  <a:srgbClr val="222222"/>
                </a:solidFill>
                <a:effectLst/>
                <a:latin typeface="Verdana"/>
              </a:rPr>
              <a:t>tout en préservant les rendements.</a:t>
            </a:r>
            <a:endParaRPr lang="fr-FR" sz="120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246" name="Google Shape;246;p13"/>
          <p:cNvPicPr preferRelativeResize="0"/>
          <p:nvPr/>
        </p:nvPicPr>
        <p:blipFill>
          <a:blip r:embed="rId5">
            <a:alphaModFix/>
          </a:blip>
          <a:stretch>
            <a:fillRect/>
          </a:stretch>
        </p:blipFill>
        <p:spPr>
          <a:xfrm>
            <a:off x="8562000" y="0"/>
            <a:ext cx="581999" cy="582001"/>
          </a:xfrm>
          <a:prstGeom prst="rect">
            <a:avLst/>
          </a:prstGeom>
          <a:noFill/>
          <a:ln>
            <a:noFill/>
          </a:ln>
        </p:spPr>
      </p:pic>
      <p:pic>
        <p:nvPicPr>
          <p:cNvPr id="4098" name="Picture 2" descr="SIVAL Innovation">
            <a:extLst>
              <a:ext uri="{FF2B5EF4-FFF2-40B4-BE49-F238E27FC236}">
                <a16:creationId xmlns:a16="http://schemas.microsoft.com/office/drawing/2014/main" id="{8A58EDF3-03CB-B94F-98DD-6D8D9A7A35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8475" y="1788786"/>
            <a:ext cx="1657350" cy="16573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A369CD41-8495-E24E-AB6A-6A09F91B8518}"/>
              </a:ext>
            </a:extLst>
          </p:cNvPr>
          <p:cNvSpPr txBox="1"/>
          <p:nvPr/>
        </p:nvSpPr>
        <p:spPr>
          <a:xfrm>
            <a:off x="62851" y="4892279"/>
            <a:ext cx="4645478" cy="215444"/>
          </a:xfrm>
          <a:prstGeom prst="rect">
            <a:avLst/>
          </a:prstGeom>
          <a:noFill/>
        </p:spPr>
        <p:txBody>
          <a:bodyPr wrap="square">
            <a:spAutoFit/>
          </a:bodyPr>
          <a:lstStyle/>
          <a:p>
            <a:r>
              <a:rPr lang="fr-FR" sz="800">
                <a:effectLst/>
                <a:latin typeface="Calibri" panose="020F0502020204030204" pitchFamily="34" charset="0"/>
                <a:ea typeface="Calibri" panose="020F0502020204030204" pitchFamily="34" charset="0"/>
                <a:cs typeface="Calibri" panose="020F0502020204030204" pitchFamily="34" charset="0"/>
              </a:rPr>
              <a:t>Sources : </a:t>
            </a:r>
            <a:r>
              <a:rPr lang="fr-FR" sz="800" err="1">
                <a:effectLst/>
                <a:latin typeface="Calibri" panose="020F0502020204030204" pitchFamily="34" charset="0"/>
                <a:ea typeface="Calibri" panose="020F0502020204030204" pitchFamily="34" charset="0"/>
                <a:cs typeface="Calibri" panose="020F0502020204030204" pitchFamily="34" charset="0"/>
              </a:rPr>
              <a:t>Médialfel</a:t>
            </a:r>
            <a:r>
              <a:rPr lang="fr-FR" sz="800">
                <a:effectLst/>
                <a:latin typeface="Calibri" panose="020F0502020204030204" pitchFamily="34" charset="0"/>
                <a:ea typeface="Calibri" panose="020F0502020204030204" pitchFamily="34" charset="0"/>
                <a:cs typeface="Calibri" panose="020F0502020204030204" pitchFamily="34" charset="0"/>
              </a:rPr>
              <a:t>. 20 décembre 2022. Réussir Fruits et Légumes. 6 janvier 2023.</a:t>
            </a:r>
            <a:endParaRPr lang="fr-FR"/>
          </a:p>
        </p:txBody>
      </p:sp>
      <p:pic>
        <p:nvPicPr>
          <p:cNvPr id="3" name="Audio 2">
            <a:hlinkClick r:id="" action="ppaction://media"/>
            <a:extLst>
              <a:ext uri="{FF2B5EF4-FFF2-40B4-BE49-F238E27FC236}">
                <a16:creationId xmlns:a16="http://schemas.microsoft.com/office/drawing/2014/main" id="{449D0F7B-7F3F-334F-BAD7-77B8B2F4E4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3211701409"/>
      </p:ext>
    </p:extLst>
  </p:cSld>
  <p:clrMapOvr>
    <a:masterClrMapping/>
  </p:clrMapOvr>
  <mc:AlternateContent xmlns:mc="http://schemas.openxmlformats.org/markup-compatibility/2006">
    <mc:Choice xmlns:p14="http://schemas.microsoft.com/office/powerpoint/2010/main" Requires="p14">
      <p:transition spd="slow" p14:dur="2000" advTm="130"/>
    </mc:Choice>
    <mc:Fallback>
      <p:transition spd="slow" advTm="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3"/>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Le SIVAL Innovations – Les lauréats</a:t>
            </a:r>
            <a:endParaRPr>
              <a:highlight>
                <a:schemeClr val="accent6"/>
              </a:highlight>
            </a:endParaRPr>
          </a:p>
        </p:txBody>
      </p:sp>
      <p:sp>
        <p:nvSpPr>
          <p:cNvPr id="244" name="Google Shape;244;p13"/>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15</a:t>
            </a:fld>
            <a:endParaRPr/>
          </a:p>
        </p:txBody>
      </p:sp>
      <p:sp>
        <p:nvSpPr>
          <p:cNvPr id="245" name="Google Shape;245;p13"/>
          <p:cNvSpPr/>
          <p:nvPr/>
        </p:nvSpPr>
        <p:spPr>
          <a:xfrm>
            <a:off x="0" y="757301"/>
            <a:ext cx="4865915" cy="2473777"/>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fr-FR" sz="1200">
                <a:solidFill>
                  <a:schemeClr val="bg2"/>
                </a:solidFill>
                <a:latin typeface="Verdana" panose="020B0604030504040204" pitchFamily="34" charset="0"/>
                <a:ea typeface="Verdana" panose="020B0604030504040204" pitchFamily="34" charset="0"/>
                <a:cs typeface="Verdana" panose="020B0604030504040204" pitchFamily="34" charset="0"/>
              </a:rPr>
              <a:t>Les </a:t>
            </a:r>
            <a:r>
              <a:rPr lang="fr-FR" sz="1200" err="1">
                <a:solidFill>
                  <a:schemeClr val="bg2"/>
                </a:solidFill>
                <a:latin typeface="Verdana" panose="020B0604030504040204" pitchFamily="34" charset="0"/>
                <a:ea typeface="Verdana" panose="020B0604030504040204" pitchFamily="34" charset="0"/>
                <a:cs typeface="Verdana" panose="020B0604030504040204" pitchFamily="34" charset="0"/>
              </a:rPr>
              <a:t>Sival</a:t>
            </a:r>
            <a:r>
              <a:rPr lang="fr-FR" sz="1200">
                <a:solidFill>
                  <a:schemeClr val="bg2"/>
                </a:solidFill>
                <a:latin typeface="Verdana" panose="020B0604030504040204" pitchFamily="34" charset="0"/>
                <a:ea typeface="Verdana" panose="020B0604030504040204" pitchFamily="34" charset="0"/>
                <a:cs typeface="Verdana" panose="020B0604030504040204" pitchFamily="34" charset="0"/>
              </a:rPr>
              <a:t> d’or :</a:t>
            </a:r>
          </a:p>
          <a:p>
            <a:pPr marL="171450" lvl="1" indent="-171450">
              <a:lnSpc>
                <a:spcPct val="115000"/>
              </a:lnSpc>
              <a:buSzPts val="1400"/>
              <a:buFont typeface="Wingdings" pitchFamily="2" charset="2"/>
              <a:buChar char="q"/>
            </a:pPr>
            <a:r>
              <a:rPr lang="fr-FR" sz="12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Pomme </a:t>
            </a:r>
            <a:r>
              <a:rPr lang="fr-FR" sz="1200" i="0" u="none" strike="noStrike" err="1">
                <a:solidFill>
                  <a:srgbClr val="2E2F2D"/>
                </a:solidFill>
                <a:effectLst/>
                <a:latin typeface="Verdana" panose="020B0604030504040204" pitchFamily="34" charset="0"/>
                <a:ea typeface="Verdana" panose="020B0604030504040204" pitchFamily="34" charset="0"/>
                <a:cs typeface="Verdana" panose="020B0604030504040204" pitchFamily="34" charset="0"/>
              </a:rPr>
              <a:t>Canopy</a:t>
            </a:r>
            <a:r>
              <a:rPr lang="fr-FR" sz="1200" i="0" u="none" strike="noStrike" baseline="30000">
                <a:solidFill>
                  <a:srgbClr val="2E2F2D"/>
                </a:solidFill>
                <a:effectLst/>
                <a:latin typeface="Verdana" panose="020B0604030504040204" pitchFamily="34" charset="0"/>
                <a:ea typeface="Verdana" panose="020B0604030504040204" pitchFamily="34" charset="0"/>
                <a:cs typeface="Verdana" panose="020B0604030504040204" pitchFamily="34" charset="0"/>
              </a:rPr>
              <a:t>®</a:t>
            </a:r>
            <a:r>
              <a:rPr lang="fr-FR" sz="12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 de </a:t>
            </a:r>
            <a:r>
              <a:rPr lang="fr-FR" sz="1200" i="0" u="none" strike="noStrike" err="1">
                <a:solidFill>
                  <a:srgbClr val="2E2F2D"/>
                </a:solidFill>
                <a:effectLst/>
                <a:latin typeface="Verdana" panose="020B0604030504040204" pitchFamily="34" charset="0"/>
                <a:ea typeface="Verdana" panose="020B0604030504040204" pitchFamily="34" charset="0"/>
                <a:cs typeface="Verdana" panose="020B0604030504040204" pitchFamily="34" charset="0"/>
              </a:rPr>
              <a:t>Dalival</a:t>
            </a:r>
            <a:r>
              <a:rPr lang="fr-FR" sz="12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 : </a:t>
            </a:r>
            <a:r>
              <a:rPr lang="fr-FR" sz="1200" b="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Première variété verte résistante tavelure et tolérante puceron cendré sur le marché.</a:t>
            </a:r>
          </a:p>
          <a:p>
            <a:pPr marL="171450" lvl="1" indent="-171450">
              <a:lnSpc>
                <a:spcPct val="115000"/>
              </a:lnSpc>
              <a:buSzPts val="1400"/>
              <a:buFont typeface="Wingdings" pitchFamily="2" charset="2"/>
              <a:buChar char="q"/>
            </a:pPr>
            <a:r>
              <a:rPr lang="fr-FR" sz="1200" i="0" u="none" strike="noStrike" err="1">
                <a:solidFill>
                  <a:srgbClr val="2E2F2D"/>
                </a:solidFill>
                <a:effectLst/>
                <a:latin typeface="Verdana" panose="020B0604030504040204" pitchFamily="34" charset="0"/>
                <a:ea typeface="Verdana" panose="020B0604030504040204" pitchFamily="34" charset="0"/>
                <a:cs typeface="Verdana" panose="020B0604030504040204" pitchFamily="34" charset="0"/>
              </a:rPr>
              <a:t>Nezapar</a:t>
            </a:r>
            <a:r>
              <a:rPr lang="fr-FR" sz="12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 de </a:t>
            </a:r>
            <a:r>
              <a:rPr lang="fr-FR" sz="1200" i="0" u="none" strike="noStrike" err="1">
                <a:solidFill>
                  <a:srgbClr val="2E2F2D"/>
                </a:solidFill>
                <a:effectLst/>
                <a:latin typeface="Verdana" panose="020B0604030504040204" pitchFamily="34" charset="0"/>
                <a:ea typeface="Verdana" panose="020B0604030504040204" pitchFamily="34" charset="0"/>
                <a:cs typeface="Verdana" panose="020B0604030504040204" pitchFamily="34" charset="0"/>
              </a:rPr>
              <a:t>Koppert</a:t>
            </a:r>
            <a:r>
              <a:rPr lang="fr-FR" sz="1200">
                <a:solidFill>
                  <a:srgbClr val="2E2F2D"/>
                </a:solidFill>
                <a:latin typeface="Verdana" panose="020B0604030504040204" pitchFamily="34" charset="0"/>
                <a:ea typeface="Verdana" panose="020B0604030504040204" pitchFamily="34" charset="0"/>
                <a:cs typeface="Verdana" panose="020B0604030504040204" pitchFamily="34" charset="0"/>
              </a:rPr>
              <a:t> : </a:t>
            </a:r>
            <a:r>
              <a:rPr lang="fr-FR" sz="12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 solution à base de parasitoïde </a:t>
            </a:r>
            <a:r>
              <a:rPr lang="fr-FR" sz="1200" i="0" u="none" strike="noStrike" err="1">
                <a:solidFill>
                  <a:srgbClr val="2E2F2D"/>
                </a:solidFill>
                <a:effectLst/>
                <a:latin typeface="Verdana" panose="020B0604030504040204" pitchFamily="34" charset="0"/>
                <a:ea typeface="Verdana" panose="020B0604030504040204" pitchFamily="34" charset="0"/>
                <a:cs typeface="Verdana" panose="020B0604030504040204" pitchFamily="34" charset="0"/>
              </a:rPr>
              <a:t>Trissolcus</a:t>
            </a:r>
            <a:r>
              <a:rPr lang="fr-FR" sz="12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 </a:t>
            </a:r>
            <a:r>
              <a:rPr lang="fr-FR" sz="1200" i="0" u="none" strike="noStrike" err="1">
                <a:solidFill>
                  <a:srgbClr val="2E2F2D"/>
                </a:solidFill>
                <a:effectLst/>
                <a:latin typeface="Verdana" panose="020B0604030504040204" pitchFamily="34" charset="0"/>
                <a:ea typeface="Verdana" panose="020B0604030504040204" pitchFamily="34" charset="0"/>
                <a:cs typeface="Verdana" panose="020B0604030504040204" pitchFamily="34" charset="0"/>
              </a:rPr>
              <a:t>basalis</a:t>
            </a:r>
            <a:r>
              <a:rPr lang="fr-FR" sz="12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 permettant de lutter contre la punaise verte </a:t>
            </a:r>
            <a:r>
              <a:rPr lang="fr-FR" sz="1200" i="0" u="none" strike="noStrike" err="1">
                <a:solidFill>
                  <a:srgbClr val="2E2F2D"/>
                </a:solidFill>
                <a:effectLst/>
                <a:latin typeface="Verdana" panose="020B0604030504040204" pitchFamily="34" charset="0"/>
                <a:ea typeface="Verdana" panose="020B0604030504040204" pitchFamily="34" charset="0"/>
                <a:cs typeface="Verdana" panose="020B0604030504040204" pitchFamily="34" charset="0"/>
              </a:rPr>
              <a:t>Nezara</a:t>
            </a:r>
            <a:r>
              <a:rPr lang="fr-FR" sz="12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 </a:t>
            </a:r>
            <a:r>
              <a:rPr lang="fr-FR" sz="1200" i="0" u="none" strike="noStrike" err="1">
                <a:solidFill>
                  <a:srgbClr val="2E2F2D"/>
                </a:solidFill>
                <a:effectLst/>
                <a:latin typeface="Verdana" panose="020B0604030504040204" pitchFamily="34" charset="0"/>
                <a:ea typeface="Verdana" panose="020B0604030504040204" pitchFamily="34" charset="0"/>
                <a:cs typeface="Verdana" panose="020B0604030504040204" pitchFamily="34" charset="0"/>
              </a:rPr>
              <a:t>viridula</a:t>
            </a:r>
            <a:endParaRPr lang="fr-FR" sz="12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endParaRPr>
          </a:p>
          <a:p>
            <a:pPr marL="171450" lvl="1" indent="-171450">
              <a:lnSpc>
                <a:spcPct val="115000"/>
              </a:lnSpc>
              <a:buSzPts val="1400"/>
              <a:buFont typeface="Wingdings" pitchFamily="2" charset="2"/>
              <a:buChar char="q"/>
            </a:pPr>
            <a:r>
              <a:rPr lang="fr-FR" sz="12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Le pulvérisateur ARA d’</a:t>
            </a:r>
            <a:r>
              <a:rPr lang="fr-FR" sz="1200" i="0" u="none" strike="noStrike" err="1">
                <a:solidFill>
                  <a:srgbClr val="2E2F2D"/>
                </a:solidFill>
                <a:effectLst/>
                <a:latin typeface="Verdana" panose="020B0604030504040204" pitchFamily="34" charset="0"/>
                <a:ea typeface="Verdana" panose="020B0604030504040204" pitchFamily="34" charset="0"/>
                <a:cs typeface="Verdana" panose="020B0604030504040204" pitchFamily="34" charset="0"/>
              </a:rPr>
              <a:t>Ecorobotix</a:t>
            </a:r>
            <a:r>
              <a:rPr lang="fr-FR" sz="1200">
                <a:solidFill>
                  <a:srgbClr val="2E2F2D"/>
                </a:solidFill>
                <a:latin typeface="Verdana" panose="020B0604030504040204" pitchFamily="34" charset="0"/>
                <a:ea typeface="Verdana" panose="020B0604030504040204" pitchFamily="34" charset="0"/>
                <a:cs typeface="Verdana" panose="020B0604030504040204" pitchFamily="34" charset="0"/>
              </a:rPr>
              <a:t> : équipé de </a:t>
            </a:r>
            <a:r>
              <a:rPr lang="fr-FR" sz="12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caméras et l’IA pour détecter instantanément les plantes individuellement</a:t>
            </a:r>
            <a:endParaRPr lang="fr-FR" sz="1200">
              <a:solidFill>
                <a:schemeClr val="bg2"/>
              </a:solidFill>
              <a:latin typeface="Verdana" panose="020B0604030504040204" pitchFamily="34" charset="0"/>
              <a:ea typeface="Verdana" panose="020B0604030504040204" pitchFamily="34" charset="0"/>
              <a:cs typeface="Verdana" panose="020B0604030504040204" pitchFamily="34" charset="0"/>
              <a:sym typeface="Verdana"/>
            </a:endParaRPr>
          </a:p>
        </p:txBody>
      </p:sp>
      <p:pic>
        <p:nvPicPr>
          <p:cNvPr id="246" name="Google Shape;246;p13"/>
          <p:cNvPicPr preferRelativeResize="0"/>
          <p:nvPr/>
        </p:nvPicPr>
        <p:blipFill>
          <a:blip r:embed="rId5">
            <a:alphaModFix/>
          </a:blip>
          <a:stretch>
            <a:fillRect/>
          </a:stretch>
        </p:blipFill>
        <p:spPr>
          <a:xfrm>
            <a:off x="8562000" y="0"/>
            <a:ext cx="581999" cy="582001"/>
          </a:xfrm>
          <a:prstGeom prst="rect">
            <a:avLst/>
          </a:prstGeom>
          <a:noFill/>
          <a:ln>
            <a:noFill/>
          </a:ln>
        </p:spPr>
      </p:pic>
      <p:pic>
        <p:nvPicPr>
          <p:cNvPr id="4098" name="Picture 2" descr="SIVAL Innovation">
            <a:extLst>
              <a:ext uri="{FF2B5EF4-FFF2-40B4-BE49-F238E27FC236}">
                <a16:creationId xmlns:a16="http://schemas.microsoft.com/office/drawing/2014/main" id="{8A58EDF3-03CB-B94F-98DD-6D8D9A7A35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2825" y="666773"/>
            <a:ext cx="1657350" cy="165735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3816F3D-6DEF-6C4D-B268-D82DE8C8A3EA}"/>
              </a:ext>
            </a:extLst>
          </p:cNvPr>
          <p:cNvSpPr txBox="1"/>
          <p:nvPr/>
        </p:nvSpPr>
        <p:spPr>
          <a:xfrm>
            <a:off x="62851" y="4892279"/>
            <a:ext cx="4645478" cy="215444"/>
          </a:xfrm>
          <a:prstGeom prst="rect">
            <a:avLst/>
          </a:prstGeom>
          <a:noFill/>
        </p:spPr>
        <p:txBody>
          <a:bodyPr wrap="square">
            <a:spAutoFit/>
          </a:bodyPr>
          <a:lstStyle/>
          <a:p>
            <a:r>
              <a:rPr lang="fr-FR" sz="800">
                <a:effectLst/>
                <a:latin typeface="Calibri" panose="020F0502020204030204" pitchFamily="34" charset="0"/>
                <a:ea typeface="Calibri" panose="020F0502020204030204" pitchFamily="34" charset="0"/>
                <a:cs typeface="Calibri" panose="020F0502020204030204" pitchFamily="34" charset="0"/>
              </a:rPr>
              <a:t>Source : </a:t>
            </a:r>
            <a:r>
              <a:rPr lang="fr-FR" sz="800" err="1">
                <a:effectLst/>
                <a:latin typeface="Calibri" panose="020F0502020204030204" pitchFamily="34" charset="0"/>
                <a:ea typeface="Calibri" panose="020F0502020204030204" pitchFamily="34" charset="0"/>
                <a:cs typeface="Calibri" panose="020F0502020204030204" pitchFamily="34" charset="0"/>
              </a:rPr>
              <a:t>Médialfel</a:t>
            </a:r>
            <a:r>
              <a:rPr lang="fr-FR" sz="800">
                <a:effectLst/>
                <a:latin typeface="Calibri" panose="020F0502020204030204" pitchFamily="34" charset="0"/>
                <a:ea typeface="Calibri" panose="020F0502020204030204" pitchFamily="34" charset="0"/>
                <a:cs typeface="Calibri" panose="020F0502020204030204" pitchFamily="34" charset="0"/>
              </a:rPr>
              <a:t>. 20 décembre 2022</a:t>
            </a:r>
            <a:endParaRPr lang="fr-FR"/>
          </a:p>
        </p:txBody>
      </p:sp>
      <p:pic>
        <p:nvPicPr>
          <p:cNvPr id="6148" name="Picture 4">
            <a:extLst>
              <a:ext uri="{FF2B5EF4-FFF2-40B4-BE49-F238E27FC236}">
                <a16:creationId xmlns:a16="http://schemas.microsoft.com/office/drawing/2014/main" id="{D9AD4FA2-DA86-4A4D-8D3C-C4348ED106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8219" y="2649495"/>
            <a:ext cx="4021956" cy="213285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3AF3182-BC36-3A25-9021-C1192BCD7A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1253551554"/>
      </p:ext>
    </p:extLst>
  </p:cSld>
  <p:clrMapOvr>
    <a:masterClrMapping/>
  </p:clrMapOvr>
  <mc:AlternateContent xmlns:mc="http://schemas.openxmlformats.org/markup-compatibility/2006">
    <mc:Choice xmlns:p14="http://schemas.microsoft.com/office/powerpoint/2010/main" Requires="p14">
      <p:transition spd="slow" p14:dur="2000" advTm="112499"/>
    </mc:Choice>
    <mc:Fallback>
      <p:transition spd="slow" advTm="112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4"/>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Agenda</a:t>
            </a:r>
            <a:endParaRPr>
              <a:highlight>
                <a:schemeClr val="accent6"/>
              </a:highlight>
            </a:endParaRPr>
          </a:p>
        </p:txBody>
      </p:sp>
      <p:sp>
        <p:nvSpPr>
          <p:cNvPr id="305" name="Google Shape;305;p14"/>
          <p:cNvSpPr txBox="1"/>
          <p:nvPr/>
        </p:nvSpPr>
        <p:spPr>
          <a:xfrm>
            <a:off x="6092481" y="2001626"/>
            <a:ext cx="2993100" cy="415500"/>
          </a:xfrm>
          <a:prstGeom prst="rect">
            <a:avLst/>
          </a:prstGeom>
          <a:noFill/>
          <a:ln>
            <a:noFill/>
          </a:ln>
        </p:spPr>
        <p:txBody>
          <a:bodyPr spcFirstLastPara="1" wrap="square" lIns="91425" tIns="91425" rIns="91425" bIns="91425" anchor="t" anchorCtr="0">
            <a:noAutofit/>
          </a:bodyPr>
          <a:lstStyle/>
          <a:p>
            <a:pPr>
              <a:lnSpc>
                <a:spcPct val="115000"/>
              </a:lnSpc>
              <a:buSzPts val="1200"/>
            </a:pPr>
            <a:r>
              <a:rPr lang="fr" sz="1200" b="1" err="1">
                <a:solidFill>
                  <a:schemeClr val="dk2"/>
                </a:solidFill>
                <a:latin typeface="Verdana"/>
                <a:ea typeface="Verdana"/>
                <a:cs typeface="Verdana"/>
                <a:sym typeface="Verdana"/>
              </a:rPr>
              <a:t>Territorium</a:t>
            </a:r>
            <a:r>
              <a:rPr lang="fr" sz="1200" b="1">
                <a:solidFill>
                  <a:schemeClr val="dk2"/>
                </a:solidFill>
                <a:latin typeface="Verdana"/>
                <a:ea typeface="Verdana"/>
                <a:cs typeface="Verdana"/>
                <a:sym typeface="Verdana"/>
              </a:rPr>
              <a:t> - Rennes</a:t>
            </a:r>
            <a:endParaRPr lang="fr" sz="1200" b="1" i="0" u="none" strike="noStrike" cap="none">
              <a:solidFill>
                <a:schemeClr val="dk2"/>
              </a:solidFill>
              <a:latin typeface="Verdana"/>
              <a:ea typeface="Verdana"/>
              <a:cs typeface="Verdana"/>
            </a:endParaRPr>
          </a:p>
        </p:txBody>
      </p:sp>
      <p:sp>
        <p:nvSpPr>
          <p:cNvPr id="306" name="Google Shape;306;p14"/>
          <p:cNvSpPr txBox="1"/>
          <p:nvPr/>
        </p:nvSpPr>
        <p:spPr>
          <a:xfrm>
            <a:off x="3821025" y="1902505"/>
            <a:ext cx="1732268" cy="419898"/>
          </a:xfrm>
          <a:prstGeom prst="rect">
            <a:avLst/>
          </a:prstGeom>
          <a:noFill/>
          <a:ln>
            <a:noFill/>
          </a:ln>
        </p:spPr>
        <p:txBody>
          <a:bodyPr spcFirstLastPara="1" wrap="square" lIns="91425" tIns="91425" rIns="91425" bIns="91425" anchor="t" anchorCtr="0">
            <a:noAutofit/>
          </a:bodyPr>
          <a:lstStyle/>
          <a:p>
            <a:pPr algn="r">
              <a:lnSpc>
                <a:spcPct val="115000"/>
              </a:lnSpc>
              <a:buSzPts val="1200"/>
            </a:pPr>
            <a:r>
              <a:rPr lang="fr" sz="1200" b="1">
                <a:solidFill>
                  <a:schemeClr val="dk2"/>
                </a:solidFill>
                <a:latin typeface="Verdana"/>
                <a:ea typeface="Verdana"/>
                <a:cs typeface="Verdana"/>
              </a:rPr>
              <a:t>19 janvier</a:t>
            </a:r>
          </a:p>
          <a:p>
            <a:pPr marL="0" marR="0" lvl="0" indent="0" algn="l" rtl="0">
              <a:lnSpc>
                <a:spcPct val="115000"/>
              </a:lnSpc>
              <a:spcBef>
                <a:spcPts val="0"/>
              </a:spcBef>
              <a:spcAft>
                <a:spcPts val="0"/>
              </a:spcAft>
              <a:buClr>
                <a:srgbClr val="000000"/>
              </a:buClr>
              <a:buSzPts val="1200"/>
              <a:buFont typeface="Arial"/>
              <a:buNone/>
            </a:pPr>
            <a:endParaRPr sz="1200" b="1">
              <a:solidFill>
                <a:schemeClr val="dk2"/>
              </a:solidFill>
              <a:latin typeface="Verdana"/>
              <a:ea typeface="Verdana"/>
              <a:cs typeface="Verdana"/>
              <a:sym typeface="Verdana"/>
            </a:endParaRPr>
          </a:p>
          <a:p>
            <a:pPr algn="r">
              <a:lnSpc>
                <a:spcPct val="115000"/>
              </a:lnSpc>
              <a:buSzPts val="1200"/>
            </a:pPr>
            <a:endParaRPr sz="1200" b="1">
              <a:solidFill>
                <a:schemeClr val="dk2"/>
              </a:solidFill>
              <a:latin typeface="Verdana"/>
              <a:ea typeface="Verdana"/>
              <a:cs typeface="Verdana"/>
              <a:sym typeface="Verdana"/>
            </a:endParaRPr>
          </a:p>
        </p:txBody>
      </p:sp>
      <p:sp>
        <p:nvSpPr>
          <p:cNvPr id="307" name="Google Shape;307;p14"/>
          <p:cNvSpPr/>
          <p:nvPr/>
        </p:nvSpPr>
        <p:spPr>
          <a:xfrm>
            <a:off x="5727840" y="1281693"/>
            <a:ext cx="146463" cy="389177"/>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dk2"/>
              </a:highlight>
              <a:latin typeface="Arial"/>
              <a:ea typeface="Arial"/>
              <a:cs typeface="Arial"/>
              <a:sym typeface="Arial"/>
            </a:endParaRPr>
          </a:p>
        </p:txBody>
      </p:sp>
      <p:cxnSp>
        <p:nvCxnSpPr>
          <p:cNvPr id="308" name="Google Shape;308;p14"/>
          <p:cNvCxnSpPr/>
          <p:nvPr/>
        </p:nvCxnSpPr>
        <p:spPr>
          <a:xfrm rot="10800000">
            <a:off x="5510589" y="1281687"/>
            <a:ext cx="581100" cy="0"/>
          </a:xfrm>
          <a:prstGeom prst="straightConnector1">
            <a:avLst/>
          </a:prstGeom>
          <a:noFill/>
          <a:ln w="9525" cap="flat" cmpd="sng">
            <a:solidFill>
              <a:schemeClr val="dk2"/>
            </a:solidFill>
            <a:prstDash val="solid"/>
            <a:round/>
            <a:headEnd type="none" w="sm" len="sm"/>
            <a:tailEnd type="none" w="sm" len="sm"/>
          </a:ln>
        </p:spPr>
      </p:cxnSp>
      <p:grpSp>
        <p:nvGrpSpPr>
          <p:cNvPr id="309" name="Google Shape;309;p14"/>
          <p:cNvGrpSpPr/>
          <p:nvPr/>
        </p:nvGrpSpPr>
        <p:grpSpPr>
          <a:xfrm>
            <a:off x="5510298" y="1648903"/>
            <a:ext cx="581244" cy="773237"/>
            <a:chOff x="4318975" y="1083450"/>
            <a:chExt cx="529800" cy="591250"/>
          </a:xfrm>
        </p:grpSpPr>
        <p:sp>
          <p:nvSpPr>
            <p:cNvPr id="310" name="Google Shape;310;p14"/>
            <p:cNvSpPr/>
            <p:nvPr/>
          </p:nvSpPr>
          <p:spPr>
            <a:xfrm>
              <a:off x="4517125" y="1086100"/>
              <a:ext cx="133500" cy="588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11" name="Google Shape;311;p14"/>
            <p:cNvCxnSpPr/>
            <p:nvPr/>
          </p:nvCxnSpPr>
          <p:spPr>
            <a:xfrm rot="10800000">
              <a:off x="4318975" y="1083450"/>
              <a:ext cx="529800" cy="0"/>
            </a:xfrm>
            <a:prstGeom prst="straightConnector1">
              <a:avLst/>
            </a:prstGeom>
            <a:noFill/>
            <a:ln w="9525" cap="flat" cmpd="sng">
              <a:solidFill>
                <a:schemeClr val="dk2"/>
              </a:solidFill>
              <a:prstDash val="solid"/>
              <a:round/>
              <a:headEnd type="none" w="sm" len="sm"/>
              <a:tailEnd type="none" w="sm" len="sm"/>
            </a:ln>
          </p:spPr>
        </p:cxnSp>
      </p:grpSp>
      <p:sp>
        <p:nvSpPr>
          <p:cNvPr id="315" name="Google Shape;315;p14"/>
          <p:cNvSpPr/>
          <p:nvPr/>
        </p:nvSpPr>
        <p:spPr>
          <a:xfrm rot="10800000">
            <a:off x="5623375" y="4292800"/>
            <a:ext cx="355200" cy="306900"/>
          </a:xfrm>
          <a:prstGeom prst="triangle">
            <a:avLst>
              <a:gd name="adj"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6" name="Google Shape;316;p14"/>
          <p:cNvPicPr preferRelativeResize="0"/>
          <p:nvPr/>
        </p:nvPicPr>
        <p:blipFill rotWithShape="1">
          <a:blip r:embed="rId5">
            <a:alphaModFix/>
          </a:blip>
          <a:srcRect/>
          <a:stretch/>
        </p:blipFill>
        <p:spPr>
          <a:xfrm>
            <a:off x="8567475" y="12"/>
            <a:ext cx="534975" cy="534975"/>
          </a:xfrm>
          <a:prstGeom prst="rect">
            <a:avLst/>
          </a:prstGeom>
          <a:noFill/>
          <a:ln>
            <a:noFill/>
          </a:ln>
        </p:spPr>
      </p:pic>
      <p:pic>
        <p:nvPicPr>
          <p:cNvPr id="317" name="Google Shape;317;p14"/>
          <p:cNvPicPr preferRelativeResize="0"/>
          <p:nvPr/>
        </p:nvPicPr>
        <p:blipFill rotWithShape="1">
          <a:blip r:embed="rId6">
            <a:alphaModFix amt="70000"/>
          </a:blip>
          <a:srcRect l="12316" r="25606"/>
          <a:stretch/>
        </p:blipFill>
        <p:spPr>
          <a:xfrm>
            <a:off x="0" y="582000"/>
            <a:ext cx="3775224" cy="4561499"/>
          </a:xfrm>
          <a:prstGeom prst="rect">
            <a:avLst/>
          </a:prstGeom>
          <a:noFill/>
          <a:ln>
            <a:noFill/>
          </a:ln>
        </p:spPr>
      </p:pic>
      <p:sp>
        <p:nvSpPr>
          <p:cNvPr id="318" name="Google Shape;318;p14"/>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16</a:t>
            </a:fld>
            <a:endParaRPr/>
          </a:p>
        </p:txBody>
      </p:sp>
      <p:sp>
        <p:nvSpPr>
          <p:cNvPr id="319" name="Google Shape;319;p14"/>
          <p:cNvSpPr txBox="1"/>
          <p:nvPr/>
        </p:nvSpPr>
        <p:spPr>
          <a:xfrm>
            <a:off x="3675852" y="1026394"/>
            <a:ext cx="1775400" cy="355200"/>
          </a:xfrm>
          <a:prstGeom prst="rect">
            <a:avLst/>
          </a:prstGeom>
          <a:noFill/>
          <a:ln>
            <a:noFill/>
          </a:ln>
        </p:spPr>
        <p:txBody>
          <a:bodyPr spcFirstLastPara="1" wrap="square" lIns="91425" tIns="91425" rIns="91425" bIns="91425" anchor="t" anchorCtr="0">
            <a:noAutofit/>
          </a:bodyPr>
          <a:lstStyle/>
          <a:p>
            <a:pPr algn="r">
              <a:lnSpc>
                <a:spcPct val="115000"/>
              </a:lnSpc>
              <a:buSzPts val="1200"/>
            </a:pPr>
            <a:r>
              <a:rPr lang="fr" sz="1200" b="1">
                <a:solidFill>
                  <a:schemeClr val="dk2"/>
                </a:solidFill>
                <a:latin typeface="Verdana"/>
                <a:ea typeface="Verdana"/>
                <a:cs typeface="Verdana"/>
                <a:sym typeface="Verdana"/>
              </a:rPr>
              <a:t>17 janvier</a:t>
            </a:r>
            <a:endParaRPr sz="1200" b="1" i="0" u="none" strike="noStrike" cap="none">
              <a:solidFill>
                <a:schemeClr val="dk2"/>
              </a:solidFill>
              <a:latin typeface="Verdana"/>
              <a:ea typeface="Verdana"/>
              <a:cs typeface="Verdana"/>
              <a:sym typeface="Verdana"/>
            </a:endParaRPr>
          </a:p>
        </p:txBody>
      </p:sp>
      <p:sp>
        <p:nvSpPr>
          <p:cNvPr id="320" name="Google Shape;320;p14"/>
          <p:cNvSpPr txBox="1"/>
          <p:nvPr/>
        </p:nvSpPr>
        <p:spPr>
          <a:xfrm>
            <a:off x="6148045" y="1292021"/>
            <a:ext cx="2993100" cy="35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fr" sz="1200" b="1">
                <a:solidFill>
                  <a:schemeClr val="dk2"/>
                </a:solidFill>
                <a:highlight>
                  <a:schemeClr val="lt1"/>
                </a:highlight>
                <a:latin typeface="Verdana"/>
                <a:ea typeface="Verdana"/>
                <a:cs typeface="Verdana"/>
                <a:sym typeface="Verdana"/>
              </a:rPr>
              <a:t>SIVAL - Angers</a:t>
            </a:r>
            <a:endParaRPr sz="1000" b="1" i="0" u="none" strike="noStrike" cap="none">
              <a:solidFill>
                <a:schemeClr val="dk2"/>
              </a:solidFill>
              <a:latin typeface="Verdana"/>
              <a:ea typeface="Verdana"/>
              <a:cs typeface="Verdana"/>
              <a:sym typeface="Verdana"/>
            </a:endParaRPr>
          </a:p>
        </p:txBody>
      </p:sp>
      <p:sp>
        <p:nvSpPr>
          <p:cNvPr id="321" name="Google Shape;321;p14"/>
          <p:cNvSpPr txBox="1"/>
          <p:nvPr/>
        </p:nvSpPr>
        <p:spPr>
          <a:xfrm>
            <a:off x="6091700" y="1995080"/>
            <a:ext cx="2993100" cy="35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chemeClr val="dk2"/>
              </a:solidFill>
              <a:highlight>
                <a:schemeClr val="lt1"/>
              </a:highlight>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000"/>
              <a:buFont typeface="Arial"/>
              <a:buNone/>
            </a:pPr>
            <a:r>
              <a:rPr lang="fr" sz="1000" b="1" i="0" u="none" strike="noStrike" cap="none">
                <a:solidFill>
                  <a:schemeClr val="lt1"/>
                </a:solidFill>
                <a:latin typeface="Verdana"/>
                <a:ea typeface="Verdana"/>
                <a:cs typeface="Verdana"/>
                <a:sym typeface="Verdana"/>
              </a:rPr>
              <a:t>SIMA </a:t>
            </a:r>
            <a:endParaRPr sz="1000" b="1" i="0" u="none" strike="noStrike" cap="none">
              <a:solidFill>
                <a:schemeClr val="lt1"/>
              </a:solidFill>
              <a:latin typeface="Verdana"/>
              <a:ea typeface="Verdana"/>
              <a:cs typeface="Verdana"/>
              <a:sym typeface="Verdana"/>
            </a:endParaRPr>
          </a:p>
        </p:txBody>
      </p:sp>
      <p:sp>
        <p:nvSpPr>
          <p:cNvPr id="323" name="Google Shape;323;p14"/>
          <p:cNvSpPr txBox="1"/>
          <p:nvPr/>
        </p:nvSpPr>
        <p:spPr>
          <a:xfrm>
            <a:off x="4424144" y="1481797"/>
            <a:ext cx="1140021" cy="412965"/>
          </a:xfrm>
          <a:prstGeom prst="rect">
            <a:avLst/>
          </a:prstGeom>
          <a:noFill/>
          <a:ln>
            <a:noFill/>
          </a:ln>
        </p:spPr>
        <p:txBody>
          <a:bodyPr spcFirstLastPara="1" wrap="square" lIns="91425" tIns="91425" rIns="91425" bIns="91425" anchor="t" anchorCtr="0">
            <a:noAutofit/>
          </a:bodyPr>
          <a:lstStyle/>
          <a:p>
            <a:pPr>
              <a:lnSpc>
                <a:spcPct val="115000"/>
              </a:lnSpc>
              <a:buSzPts val="1200"/>
            </a:pPr>
            <a:r>
              <a:rPr lang="fr" sz="1200" b="1">
                <a:solidFill>
                  <a:schemeClr val="dk2"/>
                </a:solidFill>
                <a:latin typeface="Verdana"/>
                <a:ea typeface="Verdana"/>
                <a:cs typeface="Verdana"/>
                <a:sym typeface="Verdana"/>
              </a:rPr>
              <a:t>19 janvier</a:t>
            </a:r>
            <a:endParaRPr sz="1200" b="1" i="0" u="none" strike="noStrike" cap="none">
              <a:solidFill>
                <a:schemeClr val="dk2"/>
              </a:solidFill>
              <a:latin typeface="Verdana"/>
              <a:ea typeface="Verdana"/>
              <a:cs typeface="Verdana"/>
              <a:sym typeface="Verdana"/>
            </a:endParaRPr>
          </a:p>
        </p:txBody>
      </p:sp>
      <p:grpSp>
        <p:nvGrpSpPr>
          <p:cNvPr id="324" name="Google Shape;324;p14"/>
          <p:cNvGrpSpPr/>
          <p:nvPr/>
        </p:nvGrpSpPr>
        <p:grpSpPr>
          <a:xfrm>
            <a:off x="5510423" y="3209233"/>
            <a:ext cx="581244" cy="1083643"/>
            <a:chOff x="4318975" y="1083450"/>
            <a:chExt cx="529800" cy="591250"/>
          </a:xfrm>
        </p:grpSpPr>
        <p:sp>
          <p:nvSpPr>
            <p:cNvPr id="325" name="Google Shape;325;p14"/>
            <p:cNvSpPr/>
            <p:nvPr/>
          </p:nvSpPr>
          <p:spPr>
            <a:xfrm>
              <a:off x="4517125" y="1086100"/>
              <a:ext cx="133500" cy="588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26" name="Google Shape;326;p14"/>
            <p:cNvCxnSpPr/>
            <p:nvPr/>
          </p:nvCxnSpPr>
          <p:spPr>
            <a:xfrm rot="10800000">
              <a:off x="4318975" y="1083450"/>
              <a:ext cx="529800" cy="0"/>
            </a:xfrm>
            <a:prstGeom prst="straightConnector1">
              <a:avLst/>
            </a:prstGeom>
            <a:noFill/>
            <a:ln w="9525" cap="flat" cmpd="sng">
              <a:solidFill>
                <a:schemeClr val="dk2"/>
              </a:solidFill>
              <a:prstDash val="solid"/>
              <a:round/>
              <a:headEnd type="none" w="sm" len="sm"/>
              <a:tailEnd type="none" w="sm" len="sm"/>
            </a:ln>
          </p:spPr>
        </p:cxnSp>
      </p:grpSp>
      <p:sp>
        <p:nvSpPr>
          <p:cNvPr id="327" name="Google Shape;327;p14"/>
          <p:cNvSpPr/>
          <p:nvPr/>
        </p:nvSpPr>
        <p:spPr>
          <a:xfrm>
            <a:off x="4989058" y="1319858"/>
            <a:ext cx="146400" cy="273300"/>
          </a:xfrm>
          <a:prstGeom prst="down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324;p14">
            <a:extLst>
              <a:ext uri="{FF2B5EF4-FFF2-40B4-BE49-F238E27FC236}">
                <a16:creationId xmlns:a16="http://schemas.microsoft.com/office/drawing/2014/main" id="{BF194A01-82D3-6C6E-7FB9-BB3EDC8F8B86}"/>
              </a:ext>
            </a:extLst>
          </p:cNvPr>
          <p:cNvGrpSpPr/>
          <p:nvPr/>
        </p:nvGrpSpPr>
        <p:grpSpPr>
          <a:xfrm>
            <a:off x="5510422" y="3571451"/>
            <a:ext cx="581244" cy="359207"/>
            <a:chOff x="4318975" y="1083450"/>
            <a:chExt cx="529800" cy="591250"/>
          </a:xfrm>
        </p:grpSpPr>
        <p:sp>
          <p:nvSpPr>
            <p:cNvPr id="3" name="Google Shape;325;p14">
              <a:extLst>
                <a:ext uri="{FF2B5EF4-FFF2-40B4-BE49-F238E27FC236}">
                  <a16:creationId xmlns:a16="http://schemas.microsoft.com/office/drawing/2014/main" id="{E5219A0C-539D-CD25-0B9D-F6F6F215D46C}"/>
                </a:ext>
              </a:extLst>
            </p:cNvPr>
            <p:cNvSpPr/>
            <p:nvPr/>
          </p:nvSpPr>
          <p:spPr>
            <a:xfrm>
              <a:off x="4517125" y="1086100"/>
              <a:ext cx="133500" cy="588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 name="Google Shape;326;p14">
              <a:extLst>
                <a:ext uri="{FF2B5EF4-FFF2-40B4-BE49-F238E27FC236}">
                  <a16:creationId xmlns:a16="http://schemas.microsoft.com/office/drawing/2014/main" id="{73EF6C5A-347E-818C-DF2D-FA0BF299857F}"/>
                </a:ext>
              </a:extLst>
            </p:cNvPr>
            <p:cNvCxnSpPr>
              <a:cxnSpLocks/>
            </p:cNvCxnSpPr>
            <p:nvPr/>
          </p:nvCxnSpPr>
          <p:spPr>
            <a:xfrm rot="10800000">
              <a:off x="4318975" y="1083450"/>
              <a:ext cx="529800" cy="0"/>
            </a:xfrm>
            <a:prstGeom prst="straightConnector1">
              <a:avLst/>
            </a:prstGeom>
            <a:noFill/>
            <a:ln w="9525" cap="flat" cmpd="sng">
              <a:solidFill>
                <a:schemeClr val="dk2"/>
              </a:solidFill>
              <a:prstDash val="solid"/>
              <a:round/>
              <a:headEnd type="none" w="sm" len="sm"/>
              <a:tailEnd type="none" w="sm" len="sm"/>
            </a:ln>
          </p:spPr>
        </p:cxnSp>
      </p:grpSp>
      <p:sp>
        <p:nvSpPr>
          <p:cNvPr id="6" name="Google Shape;306;p14">
            <a:extLst>
              <a:ext uri="{FF2B5EF4-FFF2-40B4-BE49-F238E27FC236}">
                <a16:creationId xmlns:a16="http://schemas.microsoft.com/office/drawing/2014/main" id="{D22C1CE4-AFF8-60FA-EA4E-7B9B736CA8E3}"/>
              </a:ext>
            </a:extLst>
          </p:cNvPr>
          <p:cNvSpPr txBox="1"/>
          <p:nvPr/>
        </p:nvSpPr>
        <p:spPr>
          <a:xfrm>
            <a:off x="3828938" y="3408678"/>
            <a:ext cx="1732268" cy="419898"/>
          </a:xfrm>
          <a:prstGeom prst="rect">
            <a:avLst/>
          </a:prstGeom>
          <a:noFill/>
          <a:ln>
            <a:noFill/>
          </a:ln>
        </p:spPr>
        <p:txBody>
          <a:bodyPr spcFirstLastPara="1" wrap="square" lIns="91425" tIns="91425" rIns="91425" bIns="91425" anchor="t" anchorCtr="0">
            <a:noAutofit/>
          </a:bodyPr>
          <a:lstStyle/>
          <a:p>
            <a:pPr algn="r">
              <a:lnSpc>
                <a:spcPct val="115000"/>
              </a:lnSpc>
              <a:buSzPts val="1200"/>
            </a:pPr>
            <a:r>
              <a:rPr lang="fr" sz="1200" b="1">
                <a:solidFill>
                  <a:schemeClr val="dk2"/>
                </a:solidFill>
                <a:latin typeface="Verdana"/>
                <a:ea typeface="Verdana"/>
                <a:cs typeface="Verdana"/>
              </a:rPr>
              <a:t>27 janvier</a:t>
            </a:r>
          </a:p>
          <a:p>
            <a:pPr marL="0" marR="0" lvl="0" indent="0" algn="l" rtl="0">
              <a:lnSpc>
                <a:spcPct val="115000"/>
              </a:lnSpc>
              <a:spcBef>
                <a:spcPts val="0"/>
              </a:spcBef>
              <a:spcAft>
                <a:spcPts val="0"/>
              </a:spcAft>
              <a:buClr>
                <a:srgbClr val="000000"/>
              </a:buClr>
              <a:buSzPts val="1200"/>
              <a:buFont typeface="Arial"/>
              <a:buNone/>
            </a:pPr>
            <a:endParaRPr sz="1200" b="1">
              <a:solidFill>
                <a:schemeClr val="dk2"/>
              </a:solidFill>
              <a:latin typeface="Verdana"/>
              <a:ea typeface="Verdana"/>
              <a:cs typeface="Verdana"/>
              <a:sym typeface="Verdana"/>
            </a:endParaRPr>
          </a:p>
          <a:p>
            <a:pPr algn="r">
              <a:lnSpc>
                <a:spcPct val="115000"/>
              </a:lnSpc>
              <a:buSzPts val="1200"/>
            </a:pPr>
            <a:endParaRPr sz="1200" b="1">
              <a:solidFill>
                <a:schemeClr val="dk2"/>
              </a:solidFill>
              <a:latin typeface="Verdana"/>
              <a:ea typeface="Verdana"/>
              <a:cs typeface="Verdana"/>
              <a:sym typeface="Verdana"/>
            </a:endParaRPr>
          </a:p>
        </p:txBody>
      </p:sp>
      <p:sp>
        <p:nvSpPr>
          <p:cNvPr id="7" name="Google Shape;306;p14">
            <a:extLst>
              <a:ext uri="{FF2B5EF4-FFF2-40B4-BE49-F238E27FC236}">
                <a16:creationId xmlns:a16="http://schemas.microsoft.com/office/drawing/2014/main" id="{718BB912-3DC1-139A-B79D-145F06903D9A}"/>
              </a:ext>
            </a:extLst>
          </p:cNvPr>
          <p:cNvSpPr txBox="1"/>
          <p:nvPr/>
        </p:nvSpPr>
        <p:spPr>
          <a:xfrm>
            <a:off x="3772592" y="2998163"/>
            <a:ext cx="1732268" cy="299159"/>
          </a:xfrm>
          <a:prstGeom prst="rect">
            <a:avLst/>
          </a:prstGeom>
          <a:noFill/>
          <a:ln>
            <a:noFill/>
          </a:ln>
        </p:spPr>
        <p:txBody>
          <a:bodyPr spcFirstLastPara="1" wrap="square" lIns="91425" tIns="91425" rIns="91425" bIns="91425" anchor="t" anchorCtr="0">
            <a:noAutofit/>
          </a:bodyPr>
          <a:lstStyle/>
          <a:p>
            <a:pPr algn="r">
              <a:lnSpc>
                <a:spcPct val="115000"/>
              </a:lnSpc>
              <a:buSzPts val="1200"/>
            </a:pPr>
            <a:r>
              <a:rPr lang="fr" sz="1200" b="1">
                <a:solidFill>
                  <a:schemeClr val="dk2"/>
                </a:solidFill>
                <a:latin typeface="Verdana"/>
                <a:ea typeface="Verdana"/>
                <a:cs typeface="Verdana"/>
              </a:rPr>
              <a:t>24 janvier</a:t>
            </a:r>
          </a:p>
          <a:p>
            <a:pPr marL="0" marR="0" lvl="0" indent="0" algn="l" rtl="0">
              <a:lnSpc>
                <a:spcPct val="115000"/>
              </a:lnSpc>
              <a:spcBef>
                <a:spcPts val="0"/>
              </a:spcBef>
              <a:spcAft>
                <a:spcPts val="0"/>
              </a:spcAft>
              <a:buClr>
                <a:srgbClr val="000000"/>
              </a:buClr>
              <a:buSzPts val="1200"/>
              <a:buFont typeface="Arial"/>
              <a:buNone/>
            </a:pPr>
            <a:endParaRPr sz="1200" b="1">
              <a:solidFill>
                <a:schemeClr val="dk2"/>
              </a:solidFill>
              <a:latin typeface="Verdana"/>
              <a:ea typeface="Verdana"/>
              <a:cs typeface="Verdana"/>
              <a:sym typeface="Verdana"/>
            </a:endParaRPr>
          </a:p>
          <a:p>
            <a:pPr algn="r">
              <a:lnSpc>
                <a:spcPct val="115000"/>
              </a:lnSpc>
              <a:buSzPts val="1200"/>
            </a:pPr>
            <a:endParaRPr sz="1200" b="1">
              <a:solidFill>
                <a:schemeClr val="dk2"/>
              </a:solidFill>
              <a:latin typeface="Verdana"/>
              <a:ea typeface="Verdana"/>
              <a:cs typeface="Verdana"/>
              <a:sym typeface="Verdana"/>
            </a:endParaRPr>
          </a:p>
        </p:txBody>
      </p:sp>
      <p:sp>
        <p:nvSpPr>
          <p:cNvPr id="8" name="Google Shape;327;p14">
            <a:extLst>
              <a:ext uri="{FF2B5EF4-FFF2-40B4-BE49-F238E27FC236}">
                <a16:creationId xmlns:a16="http://schemas.microsoft.com/office/drawing/2014/main" id="{31337355-46F7-F7F0-86A1-6FA2B32846BC}"/>
              </a:ext>
            </a:extLst>
          </p:cNvPr>
          <p:cNvSpPr/>
          <p:nvPr/>
        </p:nvSpPr>
        <p:spPr>
          <a:xfrm>
            <a:off x="4948811" y="3275836"/>
            <a:ext cx="146400" cy="273300"/>
          </a:xfrm>
          <a:prstGeom prst="down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21;p14">
            <a:extLst>
              <a:ext uri="{FF2B5EF4-FFF2-40B4-BE49-F238E27FC236}">
                <a16:creationId xmlns:a16="http://schemas.microsoft.com/office/drawing/2014/main" id="{F155E773-238F-ADC6-5492-FBCAF669B6E9}"/>
              </a:ext>
            </a:extLst>
          </p:cNvPr>
          <p:cNvSpPr txBox="1"/>
          <p:nvPr/>
        </p:nvSpPr>
        <p:spPr>
          <a:xfrm>
            <a:off x="6115848" y="3193879"/>
            <a:ext cx="2993100" cy="355200"/>
          </a:xfrm>
          <a:prstGeom prst="rect">
            <a:avLst/>
          </a:prstGeom>
          <a:noFill/>
          <a:ln>
            <a:noFill/>
          </a:ln>
        </p:spPr>
        <p:txBody>
          <a:bodyPr spcFirstLastPara="1" wrap="square" lIns="91425" tIns="91425" rIns="91425" bIns="91425" anchor="t" anchorCtr="0">
            <a:noAutofit/>
          </a:bodyPr>
          <a:lstStyle/>
          <a:p>
            <a:pPr>
              <a:lnSpc>
                <a:spcPct val="115000"/>
              </a:lnSpc>
              <a:buSzPts val="1200"/>
            </a:pPr>
            <a:r>
              <a:rPr lang="en-US" sz="1200" b="1">
                <a:solidFill>
                  <a:schemeClr val="dk2"/>
                </a:solidFill>
                <a:highlight>
                  <a:srgbClr val="FFFFFF"/>
                </a:highlight>
                <a:latin typeface="Verdana"/>
                <a:ea typeface="Verdana"/>
                <a:cs typeface="Verdana"/>
              </a:rPr>
              <a:t>Salon IPM – Essen, </a:t>
            </a:r>
            <a:r>
              <a:rPr lang="en-US" sz="1200" b="1" err="1">
                <a:solidFill>
                  <a:schemeClr val="dk2"/>
                </a:solidFill>
                <a:highlight>
                  <a:srgbClr val="FFFFFF"/>
                </a:highlight>
                <a:latin typeface="Verdana"/>
                <a:ea typeface="Verdana"/>
                <a:cs typeface="Verdana"/>
              </a:rPr>
              <a:t>Allemagne</a:t>
            </a:r>
            <a:endParaRPr sz="1200" b="1" i="0" u="none" strike="noStrike" cap="none" err="1">
              <a:solidFill>
                <a:schemeClr val="dk2"/>
              </a:solidFill>
              <a:highlight>
                <a:schemeClr val="lt1"/>
              </a:highlight>
              <a:latin typeface="Verdana"/>
              <a:ea typeface="Verdana"/>
              <a:cs typeface="Verdana"/>
              <a:sym typeface="Verdana"/>
            </a:endParaRPr>
          </a:p>
          <a:p>
            <a:pPr>
              <a:lnSpc>
                <a:spcPct val="115000"/>
              </a:lnSpc>
              <a:buSzPts val="1000"/>
            </a:pPr>
            <a:r>
              <a:rPr lang="fr" sz="1000" b="1" i="0" u="none" strike="noStrike" cap="none">
                <a:solidFill>
                  <a:schemeClr val="lt1"/>
                </a:solidFill>
                <a:latin typeface="Verdana"/>
                <a:ea typeface="Verdana"/>
                <a:cs typeface="Verdana"/>
                <a:sym typeface="Verdana"/>
              </a:rPr>
              <a:t>SIMA</a:t>
            </a:r>
            <a:r>
              <a:rPr lang="fr" sz="1000" b="1">
                <a:solidFill>
                  <a:schemeClr val="lt1"/>
                </a:solidFill>
                <a:latin typeface="Verdana"/>
                <a:ea typeface="Verdana"/>
                <a:cs typeface="Verdana"/>
                <a:sym typeface="Verdana"/>
              </a:rPr>
              <a:t> </a:t>
            </a:r>
            <a:endParaRPr sz="1000" b="1" i="0" u="none" strike="noStrike" cap="none">
              <a:solidFill>
                <a:schemeClr val="lt1"/>
              </a:solidFill>
              <a:latin typeface="Verdana"/>
              <a:ea typeface="Verdana"/>
              <a:cs typeface="Verdana"/>
              <a:sym typeface="Verdana"/>
            </a:endParaRPr>
          </a:p>
        </p:txBody>
      </p:sp>
      <p:sp>
        <p:nvSpPr>
          <p:cNvPr id="5" name="Google Shape;306;p14">
            <a:extLst>
              <a:ext uri="{FF2B5EF4-FFF2-40B4-BE49-F238E27FC236}">
                <a16:creationId xmlns:a16="http://schemas.microsoft.com/office/drawing/2014/main" id="{00F17703-4B2D-003B-5350-129E73171F21}"/>
              </a:ext>
            </a:extLst>
          </p:cNvPr>
          <p:cNvSpPr txBox="1"/>
          <p:nvPr/>
        </p:nvSpPr>
        <p:spPr>
          <a:xfrm>
            <a:off x="3821024" y="2202783"/>
            <a:ext cx="1732268" cy="419898"/>
          </a:xfrm>
          <a:prstGeom prst="rect">
            <a:avLst/>
          </a:prstGeom>
          <a:noFill/>
          <a:ln>
            <a:noFill/>
          </a:ln>
        </p:spPr>
        <p:txBody>
          <a:bodyPr spcFirstLastPara="1" wrap="square" lIns="91425" tIns="91425" rIns="91425" bIns="91425" anchor="t" anchorCtr="0">
            <a:noAutofit/>
          </a:bodyPr>
          <a:lstStyle/>
          <a:p>
            <a:pPr algn="r">
              <a:lnSpc>
                <a:spcPct val="115000"/>
              </a:lnSpc>
              <a:buSzPts val="1200"/>
            </a:pPr>
            <a:r>
              <a:rPr lang="fr" sz="1200" b="1">
                <a:solidFill>
                  <a:schemeClr val="dk2"/>
                </a:solidFill>
                <a:latin typeface="Verdana"/>
                <a:ea typeface="Verdana"/>
                <a:cs typeface="Verdana"/>
              </a:rPr>
              <a:t>19 janvier</a:t>
            </a:r>
          </a:p>
          <a:p>
            <a:pPr marL="0" marR="0" lvl="0" indent="0" algn="l" rtl="0">
              <a:lnSpc>
                <a:spcPct val="115000"/>
              </a:lnSpc>
              <a:spcBef>
                <a:spcPts val="0"/>
              </a:spcBef>
              <a:spcAft>
                <a:spcPts val="0"/>
              </a:spcAft>
              <a:buClr>
                <a:srgbClr val="000000"/>
              </a:buClr>
              <a:buSzPts val="1200"/>
              <a:buFont typeface="Arial"/>
              <a:buNone/>
            </a:pPr>
            <a:endParaRPr sz="1200" b="1">
              <a:solidFill>
                <a:schemeClr val="dk2"/>
              </a:solidFill>
              <a:latin typeface="Verdana"/>
              <a:ea typeface="Verdana"/>
              <a:cs typeface="Verdana"/>
              <a:sym typeface="Verdana"/>
            </a:endParaRPr>
          </a:p>
          <a:p>
            <a:pPr algn="r">
              <a:lnSpc>
                <a:spcPct val="115000"/>
              </a:lnSpc>
              <a:buSzPts val="1200"/>
            </a:pPr>
            <a:endParaRPr sz="1200" b="1">
              <a:solidFill>
                <a:schemeClr val="dk2"/>
              </a:solidFill>
              <a:latin typeface="Verdana"/>
              <a:ea typeface="Verdana"/>
              <a:cs typeface="Verdana"/>
              <a:sym typeface="Verdana"/>
            </a:endParaRPr>
          </a:p>
        </p:txBody>
      </p:sp>
      <p:sp>
        <p:nvSpPr>
          <p:cNvPr id="9" name="Google Shape;306;p14">
            <a:extLst>
              <a:ext uri="{FF2B5EF4-FFF2-40B4-BE49-F238E27FC236}">
                <a16:creationId xmlns:a16="http://schemas.microsoft.com/office/drawing/2014/main" id="{F48F36A0-0ABD-1397-D19E-87E011B2833B}"/>
              </a:ext>
            </a:extLst>
          </p:cNvPr>
          <p:cNvSpPr txBox="1"/>
          <p:nvPr/>
        </p:nvSpPr>
        <p:spPr>
          <a:xfrm>
            <a:off x="3830710" y="2648359"/>
            <a:ext cx="1732268" cy="419898"/>
          </a:xfrm>
          <a:prstGeom prst="rect">
            <a:avLst/>
          </a:prstGeom>
          <a:noFill/>
          <a:ln>
            <a:noFill/>
          </a:ln>
        </p:spPr>
        <p:txBody>
          <a:bodyPr spcFirstLastPara="1" wrap="square" lIns="91425" tIns="91425" rIns="91425" bIns="91425" anchor="t" anchorCtr="0">
            <a:noAutofit/>
          </a:bodyPr>
          <a:lstStyle/>
          <a:p>
            <a:pPr algn="r">
              <a:lnSpc>
                <a:spcPct val="115000"/>
              </a:lnSpc>
              <a:buSzPts val="1200"/>
            </a:pPr>
            <a:r>
              <a:rPr lang="fr" sz="1200" b="1" dirty="0">
                <a:solidFill>
                  <a:schemeClr val="dk2"/>
                </a:solidFill>
                <a:latin typeface="Verdana"/>
                <a:ea typeface="Verdana"/>
                <a:cs typeface="Verdana"/>
              </a:rPr>
              <a:t>23 janvier</a:t>
            </a:r>
          </a:p>
          <a:p>
            <a:pPr marL="0" marR="0" lvl="0" indent="0" algn="l" rtl="0">
              <a:lnSpc>
                <a:spcPct val="115000"/>
              </a:lnSpc>
              <a:spcBef>
                <a:spcPts val="0"/>
              </a:spcBef>
              <a:spcAft>
                <a:spcPts val="0"/>
              </a:spcAft>
              <a:buClr>
                <a:srgbClr val="000000"/>
              </a:buClr>
              <a:buSzPts val="1200"/>
              <a:buFont typeface="Arial"/>
              <a:buNone/>
            </a:pPr>
            <a:endParaRPr sz="1200" b="1">
              <a:solidFill>
                <a:schemeClr val="dk2"/>
              </a:solidFill>
              <a:latin typeface="Verdana"/>
              <a:ea typeface="Verdana"/>
              <a:cs typeface="Verdana"/>
              <a:sym typeface="Verdana"/>
            </a:endParaRPr>
          </a:p>
          <a:p>
            <a:pPr algn="r">
              <a:lnSpc>
                <a:spcPct val="115000"/>
              </a:lnSpc>
              <a:buSzPts val="1200"/>
            </a:pPr>
            <a:endParaRPr sz="1200" b="1">
              <a:solidFill>
                <a:schemeClr val="dk2"/>
              </a:solidFill>
              <a:latin typeface="Verdana"/>
              <a:ea typeface="Verdana"/>
              <a:cs typeface="Verdana"/>
              <a:sym typeface="Verdana"/>
            </a:endParaRPr>
          </a:p>
        </p:txBody>
      </p:sp>
      <p:grpSp>
        <p:nvGrpSpPr>
          <p:cNvPr id="10" name="Google Shape;309;p14">
            <a:extLst>
              <a:ext uri="{FF2B5EF4-FFF2-40B4-BE49-F238E27FC236}">
                <a16:creationId xmlns:a16="http://schemas.microsoft.com/office/drawing/2014/main" id="{05FDC4D6-D892-FC53-B35C-AB8D698559DF}"/>
              </a:ext>
            </a:extLst>
          </p:cNvPr>
          <p:cNvGrpSpPr/>
          <p:nvPr/>
        </p:nvGrpSpPr>
        <p:grpSpPr>
          <a:xfrm>
            <a:off x="5510298" y="2084793"/>
            <a:ext cx="581244" cy="773237"/>
            <a:chOff x="4318975" y="1083450"/>
            <a:chExt cx="529800" cy="591250"/>
          </a:xfrm>
        </p:grpSpPr>
        <p:sp>
          <p:nvSpPr>
            <p:cNvPr id="12" name="Google Shape;310;p14">
              <a:extLst>
                <a:ext uri="{FF2B5EF4-FFF2-40B4-BE49-F238E27FC236}">
                  <a16:creationId xmlns:a16="http://schemas.microsoft.com/office/drawing/2014/main" id="{CD9D0A87-15B4-ED93-BE54-819B85F3E265}"/>
                </a:ext>
              </a:extLst>
            </p:cNvPr>
            <p:cNvSpPr/>
            <p:nvPr/>
          </p:nvSpPr>
          <p:spPr>
            <a:xfrm>
              <a:off x="4517125" y="1086100"/>
              <a:ext cx="133500" cy="588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3" name="Google Shape;311;p14">
              <a:extLst>
                <a:ext uri="{FF2B5EF4-FFF2-40B4-BE49-F238E27FC236}">
                  <a16:creationId xmlns:a16="http://schemas.microsoft.com/office/drawing/2014/main" id="{B88DC699-086C-43B1-9A71-F072E33552B8}"/>
                </a:ext>
              </a:extLst>
            </p:cNvPr>
            <p:cNvCxnSpPr>
              <a:cxnSpLocks/>
            </p:cNvCxnSpPr>
            <p:nvPr/>
          </p:nvCxnSpPr>
          <p:spPr>
            <a:xfrm rot="10800000">
              <a:off x="4318975" y="1083450"/>
              <a:ext cx="529800" cy="0"/>
            </a:xfrm>
            <a:prstGeom prst="straightConnector1">
              <a:avLst/>
            </a:prstGeom>
            <a:noFill/>
            <a:ln w="9525" cap="flat" cmpd="sng">
              <a:solidFill>
                <a:schemeClr val="dk2"/>
              </a:solidFill>
              <a:prstDash val="solid"/>
              <a:round/>
              <a:headEnd type="none" w="sm" len="sm"/>
              <a:tailEnd type="none" w="sm" len="sm"/>
            </a:ln>
          </p:spPr>
        </p:cxnSp>
      </p:grpSp>
      <p:grpSp>
        <p:nvGrpSpPr>
          <p:cNvPr id="14" name="Google Shape;309;p14">
            <a:extLst>
              <a:ext uri="{FF2B5EF4-FFF2-40B4-BE49-F238E27FC236}">
                <a16:creationId xmlns:a16="http://schemas.microsoft.com/office/drawing/2014/main" id="{29BFB379-64BD-F363-F2E4-1D8AE559A95B}"/>
              </a:ext>
            </a:extLst>
          </p:cNvPr>
          <p:cNvGrpSpPr/>
          <p:nvPr/>
        </p:nvGrpSpPr>
        <p:grpSpPr>
          <a:xfrm>
            <a:off x="5510297" y="2414131"/>
            <a:ext cx="581244" cy="773237"/>
            <a:chOff x="4318975" y="1083450"/>
            <a:chExt cx="529800" cy="591250"/>
          </a:xfrm>
        </p:grpSpPr>
        <p:sp>
          <p:nvSpPr>
            <p:cNvPr id="15" name="Google Shape;310;p14">
              <a:extLst>
                <a:ext uri="{FF2B5EF4-FFF2-40B4-BE49-F238E27FC236}">
                  <a16:creationId xmlns:a16="http://schemas.microsoft.com/office/drawing/2014/main" id="{1A0A0D1D-0921-01E7-080E-19A03B76B339}"/>
                </a:ext>
              </a:extLst>
            </p:cNvPr>
            <p:cNvSpPr/>
            <p:nvPr/>
          </p:nvSpPr>
          <p:spPr>
            <a:xfrm>
              <a:off x="4517125" y="1086100"/>
              <a:ext cx="133500" cy="588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 name="Google Shape;311;p14">
              <a:extLst>
                <a:ext uri="{FF2B5EF4-FFF2-40B4-BE49-F238E27FC236}">
                  <a16:creationId xmlns:a16="http://schemas.microsoft.com/office/drawing/2014/main" id="{CB6F6E52-5072-BE7B-4CCC-8844565DB62C}"/>
                </a:ext>
              </a:extLst>
            </p:cNvPr>
            <p:cNvCxnSpPr>
              <a:cxnSpLocks/>
            </p:cNvCxnSpPr>
            <p:nvPr/>
          </p:nvCxnSpPr>
          <p:spPr>
            <a:xfrm rot="10800000">
              <a:off x="4318975" y="1083450"/>
              <a:ext cx="529800" cy="0"/>
            </a:xfrm>
            <a:prstGeom prst="straightConnector1">
              <a:avLst/>
            </a:prstGeom>
            <a:noFill/>
            <a:ln w="9525" cap="flat" cmpd="sng">
              <a:solidFill>
                <a:schemeClr val="dk2"/>
              </a:solidFill>
              <a:prstDash val="solid"/>
              <a:round/>
              <a:headEnd type="none" w="sm" len="sm"/>
              <a:tailEnd type="none" w="sm" len="sm"/>
            </a:ln>
          </p:spPr>
        </p:cxnSp>
      </p:grpSp>
      <p:grpSp>
        <p:nvGrpSpPr>
          <p:cNvPr id="17" name="Google Shape;309;p14">
            <a:extLst>
              <a:ext uri="{FF2B5EF4-FFF2-40B4-BE49-F238E27FC236}">
                <a16:creationId xmlns:a16="http://schemas.microsoft.com/office/drawing/2014/main" id="{241823EE-5C20-DC10-6B88-CD3F66E17264}"/>
              </a:ext>
            </a:extLst>
          </p:cNvPr>
          <p:cNvGrpSpPr/>
          <p:nvPr/>
        </p:nvGrpSpPr>
        <p:grpSpPr>
          <a:xfrm>
            <a:off x="5510296" y="2859707"/>
            <a:ext cx="581244" cy="773237"/>
            <a:chOff x="4318975" y="1083450"/>
            <a:chExt cx="529800" cy="591250"/>
          </a:xfrm>
        </p:grpSpPr>
        <p:sp>
          <p:nvSpPr>
            <p:cNvPr id="18" name="Google Shape;310;p14">
              <a:extLst>
                <a:ext uri="{FF2B5EF4-FFF2-40B4-BE49-F238E27FC236}">
                  <a16:creationId xmlns:a16="http://schemas.microsoft.com/office/drawing/2014/main" id="{8E354FE0-9D46-A947-50A5-20A9A0FCE2DF}"/>
                </a:ext>
              </a:extLst>
            </p:cNvPr>
            <p:cNvSpPr/>
            <p:nvPr/>
          </p:nvSpPr>
          <p:spPr>
            <a:xfrm>
              <a:off x="4517125" y="1086100"/>
              <a:ext cx="133500" cy="588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9" name="Google Shape;311;p14">
              <a:extLst>
                <a:ext uri="{FF2B5EF4-FFF2-40B4-BE49-F238E27FC236}">
                  <a16:creationId xmlns:a16="http://schemas.microsoft.com/office/drawing/2014/main" id="{D4541032-F527-305E-6EF1-E7113403E963}"/>
                </a:ext>
              </a:extLst>
            </p:cNvPr>
            <p:cNvCxnSpPr>
              <a:cxnSpLocks/>
            </p:cNvCxnSpPr>
            <p:nvPr/>
          </p:nvCxnSpPr>
          <p:spPr>
            <a:xfrm rot="10800000">
              <a:off x="4318975" y="1083450"/>
              <a:ext cx="529800" cy="0"/>
            </a:xfrm>
            <a:prstGeom prst="straightConnector1">
              <a:avLst/>
            </a:prstGeom>
            <a:noFill/>
            <a:ln w="9525" cap="flat" cmpd="sng">
              <a:solidFill>
                <a:schemeClr val="dk2"/>
              </a:solidFill>
              <a:prstDash val="solid"/>
              <a:round/>
              <a:headEnd type="none" w="sm" len="sm"/>
              <a:tailEnd type="none" w="sm" len="sm"/>
            </a:ln>
          </p:spPr>
        </p:cxnSp>
      </p:grpSp>
      <p:sp>
        <p:nvSpPr>
          <p:cNvPr id="20" name="Google Shape;327;p14">
            <a:extLst>
              <a:ext uri="{FF2B5EF4-FFF2-40B4-BE49-F238E27FC236}">
                <a16:creationId xmlns:a16="http://schemas.microsoft.com/office/drawing/2014/main" id="{7B2B2CAF-E384-7281-8644-EE8F0CB9B2D5}"/>
              </a:ext>
            </a:extLst>
          </p:cNvPr>
          <p:cNvSpPr/>
          <p:nvPr/>
        </p:nvSpPr>
        <p:spPr>
          <a:xfrm>
            <a:off x="4987556" y="2510607"/>
            <a:ext cx="146400" cy="273300"/>
          </a:xfrm>
          <a:prstGeom prst="down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1;p14">
            <a:extLst>
              <a:ext uri="{FF2B5EF4-FFF2-40B4-BE49-F238E27FC236}">
                <a16:creationId xmlns:a16="http://schemas.microsoft.com/office/drawing/2014/main" id="{C5851378-5B20-BCF5-5716-0F7715373200}"/>
              </a:ext>
            </a:extLst>
          </p:cNvPr>
          <p:cNvSpPr txBox="1"/>
          <p:nvPr/>
        </p:nvSpPr>
        <p:spPr>
          <a:xfrm>
            <a:off x="6149818" y="2508461"/>
            <a:ext cx="2993100" cy="355200"/>
          </a:xfrm>
          <a:prstGeom prst="rect">
            <a:avLst/>
          </a:prstGeom>
          <a:noFill/>
          <a:ln>
            <a:noFill/>
          </a:ln>
        </p:spPr>
        <p:txBody>
          <a:bodyPr spcFirstLastPara="1" wrap="square" lIns="91425" tIns="91425" rIns="91425" bIns="91425" anchor="t" anchorCtr="0">
            <a:noAutofit/>
          </a:bodyPr>
          <a:lstStyle/>
          <a:p>
            <a:pPr>
              <a:lnSpc>
                <a:spcPct val="115000"/>
              </a:lnSpc>
              <a:buSzPts val="1200"/>
            </a:pPr>
            <a:r>
              <a:rPr lang="en-US" sz="1200" b="1" dirty="0">
                <a:solidFill>
                  <a:schemeClr val="dk2"/>
                </a:solidFill>
                <a:highlight>
                  <a:srgbClr val="FFFFFF"/>
                </a:highlight>
                <a:latin typeface="Verdana"/>
                <a:ea typeface="Verdana"/>
                <a:cs typeface="Verdana"/>
              </a:rPr>
              <a:t>SIRHA -Lyon</a:t>
            </a:r>
            <a:endParaRPr sz="1200" b="1" i="0" u="none" strike="noStrike" cap="none" dirty="0">
              <a:solidFill>
                <a:schemeClr val="dk2"/>
              </a:solidFill>
              <a:highlight>
                <a:schemeClr val="lt1"/>
              </a:highlight>
              <a:latin typeface="Verdana"/>
              <a:ea typeface="Verdana"/>
              <a:cs typeface="Verdana"/>
              <a:sym typeface="Verdana"/>
            </a:endParaRPr>
          </a:p>
          <a:p>
            <a:pPr>
              <a:lnSpc>
                <a:spcPct val="115000"/>
              </a:lnSpc>
              <a:buSzPts val="1000"/>
            </a:pPr>
            <a:r>
              <a:rPr lang="fr" sz="1000" b="1" i="0" u="none" strike="noStrike" cap="none" dirty="0">
                <a:solidFill>
                  <a:schemeClr val="lt1"/>
                </a:solidFill>
                <a:latin typeface="Verdana"/>
                <a:ea typeface="Verdana"/>
                <a:cs typeface="Verdana"/>
                <a:sym typeface="Verdana"/>
              </a:rPr>
              <a:t>SIMA</a:t>
            </a:r>
            <a:r>
              <a:rPr lang="fr" sz="1000" b="1" dirty="0">
                <a:solidFill>
                  <a:schemeClr val="lt1"/>
                </a:solidFill>
                <a:latin typeface="Verdana"/>
                <a:ea typeface="Verdana"/>
                <a:cs typeface="Verdana"/>
                <a:sym typeface="Verdana"/>
              </a:rPr>
              <a:t> </a:t>
            </a:r>
            <a:endParaRPr sz="1000" b="1" i="0" u="none" strike="noStrike" cap="none">
              <a:solidFill>
                <a:schemeClr val="lt1"/>
              </a:solidFill>
              <a:latin typeface="Verdana"/>
              <a:ea typeface="Verdana"/>
              <a:cs typeface="Verdana"/>
              <a:sym typeface="Verdana"/>
            </a:endParaRPr>
          </a:p>
        </p:txBody>
      </p:sp>
      <p:pic>
        <p:nvPicPr>
          <p:cNvPr id="23" name="Audio 22">
            <a:hlinkClick r:id="" action="ppaction://media"/>
            <a:extLst>
              <a:ext uri="{FF2B5EF4-FFF2-40B4-BE49-F238E27FC236}">
                <a16:creationId xmlns:a16="http://schemas.microsoft.com/office/drawing/2014/main" id="{FD086700-62C8-DD1F-0AD0-0061CD019E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823"/>
    </mc:Choice>
    <mc:Fallback>
      <p:transition spd="slow" advTm="83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5"/>
          <p:cNvSpPr/>
          <p:nvPr/>
        </p:nvSpPr>
        <p:spPr>
          <a:xfrm>
            <a:off x="311700" y="321475"/>
            <a:ext cx="8520600" cy="358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5"/>
          <p:cNvSpPr txBox="1">
            <a:spLocks noGrp="1"/>
          </p:cNvSpPr>
          <p:nvPr>
            <p:ph type="title"/>
          </p:nvPr>
        </p:nvSpPr>
        <p:spPr>
          <a:xfrm>
            <a:off x="3702875" y="1085250"/>
            <a:ext cx="5019300" cy="16527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000"/>
              <a:buNone/>
            </a:pPr>
            <a:r>
              <a:rPr lang="fr" sz="3400">
                <a:solidFill>
                  <a:schemeClr val="lt1"/>
                </a:solidFill>
              </a:rPr>
              <a:t>Merci de votre attention ! </a:t>
            </a:r>
            <a:endParaRPr sz="3400">
              <a:solidFill>
                <a:schemeClr val="lt1"/>
              </a:solidFill>
            </a:endParaRPr>
          </a:p>
        </p:txBody>
      </p:sp>
      <p:pic>
        <p:nvPicPr>
          <p:cNvPr id="334" name="Google Shape;334;p15"/>
          <p:cNvPicPr preferRelativeResize="0"/>
          <p:nvPr/>
        </p:nvPicPr>
        <p:blipFill rotWithShape="1">
          <a:blip r:embed="rId5">
            <a:alphaModFix/>
          </a:blip>
          <a:srcRect/>
          <a:stretch/>
        </p:blipFill>
        <p:spPr>
          <a:xfrm>
            <a:off x="7035851" y="4292774"/>
            <a:ext cx="1796450" cy="646500"/>
          </a:xfrm>
          <a:prstGeom prst="rect">
            <a:avLst/>
          </a:prstGeom>
          <a:noFill/>
          <a:ln>
            <a:noFill/>
          </a:ln>
        </p:spPr>
      </p:pic>
      <p:sp>
        <p:nvSpPr>
          <p:cNvPr id="335" name="Google Shape;335;p15"/>
          <p:cNvSpPr txBox="1"/>
          <p:nvPr/>
        </p:nvSpPr>
        <p:spPr>
          <a:xfrm>
            <a:off x="3137100" y="4292775"/>
            <a:ext cx="28698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fr" sz="3000" b="1" i="0" u="none" strike="noStrike" cap="none">
                <a:solidFill>
                  <a:srgbClr val="000000"/>
                </a:solidFill>
                <a:latin typeface="Verdana"/>
                <a:ea typeface="Verdana"/>
                <a:cs typeface="Verdana"/>
                <a:sym typeface="Verdana"/>
              </a:rPr>
              <a:t>Horti’Press</a:t>
            </a:r>
            <a:endParaRPr sz="3000" b="1" i="0" u="none" strike="noStrike" cap="none">
              <a:solidFill>
                <a:srgbClr val="000000"/>
              </a:solidFill>
              <a:latin typeface="Verdana"/>
              <a:ea typeface="Verdana"/>
              <a:cs typeface="Verdana"/>
              <a:sym typeface="Verdana"/>
            </a:endParaRPr>
          </a:p>
        </p:txBody>
      </p:sp>
      <p:pic>
        <p:nvPicPr>
          <p:cNvPr id="336" name="Google Shape;336;p15"/>
          <p:cNvPicPr preferRelativeResize="0"/>
          <p:nvPr/>
        </p:nvPicPr>
        <p:blipFill rotWithShape="1">
          <a:blip r:embed="rId6">
            <a:alphaModFix/>
          </a:blip>
          <a:srcRect/>
          <a:stretch/>
        </p:blipFill>
        <p:spPr>
          <a:xfrm>
            <a:off x="311700" y="4292775"/>
            <a:ext cx="1723179" cy="646500"/>
          </a:xfrm>
          <a:prstGeom prst="rect">
            <a:avLst/>
          </a:prstGeom>
          <a:noFill/>
          <a:ln>
            <a:noFill/>
          </a:ln>
        </p:spPr>
      </p:pic>
      <p:sp>
        <p:nvSpPr>
          <p:cNvPr id="337" name="Google Shape;337;p15"/>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17</a:t>
            </a:fld>
            <a:endParaRPr/>
          </a:p>
        </p:txBody>
      </p:sp>
      <p:pic>
        <p:nvPicPr>
          <p:cNvPr id="338" name="Google Shape;338;p15"/>
          <p:cNvPicPr preferRelativeResize="0"/>
          <p:nvPr/>
        </p:nvPicPr>
        <p:blipFill rotWithShape="1">
          <a:blip r:embed="rId7">
            <a:alphaModFix/>
          </a:blip>
          <a:srcRect/>
          <a:stretch/>
        </p:blipFill>
        <p:spPr>
          <a:xfrm>
            <a:off x="602450" y="546275"/>
            <a:ext cx="2924202" cy="2924202"/>
          </a:xfrm>
          <a:prstGeom prst="rect">
            <a:avLst/>
          </a:prstGeom>
          <a:noFill/>
          <a:ln>
            <a:noFill/>
          </a:ln>
        </p:spPr>
      </p:pic>
      <p:pic>
        <p:nvPicPr>
          <p:cNvPr id="3" name="Audio 2">
            <a:hlinkClick r:id="" action="ppaction://media"/>
            <a:extLst>
              <a:ext uri="{FF2B5EF4-FFF2-40B4-BE49-F238E27FC236}">
                <a16:creationId xmlns:a16="http://schemas.microsoft.com/office/drawing/2014/main" id="{EB317220-4D7E-6B89-A1D5-F3665FD82A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057"/>
    </mc:Choice>
    <mc:Fallback>
      <p:transition spd="slow" advTm="13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19398e1f95c_0_32"/>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Sources</a:t>
            </a:r>
            <a:endParaRPr>
              <a:highlight>
                <a:schemeClr val="accent6"/>
              </a:highlight>
            </a:endParaRPr>
          </a:p>
        </p:txBody>
      </p:sp>
      <p:sp>
        <p:nvSpPr>
          <p:cNvPr id="344" name="Google Shape;344;g19398e1f95c_0_32"/>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18</a:t>
            </a:fld>
            <a:endParaRPr/>
          </a:p>
        </p:txBody>
      </p:sp>
      <p:sp>
        <p:nvSpPr>
          <p:cNvPr id="3" name="ZoneTexte 2">
            <a:extLst>
              <a:ext uri="{FF2B5EF4-FFF2-40B4-BE49-F238E27FC236}">
                <a16:creationId xmlns:a16="http://schemas.microsoft.com/office/drawing/2014/main" id="{FC00D8A6-10C3-0341-B7F0-F09E4B7291C5}"/>
              </a:ext>
            </a:extLst>
          </p:cNvPr>
          <p:cNvSpPr txBox="1"/>
          <p:nvPr/>
        </p:nvSpPr>
        <p:spPr>
          <a:xfrm>
            <a:off x="337872" y="582000"/>
            <a:ext cx="8189008" cy="6370975"/>
          </a:xfrm>
          <a:prstGeom prst="rect">
            <a:avLst/>
          </a:prstGeom>
          <a:noFill/>
        </p:spPr>
        <p:txBody>
          <a:bodyPr wrap="square" lIns="91440" tIns="45720" rIns="91440" bIns="45720" rtlCol="0" anchor="t">
            <a:spAutoFit/>
          </a:bodyPr>
          <a:lstStyle/>
          <a:p>
            <a:r>
              <a:rPr lang="fr-FR" sz="800" b="1">
                <a:latin typeface="Verdana"/>
                <a:ea typeface="Verdana"/>
                <a:cs typeface="Verdana"/>
              </a:rPr>
              <a:t>L'oignon </a:t>
            </a:r>
            <a:r>
              <a:rPr lang="fr-FR" sz="800" b="1" err="1">
                <a:latin typeface="Verdana"/>
                <a:ea typeface="Verdana"/>
                <a:cs typeface="Verdana"/>
              </a:rPr>
              <a:t>Sunion</a:t>
            </a:r>
            <a:r>
              <a:rPr lang="fr-FR" sz="800" b="1">
                <a:latin typeface="Verdana"/>
                <a:ea typeface="Verdana"/>
                <a:cs typeface="Verdana"/>
              </a:rPr>
              <a:t> arrive en France :</a:t>
            </a:r>
          </a:p>
          <a:p>
            <a:pPr marL="171450" indent="-171450">
              <a:buChar char="•"/>
            </a:pPr>
            <a:r>
              <a:rPr lang="fr" sz="800">
                <a:solidFill>
                  <a:schemeClr val="dk2"/>
                </a:solidFill>
                <a:highlight>
                  <a:srgbClr val="FFFFFF"/>
                </a:highlight>
                <a:latin typeface="Verdana"/>
                <a:ea typeface="Verdana"/>
              </a:rPr>
              <a:t>Réussir Fruits &amp; Légumes, 15 décembre 2022. L'oignon qui ne fait pas pleurer arrive sur les étals français. [En ligne]. </a:t>
            </a:r>
            <a:r>
              <a:rPr lang="fr" sz="800">
                <a:highlight>
                  <a:srgbClr val="FFFFFF"/>
                </a:highlight>
                <a:ea typeface="Verdana"/>
                <a:hlinkClick r:id="rId3"/>
              </a:rPr>
              <a:t>https://www.reussir.fr/fruits-legumes/basf-lance-son-oignon-qui-ne-fait-pas-pleurer-sur-le-marche-francais</a:t>
            </a:r>
            <a:r>
              <a:rPr lang="fr" sz="800">
                <a:highlight>
                  <a:srgbClr val="FFFFFF"/>
                </a:highlight>
                <a:ea typeface="Verdana"/>
              </a:rPr>
              <a:t> </a:t>
            </a:r>
            <a:endParaRPr lang="fr" sz="800" b="1">
              <a:solidFill>
                <a:schemeClr val="dk2"/>
              </a:solidFill>
              <a:highlight>
                <a:srgbClr val="FFFFFF"/>
              </a:highlight>
              <a:latin typeface="Verdana"/>
              <a:ea typeface="Verdana"/>
            </a:endParaRPr>
          </a:p>
          <a:p>
            <a:pPr marL="171450" indent="-171450">
              <a:buChar char="•"/>
            </a:pPr>
            <a:endParaRPr lang="fr" sz="800">
              <a:solidFill>
                <a:schemeClr val="dk2"/>
              </a:solidFill>
              <a:highlight>
                <a:srgbClr val="FFFFFF"/>
              </a:highlight>
              <a:ea typeface="Verdana"/>
            </a:endParaRPr>
          </a:p>
          <a:p>
            <a:r>
              <a:rPr lang="fr" sz="800" b="1">
                <a:solidFill>
                  <a:schemeClr val="dk2"/>
                </a:solidFill>
                <a:highlight>
                  <a:srgbClr val="FFFFFF"/>
                </a:highlight>
                <a:latin typeface="Verdana"/>
                <a:ea typeface="Verdana"/>
              </a:rPr>
              <a:t>Premières installations des tunnels bioclimatique </a:t>
            </a:r>
            <a:r>
              <a:rPr lang="fr" sz="800" b="1" err="1">
                <a:solidFill>
                  <a:schemeClr val="dk2"/>
                </a:solidFill>
                <a:highlight>
                  <a:srgbClr val="FFFFFF"/>
                </a:highlight>
                <a:latin typeface="Verdana"/>
                <a:ea typeface="Verdana"/>
              </a:rPr>
              <a:t>Thermitube</a:t>
            </a:r>
            <a:endParaRPr lang="en-US" sz="800">
              <a:solidFill>
                <a:schemeClr val="dk2"/>
              </a:solidFill>
              <a:ea typeface="Verdana"/>
            </a:endParaRPr>
          </a:p>
          <a:p>
            <a:pPr marL="171450" indent="-171450">
              <a:buChar char="•"/>
            </a:pPr>
            <a:r>
              <a:rPr lang="fr-FR" sz="800">
                <a:latin typeface="Verdana"/>
                <a:ea typeface="Verdana"/>
                <a:cs typeface="Verdana"/>
              </a:rPr>
              <a:t>Serre Bioclimatique, 23 décembre 2022. Première installation de la saison : GAEC Les </a:t>
            </a:r>
            <a:r>
              <a:rPr lang="fr-FR" sz="800" err="1">
                <a:latin typeface="Verdana"/>
                <a:ea typeface="Verdana"/>
                <a:cs typeface="Verdana"/>
              </a:rPr>
              <a:t>Routabagas</a:t>
            </a:r>
            <a:r>
              <a:rPr lang="fr-FR" sz="800">
                <a:latin typeface="Verdana"/>
                <a:ea typeface="Verdana"/>
                <a:cs typeface="Verdana"/>
              </a:rPr>
              <a:t> à Chatuzange-le-Goubet en Drôme. [En ligne]. </a:t>
            </a:r>
            <a:r>
              <a:rPr lang="fr-FR" sz="800">
                <a:ea typeface="Verdana"/>
                <a:hlinkClick r:id="rId4"/>
              </a:rPr>
              <a:t>https://serre-bioclimatique.fr/premiere-installation-de-la-saison-gaec-les-routabagas-a-chatuzange-le-goubet-en-drome-26/</a:t>
            </a:r>
            <a:r>
              <a:rPr lang="fr-FR" sz="800">
                <a:ea typeface="Verdana"/>
              </a:rPr>
              <a:t> </a:t>
            </a:r>
            <a:endParaRPr lang="fr-FR" sz="800">
              <a:latin typeface="Verdana"/>
              <a:ea typeface="Verdana"/>
              <a:cs typeface="Verdana"/>
            </a:endParaRPr>
          </a:p>
          <a:p>
            <a:pPr marL="171450" indent="-171450">
              <a:buChar char="•"/>
            </a:pPr>
            <a:endParaRPr lang="fr-FR" sz="800">
              <a:ea typeface="Verdana"/>
              <a:sym typeface="Verdana"/>
            </a:endParaRPr>
          </a:p>
          <a:p>
            <a:r>
              <a:rPr lang="fr-FR" sz="800" b="1">
                <a:latin typeface="Verdana"/>
                <a:ea typeface="Verdana"/>
                <a:cs typeface="Verdana"/>
                <a:sym typeface="Verdana"/>
              </a:rPr>
              <a:t>Aperçu du marché mondial des oranges :</a:t>
            </a:r>
            <a:endParaRPr lang="fr-FR" sz="800"/>
          </a:p>
          <a:p>
            <a:pPr marL="171450" indent="-171450">
              <a:buFont typeface="Arial" panose="020B0604020202020204" pitchFamily="34" charset="0"/>
              <a:buChar char="•"/>
            </a:pPr>
            <a:r>
              <a:rPr lang="fr" sz="800" err="1">
                <a:latin typeface="Verdana"/>
                <a:ea typeface="Verdana"/>
                <a:cs typeface="Verdana"/>
                <a:sym typeface="Verdana"/>
              </a:rPr>
              <a:t>Hortitec</a:t>
            </a:r>
            <a:r>
              <a:rPr lang="fr" sz="800">
                <a:latin typeface="Verdana"/>
                <a:ea typeface="Verdana"/>
                <a:cs typeface="Verdana"/>
                <a:sym typeface="Verdana"/>
              </a:rPr>
              <a:t>, 26 décembre 2022. Aperçu du marché mondial des oranges. [En ligne]. </a:t>
            </a:r>
            <a:r>
              <a:rPr lang="fr-FR" sz="800">
                <a:latin typeface="Verdana"/>
                <a:ea typeface="Verdana"/>
                <a:cs typeface="Verdana"/>
                <a:sym typeface="Verdana"/>
                <a:hlinkClick r:id="rId5"/>
              </a:rPr>
              <a:t>http://www.hortitecnews.com/apercu-du-marche-mondial-des-oranges/</a:t>
            </a:r>
            <a:r>
              <a:rPr lang="fr-FR" sz="800">
                <a:latin typeface="Verdana"/>
                <a:ea typeface="Verdana"/>
                <a:cs typeface="Verdana"/>
                <a:sym typeface="Verdana"/>
              </a:rPr>
              <a:t>.</a:t>
            </a:r>
            <a:endParaRPr lang="fr-FR" sz="800">
              <a:latin typeface="Verdana"/>
              <a:ea typeface="Verdana"/>
              <a:cs typeface="Verdana"/>
            </a:endParaRPr>
          </a:p>
          <a:p>
            <a:pPr marL="171450" indent="-171450">
              <a:buFont typeface="Arial" panose="020B0604020202020204" pitchFamily="34" charset="0"/>
              <a:buChar char="•"/>
            </a:pPr>
            <a:r>
              <a:rPr lang="fr" sz="800" err="1">
                <a:latin typeface="Verdana"/>
                <a:ea typeface="Verdana"/>
                <a:cs typeface="Verdana"/>
                <a:sym typeface="Verdana"/>
              </a:rPr>
              <a:t>FRuiTROP</a:t>
            </a:r>
            <a:r>
              <a:rPr lang="fr" sz="800">
                <a:latin typeface="Verdana"/>
                <a:ea typeface="Verdana"/>
                <a:cs typeface="Verdana"/>
                <a:sym typeface="Verdana"/>
              </a:rPr>
              <a:t> online, Décembre 2022. Agrumes de </a:t>
            </a:r>
            <a:r>
              <a:rPr lang="fr" sz="800" err="1">
                <a:latin typeface="Verdana"/>
                <a:ea typeface="Verdana"/>
                <a:cs typeface="Verdana"/>
                <a:sym typeface="Verdana"/>
              </a:rPr>
              <a:t>Méditérannée</a:t>
            </a:r>
            <a:r>
              <a:rPr lang="fr" sz="800">
                <a:latin typeface="Verdana"/>
                <a:ea typeface="Verdana"/>
                <a:cs typeface="Verdana"/>
                <a:sym typeface="Verdana"/>
              </a:rPr>
              <a:t>, </a:t>
            </a:r>
            <a:r>
              <a:rPr lang="fr-FR" sz="800">
                <a:solidFill>
                  <a:schemeClr val="bg2"/>
                </a:solidFill>
                <a:effectLst/>
                <a:latin typeface="Verdana"/>
                <a:ea typeface="Verdana"/>
                <a:cs typeface="Verdana" panose="020B0604030504040204" pitchFamily="34" charset="0"/>
              </a:rPr>
              <a:t>Prévision de production 2022-2023 pour le marché européen. [En ligne]. </a:t>
            </a:r>
            <a:r>
              <a:rPr lang="fr-FR" sz="800">
                <a:solidFill>
                  <a:schemeClr val="bg2"/>
                </a:solidFill>
                <a:effectLst/>
                <a:latin typeface="Verdana"/>
                <a:ea typeface="Verdana"/>
                <a:cs typeface="Verdana" panose="020B0604030504040204" pitchFamily="34" charset="0"/>
                <a:hlinkClick r:id="rId6">
                  <a:extLst>
                    <a:ext uri="{A12FA001-AC4F-418D-AE19-62706E023703}">
                      <ahyp:hlinkClr xmlns:ahyp="http://schemas.microsoft.com/office/drawing/2018/hyperlinkcolor" val="tx"/>
                    </a:ext>
                  </a:extLst>
                </a:hlinkClick>
              </a:rPr>
              <a:t>https://www.fruitrop.com/Articles-par-theme/Analyses-economiques/2022/Agrumes-de-Mediterranee-Prevision-de-production-2022-2023-pour-le-marche-europeen#book/3</a:t>
            </a:r>
            <a:r>
              <a:rPr lang="fr-FR" sz="800">
                <a:solidFill>
                  <a:schemeClr val="bg2"/>
                </a:solidFill>
                <a:latin typeface="Verdana"/>
                <a:ea typeface="Verdana"/>
                <a:cs typeface="Verdana" panose="020B0604030504040204" pitchFamily="34" charset="0"/>
              </a:rPr>
              <a:t>.</a:t>
            </a:r>
          </a:p>
          <a:p>
            <a:r>
              <a:rPr lang="fr-FR" sz="800" b="1">
                <a:effectLst/>
                <a:latin typeface="Verdana"/>
                <a:ea typeface="Verdana"/>
                <a:cs typeface="Verdana" panose="020B0604030504040204" pitchFamily="34" charset="0"/>
              </a:rPr>
              <a:t>Pacte solidarité commerciale pomme-poire :</a:t>
            </a:r>
          </a:p>
          <a:p>
            <a:pPr marL="171450" indent="-171450">
              <a:buFont typeface="Arial" panose="020B0604020202020204" pitchFamily="34" charset="0"/>
              <a:buChar char="•"/>
            </a:pPr>
            <a:r>
              <a:rPr lang="fr-FR" sz="800">
                <a:latin typeface="Verdana"/>
                <a:ea typeface="Verdana"/>
                <a:cs typeface="Verdana" panose="020B0604030504040204" pitchFamily="34" charset="0"/>
              </a:rPr>
              <a:t>Linéaires. 13 décembre 2022. </a:t>
            </a:r>
            <a:r>
              <a:rPr lang="fr-FR" sz="800" i="0" u="none" strike="noStrike">
                <a:solidFill>
                  <a:srgbClr val="0F1E46"/>
                </a:solidFill>
                <a:effectLst/>
                <a:latin typeface="Verdana"/>
                <a:ea typeface="Verdana"/>
                <a:cs typeface="Verdana" panose="020B0604030504040204" pitchFamily="34" charset="0"/>
              </a:rPr>
              <a:t>La filière Pommes poires rappelle leur engagement aux enseignes signataires du pacte de solidarité. [En ligne]. </a:t>
            </a:r>
            <a:r>
              <a:rPr lang="fr-FR" sz="800" i="0" u="none" strike="noStrike">
                <a:solidFill>
                  <a:srgbClr val="0F1E46"/>
                </a:solidFill>
                <a:effectLst/>
                <a:latin typeface="Verdana"/>
                <a:ea typeface="Verdana"/>
                <a:cs typeface="Verdana" panose="020B0604030504040204" pitchFamily="34" charset="0"/>
                <a:hlinkClick r:id="rId7"/>
              </a:rPr>
              <a:t>https://www.lineaires.com/les-produits/la-filiere-pommes-poires-rappelle-leur-engagement-aux-enseignes-signataires-du-pacte-de-solidarite</a:t>
            </a:r>
            <a:r>
              <a:rPr lang="fr-FR" sz="800">
                <a:solidFill>
                  <a:srgbClr val="0F1E46"/>
                </a:solidFill>
                <a:latin typeface="Verdana"/>
                <a:ea typeface="Verdana"/>
                <a:cs typeface="Verdana" panose="020B0604030504040204" pitchFamily="34" charset="0"/>
              </a:rPr>
              <a:t>.</a:t>
            </a:r>
          </a:p>
          <a:p>
            <a:pPr marL="171450" indent="-171450">
              <a:buFont typeface="Arial" panose="020B0604020202020204" pitchFamily="34" charset="0"/>
              <a:buChar char="•"/>
            </a:pPr>
            <a:r>
              <a:rPr lang="fr-FR" sz="800" i="0" u="none" strike="noStrike" err="1">
                <a:solidFill>
                  <a:srgbClr val="0F1E46"/>
                </a:solidFill>
                <a:effectLst/>
                <a:latin typeface="Verdana"/>
                <a:ea typeface="Verdana"/>
                <a:cs typeface="Verdana" panose="020B0604030504040204" pitchFamily="34" charset="0"/>
              </a:rPr>
              <a:t>Végétable</a:t>
            </a:r>
            <a:r>
              <a:rPr lang="fr-FR" sz="800" i="0" u="none" strike="noStrike">
                <a:solidFill>
                  <a:srgbClr val="0F1E46"/>
                </a:solidFill>
                <a:effectLst/>
                <a:latin typeface="Verdana"/>
                <a:ea typeface="Verdana"/>
                <a:cs typeface="Verdana" panose="020B0604030504040204" pitchFamily="34" charset="0"/>
              </a:rPr>
              <a:t>. 16 décembre 2022. </a:t>
            </a:r>
            <a:r>
              <a:rPr lang="fr-FR" sz="800" b="0" i="0" u="none" strike="noStrike">
                <a:solidFill>
                  <a:srgbClr val="111111"/>
                </a:solidFill>
                <a:effectLst/>
                <a:latin typeface="Verdana"/>
                <a:ea typeface="Verdana"/>
                <a:cs typeface="Verdana" panose="020B0604030504040204" pitchFamily="34" charset="0"/>
              </a:rPr>
              <a:t>La filière pommes et poires approuve un nouveau pacte. [En ligne]. </a:t>
            </a:r>
            <a:r>
              <a:rPr lang="fr-FR" sz="800" b="0" i="0" u="none" strike="noStrike">
                <a:solidFill>
                  <a:srgbClr val="111111"/>
                </a:solidFill>
                <a:effectLst/>
                <a:latin typeface="Verdana"/>
                <a:ea typeface="Verdana"/>
                <a:cs typeface="Verdana" panose="020B0604030504040204" pitchFamily="34" charset="0"/>
                <a:hlinkClick r:id="rId8"/>
              </a:rPr>
              <a:t>https://www.vegetable.fr/la-filiere-pommes-et-poires-approuve-un-nouveau-pacte/</a:t>
            </a:r>
            <a:r>
              <a:rPr lang="fr-FR" sz="800" b="0" i="0" u="none" strike="noStrike">
                <a:solidFill>
                  <a:srgbClr val="111111"/>
                </a:solidFill>
                <a:effectLst/>
                <a:latin typeface="Verdana"/>
                <a:ea typeface="Verdana"/>
                <a:cs typeface="Verdana" panose="020B0604030504040204" pitchFamily="34" charset="0"/>
              </a:rPr>
              <a:t>.</a:t>
            </a:r>
          </a:p>
          <a:p>
            <a:pPr marL="171450" indent="-171450">
              <a:buFont typeface="Arial" panose="020B0604020202020204" pitchFamily="34" charset="0"/>
              <a:buChar char="•"/>
            </a:pPr>
            <a:r>
              <a:rPr lang="fr-FR" sz="800" err="1">
                <a:effectLst/>
                <a:latin typeface="Calibri"/>
                <a:ea typeface="Calibri" panose="020F0502020204030204" pitchFamily="34" charset="0"/>
                <a:cs typeface="Calibri"/>
              </a:rPr>
              <a:t>Médialfel</a:t>
            </a:r>
            <a:r>
              <a:rPr lang="fr-FR" sz="800">
                <a:latin typeface="Calibri"/>
                <a:ea typeface="Calibri" panose="020F0502020204030204" pitchFamily="34" charset="0"/>
                <a:cs typeface="Calibri"/>
              </a:rPr>
              <a:t>,</a:t>
            </a:r>
            <a:r>
              <a:rPr lang="fr-FR" sz="800">
                <a:effectLst/>
                <a:latin typeface="Calibri"/>
                <a:ea typeface="Calibri" panose="020F0502020204030204" pitchFamily="34" charset="0"/>
                <a:cs typeface="Calibri"/>
              </a:rPr>
              <a:t> 22 décembre 2022. </a:t>
            </a:r>
            <a:r>
              <a:rPr lang="fr-FR" sz="800" b="0" i="0" u="none" strike="noStrike">
                <a:solidFill>
                  <a:srgbClr val="2E2F2D"/>
                </a:solidFill>
                <a:effectLst/>
                <a:latin typeface="Verdana"/>
                <a:ea typeface="Verdana"/>
                <a:cs typeface="Verdana" panose="020B0604030504040204" pitchFamily="34" charset="0"/>
              </a:rPr>
              <a:t>Pacte de solidarité commerciale : un espoir pour les arboriculteurs français. [En ligne]. </a:t>
            </a:r>
            <a:r>
              <a:rPr lang="fr-FR" sz="800" b="0" i="0" u="none" strike="noStrike">
                <a:solidFill>
                  <a:srgbClr val="2E2F2D"/>
                </a:solidFill>
                <a:effectLst/>
                <a:latin typeface="Verdana"/>
                <a:ea typeface="Verdana"/>
                <a:cs typeface="Verdana" panose="020B0604030504040204" pitchFamily="34" charset="0"/>
                <a:hlinkClick r:id="rId9"/>
              </a:rPr>
              <a:t>https://www.arboriculture-fruitiere.com/articles/commercialisation/pacte-de-solidarite-commerciale-un-espoir-pour-les-arboriculteurs</a:t>
            </a:r>
            <a:r>
              <a:rPr lang="fr-FR" sz="800" b="0" i="0" u="none" strike="noStrike">
                <a:solidFill>
                  <a:srgbClr val="2E2F2D"/>
                </a:solidFill>
                <a:effectLst/>
                <a:latin typeface="Verdana"/>
                <a:ea typeface="Verdana"/>
                <a:cs typeface="Verdana" panose="020B0604030504040204" pitchFamily="34" charset="0"/>
              </a:rPr>
              <a:t>.</a:t>
            </a:r>
          </a:p>
          <a:p>
            <a:endParaRPr lang="fr-FR" sz="800" b="1">
              <a:solidFill>
                <a:srgbClr val="2E2F2D"/>
              </a:solidFill>
              <a:latin typeface="Verdana" panose="020B0604030504040204" pitchFamily="34" charset="0"/>
              <a:ea typeface="Verdana" panose="020B0604030504040204" pitchFamily="34" charset="0"/>
              <a:cs typeface="Verdana" panose="020B0604030504040204" pitchFamily="34" charset="0"/>
            </a:endParaRPr>
          </a:p>
          <a:p>
            <a:r>
              <a:rPr lang="fr-FR" sz="800" b="1">
                <a:solidFill>
                  <a:srgbClr val="2E2F2D"/>
                </a:solidFill>
                <a:latin typeface="Verdana"/>
                <a:ea typeface="Verdana"/>
                <a:cs typeface="Verdana" panose="020B0604030504040204" pitchFamily="34" charset="0"/>
              </a:rPr>
              <a:t>Organisation et acteurs des filières :</a:t>
            </a:r>
          </a:p>
          <a:p>
            <a:pPr indent="171450">
              <a:buChar char="•"/>
            </a:pPr>
            <a:r>
              <a:rPr lang="fr-FR" sz="800" err="1">
                <a:solidFill>
                  <a:srgbClr val="2E2F2D"/>
                </a:solidFill>
                <a:latin typeface="Verdana"/>
                <a:ea typeface="Verdana"/>
              </a:rPr>
              <a:t>Valhor</a:t>
            </a:r>
            <a:r>
              <a:rPr lang="fr-FR" sz="800">
                <a:solidFill>
                  <a:srgbClr val="2E2F2D"/>
                </a:solidFill>
                <a:latin typeface="Verdana"/>
                <a:ea typeface="Verdana"/>
              </a:rPr>
              <a:t>. 12 décembre 2022. La certification de niveau 3 "Haute Valeur Environnementale" évolue. [en ligne].</a:t>
            </a:r>
            <a:endParaRPr lang="fr-FR" sz="800">
              <a:solidFill>
                <a:srgbClr val="2E2F2D"/>
              </a:solidFill>
              <a:latin typeface="Verdana"/>
              <a:ea typeface="Verdana"/>
              <a:hlinkClick r:id="rId10"/>
            </a:endParaRPr>
          </a:p>
          <a:p>
            <a:pPr marL="171450"/>
            <a:r>
              <a:rPr lang="fr-FR" sz="800">
                <a:ea typeface="Verdana"/>
                <a:hlinkClick r:id="rId11"/>
              </a:rPr>
              <a:t>La certification de niveau 3 « Haute Valeur Environnementale » évolue - VALHOR</a:t>
            </a:r>
            <a:endParaRPr lang="fr-FR" sz="800">
              <a:solidFill>
                <a:srgbClr val="2E2F2D"/>
              </a:solidFill>
              <a:latin typeface="Verdana"/>
              <a:ea typeface="Verdana"/>
            </a:endParaRPr>
          </a:p>
          <a:p>
            <a:pPr marL="171450" indent="-171450">
              <a:buChar char="•"/>
            </a:pPr>
            <a:r>
              <a:rPr lang="fr-FR" sz="800">
                <a:solidFill>
                  <a:srgbClr val="2E2F2D"/>
                </a:solidFill>
                <a:latin typeface="Verdana"/>
                <a:ea typeface="Verdana"/>
              </a:rPr>
              <a:t>Ministère de l'agriculture et de la souveraineté alimentaire. 4 janvier 2023. Certification environnementale, mode d'emplois pour les exploitations. [en ligne]. </a:t>
            </a:r>
            <a:r>
              <a:rPr lang="fr-FR" sz="800">
                <a:solidFill>
                  <a:srgbClr val="2E2F2D"/>
                </a:solidFill>
                <a:latin typeface="Verdana"/>
                <a:ea typeface="Verdana"/>
                <a:hlinkClick r:id="rId10">
                  <a:extLst>
                    <a:ext uri="{A12FA001-AC4F-418D-AE19-62706E023703}">
                      <ahyp:hlinkClr xmlns:ahyp="http://schemas.microsoft.com/office/drawing/2018/hyperlinkcolor" val="tx"/>
                    </a:ext>
                  </a:extLst>
                </a:hlinkClick>
              </a:rPr>
              <a:t>Certification environnementale, mode d'emploi pour les exploitations | Ministère de l'Agriculture et de la Souveraineté alimentaire</a:t>
            </a:r>
          </a:p>
          <a:p>
            <a:pPr marL="171450" indent="-171450">
              <a:buChar char="•"/>
            </a:pPr>
            <a:r>
              <a:rPr lang="fr-FR" sz="800" err="1">
                <a:solidFill>
                  <a:srgbClr val="2E2F2D"/>
                </a:solidFill>
                <a:latin typeface="Verdana"/>
                <a:ea typeface="Verdana"/>
              </a:rPr>
              <a:t>Valhor</a:t>
            </a:r>
            <a:r>
              <a:rPr lang="fr-FR" sz="800">
                <a:solidFill>
                  <a:srgbClr val="2E2F2D"/>
                </a:solidFill>
                <a:latin typeface="Verdana"/>
                <a:ea typeface="Verdana"/>
              </a:rPr>
              <a:t>. 28 novembre 2022. Fêtes de fin d'année 2022 : une deuxième campagne "le végétal c'est la vie". [en ligne].</a:t>
            </a:r>
          </a:p>
          <a:p>
            <a:pPr marL="171450"/>
            <a:r>
              <a:rPr lang="fr-FR" sz="800">
                <a:solidFill>
                  <a:srgbClr val="2E2F2D"/>
                </a:solidFill>
                <a:latin typeface="Verdana"/>
                <a:ea typeface="Verdana"/>
                <a:hlinkClick r:id="rId12">
                  <a:extLst>
                    <a:ext uri="{A12FA001-AC4F-418D-AE19-62706E023703}">
                      <ahyp:hlinkClr xmlns:ahyp="http://schemas.microsoft.com/office/drawing/2018/hyperlinkcolor" val="tx"/>
                    </a:ext>
                  </a:extLst>
                </a:hlinkClick>
              </a:rPr>
              <a:t>Fêtes de fin d’année 2022 : 2ème campagne “Le Végétal, c’est la vie !” - VALHOR</a:t>
            </a:r>
            <a:endParaRPr lang="fr-FR" sz="800">
              <a:solidFill>
                <a:srgbClr val="2E2F2D"/>
              </a:solidFill>
              <a:latin typeface="Verdana"/>
              <a:ea typeface="Verdana"/>
            </a:endParaRPr>
          </a:p>
          <a:p>
            <a:pPr marL="171450" indent="-171450">
              <a:buChar char="•"/>
            </a:pPr>
            <a:r>
              <a:rPr lang="fr-FR" sz="800" err="1">
                <a:solidFill>
                  <a:srgbClr val="2E2F2D"/>
                </a:solidFill>
                <a:latin typeface="Verdana"/>
                <a:ea typeface="Verdana"/>
              </a:rPr>
              <a:t>Interfel</a:t>
            </a:r>
            <a:r>
              <a:rPr lang="fr-FR" sz="800">
                <a:solidFill>
                  <a:srgbClr val="2E2F2D"/>
                </a:solidFill>
                <a:latin typeface="Verdana"/>
                <a:ea typeface="Verdana"/>
              </a:rPr>
              <a:t>. 2 janvier 2023. L'ACOFAL et Euro-Toques mettent les produits frais à l'honneur en vidéos. [en ligne]. </a:t>
            </a:r>
            <a:r>
              <a:rPr lang="fr-FR" sz="800">
                <a:ea typeface="Verdana"/>
                <a:hlinkClick r:id="rId13"/>
              </a:rPr>
              <a:t>- L'ACOFAL et Euro-Toques mettent les produits frais à l'honneur en vidéos Interfel Interfel</a:t>
            </a:r>
            <a:endParaRPr lang="en-US" sz="800">
              <a:ea typeface="Verdana"/>
            </a:endParaRPr>
          </a:p>
          <a:p>
            <a:pPr marL="171450"/>
            <a:endParaRPr lang="fr-FR" sz="800">
              <a:ea typeface="Verdana"/>
            </a:endParaRPr>
          </a:p>
          <a:p>
            <a:r>
              <a:rPr lang="fr-FR" sz="800" b="1" i="0" u="none" strike="noStrike">
                <a:solidFill>
                  <a:srgbClr val="2E2F2D"/>
                </a:solidFill>
                <a:effectLst/>
                <a:latin typeface="Verdana"/>
                <a:ea typeface="Verdana"/>
                <a:cs typeface="Verdana" panose="020B0604030504040204" pitchFamily="34" charset="0"/>
              </a:rPr>
              <a:t>Le </a:t>
            </a:r>
            <a:r>
              <a:rPr lang="fr-FR" sz="800" b="1" i="0" u="none" strike="noStrike" err="1">
                <a:solidFill>
                  <a:srgbClr val="2E2F2D"/>
                </a:solidFill>
                <a:effectLst/>
                <a:latin typeface="Verdana"/>
                <a:ea typeface="Verdana"/>
                <a:cs typeface="Verdana" panose="020B0604030504040204" pitchFamily="34" charset="0"/>
              </a:rPr>
              <a:t>Sival</a:t>
            </a:r>
            <a:r>
              <a:rPr lang="fr-FR" sz="800" b="1" i="0" u="none" strike="noStrike">
                <a:solidFill>
                  <a:srgbClr val="2E2F2D"/>
                </a:solidFill>
                <a:effectLst/>
                <a:latin typeface="Verdana"/>
                <a:ea typeface="Verdana"/>
                <a:cs typeface="Verdana" panose="020B0604030504040204" pitchFamily="34" charset="0"/>
              </a:rPr>
              <a:t> Innovations :</a:t>
            </a:r>
            <a:endParaRPr lang="fr-FR" sz="800"/>
          </a:p>
          <a:p>
            <a:pPr marL="171450" indent="-171450">
              <a:buFont typeface="Arial" panose="020B0604020202020204" pitchFamily="34" charset="0"/>
              <a:buChar char="•"/>
            </a:pPr>
            <a:r>
              <a:rPr lang="fr-FR" sz="800" err="1">
                <a:effectLst/>
                <a:latin typeface="Verdana"/>
                <a:ea typeface="Verdana"/>
                <a:cs typeface="Verdana" panose="020B0604030504040204" pitchFamily="34" charset="0"/>
              </a:rPr>
              <a:t>Médialfel</a:t>
            </a:r>
            <a:r>
              <a:rPr lang="fr-FR" sz="800">
                <a:latin typeface="Verdana"/>
                <a:ea typeface="Verdana"/>
                <a:cs typeface="Verdana" panose="020B0604030504040204" pitchFamily="34" charset="0"/>
              </a:rPr>
              <a:t>,</a:t>
            </a:r>
            <a:r>
              <a:rPr lang="fr-FR" sz="800">
                <a:effectLst/>
                <a:latin typeface="Verdana"/>
                <a:ea typeface="Verdana"/>
                <a:cs typeface="Verdana" panose="020B0604030504040204" pitchFamily="34" charset="0"/>
              </a:rPr>
              <a:t> 20 décembre 2022. </a:t>
            </a:r>
            <a:r>
              <a:rPr lang="fr-FR" sz="800" b="0" i="0" u="none" strike="noStrike">
                <a:solidFill>
                  <a:srgbClr val="2E2F2D"/>
                </a:solidFill>
                <a:effectLst/>
                <a:latin typeface="Verdana"/>
                <a:ea typeface="Verdana"/>
                <a:cs typeface="Verdana" panose="020B0604030504040204" pitchFamily="34" charset="0"/>
              </a:rPr>
              <a:t>18 innovations </a:t>
            </a:r>
            <a:r>
              <a:rPr lang="fr-FR" sz="800">
                <a:solidFill>
                  <a:srgbClr val="2E2F2D"/>
                </a:solidFill>
                <a:latin typeface="Verdana"/>
                <a:ea typeface="Verdana"/>
                <a:cs typeface="Verdana" panose="020B0604030504040204" pitchFamily="34" charset="0"/>
              </a:rPr>
              <a:t>primées</a:t>
            </a:r>
            <a:r>
              <a:rPr lang="fr-FR" sz="800" b="0" i="0" u="none" strike="noStrike">
                <a:solidFill>
                  <a:srgbClr val="2E2F2D"/>
                </a:solidFill>
                <a:effectLst/>
                <a:latin typeface="Verdana"/>
                <a:ea typeface="Verdana"/>
                <a:cs typeface="Verdana" panose="020B0604030504040204" pitchFamily="34" charset="0"/>
              </a:rPr>
              <a:t> au concours </a:t>
            </a:r>
            <a:r>
              <a:rPr lang="fr-FR" sz="800" b="0" i="0" u="none" strike="noStrike" err="1">
                <a:solidFill>
                  <a:srgbClr val="2E2F2D"/>
                </a:solidFill>
                <a:effectLst/>
                <a:latin typeface="Verdana"/>
                <a:ea typeface="Verdana"/>
                <a:cs typeface="Verdana" panose="020B0604030504040204" pitchFamily="34" charset="0"/>
              </a:rPr>
              <a:t>Sival</a:t>
            </a:r>
            <a:r>
              <a:rPr lang="fr-FR" sz="800" b="0" i="0" u="none" strike="noStrike">
                <a:solidFill>
                  <a:srgbClr val="2E2F2D"/>
                </a:solidFill>
                <a:effectLst/>
                <a:latin typeface="Verdana"/>
                <a:ea typeface="Verdana"/>
                <a:cs typeface="Verdana" panose="020B0604030504040204" pitchFamily="34" charset="0"/>
              </a:rPr>
              <a:t> Innovation 2023. </a:t>
            </a:r>
            <a:r>
              <a:rPr lang="fr-FR" sz="800" b="0" i="0" u="none" strike="noStrike">
                <a:solidFill>
                  <a:srgbClr val="111111"/>
                </a:solidFill>
                <a:effectLst/>
                <a:latin typeface="Verdana"/>
                <a:ea typeface="Verdana"/>
                <a:cs typeface="Verdana" panose="020B0604030504040204" pitchFamily="34" charset="0"/>
              </a:rPr>
              <a:t>[En ligne]. </a:t>
            </a:r>
            <a:r>
              <a:rPr lang="fr-FR" sz="800" b="0" i="0" u="none" strike="noStrike">
                <a:solidFill>
                  <a:srgbClr val="111111"/>
                </a:solidFill>
                <a:effectLst/>
                <a:latin typeface="Verdana"/>
                <a:ea typeface="Verdana"/>
                <a:cs typeface="Verdana" panose="020B0604030504040204" pitchFamily="34" charset="0"/>
                <a:hlinkClick r:id="rId14"/>
              </a:rPr>
              <a:t>https://www.arboriculture-fruitiere.com/articles/vie-de-filiere/18-innovations-primees-au-concours-sival-innovation-2023</a:t>
            </a:r>
            <a:r>
              <a:rPr lang="fr-FR" sz="800" b="0" i="0" u="none" strike="noStrike">
                <a:solidFill>
                  <a:srgbClr val="111111"/>
                </a:solidFill>
                <a:effectLst/>
                <a:latin typeface="Verdana"/>
                <a:ea typeface="Verdana"/>
                <a:cs typeface="Verdana" panose="020B0604030504040204" pitchFamily="34" charset="0"/>
              </a:rPr>
              <a:t>.</a:t>
            </a:r>
          </a:p>
          <a:p>
            <a:pPr marL="171450" indent="-171450">
              <a:buFont typeface="Arial" panose="020B0604020202020204" pitchFamily="34" charset="0"/>
              <a:buChar char="•"/>
            </a:pPr>
            <a:r>
              <a:rPr lang="fr-FR" sz="800">
                <a:effectLst/>
                <a:latin typeface="Verdana"/>
                <a:ea typeface="Verdana"/>
                <a:cs typeface="Verdana" panose="020B0604030504040204" pitchFamily="34" charset="0"/>
              </a:rPr>
              <a:t>Réussir Fruits et Légumes, 6 janvier 2023. </a:t>
            </a:r>
            <a:r>
              <a:rPr lang="fr-FR" sz="800" i="0" u="none" strike="noStrike">
                <a:solidFill>
                  <a:srgbClr val="111111"/>
                </a:solidFill>
                <a:effectLst/>
                <a:latin typeface="Verdana"/>
                <a:ea typeface="Verdana"/>
                <a:cs typeface="Verdana" panose="020B0604030504040204" pitchFamily="34" charset="0"/>
              </a:rPr>
              <a:t>Le </a:t>
            </a:r>
            <a:r>
              <a:rPr lang="fr-FR" sz="800" i="0" u="none" strike="noStrike" err="1">
                <a:solidFill>
                  <a:srgbClr val="111111"/>
                </a:solidFill>
                <a:effectLst/>
                <a:latin typeface="Verdana"/>
                <a:ea typeface="Verdana"/>
                <a:cs typeface="Verdana" panose="020B0604030504040204" pitchFamily="34" charset="0"/>
              </a:rPr>
              <a:t>Sival</a:t>
            </a:r>
            <a:r>
              <a:rPr lang="fr-FR" sz="800" i="0" u="none" strike="noStrike">
                <a:solidFill>
                  <a:srgbClr val="111111"/>
                </a:solidFill>
                <a:effectLst/>
                <a:latin typeface="Verdana"/>
                <a:ea typeface="Verdana"/>
                <a:cs typeface="Verdana" panose="020B0604030504040204" pitchFamily="34" charset="0"/>
              </a:rPr>
              <a:t> retrouve ses marques en janvier 2023. </a:t>
            </a:r>
            <a:r>
              <a:rPr lang="fr-FR" sz="800" b="0" i="0" u="none" strike="noStrike">
                <a:solidFill>
                  <a:srgbClr val="111111"/>
                </a:solidFill>
                <a:effectLst/>
                <a:latin typeface="Verdana"/>
                <a:ea typeface="Verdana"/>
                <a:cs typeface="Verdana" panose="020B0604030504040204" pitchFamily="34" charset="0"/>
              </a:rPr>
              <a:t>[En ligne]. </a:t>
            </a:r>
            <a:r>
              <a:rPr lang="fr-FR" sz="800" b="0" i="0" u="none" strike="noStrike">
                <a:solidFill>
                  <a:srgbClr val="111111"/>
                </a:solidFill>
                <a:effectLst/>
                <a:latin typeface="Verdana"/>
                <a:ea typeface="Verdana"/>
                <a:cs typeface="Verdana" panose="020B0604030504040204" pitchFamily="34" charset="0"/>
                <a:hlinkClick r:id="rId15"/>
              </a:rPr>
              <a:t>https://www.reussir.fr/fruits-legumes/le-sival-retrouve-ses-marques</a:t>
            </a:r>
            <a:r>
              <a:rPr lang="fr-FR" sz="800" b="0" i="0" u="none" strike="noStrike">
                <a:solidFill>
                  <a:srgbClr val="111111"/>
                </a:solidFill>
                <a:effectLst/>
                <a:latin typeface="Verdana"/>
                <a:ea typeface="Verdana"/>
                <a:cs typeface="Verdana" panose="020B0604030504040204" pitchFamily="34" charset="0"/>
              </a:rPr>
              <a:t>.</a:t>
            </a:r>
            <a:endParaRPr lang="fr-FR" sz="800" i="0" u="none" strike="noStrike">
              <a:solidFill>
                <a:srgbClr val="111111"/>
              </a:solidFill>
              <a:effectLst/>
              <a:latin typeface="Verdana"/>
              <a:ea typeface="Verdana"/>
              <a:cs typeface="Verdana" panose="020B0604030504040204" pitchFamily="34" charset="0"/>
            </a:endParaRPr>
          </a:p>
          <a:p>
            <a:pPr marL="171450" indent="-171450">
              <a:buFont typeface="Arial" panose="020B0604020202020204" pitchFamily="34" charset="0"/>
              <a:buChar char="•"/>
            </a:pPr>
            <a:endParaRPr lang="fr-FR" sz="800" b="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fr-FR" sz="80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fr-FR" sz="800">
              <a:solidFill>
                <a:srgbClr val="2E2F2D"/>
              </a:solidFill>
              <a:latin typeface="Verdana" panose="020B0604030504040204" pitchFamily="34" charset="0"/>
              <a:ea typeface="Verdana" panose="020B0604030504040204" pitchFamily="34" charset="0"/>
              <a:cs typeface="Verdana" panose="020B0604030504040204" pitchFamily="34" charset="0"/>
            </a:endParaRPr>
          </a:p>
          <a:p>
            <a:endParaRPr lang="fr-FR" sz="800" b="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fr-FR" sz="800" b="0" i="0" u="none" strike="noStrike">
              <a:solidFill>
                <a:srgbClr val="111111"/>
              </a:solidFill>
              <a:effectLst/>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fr-FR" sz="800" i="0" u="none" strike="noStrike">
              <a:solidFill>
                <a:srgbClr val="0F1E46"/>
              </a:solidFill>
              <a:effectLst/>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fr-FR" sz="800" b="1">
              <a:effectLst/>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fr-FR" sz="800" b="1">
              <a:latin typeface="Verdana" panose="020B0604030504040204" pitchFamily="34" charset="0"/>
              <a:ea typeface="Verdana" panose="020B0604030504040204" pitchFamily="34" charset="0"/>
              <a:cs typeface="Verdana" panose="020B0604030504040204" pitchFamily="34" charset="0"/>
              <a:sym typeface="Verdana"/>
            </a:endParaRPr>
          </a:p>
          <a:p>
            <a:endParaRPr lang="fr-FR" sz="800">
              <a:solidFill>
                <a:schemeClr val="bg2"/>
              </a:solidFill>
              <a:latin typeface="Verdana" panose="020B0604030504040204" pitchFamily="34" charset="0"/>
              <a:ea typeface="Verdana" panose="020B0604030504040204" pitchFamily="34" charset="0"/>
              <a:cs typeface="Verdana" panose="020B0604030504040204" pitchFamily="34" charset="0"/>
            </a:endParaRPr>
          </a:p>
          <a:p>
            <a:endParaRPr lang="fr-FR" sz="80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a:p>
            <a:endParaRPr lang="fr-FR" sz="800">
              <a:solidFill>
                <a:schemeClr val="bg2"/>
              </a:solidFill>
              <a:effectLst/>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fr-FR" sz="800">
              <a:latin typeface="Verdana"/>
              <a:ea typeface="Verdana"/>
              <a:cs typeface="Verdana"/>
              <a:sym typeface="Verdana"/>
            </a:endParaRPr>
          </a:p>
          <a:p>
            <a:pPr marL="171450" indent="-171450">
              <a:buFont typeface="Arial" panose="020B0604020202020204" pitchFamily="34" charset="0"/>
              <a:buChar char="•"/>
            </a:pPr>
            <a:endParaRPr lang="fr-FR" sz="800" i="0" u="none" strike="noStrike" cap="none">
              <a:solidFill>
                <a:srgbClr val="000000"/>
              </a:solidFill>
              <a:latin typeface="Verdana"/>
              <a:ea typeface="Verdana"/>
              <a:cs typeface="Verdana"/>
              <a:sym typeface="Verdana"/>
            </a:endParaRPr>
          </a:p>
          <a:p>
            <a:endParaRPr lang="fr-FR" sz="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p:nvPr/>
        </p:nvSpPr>
        <p:spPr>
          <a:xfrm>
            <a:off x="1159425" y="40512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
          <p:cNvSpPr/>
          <p:nvPr/>
        </p:nvSpPr>
        <p:spPr>
          <a:xfrm>
            <a:off x="1159425" y="34110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
          <p:cNvSpPr/>
          <p:nvPr/>
        </p:nvSpPr>
        <p:spPr>
          <a:xfrm>
            <a:off x="1159425" y="27708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
          <p:cNvSpPr/>
          <p:nvPr/>
        </p:nvSpPr>
        <p:spPr>
          <a:xfrm>
            <a:off x="1159425" y="21306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
          <p:cNvSpPr/>
          <p:nvPr/>
        </p:nvSpPr>
        <p:spPr>
          <a:xfrm>
            <a:off x="1159425" y="14904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
          <p:cNvSpPr/>
          <p:nvPr/>
        </p:nvSpPr>
        <p:spPr>
          <a:xfrm>
            <a:off x="1159425" y="8502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
          <p:cNvSpPr txBox="1">
            <a:spLocks noGrp="1"/>
          </p:cNvSpPr>
          <p:nvPr>
            <p:ph type="ctrTitle"/>
          </p:nvPr>
        </p:nvSpPr>
        <p:spPr>
          <a:xfrm>
            <a:off x="0" y="0"/>
            <a:ext cx="9144000" cy="5574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62962"/>
              <a:buNone/>
            </a:pPr>
            <a:r>
              <a:rPr lang="fr" sz="3000">
                <a:solidFill>
                  <a:schemeClr val="dk2"/>
                </a:solidFill>
                <a:highlight>
                  <a:schemeClr val="accent6"/>
                </a:highlight>
              </a:rPr>
              <a:t>Ordre du jour</a:t>
            </a:r>
            <a:endParaRPr>
              <a:highlight>
                <a:schemeClr val="accent6"/>
              </a:highlight>
            </a:endParaRPr>
          </a:p>
        </p:txBody>
      </p:sp>
      <p:sp>
        <p:nvSpPr>
          <p:cNvPr id="75" name="Google Shape;75;p2"/>
          <p:cNvSpPr/>
          <p:nvPr/>
        </p:nvSpPr>
        <p:spPr>
          <a:xfrm>
            <a:off x="1184900" y="2841750"/>
            <a:ext cx="2918400" cy="4983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fr" sz="1400" b="1" i="0" u="none" strike="noStrike" cap="none">
                <a:solidFill>
                  <a:schemeClr val="dk2"/>
                </a:solidFill>
                <a:latin typeface="Verdana"/>
                <a:ea typeface="Verdana"/>
                <a:cs typeface="Verdana"/>
                <a:sym typeface="Verdana"/>
              </a:rPr>
              <a:t>Organisation et acteurs des filières</a:t>
            </a:r>
            <a:endParaRPr sz="1400" b="1" i="0" u="none" strike="noStrike" cap="none">
              <a:solidFill>
                <a:schemeClr val="dk2"/>
              </a:solidFill>
              <a:latin typeface="Verdana"/>
              <a:ea typeface="Verdana"/>
              <a:cs typeface="Verdana"/>
              <a:sym typeface="Verdana"/>
            </a:endParaRPr>
          </a:p>
        </p:txBody>
      </p:sp>
      <p:sp>
        <p:nvSpPr>
          <p:cNvPr id="76" name="Google Shape;76;p2"/>
          <p:cNvSpPr/>
          <p:nvPr/>
        </p:nvSpPr>
        <p:spPr>
          <a:xfrm>
            <a:off x="1159425" y="3431508"/>
            <a:ext cx="3450900" cy="689284"/>
          </a:xfrm>
          <a:prstGeom prst="rect">
            <a:avLst/>
          </a:prstGeom>
          <a:noFill/>
          <a:ln>
            <a:noFill/>
          </a:ln>
        </p:spPr>
        <p:txBody>
          <a:bodyPr spcFirstLastPara="1" wrap="square" lIns="91425" tIns="91425" rIns="91425" bIns="91425" anchor="ctr" anchorCtr="0">
            <a:noAutofit/>
          </a:bodyPr>
          <a:lstStyle/>
          <a:p>
            <a:pPr>
              <a:lnSpc>
                <a:spcPct val="115000"/>
              </a:lnSpc>
              <a:buSzPts val="1400"/>
            </a:pPr>
            <a:r>
              <a:rPr lang="fr" sz="1400" b="1" i="0" u="none" strike="noStrike" cap="none">
                <a:solidFill>
                  <a:schemeClr val="dk2"/>
                </a:solidFill>
                <a:latin typeface="Verdana"/>
                <a:ea typeface="Verdana"/>
                <a:cs typeface="Verdana"/>
                <a:sym typeface="Verdana"/>
              </a:rPr>
              <a:t>Le point sur… </a:t>
            </a:r>
            <a:r>
              <a:rPr lang="fr-FR" b="1">
                <a:solidFill>
                  <a:schemeClr val="dk2"/>
                </a:solidFill>
                <a:latin typeface="Verdana"/>
                <a:ea typeface="Verdana"/>
                <a:cs typeface="Verdana"/>
                <a:sym typeface="Verdana"/>
              </a:rPr>
              <a:t>SIVAL </a:t>
            </a:r>
          </a:p>
          <a:p>
            <a:pPr>
              <a:lnSpc>
                <a:spcPct val="114999"/>
              </a:lnSpc>
              <a:buSzPts val="1400"/>
            </a:pPr>
            <a:r>
              <a:rPr lang="fr-FR" b="1">
                <a:solidFill>
                  <a:schemeClr val="dk2"/>
                </a:solidFill>
                <a:latin typeface="Verdana"/>
                <a:ea typeface="Verdana"/>
                <a:cs typeface="Verdana"/>
                <a:sym typeface="Verdana"/>
              </a:rPr>
              <a:t>Innovations</a:t>
            </a:r>
            <a:endParaRPr lang="fr-FR" sz="1400" b="1" i="0" u="none" strike="noStrike" cap="none">
              <a:solidFill>
                <a:schemeClr val="dk2"/>
              </a:solidFill>
              <a:latin typeface="Verdana"/>
              <a:ea typeface="Verdana"/>
              <a:cs typeface="Verdana"/>
            </a:endParaRPr>
          </a:p>
        </p:txBody>
      </p:sp>
      <p:sp>
        <p:nvSpPr>
          <p:cNvPr id="77" name="Google Shape;77;p2"/>
          <p:cNvSpPr/>
          <p:nvPr/>
        </p:nvSpPr>
        <p:spPr>
          <a:xfrm>
            <a:off x="1159427" y="4141300"/>
            <a:ext cx="3115200" cy="557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fr" sz="1500" b="1" i="0" u="none" strike="noStrike" cap="none">
                <a:solidFill>
                  <a:schemeClr val="dk2"/>
                </a:solidFill>
                <a:latin typeface="Verdana"/>
                <a:ea typeface="Verdana"/>
                <a:cs typeface="Verdana"/>
                <a:sym typeface="Verdana"/>
              </a:rPr>
              <a:t>Agenda</a:t>
            </a:r>
            <a:endParaRPr sz="1500" b="1" i="0" u="none" strike="noStrike" cap="none">
              <a:solidFill>
                <a:schemeClr val="dk2"/>
              </a:solidFill>
              <a:latin typeface="Verdana"/>
              <a:ea typeface="Verdana"/>
              <a:cs typeface="Verdana"/>
              <a:sym typeface="Verdana"/>
            </a:endParaRPr>
          </a:p>
        </p:txBody>
      </p:sp>
      <p:sp>
        <p:nvSpPr>
          <p:cNvPr id="78" name="Google Shape;78;p2"/>
          <p:cNvSpPr/>
          <p:nvPr/>
        </p:nvSpPr>
        <p:spPr>
          <a:xfrm>
            <a:off x="1159475" y="2247363"/>
            <a:ext cx="2881800" cy="477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fr" sz="1400" b="1" i="0" u="none" strike="noStrike" cap="none">
                <a:solidFill>
                  <a:schemeClr val="dk2"/>
                </a:solidFill>
                <a:latin typeface="Verdana"/>
                <a:ea typeface="Verdana"/>
                <a:cs typeface="Verdana"/>
                <a:sym typeface="Verdana"/>
              </a:rPr>
              <a:t>Conjoncture économique</a:t>
            </a:r>
            <a:endParaRPr sz="1400" b="1" i="0" u="none" strike="noStrike" cap="none">
              <a:solidFill>
                <a:schemeClr val="dk2"/>
              </a:solidFill>
              <a:latin typeface="Verdana"/>
              <a:ea typeface="Verdana"/>
              <a:cs typeface="Verdana"/>
              <a:sym typeface="Verdana"/>
            </a:endParaRPr>
          </a:p>
        </p:txBody>
      </p:sp>
      <p:grpSp>
        <p:nvGrpSpPr>
          <p:cNvPr id="79" name="Google Shape;79;p2"/>
          <p:cNvGrpSpPr/>
          <p:nvPr/>
        </p:nvGrpSpPr>
        <p:grpSpPr>
          <a:xfrm>
            <a:off x="383931" y="844853"/>
            <a:ext cx="775436" cy="3846710"/>
            <a:chOff x="383952" y="844821"/>
            <a:chExt cx="775514" cy="4089200"/>
          </a:xfrm>
        </p:grpSpPr>
        <p:sp>
          <p:nvSpPr>
            <p:cNvPr id="80" name="Google Shape;80;p2"/>
            <p:cNvSpPr/>
            <p:nvPr/>
          </p:nvSpPr>
          <p:spPr>
            <a:xfrm>
              <a:off x="383966" y="2259847"/>
              <a:ext cx="775500" cy="721800"/>
            </a:xfrm>
            <a:prstGeom prst="rect">
              <a:avLst/>
            </a:prstGeom>
            <a:solidFill>
              <a:srgbClr val="FF9900"/>
            </a:solidFill>
            <a:ln>
              <a:noFill/>
            </a:ln>
            <a:effectLst>
              <a:outerShdw blurRad="71438" dist="28575" dir="2700000" algn="bl" rotWithShape="0">
                <a:srgbClr val="000000">
                  <a:alpha val="1686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81" name="Google Shape;81;p2"/>
            <p:cNvSpPr/>
            <p:nvPr/>
          </p:nvSpPr>
          <p:spPr>
            <a:xfrm>
              <a:off x="383966" y="2259855"/>
              <a:ext cx="775500" cy="7221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fr" sz="2600" b="0" i="0" u="none" strike="noStrike" cap="none">
                  <a:solidFill>
                    <a:schemeClr val="dk2"/>
                  </a:solidFill>
                  <a:latin typeface="Roboto Thin"/>
                  <a:ea typeface="Roboto Thin"/>
                  <a:cs typeface="Roboto Thin"/>
                  <a:sym typeface="Roboto Thin"/>
                </a:rPr>
                <a:t>03</a:t>
              </a:r>
              <a:endParaRPr sz="2600" b="0" i="0" u="none" strike="noStrike" cap="none">
                <a:solidFill>
                  <a:schemeClr val="dk2"/>
                </a:solidFill>
                <a:latin typeface="Roboto Thin"/>
                <a:ea typeface="Roboto Thin"/>
                <a:cs typeface="Roboto Thin"/>
                <a:sym typeface="Roboto Thin"/>
              </a:endParaRPr>
            </a:p>
          </p:txBody>
        </p:sp>
        <p:sp>
          <p:nvSpPr>
            <p:cNvPr id="82" name="Google Shape;82;p2"/>
            <p:cNvSpPr/>
            <p:nvPr/>
          </p:nvSpPr>
          <p:spPr>
            <a:xfrm>
              <a:off x="383966" y="1549869"/>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83" name="Google Shape;83;p2"/>
            <p:cNvSpPr/>
            <p:nvPr/>
          </p:nvSpPr>
          <p:spPr>
            <a:xfrm>
              <a:off x="383952" y="2224096"/>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84" name="Google Shape;84;p2"/>
            <p:cNvSpPr/>
            <p:nvPr/>
          </p:nvSpPr>
          <p:spPr>
            <a:xfrm>
              <a:off x="383952" y="3555286"/>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85" name="Google Shape;85;p2"/>
            <p:cNvSpPr/>
            <p:nvPr/>
          </p:nvSpPr>
          <p:spPr>
            <a:xfrm>
              <a:off x="383966" y="4212221"/>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86" name="Google Shape;86;p2"/>
            <p:cNvSpPr/>
            <p:nvPr/>
          </p:nvSpPr>
          <p:spPr>
            <a:xfrm>
              <a:off x="383952" y="2898998"/>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87" name="Google Shape;87;p2"/>
            <p:cNvSpPr/>
            <p:nvPr/>
          </p:nvSpPr>
          <p:spPr>
            <a:xfrm>
              <a:off x="383966" y="844821"/>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pic>
          <p:nvPicPr>
            <p:cNvPr id="88" name="Google Shape;88;p2"/>
            <p:cNvPicPr preferRelativeResize="0"/>
            <p:nvPr/>
          </p:nvPicPr>
          <p:blipFill rotWithShape="1">
            <a:blip r:embed="rId5">
              <a:alphaModFix/>
            </a:blip>
            <a:srcRect/>
            <a:stretch/>
          </p:blipFill>
          <p:spPr>
            <a:xfrm>
              <a:off x="451562" y="2240065"/>
              <a:ext cx="640232" cy="640232"/>
            </a:xfrm>
            <a:prstGeom prst="rect">
              <a:avLst/>
            </a:prstGeom>
            <a:noFill/>
            <a:ln>
              <a:noFill/>
            </a:ln>
          </p:spPr>
        </p:pic>
        <p:pic>
          <p:nvPicPr>
            <p:cNvPr id="89" name="Google Shape;89;p2"/>
            <p:cNvPicPr preferRelativeResize="0"/>
            <p:nvPr/>
          </p:nvPicPr>
          <p:blipFill rotWithShape="1">
            <a:blip r:embed="rId6">
              <a:alphaModFix/>
            </a:blip>
            <a:srcRect/>
            <a:stretch/>
          </p:blipFill>
          <p:spPr>
            <a:xfrm>
              <a:off x="451612" y="1564523"/>
              <a:ext cx="640232" cy="640211"/>
            </a:xfrm>
            <a:prstGeom prst="rect">
              <a:avLst/>
            </a:prstGeom>
            <a:noFill/>
            <a:ln>
              <a:noFill/>
            </a:ln>
          </p:spPr>
        </p:pic>
        <p:pic>
          <p:nvPicPr>
            <p:cNvPr id="90" name="Google Shape;90;p2"/>
            <p:cNvPicPr preferRelativeResize="0"/>
            <p:nvPr/>
          </p:nvPicPr>
          <p:blipFill rotWithShape="1">
            <a:blip r:embed="rId7">
              <a:alphaModFix/>
            </a:blip>
            <a:srcRect/>
            <a:stretch/>
          </p:blipFill>
          <p:spPr>
            <a:xfrm>
              <a:off x="451538" y="2982610"/>
              <a:ext cx="640232" cy="640232"/>
            </a:xfrm>
            <a:prstGeom prst="rect">
              <a:avLst/>
            </a:prstGeom>
            <a:noFill/>
            <a:ln>
              <a:noFill/>
            </a:ln>
          </p:spPr>
        </p:pic>
        <p:pic>
          <p:nvPicPr>
            <p:cNvPr id="91" name="Google Shape;91;p2"/>
            <p:cNvPicPr preferRelativeResize="0"/>
            <p:nvPr/>
          </p:nvPicPr>
          <p:blipFill rotWithShape="1">
            <a:blip r:embed="rId8">
              <a:alphaModFix/>
            </a:blip>
            <a:srcRect/>
            <a:stretch/>
          </p:blipFill>
          <p:spPr>
            <a:xfrm>
              <a:off x="493056" y="939994"/>
              <a:ext cx="557295" cy="557295"/>
            </a:xfrm>
            <a:prstGeom prst="rect">
              <a:avLst/>
            </a:prstGeom>
            <a:noFill/>
            <a:ln>
              <a:noFill/>
            </a:ln>
          </p:spPr>
        </p:pic>
        <p:pic>
          <p:nvPicPr>
            <p:cNvPr id="92" name="Google Shape;92;p2"/>
            <p:cNvPicPr preferRelativeResize="0"/>
            <p:nvPr/>
          </p:nvPicPr>
          <p:blipFill rotWithShape="1">
            <a:blip r:embed="rId9">
              <a:alphaModFix/>
            </a:blip>
            <a:srcRect/>
            <a:stretch/>
          </p:blipFill>
          <p:spPr>
            <a:xfrm>
              <a:off x="451563" y="4248125"/>
              <a:ext cx="640232" cy="640232"/>
            </a:xfrm>
            <a:prstGeom prst="rect">
              <a:avLst/>
            </a:prstGeom>
            <a:noFill/>
            <a:ln>
              <a:noFill/>
            </a:ln>
          </p:spPr>
        </p:pic>
      </p:grpSp>
      <p:sp>
        <p:nvSpPr>
          <p:cNvPr id="93" name="Google Shape;93;p2"/>
          <p:cNvSpPr txBox="1"/>
          <p:nvPr/>
        </p:nvSpPr>
        <p:spPr>
          <a:xfrm>
            <a:off x="1203200" y="883969"/>
            <a:ext cx="28818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2"/>
              </a:buClr>
              <a:buSzPts val="1100"/>
              <a:buFont typeface="Arial"/>
              <a:buNone/>
            </a:pPr>
            <a:r>
              <a:rPr lang="fr" sz="1400" b="1" i="0" u="none" strike="noStrike" cap="none">
                <a:solidFill>
                  <a:schemeClr val="dk2"/>
                </a:solidFill>
                <a:latin typeface="Verdana"/>
                <a:ea typeface="Verdana"/>
                <a:cs typeface="Verdana"/>
                <a:sym typeface="Verdana"/>
              </a:rPr>
              <a:t>Innovation technologique/produit </a:t>
            </a:r>
            <a:endParaRPr sz="1400" b="0" i="0" u="none" strike="noStrike" cap="none">
              <a:solidFill>
                <a:srgbClr val="000000"/>
              </a:solidFill>
              <a:latin typeface="Verdana"/>
              <a:ea typeface="Verdana"/>
              <a:cs typeface="Verdana"/>
              <a:sym typeface="Verdana"/>
            </a:endParaRPr>
          </a:p>
        </p:txBody>
      </p:sp>
      <p:sp>
        <p:nvSpPr>
          <p:cNvPr id="94" name="Google Shape;94;p2"/>
          <p:cNvSpPr txBox="1"/>
          <p:nvPr/>
        </p:nvSpPr>
        <p:spPr>
          <a:xfrm>
            <a:off x="1203200" y="1631188"/>
            <a:ext cx="2881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fr" sz="1400" b="1" i="0" u="none" strike="noStrike" cap="none">
                <a:solidFill>
                  <a:schemeClr val="dk2"/>
                </a:solidFill>
                <a:latin typeface="Verdana"/>
                <a:ea typeface="Verdana"/>
                <a:cs typeface="Verdana"/>
                <a:sym typeface="Verdana"/>
              </a:rPr>
              <a:t>Actualité internationale </a:t>
            </a:r>
            <a:endParaRPr sz="1400" b="0" i="0" u="none" strike="noStrike" cap="none">
              <a:solidFill>
                <a:srgbClr val="000000"/>
              </a:solidFill>
              <a:latin typeface="Verdana"/>
              <a:ea typeface="Verdana"/>
              <a:cs typeface="Verdana"/>
              <a:sym typeface="Verdana"/>
            </a:endParaRPr>
          </a:p>
        </p:txBody>
      </p:sp>
      <p:pic>
        <p:nvPicPr>
          <p:cNvPr id="95" name="Google Shape;95;p2"/>
          <p:cNvPicPr preferRelativeResize="0"/>
          <p:nvPr/>
        </p:nvPicPr>
        <p:blipFill>
          <a:blip r:embed="rId10">
            <a:alphaModFix/>
          </a:blip>
          <a:stretch>
            <a:fillRect/>
          </a:stretch>
        </p:blipFill>
        <p:spPr>
          <a:xfrm>
            <a:off x="522500" y="3527000"/>
            <a:ext cx="498300" cy="498300"/>
          </a:xfrm>
          <a:prstGeom prst="rect">
            <a:avLst/>
          </a:prstGeom>
          <a:noFill/>
          <a:ln>
            <a:noFill/>
          </a:ln>
        </p:spPr>
      </p:pic>
      <p:pic>
        <p:nvPicPr>
          <p:cNvPr id="9" name="Audio 8">
            <a:hlinkClick r:id="" action="ppaction://media"/>
            <a:extLst>
              <a:ext uri="{FF2B5EF4-FFF2-40B4-BE49-F238E27FC236}">
                <a16:creationId xmlns:a16="http://schemas.microsoft.com/office/drawing/2014/main" id="{8DABA433-3A81-CDFF-1DBA-AFB7AE197F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110"/>
    </mc:Choice>
    <mc:Fallback>
      <p:transition spd="slow" advTm="3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Innovation produit</a:t>
            </a:r>
            <a:endParaRPr>
              <a:highlight>
                <a:schemeClr val="accent6"/>
              </a:highlight>
            </a:endParaRPr>
          </a:p>
        </p:txBody>
      </p:sp>
      <p:sp>
        <p:nvSpPr>
          <p:cNvPr id="116" name="Google Shape;116;p4"/>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3</a:t>
            </a:fld>
            <a:endParaRPr/>
          </a:p>
        </p:txBody>
      </p:sp>
      <p:sp>
        <p:nvSpPr>
          <p:cNvPr id="117" name="Google Shape;117;p4"/>
          <p:cNvSpPr txBox="1"/>
          <p:nvPr/>
        </p:nvSpPr>
        <p:spPr>
          <a:xfrm>
            <a:off x="0" y="4648262"/>
            <a:ext cx="6906000" cy="616292"/>
          </a:xfrm>
          <a:prstGeom prst="rect">
            <a:avLst/>
          </a:prstGeom>
          <a:noFill/>
          <a:ln>
            <a:noFill/>
          </a:ln>
        </p:spPr>
        <p:txBody>
          <a:bodyPr spcFirstLastPara="1" wrap="square" lIns="91425" tIns="91425" rIns="91425" bIns="91425" anchor="t" anchorCtr="0">
            <a:spAutoFit/>
          </a:bodyPr>
          <a:lstStyle/>
          <a:p>
            <a:pPr algn="just">
              <a:lnSpc>
                <a:spcPct val="115000"/>
              </a:lnSpc>
              <a:spcBef>
                <a:spcPts val="1200"/>
              </a:spcBef>
              <a:spcAft>
                <a:spcPts val="1200"/>
              </a:spcAft>
              <a:buClr>
                <a:schemeClr val="dk2"/>
              </a:buClr>
              <a:buSzPts val="1100"/>
            </a:pPr>
            <a:r>
              <a:rPr lang="fr" sz="700" dirty="0"/>
              <a:t>Source : REUSSIR Fruits &amp; Légumes 15/12/2022</a:t>
            </a:r>
          </a:p>
        </p:txBody>
      </p:sp>
      <p:sp>
        <p:nvSpPr>
          <p:cNvPr id="118" name="Google Shape;118;p4"/>
          <p:cNvSpPr txBox="1"/>
          <p:nvPr/>
        </p:nvSpPr>
        <p:spPr>
          <a:xfrm>
            <a:off x="75025" y="665350"/>
            <a:ext cx="8992800" cy="317621"/>
          </a:xfrm>
          <a:prstGeom prst="rect">
            <a:avLst/>
          </a:prstGeom>
          <a:noFill/>
          <a:ln>
            <a:noFill/>
          </a:ln>
        </p:spPr>
        <p:txBody>
          <a:bodyPr spcFirstLastPara="1" wrap="square" lIns="91425" tIns="91425" rIns="91425" bIns="91425" anchor="t" anchorCtr="0">
            <a:spAutoFit/>
          </a:bodyPr>
          <a:lstStyle/>
          <a:p>
            <a:pPr marL="457200" indent="-330200">
              <a:lnSpc>
                <a:spcPct val="53906"/>
              </a:lnSpc>
              <a:buClr>
                <a:srgbClr val="222222"/>
              </a:buClr>
              <a:buSzPts val="1600"/>
              <a:buFont typeface="Verdana"/>
              <a:buChar char="➔"/>
            </a:pPr>
            <a:r>
              <a:rPr lang="fr" sz="1600" b="1">
                <a:solidFill>
                  <a:schemeClr val="dk2"/>
                </a:solidFill>
                <a:highlight>
                  <a:srgbClr val="FFFFFF"/>
                </a:highlight>
                <a:latin typeface="Verdana"/>
                <a:ea typeface="Verdana"/>
                <a:cs typeface="Verdana"/>
              </a:rPr>
              <a:t>L'oignon </a:t>
            </a:r>
            <a:r>
              <a:rPr lang="fr" sz="1600" b="1" err="1">
                <a:solidFill>
                  <a:schemeClr val="dk2"/>
                </a:solidFill>
                <a:highlight>
                  <a:srgbClr val="FFFFFF"/>
                </a:highlight>
                <a:latin typeface="Verdana"/>
                <a:ea typeface="Verdana"/>
                <a:cs typeface="Verdana"/>
              </a:rPr>
              <a:t>Sunion</a:t>
            </a:r>
            <a:r>
              <a:rPr lang="fr" sz="1600" b="1">
                <a:solidFill>
                  <a:schemeClr val="dk2"/>
                </a:solidFill>
                <a:highlight>
                  <a:srgbClr val="FFFFFF"/>
                </a:highlight>
                <a:latin typeface="Verdana"/>
                <a:ea typeface="Verdana"/>
                <a:cs typeface="Verdana"/>
              </a:rPr>
              <a:t> arrive en France</a:t>
            </a:r>
          </a:p>
        </p:txBody>
      </p:sp>
      <p:sp>
        <p:nvSpPr>
          <p:cNvPr id="120" name="Google Shape;120;p4"/>
          <p:cNvSpPr/>
          <p:nvPr/>
        </p:nvSpPr>
        <p:spPr>
          <a:xfrm>
            <a:off x="151273" y="1403547"/>
            <a:ext cx="5150898" cy="3063179"/>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
          <p:cNvSpPr txBox="1"/>
          <p:nvPr/>
        </p:nvSpPr>
        <p:spPr>
          <a:xfrm>
            <a:off x="222577" y="1480625"/>
            <a:ext cx="5079600" cy="3090559"/>
          </a:xfrm>
          <a:prstGeom prst="rect">
            <a:avLst/>
          </a:prstGeom>
          <a:noFill/>
          <a:ln>
            <a:noFill/>
          </a:ln>
        </p:spPr>
        <p:txBody>
          <a:bodyPr spcFirstLastPara="1" wrap="square" lIns="91425" tIns="91425" rIns="91425" bIns="91425" anchor="t" anchorCtr="0">
            <a:spAutoFit/>
          </a:bodyPr>
          <a:lstStyle/>
          <a:p>
            <a:pPr marL="457200" indent="-317500">
              <a:lnSpc>
                <a:spcPct val="150000"/>
              </a:lnSpc>
              <a:spcBef>
                <a:spcPts val="500"/>
              </a:spcBef>
              <a:buSzPts val="1400"/>
              <a:buFont typeface="Verdana"/>
              <a:buChar char="❏"/>
            </a:pPr>
            <a:r>
              <a:rPr lang="fr" dirty="0">
                <a:solidFill>
                  <a:schemeClr val="dk2"/>
                </a:solidFill>
                <a:latin typeface="Verdana"/>
                <a:ea typeface="Verdana"/>
                <a:cs typeface="Verdana"/>
              </a:rPr>
              <a:t>Résultat de</a:t>
            </a:r>
            <a:r>
              <a:rPr lang="fr">
                <a:solidFill>
                  <a:schemeClr val="dk2"/>
                </a:solidFill>
                <a:latin typeface="Verdana"/>
                <a:ea typeface="Verdana"/>
                <a:cs typeface="Verdana"/>
              </a:rPr>
              <a:t> plus de</a:t>
            </a:r>
            <a:r>
              <a:rPr lang="fr" dirty="0">
                <a:solidFill>
                  <a:schemeClr val="dk2"/>
                </a:solidFill>
                <a:latin typeface="Verdana"/>
                <a:ea typeface="Verdana"/>
                <a:cs typeface="Verdana"/>
              </a:rPr>
              <a:t> 30 ans de sélection conventionnelle par BASF</a:t>
            </a:r>
            <a:endParaRPr lang="fr-FR" dirty="0">
              <a:solidFill>
                <a:schemeClr val="dk2"/>
              </a:solidFill>
            </a:endParaRPr>
          </a:p>
          <a:p>
            <a:pPr marL="457200" indent="-317500">
              <a:lnSpc>
                <a:spcPct val="150000"/>
              </a:lnSpc>
              <a:spcBef>
                <a:spcPts val="500"/>
              </a:spcBef>
              <a:buSzPts val="1400"/>
              <a:buFont typeface="Verdana"/>
              <a:buChar char="❏"/>
            </a:pPr>
            <a:r>
              <a:rPr lang="fr" dirty="0">
                <a:solidFill>
                  <a:schemeClr val="dk2"/>
                </a:solidFill>
                <a:latin typeface="Verdana"/>
                <a:ea typeface="Verdana"/>
                <a:cs typeface="Verdana"/>
              </a:rPr>
              <a:t>Phase pilote de production en France sur 1 ha en 2022</a:t>
            </a:r>
          </a:p>
          <a:p>
            <a:pPr marL="457200" indent="-317500">
              <a:lnSpc>
                <a:spcPct val="150000"/>
              </a:lnSpc>
              <a:spcBef>
                <a:spcPts val="500"/>
              </a:spcBef>
              <a:buSzPts val="1400"/>
              <a:buFont typeface="Verdana"/>
              <a:buChar char="❏"/>
            </a:pPr>
            <a:r>
              <a:rPr lang="fr" dirty="0">
                <a:solidFill>
                  <a:schemeClr val="dk2"/>
                </a:solidFill>
                <a:latin typeface="Verdana"/>
                <a:ea typeface="Verdana"/>
                <a:cs typeface="Verdana"/>
              </a:rPr>
              <a:t>Diminution du </a:t>
            </a:r>
            <a:r>
              <a:rPr lang="fr" dirty="0" err="1">
                <a:solidFill>
                  <a:schemeClr val="dk2"/>
                </a:solidFill>
                <a:latin typeface="Verdana"/>
                <a:ea typeface="Verdana"/>
                <a:cs typeface="Verdana"/>
              </a:rPr>
              <a:t>sulfoxyde</a:t>
            </a:r>
            <a:r>
              <a:rPr lang="fr" dirty="0">
                <a:solidFill>
                  <a:schemeClr val="dk2"/>
                </a:solidFill>
                <a:latin typeface="Verdana"/>
                <a:ea typeface="Verdana"/>
                <a:cs typeface="Verdana"/>
              </a:rPr>
              <a:t> de propyle au cours du temps</a:t>
            </a:r>
          </a:p>
          <a:p>
            <a:pPr marL="457200" indent="-317500">
              <a:lnSpc>
                <a:spcPct val="150000"/>
              </a:lnSpc>
              <a:spcBef>
                <a:spcPts val="500"/>
              </a:spcBef>
              <a:buSzPts val="1400"/>
              <a:buFont typeface="Verdana"/>
              <a:buChar char="❏"/>
            </a:pPr>
            <a:r>
              <a:rPr lang="fr" dirty="0">
                <a:solidFill>
                  <a:schemeClr val="dk2"/>
                </a:solidFill>
                <a:latin typeface="Verdana"/>
                <a:ea typeface="Verdana"/>
                <a:cs typeface="Verdana"/>
              </a:rPr>
              <a:t>Oignon au goût sucré et doux</a:t>
            </a:r>
          </a:p>
          <a:p>
            <a:pPr marL="457200" indent="-317500">
              <a:lnSpc>
                <a:spcPct val="150000"/>
              </a:lnSpc>
              <a:spcBef>
                <a:spcPts val="500"/>
              </a:spcBef>
              <a:buSzPts val="1400"/>
              <a:buFont typeface="Verdana"/>
              <a:buChar char="❏"/>
            </a:pPr>
            <a:endParaRPr lang="fr">
              <a:solidFill>
                <a:schemeClr val="dk2"/>
              </a:solidFill>
              <a:latin typeface="Verdana"/>
              <a:ea typeface="Verdana"/>
              <a:cs typeface="Verdana"/>
            </a:endParaRPr>
          </a:p>
        </p:txBody>
      </p:sp>
      <p:pic>
        <p:nvPicPr>
          <p:cNvPr id="123" name="Google Shape;123;p4"/>
          <p:cNvPicPr preferRelativeResize="0"/>
          <p:nvPr/>
        </p:nvPicPr>
        <p:blipFill rotWithShape="1">
          <a:blip r:embed="rId5">
            <a:alphaModFix/>
          </a:blip>
          <a:srcRect/>
          <a:stretch/>
        </p:blipFill>
        <p:spPr>
          <a:xfrm>
            <a:off x="8586706" y="12344"/>
            <a:ext cx="557295" cy="557295"/>
          </a:xfrm>
          <a:prstGeom prst="rect">
            <a:avLst/>
          </a:prstGeom>
          <a:noFill/>
          <a:ln>
            <a:noFill/>
          </a:ln>
        </p:spPr>
      </p:pic>
      <p:pic>
        <p:nvPicPr>
          <p:cNvPr id="2" name="Image 2" descr="Une image contenant oignon, légume, différent&#10;&#10;Description générée automatiquement">
            <a:extLst>
              <a:ext uri="{FF2B5EF4-FFF2-40B4-BE49-F238E27FC236}">
                <a16:creationId xmlns:a16="http://schemas.microsoft.com/office/drawing/2014/main" id="{A608BAE9-BF42-D89C-CEEC-DF93A163DABD}"/>
              </a:ext>
            </a:extLst>
          </p:cNvPr>
          <p:cNvPicPr>
            <a:picLocks noChangeAspect="1"/>
          </p:cNvPicPr>
          <p:nvPr/>
        </p:nvPicPr>
        <p:blipFill>
          <a:blip r:embed="rId6"/>
          <a:stretch>
            <a:fillRect/>
          </a:stretch>
        </p:blipFill>
        <p:spPr>
          <a:xfrm>
            <a:off x="5845653" y="3131190"/>
            <a:ext cx="2743200" cy="1440180"/>
          </a:xfrm>
          <a:prstGeom prst="rect">
            <a:avLst/>
          </a:prstGeom>
          <a:ln>
            <a:noFill/>
          </a:ln>
          <a:effectLst>
            <a:outerShdw blurRad="190500" algn="tl" rotWithShape="0">
              <a:srgbClr val="000000">
                <a:alpha val="70000"/>
              </a:srgbClr>
            </a:outerShdw>
          </a:effectLst>
        </p:spPr>
      </p:pic>
      <p:pic>
        <p:nvPicPr>
          <p:cNvPr id="3" name="Image 3" descr="Une image contenant légume, oignon, intérieur, plante&#10;&#10;Description générée automatiquement">
            <a:extLst>
              <a:ext uri="{FF2B5EF4-FFF2-40B4-BE49-F238E27FC236}">
                <a16:creationId xmlns:a16="http://schemas.microsoft.com/office/drawing/2014/main" id="{E8D5CD80-F701-CA13-D130-9134453F45AA}"/>
              </a:ext>
            </a:extLst>
          </p:cNvPr>
          <p:cNvPicPr>
            <a:picLocks noChangeAspect="1"/>
          </p:cNvPicPr>
          <p:nvPr/>
        </p:nvPicPr>
        <p:blipFill>
          <a:blip r:embed="rId7"/>
          <a:stretch>
            <a:fillRect/>
          </a:stretch>
        </p:blipFill>
        <p:spPr>
          <a:xfrm>
            <a:off x="5842552" y="1288132"/>
            <a:ext cx="2743200" cy="1540193"/>
          </a:xfrm>
          <a:prstGeom prst="rect">
            <a:avLst/>
          </a:prstGeom>
          <a:ln>
            <a:noFill/>
          </a:ln>
          <a:effectLst>
            <a:outerShdw blurRad="190500" algn="tl" rotWithShape="0">
              <a:srgbClr val="000000">
                <a:alpha val="70000"/>
              </a:srgbClr>
            </a:outerShdw>
          </a:effectLst>
        </p:spPr>
      </p:pic>
      <p:pic>
        <p:nvPicPr>
          <p:cNvPr id="5" name="Audio 4">
            <a:hlinkClick r:id="" action="ppaction://media"/>
            <a:extLst>
              <a:ext uri="{FF2B5EF4-FFF2-40B4-BE49-F238E27FC236}">
                <a16:creationId xmlns:a16="http://schemas.microsoft.com/office/drawing/2014/main" id="{C90EA429-2650-EE19-4EEC-41A5E3D233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010"/>
    </mc:Choice>
    <mc:Fallback>
      <p:transition spd="slow" advTm="83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Innovation technologique</a:t>
            </a:r>
            <a:endParaRPr>
              <a:highlight>
                <a:schemeClr val="accent6"/>
              </a:highlight>
            </a:endParaRPr>
          </a:p>
        </p:txBody>
      </p:sp>
      <p:sp>
        <p:nvSpPr>
          <p:cNvPr id="116" name="Google Shape;116;p4"/>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4</a:t>
            </a:fld>
            <a:endParaRPr/>
          </a:p>
        </p:txBody>
      </p:sp>
      <p:sp>
        <p:nvSpPr>
          <p:cNvPr id="117" name="Google Shape;117;p4"/>
          <p:cNvSpPr txBox="1"/>
          <p:nvPr/>
        </p:nvSpPr>
        <p:spPr>
          <a:xfrm>
            <a:off x="0" y="4683805"/>
            <a:ext cx="6906000" cy="616292"/>
          </a:xfrm>
          <a:prstGeom prst="rect">
            <a:avLst/>
          </a:prstGeom>
          <a:noFill/>
          <a:ln>
            <a:noFill/>
          </a:ln>
        </p:spPr>
        <p:txBody>
          <a:bodyPr spcFirstLastPara="1" wrap="square" lIns="91425" tIns="91425" rIns="91425" bIns="91425" anchor="t" anchorCtr="0">
            <a:spAutoFit/>
          </a:bodyPr>
          <a:lstStyle/>
          <a:p>
            <a:pPr algn="just">
              <a:lnSpc>
                <a:spcPct val="115000"/>
              </a:lnSpc>
              <a:spcBef>
                <a:spcPts val="1200"/>
              </a:spcBef>
              <a:spcAft>
                <a:spcPts val="1200"/>
              </a:spcAft>
              <a:buClr>
                <a:schemeClr val="dk2"/>
              </a:buClr>
              <a:buSzPts val="1100"/>
            </a:pPr>
            <a:r>
              <a:rPr lang="fr" sz="700" dirty="0"/>
              <a:t>Source : Lien Horticole.</a:t>
            </a:r>
          </a:p>
        </p:txBody>
      </p:sp>
      <p:sp>
        <p:nvSpPr>
          <p:cNvPr id="118" name="Google Shape;118;p4"/>
          <p:cNvSpPr txBox="1"/>
          <p:nvPr/>
        </p:nvSpPr>
        <p:spPr>
          <a:xfrm>
            <a:off x="75025" y="665350"/>
            <a:ext cx="8992800" cy="317621"/>
          </a:xfrm>
          <a:prstGeom prst="rect">
            <a:avLst/>
          </a:prstGeom>
          <a:noFill/>
          <a:ln>
            <a:noFill/>
          </a:ln>
        </p:spPr>
        <p:txBody>
          <a:bodyPr spcFirstLastPara="1" wrap="square" lIns="91425" tIns="91425" rIns="91425" bIns="91425" anchor="t" anchorCtr="0">
            <a:spAutoFit/>
          </a:bodyPr>
          <a:lstStyle/>
          <a:p>
            <a:pPr marL="457200" indent="-330200">
              <a:lnSpc>
                <a:spcPct val="53906"/>
              </a:lnSpc>
              <a:buClr>
                <a:srgbClr val="222222"/>
              </a:buClr>
              <a:buSzPts val="1600"/>
              <a:buFont typeface="Verdana"/>
              <a:buChar char="➔"/>
            </a:pPr>
            <a:r>
              <a:rPr lang="fr" sz="1600" b="1">
                <a:solidFill>
                  <a:schemeClr val="dk2"/>
                </a:solidFill>
                <a:highlight>
                  <a:srgbClr val="FFFFFF"/>
                </a:highlight>
                <a:latin typeface="Verdana"/>
                <a:ea typeface="Verdana"/>
                <a:cs typeface="Verdana"/>
              </a:rPr>
              <a:t>Premières installations des tunnels bioclimatique </a:t>
            </a:r>
            <a:r>
              <a:rPr lang="fr" sz="1600" b="1" err="1">
                <a:solidFill>
                  <a:schemeClr val="dk2"/>
                </a:solidFill>
                <a:highlight>
                  <a:srgbClr val="FFFFFF"/>
                </a:highlight>
                <a:latin typeface="Verdana"/>
                <a:ea typeface="Verdana"/>
                <a:cs typeface="Verdana"/>
              </a:rPr>
              <a:t>Thermitube</a:t>
            </a:r>
          </a:p>
        </p:txBody>
      </p:sp>
      <p:grpSp>
        <p:nvGrpSpPr>
          <p:cNvPr id="119" name="Google Shape;119;p4"/>
          <p:cNvGrpSpPr/>
          <p:nvPr/>
        </p:nvGrpSpPr>
        <p:grpSpPr>
          <a:xfrm>
            <a:off x="151273" y="1403547"/>
            <a:ext cx="5159062" cy="3446900"/>
            <a:chOff x="4686282" y="1092773"/>
            <a:chExt cx="3909600" cy="2768100"/>
          </a:xfrm>
        </p:grpSpPr>
        <p:sp>
          <p:nvSpPr>
            <p:cNvPr id="120" name="Google Shape;120;p4"/>
            <p:cNvSpPr/>
            <p:nvPr/>
          </p:nvSpPr>
          <p:spPr>
            <a:xfrm>
              <a:off x="4686282" y="1092773"/>
              <a:ext cx="3909600" cy="2768100"/>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4"/>
            <p:cNvSpPr txBox="1"/>
            <p:nvPr/>
          </p:nvSpPr>
          <p:spPr>
            <a:xfrm>
              <a:off x="4765956" y="1356965"/>
              <a:ext cx="3751800" cy="6120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p:txBody>
        </p:sp>
      </p:grpSp>
      <p:sp>
        <p:nvSpPr>
          <p:cNvPr id="122" name="Google Shape;122;p4"/>
          <p:cNvSpPr txBox="1"/>
          <p:nvPr/>
        </p:nvSpPr>
        <p:spPr>
          <a:xfrm>
            <a:off x="222577" y="1398982"/>
            <a:ext cx="5079600" cy="3306003"/>
          </a:xfrm>
          <a:prstGeom prst="rect">
            <a:avLst/>
          </a:prstGeom>
          <a:noFill/>
          <a:ln>
            <a:noFill/>
          </a:ln>
        </p:spPr>
        <p:txBody>
          <a:bodyPr spcFirstLastPara="1" wrap="square" lIns="91425" tIns="91425" rIns="91425" bIns="91425" anchor="t" anchorCtr="0">
            <a:spAutoFit/>
          </a:bodyPr>
          <a:lstStyle/>
          <a:p>
            <a:pPr marL="457200" indent="-317500">
              <a:lnSpc>
                <a:spcPct val="150000"/>
              </a:lnSpc>
              <a:spcBef>
                <a:spcPts val="500"/>
              </a:spcBef>
              <a:buSzPts val="1400"/>
              <a:buFont typeface="Verdana"/>
              <a:buChar char="❏"/>
            </a:pPr>
            <a:r>
              <a:rPr lang="fr" dirty="0">
                <a:solidFill>
                  <a:srgbClr val="222222"/>
                </a:solidFill>
                <a:latin typeface="Verdana"/>
                <a:ea typeface="Verdana"/>
                <a:cs typeface="Verdana"/>
              </a:rPr>
              <a:t>Concept de serre bioclimatique ou serre solaire passive</a:t>
            </a:r>
          </a:p>
          <a:p>
            <a:pPr marL="457200" indent="-317500">
              <a:lnSpc>
                <a:spcPct val="150000"/>
              </a:lnSpc>
              <a:spcBef>
                <a:spcPts val="500"/>
              </a:spcBef>
              <a:buSzPts val="1400"/>
              <a:buFont typeface="Verdana"/>
              <a:buChar char="❏"/>
            </a:pPr>
            <a:r>
              <a:rPr lang="fr" dirty="0">
                <a:solidFill>
                  <a:srgbClr val="222222"/>
                </a:solidFill>
                <a:latin typeface="Verdana"/>
                <a:ea typeface="Verdana"/>
              </a:rPr>
              <a:t>Stockage d'énergie la journée (2)</a:t>
            </a:r>
          </a:p>
          <a:p>
            <a:pPr marL="457200" indent="-317500">
              <a:lnSpc>
                <a:spcPct val="150000"/>
              </a:lnSpc>
              <a:spcBef>
                <a:spcPts val="500"/>
              </a:spcBef>
              <a:buSzPts val="1400"/>
              <a:buFont typeface="Verdana"/>
              <a:buChar char="❏"/>
            </a:pPr>
            <a:r>
              <a:rPr lang="fr" dirty="0">
                <a:solidFill>
                  <a:srgbClr val="222222"/>
                </a:solidFill>
                <a:latin typeface="Verdana"/>
                <a:ea typeface="Verdana"/>
              </a:rPr>
              <a:t>Restitution la nuit (3)</a:t>
            </a:r>
          </a:p>
          <a:p>
            <a:pPr marL="457200" indent="-317500">
              <a:lnSpc>
                <a:spcPct val="150000"/>
              </a:lnSpc>
              <a:spcBef>
                <a:spcPts val="500"/>
              </a:spcBef>
              <a:buSzPts val="1400"/>
              <a:buFont typeface="Verdana"/>
              <a:buChar char="❏"/>
            </a:pPr>
            <a:r>
              <a:rPr lang="fr" dirty="0">
                <a:solidFill>
                  <a:srgbClr val="222222"/>
                </a:solidFill>
                <a:latin typeface="Verdana"/>
                <a:ea typeface="Verdana"/>
              </a:rPr>
              <a:t>Matériaux lourds</a:t>
            </a:r>
          </a:p>
          <a:p>
            <a:pPr marL="914400" lvl="1" indent="-317500">
              <a:buFont typeface="Verdana,Sans-Serif"/>
              <a:buChar char="○"/>
            </a:pPr>
            <a:r>
              <a:rPr lang="fr-FR" dirty="0">
                <a:solidFill>
                  <a:srgbClr val="666666"/>
                </a:solidFill>
                <a:latin typeface="Source Sans Pro"/>
                <a:ea typeface="Verdana"/>
              </a:rPr>
              <a:t>Eau</a:t>
            </a:r>
          </a:p>
          <a:p>
            <a:pPr marL="914400" lvl="1" indent="-317500">
              <a:buFont typeface="Verdana,Sans-Serif"/>
              <a:buChar char="○"/>
            </a:pPr>
            <a:r>
              <a:rPr lang="fr-FR" dirty="0">
                <a:solidFill>
                  <a:srgbClr val="666666"/>
                </a:solidFill>
                <a:latin typeface="Source Sans Pro"/>
                <a:ea typeface="Verdana"/>
              </a:rPr>
              <a:t>Matériaux de construction (pisé, pierre, adobe, parpaings)</a:t>
            </a:r>
          </a:p>
          <a:p>
            <a:pPr marL="914400" lvl="1" indent="-317500">
              <a:buFont typeface="Verdana,Sans-Serif"/>
              <a:buChar char="○"/>
            </a:pPr>
            <a:r>
              <a:rPr lang="fr-FR" dirty="0">
                <a:solidFill>
                  <a:srgbClr val="666666"/>
                </a:solidFill>
                <a:latin typeface="Source Sans Pro"/>
                <a:ea typeface="Verdana"/>
              </a:rPr>
              <a:t>Matériaux à changement de phase</a:t>
            </a:r>
          </a:p>
          <a:p>
            <a:pPr marL="457200" indent="-317500">
              <a:lnSpc>
                <a:spcPct val="150000"/>
              </a:lnSpc>
              <a:spcBef>
                <a:spcPts val="500"/>
              </a:spcBef>
              <a:buSzPts val="1400"/>
              <a:buFont typeface="Verdana,Sans-Serif"/>
              <a:buChar char="❏"/>
            </a:pPr>
            <a:endParaRPr lang="fr" dirty="0"/>
          </a:p>
        </p:txBody>
      </p:sp>
      <p:pic>
        <p:nvPicPr>
          <p:cNvPr id="123" name="Google Shape;123;p4"/>
          <p:cNvPicPr preferRelativeResize="0"/>
          <p:nvPr/>
        </p:nvPicPr>
        <p:blipFill rotWithShape="1">
          <a:blip r:embed="rId5">
            <a:alphaModFix/>
          </a:blip>
          <a:srcRect/>
          <a:stretch/>
        </p:blipFill>
        <p:spPr>
          <a:xfrm>
            <a:off x="8586706" y="12344"/>
            <a:ext cx="557295" cy="557295"/>
          </a:xfrm>
          <a:prstGeom prst="rect">
            <a:avLst/>
          </a:prstGeom>
          <a:noFill/>
          <a:ln>
            <a:noFill/>
          </a:ln>
        </p:spPr>
      </p:pic>
      <p:pic>
        <p:nvPicPr>
          <p:cNvPr id="2" name="Image 2" descr="Une image contenant flèche&#10;&#10;Description générée automatiquement">
            <a:extLst>
              <a:ext uri="{FF2B5EF4-FFF2-40B4-BE49-F238E27FC236}">
                <a16:creationId xmlns:a16="http://schemas.microsoft.com/office/drawing/2014/main" id="{015792BF-349A-293F-0D5A-9671C44F86BE}"/>
              </a:ext>
            </a:extLst>
          </p:cNvPr>
          <p:cNvPicPr>
            <a:picLocks noChangeAspect="1"/>
          </p:cNvPicPr>
          <p:nvPr/>
        </p:nvPicPr>
        <p:blipFill>
          <a:blip r:embed="rId6"/>
          <a:stretch>
            <a:fillRect/>
          </a:stretch>
        </p:blipFill>
        <p:spPr>
          <a:xfrm>
            <a:off x="5363936" y="1103404"/>
            <a:ext cx="3502477" cy="2022290"/>
          </a:xfrm>
          <a:prstGeom prst="rect">
            <a:avLst/>
          </a:prstGeom>
        </p:spPr>
      </p:pic>
      <p:pic>
        <p:nvPicPr>
          <p:cNvPr id="4" name="Image 4" descr="Une image contenant légume, frais&#10;&#10;Description générée automatiquement">
            <a:extLst>
              <a:ext uri="{FF2B5EF4-FFF2-40B4-BE49-F238E27FC236}">
                <a16:creationId xmlns:a16="http://schemas.microsoft.com/office/drawing/2014/main" id="{4493018D-4943-1D04-5E37-FA24C95F37F0}"/>
              </a:ext>
            </a:extLst>
          </p:cNvPr>
          <p:cNvPicPr>
            <a:picLocks noChangeAspect="1"/>
          </p:cNvPicPr>
          <p:nvPr/>
        </p:nvPicPr>
        <p:blipFill>
          <a:blip r:embed="rId7"/>
          <a:stretch>
            <a:fillRect/>
          </a:stretch>
        </p:blipFill>
        <p:spPr>
          <a:xfrm>
            <a:off x="5747657" y="3267198"/>
            <a:ext cx="2743200" cy="1662545"/>
          </a:xfrm>
          <a:prstGeom prst="rect">
            <a:avLst/>
          </a:prstGeom>
        </p:spPr>
      </p:pic>
      <p:pic>
        <p:nvPicPr>
          <p:cNvPr id="5" name="Audio 4">
            <a:hlinkClick r:id="" action="ppaction://media"/>
            <a:extLst>
              <a:ext uri="{FF2B5EF4-FFF2-40B4-BE49-F238E27FC236}">
                <a16:creationId xmlns:a16="http://schemas.microsoft.com/office/drawing/2014/main" id="{2CE858D9-2333-757B-029E-A1475C5068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558284621"/>
      </p:ext>
    </p:extLst>
  </p:cSld>
  <p:clrMapOvr>
    <a:masterClrMapping/>
  </p:clrMapOvr>
  <mc:AlternateContent xmlns:mc="http://schemas.openxmlformats.org/markup-compatibility/2006">
    <mc:Choice xmlns:p14="http://schemas.microsoft.com/office/powerpoint/2010/main" Requires="p14">
      <p:transition spd="slow" p14:dur="2000" advTm="85858"/>
    </mc:Choice>
    <mc:Fallback>
      <p:transition spd="slow" advTm="85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Innovation technologique</a:t>
            </a:r>
            <a:endParaRPr>
              <a:highlight>
                <a:schemeClr val="accent6"/>
              </a:highlight>
            </a:endParaRPr>
          </a:p>
        </p:txBody>
      </p:sp>
      <p:sp>
        <p:nvSpPr>
          <p:cNvPr id="116" name="Google Shape;116;p4"/>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5</a:t>
            </a:fld>
            <a:endParaRPr/>
          </a:p>
        </p:txBody>
      </p:sp>
      <p:sp>
        <p:nvSpPr>
          <p:cNvPr id="117" name="Google Shape;117;p4"/>
          <p:cNvSpPr txBox="1"/>
          <p:nvPr/>
        </p:nvSpPr>
        <p:spPr>
          <a:xfrm>
            <a:off x="0" y="4687452"/>
            <a:ext cx="6906000" cy="616292"/>
          </a:xfrm>
          <a:prstGeom prst="rect">
            <a:avLst/>
          </a:prstGeom>
          <a:noFill/>
          <a:ln>
            <a:noFill/>
          </a:ln>
        </p:spPr>
        <p:txBody>
          <a:bodyPr spcFirstLastPara="1" wrap="square" lIns="91425" tIns="91425" rIns="91425" bIns="91425" anchor="t" anchorCtr="0">
            <a:spAutoFit/>
          </a:bodyPr>
          <a:lstStyle/>
          <a:p>
            <a:pPr algn="just">
              <a:lnSpc>
                <a:spcPct val="115000"/>
              </a:lnSpc>
              <a:spcBef>
                <a:spcPts val="1200"/>
              </a:spcBef>
              <a:spcAft>
                <a:spcPts val="1200"/>
              </a:spcAft>
              <a:buClr>
                <a:schemeClr val="dk2"/>
              </a:buClr>
              <a:buSzPts val="1100"/>
            </a:pPr>
            <a:r>
              <a:rPr lang="fr" sz="700" dirty="0"/>
              <a:t>Source : Serre Bioclimatique. 23/12/2022</a:t>
            </a:r>
          </a:p>
        </p:txBody>
      </p:sp>
      <p:sp>
        <p:nvSpPr>
          <p:cNvPr id="118" name="Google Shape;118;p4"/>
          <p:cNvSpPr txBox="1"/>
          <p:nvPr/>
        </p:nvSpPr>
        <p:spPr>
          <a:xfrm>
            <a:off x="75025" y="665350"/>
            <a:ext cx="8992800" cy="317621"/>
          </a:xfrm>
          <a:prstGeom prst="rect">
            <a:avLst/>
          </a:prstGeom>
          <a:noFill/>
          <a:ln>
            <a:noFill/>
          </a:ln>
        </p:spPr>
        <p:txBody>
          <a:bodyPr spcFirstLastPara="1" wrap="square" lIns="91425" tIns="91425" rIns="91425" bIns="91425" anchor="t" anchorCtr="0">
            <a:spAutoFit/>
          </a:bodyPr>
          <a:lstStyle/>
          <a:p>
            <a:pPr marL="457200" indent="-330200">
              <a:lnSpc>
                <a:spcPct val="53906"/>
              </a:lnSpc>
              <a:buClr>
                <a:srgbClr val="222222"/>
              </a:buClr>
              <a:buSzPts val="1600"/>
              <a:buFont typeface="Verdana"/>
              <a:buChar char="➔"/>
            </a:pPr>
            <a:r>
              <a:rPr lang="fr" sz="1600" b="1">
                <a:solidFill>
                  <a:schemeClr val="dk2"/>
                </a:solidFill>
                <a:highlight>
                  <a:srgbClr val="FFFFFF"/>
                </a:highlight>
                <a:latin typeface="Verdana"/>
                <a:ea typeface="Verdana"/>
                <a:cs typeface="Verdana"/>
              </a:rPr>
              <a:t>Premières installations des tunnels bioclimatique </a:t>
            </a:r>
            <a:r>
              <a:rPr lang="fr" sz="1600" b="1" err="1">
                <a:solidFill>
                  <a:schemeClr val="dk2"/>
                </a:solidFill>
                <a:highlight>
                  <a:srgbClr val="FFFFFF"/>
                </a:highlight>
                <a:latin typeface="Verdana"/>
                <a:ea typeface="Verdana"/>
                <a:cs typeface="Verdana"/>
              </a:rPr>
              <a:t>Thermitube</a:t>
            </a:r>
          </a:p>
        </p:txBody>
      </p:sp>
      <p:grpSp>
        <p:nvGrpSpPr>
          <p:cNvPr id="119" name="Google Shape;119;p4"/>
          <p:cNvGrpSpPr/>
          <p:nvPr/>
        </p:nvGrpSpPr>
        <p:grpSpPr>
          <a:xfrm>
            <a:off x="151273" y="1403547"/>
            <a:ext cx="5159062" cy="3446900"/>
            <a:chOff x="4686282" y="1092773"/>
            <a:chExt cx="3909600" cy="2768100"/>
          </a:xfrm>
        </p:grpSpPr>
        <p:sp>
          <p:nvSpPr>
            <p:cNvPr id="120" name="Google Shape;120;p4"/>
            <p:cNvSpPr/>
            <p:nvPr/>
          </p:nvSpPr>
          <p:spPr>
            <a:xfrm>
              <a:off x="4686282" y="1092773"/>
              <a:ext cx="3909600" cy="2768100"/>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4"/>
            <p:cNvSpPr txBox="1"/>
            <p:nvPr/>
          </p:nvSpPr>
          <p:spPr>
            <a:xfrm>
              <a:off x="4765956" y="1356965"/>
              <a:ext cx="3751800" cy="6120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p:txBody>
        </p:sp>
      </p:grpSp>
      <p:sp>
        <p:nvSpPr>
          <p:cNvPr id="122" name="Google Shape;122;p4"/>
          <p:cNvSpPr txBox="1"/>
          <p:nvPr/>
        </p:nvSpPr>
        <p:spPr>
          <a:xfrm>
            <a:off x="222577" y="1398982"/>
            <a:ext cx="5079600" cy="3565048"/>
          </a:xfrm>
          <a:prstGeom prst="rect">
            <a:avLst/>
          </a:prstGeom>
          <a:noFill/>
          <a:ln>
            <a:noFill/>
          </a:ln>
        </p:spPr>
        <p:txBody>
          <a:bodyPr spcFirstLastPara="1" wrap="square" lIns="91425" tIns="91425" rIns="91425" bIns="91425" anchor="t" anchorCtr="0">
            <a:spAutoFit/>
          </a:bodyPr>
          <a:lstStyle/>
          <a:p>
            <a:pPr marL="457200" indent="-317500">
              <a:lnSpc>
                <a:spcPct val="150000"/>
              </a:lnSpc>
              <a:spcBef>
                <a:spcPts val="500"/>
              </a:spcBef>
              <a:buSzPts val="1400"/>
              <a:buFont typeface="Verdana"/>
              <a:buChar char="❏"/>
            </a:pPr>
            <a:r>
              <a:rPr lang="fr" dirty="0">
                <a:solidFill>
                  <a:srgbClr val="222222"/>
                </a:solidFill>
                <a:latin typeface="Verdana"/>
                <a:ea typeface="Verdana"/>
                <a:cs typeface="Verdana"/>
              </a:rPr>
              <a:t>Invention de Agrithermic en collaboration avec le CTIFL, l'ASTREDHOR et l'ADEME</a:t>
            </a:r>
          </a:p>
          <a:p>
            <a:pPr marL="457200" indent="-317500">
              <a:lnSpc>
                <a:spcPct val="150000"/>
              </a:lnSpc>
              <a:spcBef>
                <a:spcPts val="500"/>
              </a:spcBef>
              <a:buSzPts val="1400"/>
              <a:buFont typeface="Verdana"/>
              <a:buChar char="❏"/>
            </a:pPr>
            <a:r>
              <a:rPr lang="fr" dirty="0">
                <a:solidFill>
                  <a:srgbClr val="222222"/>
                </a:solidFill>
                <a:latin typeface="Verdana"/>
                <a:ea typeface="Verdana"/>
              </a:rPr>
              <a:t>Tunnel remplis d'eau</a:t>
            </a:r>
          </a:p>
          <a:p>
            <a:pPr marL="457200" indent="-317500">
              <a:lnSpc>
                <a:spcPct val="150000"/>
              </a:lnSpc>
              <a:spcBef>
                <a:spcPts val="500"/>
              </a:spcBef>
              <a:buSzPts val="1400"/>
              <a:buFont typeface="Verdana,Sans-Serif"/>
              <a:buChar char="❏"/>
            </a:pPr>
            <a:r>
              <a:rPr lang="fr" dirty="0">
                <a:solidFill>
                  <a:srgbClr val="222222"/>
                </a:solidFill>
                <a:latin typeface="Verdana"/>
                <a:ea typeface="Verdana"/>
              </a:rPr>
              <a:t>Avantage :</a:t>
            </a:r>
            <a:endParaRPr lang="en-US" dirty="0">
              <a:ea typeface="Verdana"/>
            </a:endParaRPr>
          </a:p>
          <a:p>
            <a:pPr marL="914400" lvl="1" indent="-317500">
              <a:buSzPts val="1400"/>
              <a:buFont typeface="Verdana,Sans-Serif"/>
              <a:buChar char="○"/>
            </a:pPr>
            <a:r>
              <a:rPr lang="fr-FR" dirty="0">
                <a:solidFill>
                  <a:srgbClr val="666666"/>
                </a:solidFill>
                <a:latin typeface="Source Sans Pro"/>
                <a:ea typeface="Verdana"/>
              </a:rPr>
              <a:t>Période de production allongée</a:t>
            </a:r>
            <a:endParaRPr lang="en-US" dirty="0">
              <a:ea typeface="Verdana"/>
            </a:endParaRPr>
          </a:p>
          <a:p>
            <a:pPr marL="914400" lvl="1" indent="-317500">
              <a:buSzPts val="1400"/>
              <a:buFont typeface="Verdana,Sans-Serif"/>
              <a:buChar char="○"/>
            </a:pPr>
            <a:r>
              <a:rPr lang="fr-FR" dirty="0">
                <a:solidFill>
                  <a:srgbClr val="666666"/>
                </a:solidFill>
                <a:latin typeface="Source Sans Pro"/>
                <a:ea typeface="Verdana"/>
              </a:rPr>
              <a:t>Production de légumes feuille possible en hiver</a:t>
            </a:r>
            <a:endParaRPr lang="en-US" dirty="0">
              <a:ea typeface="Verdana"/>
            </a:endParaRPr>
          </a:p>
          <a:p>
            <a:pPr marL="914400" lvl="1" indent="-317500">
              <a:buSzPts val="1400"/>
              <a:buFont typeface="Verdana,Sans-Serif"/>
              <a:buChar char="○"/>
            </a:pPr>
            <a:r>
              <a:rPr lang="fr-FR" dirty="0">
                <a:solidFill>
                  <a:srgbClr val="666666"/>
                </a:solidFill>
                <a:latin typeface="Source Sans Pro"/>
                <a:ea typeface="Verdana"/>
              </a:rPr>
              <a:t>Respect de la charte Agriculture biologique</a:t>
            </a:r>
            <a:endParaRPr lang="en-US" dirty="0">
              <a:ea typeface="Verdana"/>
            </a:endParaRPr>
          </a:p>
          <a:p>
            <a:pPr marL="914400" lvl="1" indent="-317500">
              <a:buSzPts val="1400"/>
              <a:buFont typeface="Verdana,Sans-Serif"/>
              <a:buChar char="○"/>
            </a:pPr>
            <a:r>
              <a:rPr lang="fr-FR" dirty="0">
                <a:solidFill>
                  <a:srgbClr val="666666"/>
                </a:solidFill>
                <a:latin typeface="Source Sans Pro"/>
                <a:ea typeface="Verdana"/>
              </a:rPr>
              <a:t>Protection contre le gel</a:t>
            </a:r>
            <a:endParaRPr lang="en-US" dirty="0">
              <a:ea typeface="Verdana"/>
            </a:endParaRPr>
          </a:p>
          <a:p>
            <a:pPr marL="914400" lvl="1" indent="-317500">
              <a:buSzPts val="1400"/>
              <a:buFont typeface="Verdana,Sans-Serif"/>
              <a:buChar char="○"/>
            </a:pPr>
            <a:r>
              <a:rPr lang="fr-FR" dirty="0">
                <a:solidFill>
                  <a:srgbClr val="666666"/>
                </a:solidFill>
                <a:latin typeface="Source Sans Pro"/>
                <a:ea typeface="Verdana"/>
              </a:rPr>
              <a:t>Pas de panneau solaire ou chauffage externe</a:t>
            </a:r>
            <a:endParaRPr lang="fr" dirty="0">
              <a:ea typeface="Verdana"/>
            </a:endParaRPr>
          </a:p>
          <a:p>
            <a:pPr marL="457200" lvl="1" indent="-317500">
              <a:lnSpc>
                <a:spcPct val="150000"/>
              </a:lnSpc>
              <a:spcBef>
                <a:spcPts val="500"/>
              </a:spcBef>
              <a:buSzPts val="1400"/>
              <a:buFont typeface="Verdana"/>
              <a:buChar char="❏"/>
            </a:pPr>
            <a:r>
              <a:rPr lang="fr" dirty="0">
                <a:solidFill>
                  <a:srgbClr val="222222"/>
                </a:solidFill>
                <a:latin typeface="Verdana"/>
                <a:ea typeface="Verdana"/>
              </a:rPr>
              <a:t>Inconvénient :</a:t>
            </a:r>
          </a:p>
          <a:p>
            <a:pPr marL="914400" lvl="1" indent="-317500">
              <a:buFont typeface="Verdana,Sans-Serif"/>
              <a:buChar char="○"/>
            </a:pPr>
            <a:r>
              <a:rPr lang="fr-FR" dirty="0">
                <a:solidFill>
                  <a:srgbClr val="666666"/>
                </a:solidFill>
                <a:latin typeface="Source Sans Pro"/>
                <a:ea typeface="Verdana"/>
              </a:rPr>
              <a:t>Serre isolée</a:t>
            </a:r>
          </a:p>
          <a:p>
            <a:pPr marL="914400" lvl="1" indent="-317500">
              <a:buFont typeface="Verdana,Sans-Serif"/>
              <a:buChar char="○"/>
            </a:pPr>
            <a:r>
              <a:rPr lang="fr-FR" dirty="0">
                <a:solidFill>
                  <a:srgbClr val="666666"/>
                </a:solidFill>
                <a:latin typeface="Source Sans Pro"/>
                <a:ea typeface="Verdana"/>
              </a:rPr>
              <a:t>Ecran thermique ou système à double paroi</a:t>
            </a:r>
          </a:p>
        </p:txBody>
      </p:sp>
      <p:pic>
        <p:nvPicPr>
          <p:cNvPr id="123" name="Google Shape;123;p4"/>
          <p:cNvPicPr preferRelativeResize="0"/>
          <p:nvPr/>
        </p:nvPicPr>
        <p:blipFill rotWithShape="1">
          <a:blip r:embed="rId5">
            <a:alphaModFix/>
          </a:blip>
          <a:srcRect/>
          <a:stretch/>
        </p:blipFill>
        <p:spPr>
          <a:xfrm>
            <a:off x="8586706" y="12344"/>
            <a:ext cx="557295" cy="557295"/>
          </a:xfrm>
          <a:prstGeom prst="rect">
            <a:avLst/>
          </a:prstGeom>
          <a:noFill/>
          <a:ln>
            <a:noFill/>
          </a:ln>
        </p:spPr>
      </p:pic>
      <p:pic>
        <p:nvPicPr>
          <p:cNvPr id="3" name="Image 4" descr="Une image contenant bâtiment, yourte, serre, dôme&#10;&#10;Description générée automatiquement">
            <a:extLst>
              <a:ext uri="{FF2B5EF4-FFF2-40B4-BE49-F238E27FC236}">
                <a16:creationId xmlns:a16="http://schemas.microsoft.com/office/drawing/2014/main" id="{CA53A559-9E4B-43A9-1099-D9BD772F5380}"/>
              </a:ext>
            </a:extLst>
          </p:cNvPr>
          <p:cNvPicPr>
            <a:picLocks noChangeAspect="1"/>
          </p:cNvPicPr>
          <p:nvPr/>
        </p:nvPicPr>
        <p:blipFill>
          <a:blip r:embed="rId6"/>
          <a:stretch>
            <a:fillRect/>
          </a:stretch>
        </p:blipFill>
        <p:spPr>
          <a:xfrm>
            <a:off x="5419602" y="1844590"/>
            <a:ext cx="3604161" cy="2025821"/>
          </a:xfrm>
          <a:prstGeom prst="rect">
            <a:avLst/>
          </a:prstGeom>
        </p:spPr>
      </p:pic>
      <p:pic>
        <p:nvPicPr>
          <p:cNvPr id="4" name="Audio 3">
            <a:hlinkClick r:id="" action="ppaction://media"/>
            <a:extLst>
              <a:ext uri="{FF2B5EF4-FFF2-40B4-BE49-F238E27FC236}">
                <a16:creationId xmlns:a16="http://schemas.microsoft.com/office/drawing/2014/main" id="{B09AED44-DC65-F27C-A56C-E25A4F3AF0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2320230615"/>
      </p:ext>
    </p:extLst>
  </p:cSld>
  <p:clrMapOvr>
    <a:masterClrMapping/>
  </p:clrMapOvr>
  <mc:AlternateContent xmlns:mc="http://schemas.openxmlformats.org/markup-compatibility/2006">
    <mc:Choice xmlns:p14="http://schemas.microsoft.com/office/powerpoint/2010/main" Requires="p14">
      <p:transition spd="slow" p14:dur="2000" advTm="59140"/>
    </mc:Choice>
    <mc:Fallback>
      <p:transition spd="slow" advTm="5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p:nvPr/>
        </p:nvSpPr>
        <p:spPr>
          <a:xfrm>
            <a:off x="94275" y="1887350"/>
            <a:ext cx="5223600" cy="2413500"/>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5"/>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Actualité internationale  </a:t>
            </a:r>
            <a:endParaRPr>
              <a:highlight>
                <a:schemeClr val="accent6"/>
              </a:highlight>
            </a:endParaRPr>
          </a:p>
        </p:txBody>
      </p:sp>
      <p:sp>
        <p:nvSpPr>
          <p:cNvPr id="132" name="Google Shape;132;p5"/>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6</a:t>
            </a:fld>
            <a:endParaRPr/>
          </a:p>
        </p:txBody>
      </p:sp>
      <p:sp>
        <p:nvSpPr>
          <p:cNvPr id="133" name="Google Shape;133;p5"/>
          <p:cNvSpPr txBox="1"/>
          <p:nvPr/>
        </p:nvSpPr>
        <p:spPr>
          <a:xfrm>
            <a:off x="20700" y="623338"/>
            <a:ext cx="9102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pic>
        <p:nvPicPr>
          <p:cNvPr id="135" name="Google Shape;135;p5"/>
          <p:cNvPicPr preferRelativeResize="0"/>
          <p:nvPr/>
        </p:nvPicPr>
        <p:blipFill rotWithShape="1">
          <a:blip r:embed="rId5">
            <a:alphaModFix/>
          </a:blip>
          <a:srcRect/>
          <a:stretch/>
        </p:blipFill>
        <p:spPr>
          <a:xfrm>
            <a:off x="8564053" y="0"/>
            <a:ext cx="519941" cy="519900"/>
          </a:xfrm>
          <a:prstGeom prst="rect">
            <a:avLst/>
          </a:prstGeom>
          <a:noFill/>
          <a:ln>
            <a:noFill/>
          </a:ln>
        </p:spPr>
      </p:pic>
      <p:sp>
        <p:nvSpPr>
          <p:cNvPr id="136" name="Google Shape;136;p5"/>
          <p:cNvSpPr txBox="1"/>
          <p:nvPr/>
        </p:nvSpPr>
        <p:spPr>
          <a:xfrm>
            <a:off x="0" y="744675"/>
            <a:ext cx="9026100" cy="4311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000000"/>
              </a:buClr>
              <a:buSzPts val="1600"/>
              <a:buFont typeface="Verdana"/>
              <a:buChar char="➔"/>
            </a:pPr>
            <a:r>
              <a:rPr lang="fr" sz="1600" b="1">
                <a:latin typeface="Verdana"/>
                <a:ea typeface="Verdana"/>
                <a:cs typeface="Verdana"/>
                <a:sym typeface="Verdana"/>
              </a:rPr>
              <a:t>Aperçu du marché mondial des oranges</a:t>
            </a:r>
            <a:endParaRPr sz="1600" b="1" i="0" u="none" strike="noStrike" cap="none">
              <a:solidFill>
                <a:srgbClr val="000000"/>
              </a:solidFill>
              <a:latin typeface="Verdana"/>
              <a:ea typeface="Verdana"/>
              <a:cs typeface="Verdana"/>
              <a:sym typeface="Verdana"/>
            </a:endParaRPr>
          </a:p>
        </p:txBody>
      </p:sp>
      <p:sp>
        <p:nvSpPr>
          <p:cNvPr id="137" name="Google Shape;137;p5"/>
          <p:cNvSpPr txBox="1"/>
          <p:nvPr/>
        </p:nvSpPr>
        <p:spPr>
          <a:xfrm>
            <a:off x="94275" y="1924238"/>
            <a:ext cx="5223600" cy="2339072"/>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dk2"/>
              </a:buClr>
              <a:buSzPts val="1400"/>
              <a:buFont typeface="Verdana"/>
              <a:buChar char="❏"/>
            </a:pPr>
            <a:r>
              <a:rPr lang="fr" b="1">
                <a:solidFill>
                  <a:schemeClr val="dk2"/>
                </a:solidFill>
                <a:latin typeface="Verdana"/>
                <a:ea typeface="Verdana"/>
                <a:cs typeface="Verdana"/>
                <a:sym typeface="Verdana"/>
              </a:rPr>
              <a:t>Baisse générale des</a:t>
            </a:r>
            <a:r>
              <a:rPr lang="fr-FR" b="1">
                <a:solidFill>
                  <a:schemeClr val="dk2"/>
                </a:solidFill>
                <a:latin typeface="Verdana"/>
                <a:ea typeface="Verdana"/>
                <a:cs typeface="Verdana"/>
                <a:sym typeface="Verdana"/>
              </a:rPr>
              <a:t> productions d’oranges </a:t>
            </a:r>
            <a:r>
              <a:rPr lang="fr-FR">
                <a:solidFill>
                  <a:schemeClr val="dk2"/>
                </a:solidFill>
                <a:latin typeface="Verdana"/>
                <a:ea typeface="Verdana"/>
                <a:cs typeface="Verdana"/>
                <a:sym typeface="Verdana"/>
              </a:rPr>
              <a:t>pour 2022/2023</a:t>
            </a:r>
          </a:p>
          <a:p>
            <a:pPr marL="0" lvl="0" indent="0" algn="l" rtl="0">
              <a:spcBef>
                <a:spcPts val="0"/>
              </a:spcBef>
              <a:spcAft>
                <a:spcPts val="0"/>
              </a:spcAft>
              <a:buNone/>
            </a:pPr>
            <a:endParaRPr lang="fr-FR">
              <a:solidFill>
                <a:schemeClr val="dk2"/>
              </a:solidFill>
              <a:latin typeface="Verdana"/>
              <a:ea typeface="Verdana"/>
              <a:cs typeface="Verdana"/>
              <a:sym typeface="Verdana"/>
            </a:endParaRPr>
          </a:p>
          <a:p>
            <a:pPr marL="457200" marR="0" lvl="0" indent="-317500" algn="l" rtl="0">
              <a:lnSpc>
                <a:spcPct val="100000"/>
              </a:lnSpc>
              <a:spcBef>
                <a:spcPts val="0"/>
              </a:spcBef>
              <a:spcAft>
                <a:spcPts val="0"/>
              </a:spcAft>
              <a:buClr>
                <a:schemeClr val="dk2"/>
              </a:buClr>
              <a:buSzPts val="1400"/>
              <a:buFont typeface="Verdana"/>
              <a:buChar char="❏"/>
            </a:pPr>
            <a:r>
              <a:rPr lang="fr-FR" b="1">
                <a:solidFill>
                  <a:schemeClr val="dk2"/>
                </a:solidFill>
                <a:latin typeface="Verdana"/>
                <a:ea typeface="Verdana"/>
                <a:cs typeface="Verdana"/>
                <a:sym typeface="Verdana"/>
              </a:rPr>
              <a:t>En cause :</a:t>
            </a:r>
          </a:p>
          <a:p>
            <a:pPr marL="914400" marR="0" lvl="1" indent="-317500" algn="l" rtl="0">
              <a:lnSpc>
                <a:spcPct val="100000"/>
              </a:lnSpc>
              <a:spcBef>
                <a:spcPts val="0"/>
              </a:spcBef>
              <a:spcAft>
                <a:spcPts val="0"/>
              </a:spcAft>
              <a:buClr>
                <a:schemeClr val="dk2"/>
              </a:buClr>
              <a:buSzPts val="1400"/>
              <a:buFont typeface="Verdana"/>
              <a:buChar char="○"/>
            </a:pPr>
            <a:r>
              <a:rPr lang="fr-FR" dirty="0">
                <a:solidFill>
                  <a:srgbClr val="666666"/>
                </a:solidFill>
                <a:latin typeface="Source Sans Pro" panose="020B0503030403020204" pitchFamily="34" charset="0"/>
                <a:ea typeface="Verdana"/>
                <a:cs typeface="Verdana"/>
                <a:sym typeface="Verdana"/>
              </a:rPr>
              <a:t>Gel printanier en Turquie</a:t>
            </a:r>
          </a:p>
          <a:p>
            <a:pPr marL="914400" lvl="1" indent="-317500">
              <a:buClr>
                <a:schemeClr val="dk2"/>
              </a:buClr>
              <a:buSzPts val="1400"/>
              <a:buFont typeface="Verdana"/>
              <a:buChar char="○"/>
            </a:pPr>
            <a:r>
              <a:rPr lang="fr-FR" b="0" i="0" u="none" strike="noStrike">
                <a:solidFill>
                  <a:srgbClr val="666666"/>
                </a:solidFill>
                <a:effectLst/>
                <a:latin typeface="Source Sans Pro" panose="020B0503030403020204" pitchFamily="34" charset="0"/>
              </a:rPr>
              <a:t>précipitations excessives, températures extrêmement élevées (Maroc) et les restrictions d’irrigation, notamment en Andalousie </a:t>
            </a:r>
            <a:endParaRPr lang="fr-FR" dirty="0">
              <a:solidFill>
                <a:schemeClr val="dk2"/>
              </a:solidFill>
              <a:latin typeface="Verdana"/>
              <a:ea typeface="Verdana"/>
              <a:cs typeface="Verdana"/>
              <a:sym typeface="Verdana"/>
            </a:endParaRPr>
          </a:p>
          <a:p>
            <a:pPr marL="914400" marR="0" lvl="1" indent="-317500" algn="l" rtl="0">
              <a:lnSpc>
                <a:spcPct val="100000"/>
              </a:lnSpc>
              <a:spcBef>
                <a:spcPts val="0"/>
              </a:spcBef>
              <a:spcAft>
                <a:spcPts val="0"/>
              </a:spcAft>
              <a:buClr>
                <a:schemeClr val="dk2"/>
              </a:buClr>
              <a:buSzPts val="1400"/>
              <a:buFont typeface="Verdana"/>
              <a:buChar char="○"/>
            </a:pPr>
            <a:endParaRPr lang="fr-FR">
              <a:effectLst/>
              <a:latin typeface="NSimSun" panose="020B0400000000000000" pitchFamily="34" charset="-122"/>
              <a:ea typeface="NSimSun" panose="020B0400000000000000" pitchFamily="34" charset="-122"/>
            </a:endParaRPr>
          </a:p>
          <a:p>
            <a:pPr marL="914400" marR="0" lvl="1" indent="-317500" algn="l" rtl="0">
              <a:lnSpc>
                <a:spcPct val="100000"/>
              </a:lnSpc>
              <a:spcBef>
                <a:spcPts val="0"/>
              </a:spcBef>
              <a:spcAft>
                <a:spcPts val="0"/>
              </a:spcAft>
              <a:buClr>
                <a:schemeClr val="dk2"/>
              </a:buClr>
              <a:buSzPts val="1400"/>
              <a:buFont typeface="Verdana"/>
              <a:buChar char="○"/>
            </a:pPr>
            <a:endParaRPr lang="fr-FR" b="0" i="0" u="none" strike="noStrike">
              <a:solidFill>
                <a:srgbClr val="666666"/>
              </a:solidFill>
              <a:effectLst/>
              <a:latin typeface="Source Sans Pro" panose="020B0503030403020204" pitchFamily="34" charset="0"/>
            </a:endParaRPr>
          </a:p>
        </p:txBody>
      </p:sp>
      <p:pic>
        <p:nvPicPr>
          <p:cNvPr id="3" name="Image 2" descr="Une image contenant table&#10;&#10;Description générée automatiquement">
            <a:extLst>
              <a:ext uri="{FF2B5EF4-FFF2-40B4-BE49-F238E27FC236}">
                <a16:creationId xmlns:a16="http://schemas.microsoft.com/office/drawing/2014/main" id="{2E717D35-0FED-B04B-B124-E1D1AD012441}"/>
              </a:ext>
            </a:extLst>
          </p:cNvPr>
          <p:cNvPicPr>
            <a:picLocks noChangeAspect="1"/>
          </p:cNvPicPr>
          <p:nvPr/>
        </p:nvPicPr>
        <p:blipFill>
          <a:blip r:embed="rId6"/>
          <a:stretch>
            <a:fillRect/>
          </a:stretch>
        </p:blipFill>
        <p:spPr>
          <a:xfrm>
            <a:off x="5437224" y="647942"/>
            <a:ext cx="3188601" cy="2266407"/>
          </a:xfrm>
          <a:prstGeom prst="rect">
            <a:avLst/>
          </a:prstGeom>
        </p:spPr>
      </p:pic>
      <p:pic>
        <p:nvPicPr>
          <p:cNvPr id="6" name="Image 5">
            <a:extLst>
              <a:ext uri="{FF2B5EF4-FFF2-40B4-BE49-F238E27FC236}">
                <a16:creationId xmlns:a16="http://schemas.microsoft.com/office/drawing/2014/main" id="{44C936F5-2760-894F-9664-C6470ECED712}"/>
              </a:ext>
            </a:extLst>
          </p:cNvPr>
          <p:cNvPicPr>
            <a:picLocks noChangeAspect="1"/>
          </p:cNvPicPr>
          <p:nvPr/>
        </p:nvPicPr>
        <p:blipFill>
          <a:blip r:embed="rId7"/>
          <a:stretch>
            <a:fillRect/>
          </a:stretch>
        </p:blipFill>
        <p:spPr>
          <a:xfrm>
            <a:off x="5590290" y="2918242"/>
            <a:ext cx="3035535" cy="2157611"/>
          </a:xfrm>
          <a:prstGeom prst="rect">
            <a:avLst/>
          </a:prstGeom>
        </p:spPr>
      </p:pic>
      <p:sp>
        <p:nvSpPr>
          <p:cNvPr id="19" name="ZoneTexte 18">
            <a:extLst>
              <a:ext uri="{FF2B5EF4-FFF2-40B4-BE49-F238E27FC236}">
                <a16:creationId xmlns:a16="http://schemas.microsoft.com/office/drawing/2014/main" id="{67CC65EC-B896-164D-8DE6-AA2A4E34618C}"/>
              </a:ext>
            </a:extLst>
          </p:cNvPr>
          <p:cNvSpPr txBox="1"/>
          <p:nvPr/>
        </p:nvSpPr>
        <p:spPr>
          <a:xfrm>
            <a:off x="20700" y="4904703"/>
            <a:ext cx="4645478" cy="215444"/>
          </a:xfrm>
          <a:prstGeom prst="rect">
            <a:avLst/>
          </a:prstGeom>
          <a:noFill/>
        </p:spPr>
        <p:txBody>
          <a:bodyPr wrap="square">
            <a:spAutoFit/>
          </a:bodyPr>
          <a:lstStyle/>
          <a:p>
            <a:r>
              <a:rPr lang="fr" sz="800">
                <a:latin typeface="Verdana"/>
                <a:ea typeface="Verdana"/>
                <a:cs typeface="Verdana"/>
                <a:sym typeface="Verdana"/>
              </a:rPr>
              <a:t>Source : </a:t>
            </a:r>
            <a:r>
              <a:rPr lang="fr" sz="800" err="1">
                <a:latin typeface="Verdana"/>
                <a:ea typeface="Verdana"/>
                <a:cs typeface="Verdana"/>
                <a:sym typeface="Verdana"/>
              </a:rPr>
              <a:t>FRuiTROP</a:t>
            </a:r>
            <a:r>
              <a:rPr lang="fr" sz="800">
                <a:latin typeface="Verdana"/>
                <a:ea typeface="Verdana"/>
                <a:cs typeface="Verdana"/>
                <a:sym typeface="Verdana"/>
              </a:rPr>
              <a:t> online. Décembre 2022.</a:t>
            </a:r>
            <a:endParaRPr lang="fr-FR"/>
          </a:p>
        </p:txBody>
      </p:sp>
      <p:pic>
        <p:nvPicPr>
          <p:cNvPr id="4" name="Audio 3">
            <a:hlinkClick r:id="" action="ppaction://media"/>
            <a:extLst>
              <a:ext uri="{FF2B5EF4-FFF2-40B4-BE49-F238E27FC236}">
                <a16:creationId xmlns:a16="http://schemas.microsoft.com/office/drawing/2014/main" id="{4030CF7D-338E-4075-C0BC-E6B91027FA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403"/>
    </mc:Choice>
    <mc:Fallback>
      <p:transition spd="slow" advTm="63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Actualité internationale  </a:t>
            </a:r>
            <a:endParaRPr>
              <a:highlight>
                <a:schemeClr val="accent6"/>
              </a:highlight>
            </a:endParaRPr>
          </a:p>
        </p:txBody>
      </p:sp>
      <p:sp>
        <p:nvSpPr>
          <p:cNvPr id="145" name="Google Shape;145;p6"/>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7</a:t>
            </a:fld>
            <a:endParaRPr/>
          </a:p>
        </p:txBody>
      </p:sp>
      <p:sp>
        <p:nvSpPr>
          <p:cNvPr id="146" name="Google Shape;146;p6"/>
          <p:cNvSpPr txBox="1"/>
          <p:nvPr/>
        </p:nvSpPr>
        <p:spPr>
          <a:xfrm>
            <a:off x="91125" y="4321525"/>
            <a:ext cx="39717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9E9E9E"/>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Verdana"/>
              <a:ea typeface="Verdana"/>
              <a:cs typeface="Verdana"/>
              <a:sym typeface="Verdana"/>
            </a:endParaRPr>
          </a:p>
        </p:txBody>
      </p:sp>
      <p:sp>
        <p:nvSpPr>
          <p:cNvPr id="148" name="Google Shape;148;p6"/>
          <p:cNvSpPr txBox="1"/>
          <p:nvPr/>
        </p:nvSpPr>
        <p:spPr>
          <a:xfrm>
            <a:off x="4682925" y="1458250"/>
            <a:ext cx="422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49" name="Google Shape;149;p6"/>
          <p:cNvPicPr preferRelativeResize="0"/>
          <p:nvPr/>
        </p:nvPicPr>
        <p:blipFill rotWithShape="1">
          <a:blip r:embed="rId5">
            <a:alphaModFix/>
          </a:blip>
          <a:srcRect/>
          <a:stretch/>
        </p:blipFill>
        <p:spPr>
          <a:xfrm>
            <a:off x="8564053" y="0"/>
            <a:ext cx="519941" cy="519900"/>
          </a:xfrm>
          <a:prstGeom prst="rect">
            <a:avLst/>
          </a:prstGeom>
          <a:noFill/>
          <a:ln>
            <a:noFill/>
          </a:ln>
        </p:spPr>
      </p:pic>
      <p:sp>
        <p:nvSpPr>
          <p:cNvPr id="152" name="Google Shape;152;p6"/>
          <p:cNvSpPr txBox="1"/>
          <p:nvPr/>
        </p:nvSpPr>
        <p:spPr>
          <a:xfrm>
            <a:off x="4160548" y="1301449"/>
            <a:ext cx="4646980" cy="400079"/>
          </a:xfrm>
          <a:prstGeom prst="rect">
            <a:avLst/>
          </a:prstGeom>
          <a:noFill/>
          <a:ln>
            <a:noFill/>
          </a:ln>
        </p:spPr>
        <p:txBody>
          <a:bodyPr spcFirstLastPara="1" wrap="square" lIns="91425" tIns="91425" rIns="91425" bIns="91425" anchor="t" anchorCtr="0">
            <a:spAutoFit/>
          </a:bodyPr>
          <a:lstStyle/>
          <a:p>
            <a:pPr marL="133350" marR="0" lvl="0" algn="l" rtl="0">
              <a:lnSpc>
                <a:spcPct val="100000"/>
              </a:lnSpc>
              <a:spcBef>
                <a:spcPts val="0"/>
              </a:spcBef>
              <a:spcAft>
                <a:spcPts val="0"/>
              </a:spcAft>
              <a:buClr>
                <a:srgbClr val="000000"/>
              </a:buClr>
              <a:buSzPts val="1500"/>
            </a:pPr>
            <a:endParaRPr b="0" i="0" u="none" strike="noStrike" cap="none">
              <a:solidFill>
                <a:srgbClr val="000000"/>
              </a:solidFill>
              <a:latin typeface="Verdana"/>
              <a:ea typeface="Verdana"/>
              <a:cs typeface="Verdana"/>
              <a:sym typeface="Verdana"/>
            </a:endParaRPr>
          </a:p>
        </p:txBody>
      </p:sp>
      <p:sp>
        <p:nvSpPr>
          <p:cNvPr id="154" name="Google Shape;154;p6"/>
          <p:cNvSpPr txBox="1"/>
          <p:nvPr/>
        </p:nvSpPr>
        <p:spPr>
          <a:xfrm>
            <a:off x="0" y="4914900"/>
            <a:ext cx="5392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a:latin typeface="Verdana"/>
                <a:ea typeface="Verdana"/>
                <a:cs typeface="Verdana"/>
                <a:sym typeface="Verdana"/>
              </a:rPr>
              <a:t>Source : </a:t>
            </a:r>
            <a:r>
              <a:rPr lang="fr" sz="700" err="1">
                <a:latin typeface="Verdana"/>
                <a:ea typeface="Verdana"/>
                <a:cs typeface="Verdana"/>
                <a:sym typeface="Verdana"/>
              </a:rPr>
              <a:t>FRuiTROP</a:t>
            </a:r>
            <a:r>
              <a:rPr lang="fr" sz="700">
                <a:latin typeface="Verdana"/>
                <a:ea typeface="Verdana"/>
                <a:cs typeface="Verdana"/>
                <a:sym typeface="Verdana"/>
              </a:rPr>
              <a:t> online. Décembre 2022. </a:t>
            </a:r>
            <a:r>
              <a:rPr lang="fr" sz="700" err="1">
                <a:latin typeface="Verdana"/>
                <a:ea typeface="Verdana"/>
                <a:cs typeface="Verdana"/>
                <a:sym typeface="Verdana"/>
              </a:rPr>
              <a:t>Hortitec</a:t>
            </a:r>
            <a:r>
              <a:rPr lang="fr" sz="700">
                <a:latin typeface="Verdana"/>
                <a:ea typeface="Verdana"/>
                <a:cs typeface="Verdana"/>
                <a:sym typeface="Verdana"/>
              </a:rPr>
              <a:t>. 26 décembre 2022. </a:t>
            </a:r>
            <a:endParaRPr sz="700">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p:txBody>
      </p:sp>
      <p:pic>
        <p:nvPicPr>
          <p:cNvPr id="4" name="Image 3">
            <a:extLst>
              <a:ext uri="{FF2B5EF4-FFF2-40B4-BE49-F238E27FC236}">
                <a16:creationId xmlns:a16="http://schemas.microsoft.com/office/drawing/2014/main" id="{1C93E403-3F34-8644-A711-76869B37F127}"/>
              </a:ext>
            </a:extLst>
          </p:cNvPr>
          <p:cNvPicPr>
            <a:picLocks noChangeAspect="1"/>
          </p:cNvPicPr>
          <p:nvPr/>
        </p:nvPicPr>
        <p:blipFill rotWithShape="1">
          <a:blip r:embed="rId6"/>
          <a:srcRect b="7489"/>
          <a:stretch/>
        </p:blipFill>
        <p:spPr>
          <a:xfrm>
            <a:off x="256235" y="1427081"/>
            <a:ext cx="4345361" cy="2857311"/>
          </a:xfrm>
          <a:prstGeom prst="rect">
            <a:avLst/>
          </a:prstGeom>
        </p:spPr>
      </p:pic>
      <p:sp>
        <p:nvSpPr>
          <p:cNvPr id="17" name="Google Shape;130;p5">
            <a:extLst>
              <a:ext uri="{FF2B5EF4-FFF2-40B4-BE49-F238E27FC236}">
                <a16:creationId xmlns:a16="http://schemas.microsoft.com/office/drawing/2014/main" id="{44277334-0963-2341-A588-977406B54219}"/>
              </a:ext>
            </a:extLst>
          </p:cNvPr>
          <p:cNvSpPr/>
          <p:nvPr/>
        </p:nvSpPr>
        <p:spPr>
          <a:xfrm>
            <a:off x="5081177" y="1390349"/>
            <a:ext cx="3386549" cy="2930776"/>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2"/>
              </a:buClr>
              <a:buSzPts val="1400"/>
              <a:buFont typeface="Verdana"/>
              <a:buChar char="❏"/>
            </a:pPr>
            <a:r>
              <a:rPr lang="fr-FR" b="1" dirty="0">
                <a:solidFill>
                  <a:schemeClr val="dk2"/>
                </a:solidFill>
                <a:latin typeface="Verdana"/>
                <a:ea typeface="Verdana"/>
                <a:cs typeface="Verdana"/>
                <a:sym typeface="Verdana"/>
              </a:rPr>
              <a:t>Faible dé-consommation</a:t>
            </a:r>
          </a:p>
          <a:p>
            <a:pPr marL="457200" marR="0" lvl="0" indent="-317500" algn="l" rtl="0">
              <a:lnSpc>
                <a:spcPct val="100000"/>
              </a:lnSpc>
              <a:spcBef>
                <a:spcPts val="0"/>
              </a:spcBef>
              <a:spcAft>
                <a:spcPts val="0"/>
              </a:spcAft>
              <a:buClr>
                <a:schemeClr val="dk2"/>
              </a:buClr>
              <a:buSzPts val="1400"/>
              <a:buFont typeface="Verdana"/>
              <a:buChar char="❏"/>
            </a:pPr>
            <a:r>
              <a:rPr lang="fr-FR" b="1" i="0" u="none" strike="noStrike" dirty="0">
                <a:solidFill>
                  <a:schemeClr val="bg2"/>
                </a:solidFill>
                <a:effectLst/>
                <a:latin typeface="Verdana" panose="020B0604030504040204" pitchFamily="34" charset="0"/>
                <a:ea typeface="Verdana" panose="020B0604030504040204" pitchFamily="34" charset="0"/>
                <a:cs typeface="Verdana" panose="020B0604030504040204" pitchFamily="34" charset="0"/>
              </a:rPr>
              <a:t>prix élevés sur de nombreux marchés</a:t>
            </a:r>
          </a:p>
          <a:p>
            <a:pPr marL="457200" lvl="8" indent="-317500">
              <a:buClr>
                <a:schemeClr val="dk2"/>
              </a:buClr>
              <a:buSzPts val="1400"/>
              <a:buFont typeface="Courier New" panose="02070309020205020404" pitchFamily="49" charset="0"/>
              <a:buChar char="o"/>
            </a:pPr>
            <a:r>
              <a:rPr lang="fr-FR" b="0" i="0" u="none" strike="noStrike">
                <a:solidFill>
                  <a:srgbClr val="666666"/>
                </a:solidFill>
                <a:effectLst/>
                <a:latin typeface="Source Sans Pro" panose="020B0503030403020204" pitchFamily="34" charset="0"/>
              </a:rPr>
              <a:t>manque de volume sur le marché, ce qui entraîne des prix soutenus (+ 10 cts le kg).</a:t>
            </a:r>
            <a:endParaRPr lang="fr-FR" b="1">
              <a:solidFill>
                <a:schemeClr val="bg2"/>
              </a:solidFill>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18" name="Google Shape;136;p5">
            <a:extLst>
              <a:ext uri="{FF2B5EF4-FFF2-40B4-BE49-F238E27FC236}">
                <a16:creationId xmlns:a16="http://schemas.microsoft.com/office/drawing/2014/main" id="{6DF33602-33BB-184A-BD55-3443DC5672B6}"/>
              </a:ext>
            </a:extLst>
          </p:cNvPr>
          <p:cNvSpPr txBox="1"/>
          <p:nvPr/>
        </p:nvSpPr>
        <p:spPr>
          <a:xfrm>
            <a:off x="0" y="744675"/>
            <a:ext cx="9026100" cy="431100"/>
          </a:xfrm>
          <a:prstGeom prst="rect">
            <a:avLst/>
          </a:prstGeom>
          <a:noFill/>
          <a:ln>
            <a:noFill/>
          </a:ln>
        </p:spPr>
        <p:txBody>
          <a:bodyPr spcFirstLastPara="1" wrap="square" lIns="91425" tIns="91425" rIns="91425" bIns="91425" anchor="t" anchorCtr="0">
            <a:spAutoFit/>
          </a:bodyPr>
          <a:lstStyle/>
          <a:p>
            <a:pPr marL="457200" marR="0" lvl="0" indent="-330200" algn="l" rtl="0">
              <a:lnSpc>
                <a:spcPct val="100000"/>
              </a:lnSpc>
              <a:spcBef>
                <a:spcPts val="0"/>
              </a:spcBef>
              <a:spcAft>
                <a:spcPts val="0"/>
              </a:spcAft>
              <a:buClr>
                <a:srgbClr val="000000"/>
              </a:buClr>
              <a:buSzPts val="1600"/>
              <a:buFont typeface="Verdana"/>
              <a:buChar char="➔"/>
            </a:pPr>
            <a:r>
              <a:rPr lang="fr" sz="1600" b="1">
                <a:latin typeface="Verdana"/>
                <a:ea typeface="Verdana"/>
                <a:cs typeface="Verdana"/>
                <a:sym typeface="Verdana"/>
              </a:rPr>
              <a:t>Aperçu du marché mondial des oranges</a:t>
            </a:r>
            <a:endParaRPr sz="1600" b="1" i="0" u="none" strike="noStrike" cap="none">
              <a:solidFill>
                <a:srgbClr val="000000"/>
              </a:solidFill>
              <a:latin typeface="Verdana"/>
              <a:ea typeface="Verdana"/>
              <a:cs typeface="Verdana"/>
              <a:sym typeface="Verdana"/>
            </a:endParaRPr>
          </a:p>
        </p:txBody>
      </p:sp>
      <p:pic>
        <p:nvPicPr>
          <p:cNvPr id="3" name="Audio 2">
            <a:hlinkClick r:id="" action="ppaction://media"/>
            <a:extLst>
              <a:ext uri="{FF2B5EF4-FFF2-40B4-BE49-F238E27FC236}">
                <a16:creationId xmlns:a16="http://schemas.microsoft.com/office/drawing/2014/main" id="{85CB26F2-2AB7-1EB8-ECEE-90C2F83613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114"/>
    </mc:Choice>
    <mc:Fallback>
      <p:transition spd="slow" advTm="32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Conjoncture économique  </a:t>
            </a:r>
            <a:endParaRPr>
              <a:highlight>
                <a:schemeClr val="accent6"/>
              </a:highlight>
            </a:endParaRPr>
          </a:p>
        </p:txBody>
      </p:sp>
      <p:sp>
        <p:nvSpPr>
          <p:cNvPr id="160" name="Google Shape;160;p7"/>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8</a:t>
            </a:fld>
            <a:endParaRPr/>
          </a:p>
        </p:txBody>
      </p:sp>
      <p:sp>
        <p:nvSpPr>
          <p:cNvPr id="161" name="Google Shape;161;p7"/>
          <p:cNvSpPr txBox="1"/>
          <p:nvPr/>
        </p:nvSpPr>
        <p:spPr>
          <a:xfrm>
            <a:off x="132675" y="582000"/>
            <a:ext cx="8434800" cy="430857"/>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Verdana"/>
              <a:buChar char="➔"/>
            </a:pPr>
            <a:r>
              <a:rPr lang="fr-FR" sz="1600" b="1">
                <a:effectLst/>
                <a:latin typeface="Verdana" panose="020B0604030504040204" pitchFamily="34" charset="0"/>
                <a:ea typeface="Verdana" panose="020B0604030504040204" pitchFamily="34" charset="0"/>
                <a:cs typeface="Verdana" panose="020B0604030504040204" pitchFamily="34" charset="0"/>
              </a:rPr>
              <a:t>Pacte solidarité commerciale pomme-poire </a:t>
            </a:r>
            <a:endParaRPr sz="1600" b="1">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162" name="Google Shape;162;p7"/>
          <p:cNvSpPr txBox="1"/>
          <p:nvPr/>
        </p:nvSpPr>
        <p:spPr>
          <a:xfrm>
            <a:off x="6938350" y="1479350"/>
            <a:ext cx="193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63" name="Google Shape;163;p7"/>
          <p:cNvPicPr preferRelativeResize="0"/>
          <p:nvPr/>
        </p:nvPicPr>
        <p:blipFill rotWithShape="1">
          <a:blip r:embed="rId5">
            <a:alphaModFix/>
          </a:blip>
          <a:srcRect/>
          <a:stretch/>
        </p:blipFill>
        <p:spPr>
          <a:xfrm>
            <a:off x="8534677" y="-1"/>
            <a:ext cx="572722" cy="572700"/>
          </a:xfrm>
          <a:prstGeom prst="rect">
            <a:avLst/>
          </a:prstGeom>
          <a:noFill/>
          <a:ln>
            <a:noFill/>
          </a:ln>
        </p:spPr>
      </p:pic>
      <p:sp>
        <p:nvSpPr>
          <p:cNvPr id="164" name="Google Shape;164;p7"/>
          <p:cNvSpPr/>
          <p:nvPr/>
        </p:nvSpPr>
        <p:spPr>
          <a:xfrm>
            <a:off x="625800" y="1407088"/>
            <a:ext cx="4360800" cy="2693400"/>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457200" indent="-317500">
              <a:buClr>
                <a:schemeClr val="dk2"/>
              </a:buClr>
              <a:buSzPts val="1400"/>
              <a:buFont typeface="Verdana"/>
              <a:buChar char="❏"/>
            </a:pPr>
            <a:r>
              <a:rPr lang="fr-FR" b="0" i="0" u="none" strike="noStrike">
                <a:solidFill>
                  <a:srgbClr val="222222"/>
                </a:solidFill>
                <a:effectLst/>
                <a:latin typeface="Verdana" panose="020B0604030504040204" pitchFamily="34" charset="0"/>
              </a:rPr>
              <a:t>coûts de production supplémentaires de </a:t>
            </a:r>
            <a:r>
              <a:rPr lang="fr-FR" b="1" i="0" u="none" strike="noStrike">
                <a:solidFill>
                  <a:srgbClr val="222222"/>
                </a:solidFill>
                <a:effectLst/>
                <a:latin typeface="Verdana" panose="020B0604030504040204" pitchFamily="34" charset="0"/>
              </a:rPr>
              <a:t>9 centimes d’euro/kg</a:t>
            </a:r>
          </a:p>
          <a:p>
            <a:pPr marL="457200" indent="-317500">
              <a:buClr>
                <a:schemeClr val="dk2"/>
              </a:buClr>
              <a:buSzPts val="1400"/>
              <a:buFont typeface="Verdana"/>
              <a:buChar char="❏"/>
            </a:pPr>
            <a:r>
              <a:rPr lang="fr-FR" b="1">
                <a:solidFill>
                  <a:srgbClr val="222222"/>
                </a:solidFill>
                <a:latin typeface="Verdana" panose="020B0604030504040204" pitchFamily="34" charset="0"/>
                <a:ea typeface="Verdana"/>
                <a:cs typeface="Verdana"/>
                <a:sym typeface="Verdana"/>
              </a:rPr>
              <a:t>+ </a:t>
            </a:r>
            <a:r>
              <a:rPr lang="fr-FR" b="1" i="0" u="none" strike="noStrike">
                <a:solidFill>
                  <a:schemeClr val="bg2"/>
                </a:solidFill>
                <a:effectLst/>
                <a:latin typeface="Verdana" panose="020B0604030504040204" pitchFamily="34" charset="0"/>
              </a:rPr>
              <a:t>11 centimes </a:t>
            </a:r>
            <a:r>
              <a:rPr lang="fr-FR" b="0" i="0" u="none" strike="noStrike">
                <a:solidFill>
                  <a:srgbClr val="222222"/>
                </a:solidFill>
                <a:effectLst/>
                <a:latin typeface="Verdana" panose="020B0604030504040204" pitchFamily="34" charset="0"/>
              </a:rPr>
              <a:t>de hausse déjà en lien avec les fertilisants, les carburants, la main d’œuvre et les emballages.</a:t>
            </a:r>
            <a:endParaRPr lang="fr-FR" b="1">
              <a:solidFill>
                <a:schemeClr val="dk2"/>
              </a:solidFill>
              <a:latin typeface="Verdana"/>
              <a:ea typeface="Verdana"/>
              <a:cs typeface="Verdana"/>
              <a:sym typeface="Verdana"/>
            </a:endParaRPr>
          </a:p>
        </p:txBody>
      </p:sp>
      <p:sp>
        <p:nvSpPr>
          <p:cNvPr id="2" name="Rectangle 2">
            <a:extLst>
              <a:ext uri="{FF2B5EF4-FFF2-40B4-BE49-F238E27FC236}">
                <a16:creationId xmlns:a16="http://schemas.microsoft.com/office/drawing/2014/main" id="{8CBDE756-E041-594A-9F37-AD237AF939E2}"/>
              </a:ext>
            </a:extLst>
          </p:cNvPr>
          <p:cNvSpPr>
            <a:spLocks noChangeArrowheads="1"/>
          </p:cNvSpPr>
          <p:nvPr/>
        </p:nvSpPr>
        <p:spPr bwMode="auto">
          <a:xfrm>
            <a:off x="5612400" y="103440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25" name="Image 2">
            <a:extLst>
              <a:ext uri="{FF2B5EF4-FFF2-40B4-BE49-F238E27FC236}">
                <a16:creationId xmlns:a16="http://schemas.microsoft.com/office/drawing/2014/main" id="{6F7E1528-7A8B-6243-931E-11F0C59CFE4A}"/>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612400" y="1034409"/>
            <a:ext cx="2679700" cy="2946400"/>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257A1FFF-4947-2C48-9C6C-CC58F89E30B4}"/>
              </a:ext>
            </a:extLst>
          </p:cNvPr>
          <p:cNvSpPr txBox="1"/>
          <p:nvPr/>
        </p:nvSpPr>
        <p:spPr>
          <a:xfrm>
            <a:off x="2632982" y="4009063"/>
            <a:ext cx="7437664" cy="200055"/>
          </a:xfrm>
          <a:prstGeom prst="rect">
            <a:avLst/>
          </a:prstGeom>
          <a:noFill/>
        </p:spPr>
        <p:txBody>
          <a:bodyPr wrap="square">
            <a:spAutoFit/>
          </a:bodyPr>
          <a:lstStyle/>
          <a:p>
            <a:pPr algn="ctr"/>
            <a:r>
              <a:rPr lang="fr-FR" sz="700">
                <a:effectLst/>
                <a:latin typeface="Calibri" panose="020F0502020204030204" pitchFamily="34" charset="0"/>
                <a:ea typeface="Calibri" panose="020F0502020204030204" pitchFamily="34" charset="0"/>
                <a:cs typeface="Calibri" panose="020F0502020204030204" pitchFamily="34" charset="0"/>
              </a:rPr>
              <a:t>Source : Le parisien (08/2022)</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ZoneTexte 14">
            <a:extLst>
              <a:ext uri="{FF2B5EF4-FFF2-40B4-BE49-F238E27FC236}">
                <a16:creationId xmlns:a16="http://schemas.microsoft.com/office/drawing/2014/main" id="{0C06A2F2-71A1-814F-A5E8-B0B8418310D7}"/>
              </a:ext>
            </a:extLst>
          </p:cNvPr>
          <p:cNvSpPr txBox="1"/>
          <p:nvPr/>
        </p:nvSpPr>
        <p:spPr>
          <a:xfrm>
            <a:off x="-2932468" y="4907668"/>
            <a:ext cx="7437664" cy="200055"/>
          </a:xfrm>
          <a:prstGeom prst="rect">
            <a:avLst/>
          </a:prstGeom>
          <a:noFill/>
        </p:spPr>
        <p:txBody>
          <a:bodyPr wrap="square">
            <a:spAutoFit/>
          </a:bodyPr>
          <a:lstStyle/>
          <a:p>
            <a:pPr algn="ctr"/>
            <a:r>
              <a:rPr lang="fr-FR" sz="700">
                <a:effectLst/>
                <a:latin typeface="Calibri" panose="020F0502020204030204" pitchFamily="34" charset="0"/>
                <a:ea typeface="Calibri" panose="020F0502020204030204" pitchFamily="34" charset="0"/>
                <a:cs typeface="Calibri" panose="020F0502020204030204" pitchFamily="34" charset="0"/>
              </a:rPr>
              <a:t>Source : </a:t>
            </a:r>
            <a:r>
              <a:rPr lang="fr-FR" sz="700" err="1">
                <a:effectLst/>
                <a:latin typeface="Calibri" panose="020F0502020204030204" pitchFamily="34" charset="0"/>
                <a:ea typeface="Calibri" panose="020F0502020204030204" pitchFamily="34" charset="0"/>
                <a:cs typeface="Calibri" panose="020F0502020204030204" pitchFamily="34" charset="0"/>
              </a:rPr>
              <a:t>Végétable</a:t>
            </a:r>
            <a:r>
              <a:rPr lang="fr-FR" sz="700">
                <a:effectLst/>
                <a:latin typeface="Calibri" panose="020F0502020204030204" pitchFamily="34" charset="0"/>
                <a:ea typeface="Calibri" panose="020F0502020204030204" pitchFamily="34" charset="0"/>
                <a:cs typeface="Calibri" panose="020F0502020204030204" pitchFamily="34" charset="0"/>
              </a:rPr>
              <a:t>. 16 décembre 2022.</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DE0CE0CD-FA8D-B28A-373C-9461C9E79C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191"/>
    </mc:Choice>
    <mc:Fallback>
      <p:transition spd="slow" advTm="4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Conjoncture économique  </a:t>
            </a:r>
            <a:endParaRPr>
              <a:highlight>
                <a:schemeClr val="accent6"/>
              </a:highlight>
            </a:endParaRPr>
          </a:p>
        </p:txBody>
      </p:sp>
      <p:sp>
        <p:nvSpPr>
          <p:cNvPr id="160" name="Google Shape;160;p7"/>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fld id="{00000000-1234-1234-1234-123412341234}" type="slidenum">
              <a:rPr lang="fr"/>
              <a:t>9</a:t>
            </a:fld>
            <a:endParaRPr/>
          </a:p>
        </p:txBody>
      </p:sp>
      <p:sp>
        <p:nvSpPr>
          <p:cNvPr id="161" name="Google Shape;161;p7"/>
          <p:cNvSpPr txBox="1"/>
          <p:nvPr/>
        </p:nvSpPr>
        <p:spPr>
          <a:xfrm>
            <a:off x="132675" y="582000"/>
            <a:ext cx="8434800" cy="430857"/>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Verdana"/>
              <a:buChar char="➔"/>
            </a:pPr>
            <a:r>
              <a:rPr lang="fr-FR" sz="1600" b="1">
                <a:effectLst/>
                <a:latin typeface="Verdana" panose="020B0604030504040204" pitchFamily="34" charset="0"/>
                <a:ea typeface="Verdana" panose="020B0604030504040204" pitchFamily="34" charset="0"/>
                <a:cs typeface="Verdana" panose="020B0604030504040204" pitchFamily="34" charset="0"/>
              </a:rPr>
              <a:t>Pacte solidarité commerciale pomme-poire </a:t>
            </a:r>
            <a:endParaRPr sz="1600" b="1">
              <a:latin typeface="Verdana" panose="020B0604030504040204" pitchFamily="34" charset="0"/>
              <a:ea typeface="Verdana" panose="020B0604030504040204" pitchFamily="34" charset="0"/>
              <a:cs typeface="Verdana" panose="020B0604030504040204" pitchFamily="34" charset="0"/>
              <a:sym typeface="Verdana"/>
            </a:endParaRPr>
          </a:p>
        </p:txBody>
      </p:sp>
      <p:sp>
        <p:nvSpPr>
          <p:cNvPr id="162" name="Google Shape;162;p7"/>
          <p:cNvSpPr txBox="1"/>
          <p:nvPr/>
        </p:nvSpPr>
        <p:spPr>
          <a:xfrm>
            <a:off x="6938350" y="1479350"/>
            <a:ext cx="193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63" name="Google Shape;163;p7"/>
          <p:cNvPicPr preferRelativeResize="0"/>
          <p:nvPr/>
        </p:nvPicPr>
        <p:blipFill rotWithShape="1">
          <a:blip r:embed="rId5">
            <a:alphaModFix/>
          </a:blip>
          <a:srcRect/>
          <a:stretch/>
        </p:blipFill>
        <p:spPr>
          <a:xfrm>
            <a:off x="8534677" y="-1"/>
            <a:ext cx="572722" cy="572700"/>
          </a:xfrm>
          <a:prstGeom prst="rect">
            <a:avLst/>
          </a:prstGeom>
          <a:noFill/>
          <a:ln>
            <a:noFill/>
          </a:ln>
        </p:spPr>
      </p:pic>
      <p:sp>
        <p:nvSpPr>
          <p:cNvPr id="164" name="Google Shape;164;p7"/>
          <p:cNvSpPr/>
          <p:nvPr/>
        </p:nvSpPr>
        <p:spPr>
          <a:xfrm>
            <a:off x="625800" y="1407088"/>
            <a:ext cx="4360800" cy="2693400"/>
          </a:xfrm>
          <a:prstGeom prst="roundRect">
            <a:avLst>
              <a:gd name="adj" fmla="val 16667"/>
            </a:avLst>
          </a:prstGeom>
          <a:solidFill>
            <a:srgbClr val="FFF2CC"/>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425450" indent="-285750">
              <a:buClr>
                <a:schemeClr val="dk2"/>
              </a:buClr>
              <a:buSzPts val="1400"/>
              <a:buFont typeface="Wingdings" pitchFamily="2" charset="2"/>
              <a:buChar char="q"/>
            </a:pPr>
            <a:endParaRPr lang="fr-FR" sz="1200" b="1">
              <a:solidFill>
                <a:srgbClr val="2E2F2D"/>
              </a:solidFill>
              <a:latin typeface="Arial" panose="020B0604020202020204" pitchFamily="34" charset="0"/>
            </a:endParaRPr>
          </a:p>
          <a:p>
            <a:pPr marL="425450" indent="-285750">
              <a:buClr>
                <a:schemeClr val="dk2"/>
              </a:buClr>
              <a:buSzPts val="1400"/>
              <a:buFont typeface="Wingdings" pitchFamily="2" charset="2"/>
              <a:buChar char="q"/>
            </a:pPr>
            <a:r>
              <a:rPr lang="fr-FR" sz="1200" b="1">
                <a:solidFill>
                  <a:srgbClr val="2E2F2D"/>
                </a:solidFill>
                <a:latin typeface="Verdana" panose="020B0604030504040204" pitchFamily="34" charset="0"/>
                <a:ea typeface="Verdana" panose="020B0604030504040204" pitchFamily="34" charset="0"/>
                <a:cs typeface="Verdana" panose="020B0604030504040204" pitchFamily="34" charset="0"/>
              </a:rPr>
              <a:t>R</a:t>
            </a:r>
            <a:r>
              <a:rPr lang="fr-FR" sz="1200" b="1"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eprésentants de fournisseurs FEEF</a:t>
            </a:r>
            <a:r>
              <a:rPr lang="fr-FR" sz="1200" b="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(Fédération des entreprises et entrepreneurs de France) </a:t>
            </a:r>
            <a:r>
              <a:rPr lang="fr-FR" sz="1200" b="1"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et l’</a:t>
            </a:r>
            <a:r>
              <a:rPr lang="fr-FR" sz="1200" b="1" i="0" u="none" strike="noStrike" err="1">
                <a:solidFill>
                  <a:srgbClr val="2E2F2D"/>
                </a:solidFill>
                <a:effectLst/>
                <a:latin typeface="Verdana" panose="020B0604030504040204" pitchFamily="34" charset="0"/>
                <a:ea typeface="Verdana" panose="020B0604030504040204" pitchFamily="34" charset="0"/>
                <a:cs typeface="Verdana" panose="020B0604030504040204" pitchFamily="34" charset="0"/>
              </a:rPr>
              <a:t>Adepale</a:t>
            </a:r>
            <a:r>
              <a:rPr lang="fr-FR" sz="1200" b="0" i="0" u="none" strike="noStrike">
                <a:solidFill>
                  <a:srgbClr val="2E2F2D"/>
                </a:solidFill>
                <a:effectLst/>
                <a:latin typeface="Verdana" panose="020B0604030504040204" pitchFamily="34" charset="0"/>
                <a:ea typeface="Verdana" panose="020B0604030504040204" pitchFamily="34" charset="0"/>
                <a:cs typeface="Verdana" panose="020B0604030504040204" pitchFamily="34" charset="0"/>
              </a:rPr>
              <a:t> (Association des entreprises de produits alimentaires élaborés)</a:t>
            </a:r>
            <a:endParaRPr lang="fr-FR" sz="1200" b="1">
              <a:solidFill>
                <a:srgbClr val="222222"/>
              </a:solidFill>
              <a:latin typeface="Verdana" panose="020B0604030504040204" pitchFamily="34" charset="0"/>
              <a:ea typeface="Verdana" panose="020B0604030504040204" pitchFamily="34" charset="0"/>
              <a:cs typeface="Verdana" panose="020B0604030504040204" pitchFamily="34" charset="0"/>
            </a:endParaRPr>
          </a:p>
          <a:p>
            <a:pPr marL="139700" lvl="2">
              <a:buClr>
                <a:schemeClr val="dk2"/>
              </a:buClr>
              <a:buSzPts val="1400"/>
            </a:pPr>
            <a:endParaRPr lang="fr-FR" sz="1200" b="1">
              <a:solidFill>
                <a:srgbClr val="222222"/>
              </a:solidFill>
              <a:latin typeface="Verdana" panose="020B0604030504040204" pitchFamily="34" charset="0"/>
            </a:endParaRPr>
          </a:p>
          <a:p>
            <a:pPr marL="139700" lvl="2">
              <a:buClr>
                <a:schemeClr val="dk2"/>
              </a:buClr>
              <a:buSzPts val="1400"/>
            </a:pPr>
            <a:endParaRPr lang="fr-FR" sz="1200" b="1">
              <a:solidFill>
                <a:srgbClr val="222222"/>
              </a:solidFill>
              <a:latin typeface="Verdana" panose="020B0604030504040204" pitchFamily="34" charset="0"/>
            </a:endParaRPr>
          </a:p>
          <a:p>
            <a:pPr marL="425450" indent="-285750">
              <a:buClr>
                <a:schemeClr val="dk2"/>
              </a:buClr>
              <a:buSzPts val="1400"/>
              <a:buFont typeface="Wingdings" pitchFamily="2" charset="2"/>
              <a:buChar char="q"/>
            </a:pPr>
            <a:r>
              <a:rPr lang="fr-FR" sz="1200" b="1">
                <a:solidFill>
                  <a:srgbClr val="222222"/>
                </a:solidFill>
                <a:latin typeface="Verdana" panose="020B0604030504040204" pitchFamily="34" charset="0"/>
              </a:rPr>
              <a:t>9 enseignes </a:t>
            </a:r>
            <a:r>
              <a:rPr lang="fr-FR" sz="1200" i="0" u="none" strike="noStrike">
                <a:solidFill>
                  <a:srgbClr val="222222"/>
                </a:solidFill>
                <a:effectLst/>
                <a:latin typeface="Verdana" panose="020B0604030504040204" pitchFamily="34" charset="0"/>
              </a:rPr>
              <a:t>s’engagent</a:t>
            </a:r>
            <a:r>
              <a:rPr lang="fr-FR" sz="1200" b="1" i="0" u="none" strike="noStrike">
                <a:solidFill>
                  <a:srgbClr val="222222"/>
                </a:solidFill>
                <a:effectLst/>
                <a:latin typeface="Verdana" panose="020B0604030504040204" pitchFamily="34" charset="0"/>
              </a:rPr>
              <a:t> </a:t>
            </a:r>
            <a:r>
              <a:rPr lang="fr-FR" sz="1200" i="0" u="none" strike="noStrike">
                <a:solidFill>
                  <a:srgbClr val="222222"/>
                </a:solidFill>
                <a:effectLst/>
                <a:latin typeface="Verdana" panose="020B0604030504040204" pitchFamily="34" charset="0"/>
              </a:rPr>
              <a:t>à prendre en compte les </a:t>
            </a:r>
            <a:r>
              <a:rPr lang="fr-FR" sz="1200" b="1" i="0" u="none" strike="noStrike">
                <a:solidFill>
                  <a:srgbClr val="222222"/>
                </a:solidFill>
                <a:effectLst/>
                <a:latin typeface="Verdana" panose="020B0604030504040204" pitchFamily="34" charset="0"/>
              </a:rPr>
              <a:t>surcoûts </a:t>
            </a:r>
            <a:r>
              <a:rPr lang="fr-FR" sz="1200" i="0" u="none" strike="noStrike">
                <a:solidFill>
                  <a:srgbClr val="222222"/>
                </a:solidFill>
                <a:effectLst/>
                <a:latin typeface="Verdana" panose="020B0604030504040204" pitchFamily="34" charset="0"/>
              </a:rPr>
              <a:t>liés à l’augmentation de l’énergie si </a:t>
            </a:r>
            <a:r>
              <a:rPr lang="fr-FR" sz="1200" b="1" i="0" u="none" strike="noStrike">
                <a:solidFill>
                  <a:srgbClr val="222222"/>
                </a:solidFill>
                <a:effectLst/>
                <a:latin typeface="Verdana" panose="020B0604030504040204" pitchFamily="34" charset="0"/>
              </a:rPr>
              <a:t>documentation</a:t>
            </a:r>
          </a:p>
          <a:p>
            <a:pPr marL="457200" indent="-317500">
              <a:buClr>
                <a:schemeClr val="dk2"/>
              </a:buClr>
              <a:buSzPts val="1400"/>
              <a:buFont typeface="Verdana"/>
              <a:buChar char="❏"/>
            </a:pPr>
            <a:endParaRPr lang="fr-FR" sz="1200" b="1">
              <a:solidFill>
                <a:srgbClr val="222222"/>
              </a:solidFill>
              <a:latin typeface="Verdana" panose="020B0604030504040204" pitchFamily="34" charset="0"/>
            </a:endParaRPr>
          </a:p>
          <a:p>
            <a:pPr marL="457200" indent="-317500">
              <a:buClr>
                <a:schemeClr val="dk2"/>
              </a:buClr>
              <a:buSzPts val="1400"/>
              <a:buFont typeface="Verdana"/>
              <a:buChar char="❏"/>
            </a:pPr>
            <a:r>
              <a:rPr lang="fr-FR" sz="1200" b="1" i="0" u="none" strike="noStrike">
                <a:solidFill>
                  <a:srgbClr val="222222"/>
                </a:solidFill>
                <a:effectLst/>
                <a:latin typeface="Verdana" panose="020B0604030504040204" pitchFamily="34" charset="0"/>
                <a:ea typeface="Verdana" panose="020B0604030504040204" pitchFamily="34" charset="0"/>
                <a:cs typeface="Verdana" panose="020B0604030504040204" pitchFamily="34" charset="0"/>
              </a:rPr>
              <a:t>Mais Association pomme-poire </a:t>
            </a:r>
            <a:r>
              <a:rPr lang="fr-FR" sz="1200" b="0" i="0" u="none" strike="noStrike">
                <a:solidFill>
                  <a:srgbClr val="121212"/>
                </a:solidFill>
                <a:effectLst/>
                <a:latin typeface="Verdana" panose="020B0604030504040204" pitchFamily="34" charset="0"/>
                <a:ea typeface="Verdana" panose="020B0604030504040204" pitchFamily="34" charset="0"/>
                <a:cs typeface="Verdana" panose="020B0604030504040204" pitchFamily="34" charset="0"/>
              </a:rPr>
              <a:t>a écrit aux patrons des enseignes pour leur rappeler leur engagement</a:t>
            </a:r>
            <a:endParaRPr lang="fr-FR" sz="1200" b="1" i="0" u="none" strike="noStrike">
              <a:solidFill>
                <a:srgbClr val="222222"/>
              </a:solidFill>
              <a:effectLst/>
              <a:latin typeface="Verdana" panose="020B0604030504040204" pitchFamily="34" charset="0"/>
            </a:endParaRPr>
          </a:p>
          <a:p>
            <a:pPr marL="457200" lvl="4" indent="-317500">
              <a:buClr>
                <a:schemeClr val="dk2"/>
              </a:buClr>
              <a:buSzPts val="1400"/>
              <a:buFont typeface="Courier New" panose="02070309020205020404" pitchFamily="49" charset="0"/>
              <a:buChar char="o"/>
            </a:pPr>
            <a:endParaRPr lang="fr-FR" sz="1200" b="1">
              <a:solidFill>
                <a:schemeClr val="dk2"/>
              </a:solidFill>
              <a:latin typeface="Verdana"/>
              <a:ea typeface="Verdana"/>
              <a:cs typeface="Verdana"/>
              <a:sym typeface="Verdana"/>
            </a:endParaRPr>
          </a:p>
        </p:txBody>
      </p:sp>
      <p:pic>
        <p:nvPicPr>
          <p:cNvPr id="4" name="Graphique 3" descr="Badge à suivre contour">
            <a:extLst>
              <a:ext uri="{FF2B5EF4-FFF2-40B4-BE49-F238E27FC236}">
                <a16:creationId xmlns:a16="http://schemas.microsoft.com/office/drawing/2014/main" id="{E411D0EA-5797-D449-9DEA-B6E7695C98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6435" y="2428471"/>
            <a:ext cx="377980" cy="377980"/>
          </a:xfrm>
          <a:prstGeom prst="rect">
            <a:avLst/>
          </a:prstGeom>
        </p:spPr>
      </p:pic>
      <p:sp>
        <p:nvSpPr>
          <p:cNvPr id="13" name="ZoneTexte 12">
            <a:extLst>
              <a:ext uri="{FF2B5EF4-FFF2-40B4-BE49-F238E27FC236}">
                <a16:creationId xmlns:a16="http://schemas.microsoft.com/office/drawing/2014/main" id="{BDD8656A-14A9-334E-AAB4-7567EDCAAB4D}"/>
              </a:ext>
            </a:extLst>
          </p:cNvPr>
          <p:cNvSpPr txBox="1"/>
          <p:nvPr/>
        </p:nvSpPr>
        <p:spPr>
          <a:xfrm>
            <a:off x="-1824650" y="4925576"/>
            <a:ext cx="7437664" cy="200055"/>
          </a:xfrm>
          <a:prstGeom prst="rect">
            <a:avLst/>
          </a:prstGeom>
          <a:noFill/>
        </p:spPr>
        <p:txBody>
          <a:bodyPr wrap="square">
            <a:spAutoFit/>
          </a:bodyPr>
          <a:lstStyle/>
          <a:p>
            <a:pPr algn="ctr"/>
            <a:r>
              <a:rPr lang="fr-FR" sz="700">
                <a:effectLst/>
                <a:latin typeface="Calibri" panose="020F0502020204030204" pitchFamily="34" charset="0"/>
                <a:ea typeface="Calibri" panose="020F0502020204030204" pitchFamily="34" charset="0"/>
                <a:cs typeface="Calibri" panose="020F0502020204030204" pitchFamily="34" charset="0"/>
              </a:rPr>
              <a:t>Source : Linéaires. 13 décembre 2022. </a:t>
            </a:r>
            <a:r>
              <a:rPr lang="fr-FR" sz="700" err="1">
                <a:effectLst/>
                <a:latin typeface="Calibri" panose="020F0502020204030204" pitchFamily="34" charset="0"/>
                <a:ea typeface="Calibri" panose="020F0502020204030204" pitchFamily="34" charset="0"/>
                <a:cs typeface="Calibri" panose="020F0502020204030204" pitchFamily="34" charset="0"/>
              </a:rPr>
              <a:t>Végétable</a:t>
            </a:r>
            <a:r>
              <a:rPr lang="fr-FR" sz="700">
                <a:effectLst/>
                <a:latin typeface="Calibri" panose="020F0502020204030204" pitchFamily="34" charset="0"/>
                <a:ea typeface="Calibri" panose="020F0502020204030204" pitchFamily="34" charset="0"/>
                <a:cs typeface="Calibri" panose="020F0502020204030204" pitchFamily="34" charset="0"/>
              </a:rPr>
              <a:t>. 16 décembre 2022. </a:t>
            </a:r>
            <a:r>
              <a:rPr lang="fr-FR" sz="700" err="1">
                <a:effectLst/>
                <a:latin typeface="Calibri" panose="020F0502020204030204" pitchFamily="34" charset="0"/>
                <a:ea typeface="Calibri" panose="020F0502020204030204" pitchFamily="34" charset="0"/>
                <a:cs typeface="Calibri" panose="020F0502020204030204" pitchFamily="34" charset="0"/>
              </a:rPr>
              <a:t>Médialfel</a:t>
            </a:r>
            <a:r>
              <a:rPr lang="fr-FR" sz="700">
                <a:effectLst/>
                <a:latin typeface="Calibri" panose="020F0502020204030204" pitchFamily="34" charset="0"/>
                <a:ea typeface="Calibri" panose="020F0502020204030204" pitchFamily="34" charset="0"/>
                <a:cs typeface="Calibri" panose="020F0502020204030204" pitchFamily="34" charset="0"/>
              </a:rPr>
              <a:t>. 22 décembre 2022. </a:t>
            </a:r>
            <a:endParaRPr lang="fr-FR" sz="7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4" name="Picture 6">
            <a:extLst>
              <a:ext uri="{FF2B5EF4-FFF2-40B4-BE49-F238E27FC236}">
                <a16:creationId xmlns:a16="http://schemas.microsoft.com/office/drawing/2014/main" id="{D88BD76B-6C4D-2147-B42F-1D883E10BF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3350" y="1325038"/>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EAF4B8A-77D6-E92C-817E-7E73DBB4AF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4503738"/>
            <a:ext cx="487362" cy="487362"/>
          </a:xfrm>
          <a:prstGeom prst="rect">
            <a:avLst/>
          </a:prstGeom>
        </p:spPr>
      </p:pic>
    </p:spTree>
    <p:extLst>
      <p:ext uri="{BB962C8B-B14F-4D97-AF65-F5344CB8AC3E}">
        <p14:creationId xmlns:p14="http://schemas.microsoft.com/office/powerpoint/2010/main" val="979231131"/>
      </p:ext>
    </p:extLst>
  </p:cSld>
  <p:clrMapOvr>
    <a:masterClrMapping/>
  </p:clrMapOvr>
  <mc:AlternateContent xmlns:mc="http://schemas.openxmlformats.org/markup-compatibility/2006">
    <mc:Choice xmlns:p14="http://schemas.microsoft.com/office/powerpoint/2010/main" Requires="p14">
      <p:transition spd="slow" p14:dur="2000" advTm="61717"/>
    </mc:Choice>
    <mc:Fallback>
      <p:transition spd="slow" advTm="61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1834</Words>
  <Application>Microsoft Office PowerPoint</Application>
  <PresentationFormat>Affichage à l'écran (16:9)</PresentationFormat>
  <Paragraphs>254</Paragraphs>
  <Slides>18</Slides>
  <Notes>18</Notes>
  <HiddenSlides>0</HiddenSlides>
  <MMClips>17</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18</vt:i4>
      </vt:variant>
    </vt:vector>
  </HeadingPairs>
  <TitlesOfParts>
    <vt:vector size="29" baseType="lpstr">
      <vt:lpstr>Verdana</vt:lpstr>
      <vt:lpstr>Calibri</vt:lpstr>
      <vt:lpstr>Verdana,Sans-Serif</vt:lpstr>
      <vt:lpstr>Courier New</vt:lpstr>
      <vt:lpstr>NSimSun</vt:lpstr>
      <vt:lpstr>Roboto Thin</vt:lpstr>
      <vt:lpstr>Raleway</vt:lpstr>
      <vt:lpstr>Source Sans Pro</vt:lpstr>
      <vt:lpstr>Arial</vt:lpstr>
      <vt:lpstr>Wingdings</vt:lpstr>
      <vt:lpstr>Plum</vt:lpstr>
      <vt:lpstr>HORTI’PRESS… la revue de presse horticole  par les étudiants I2PH et FHI</vt:lpstr>
      <vt:lpstr>Ordre du jour</vt:lpstr>
      <vt:lpstr>Innovation produit</vt:lpstr>
      <vt:lpstr>Innovation technologique</vt:lpstr>
      <vt:lpstr>Innovation technologique</vt:lpstr>
      <vt:lpstr>Actualité internationale  </vt:lpstr>
      <vt:lpstr>Actualité internationale  </vt:lpstr>
      <vt:lpstr>Conjoncture économique  </vt:lpstr>
      <vt:lpstr>Conjoncture économique  </vt:lpstr>
      <vt:lpstr>Organisation et acteurs des filières  </vt:lpstr>
      <vt:lpstr>Organisation et acteurs des filières  </vt:lpstr>
      <vt:lpstr>Organisation et acteurs des filières  </vt:lpstr>
      <vt:lpstr>Le SIVAL Innovations - Présentation</vt:lpstr>
      <vt:lpstr>Le SIVAL Innovations – Pré-jury</vt:lpstr>
      <vt:lpstr>Le SIVAL Innovations – Les lauréats</vt:lpstr>
      <vt:lpstr>Agenda</vt:lpstr>
      <vt:lpstr>Merci de votre attention ! </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HORTI’PRESS… la revue de presse horticole  par les étudiants I2PH et FHI</dc:title>
  <dc:creator>Cérès ANDRES</dc:creator>
  <cp:lastModifiedBy>Quentin Marcou</cp:lastModifiedBy>
  <cp:revision>111</cp:revision>
  <dcterms:modified xsi:type="dcterms:W3CDTF">2023-01-10T13:07:01Z</dcterms:modified>
</cp:coreProperties>
</file>