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0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84" r:id="rId8"/>
    <p:sldId id="263" r:id="rId9"/>
    <p:sldId id="286" r:id="rId10"/>
    <p:sldId id="287" r:id="rId11"/>
    <p:sldId id="291" r:id="rId12"/>
    <p:sldId id="292" r:id="rId13"/>
    <p:sldId id="293" r:id="rId14"/>
    <p:sldId id="294" r:id="rId15"/>
    <p:sldId id="270" r:id="rId16"/>
    <p:sldId id="288" r:id="rId17"/>
    <p:sldId id="289" r:id="rId18"/>
    <p:sldId id="290" r:id="rId19"/>
    <p:sldId id="295" r:id="rId20"/>
    <p:sldId id="296" r:id="rId21"/>
    <p:sldId id="297" r:id="rId22"/>
    <p:sldId id="298" r:id="rId23"/>
    <p:sldId id="299" r:id="rId24"/>
    <p:sldId id="300" r:id="rId25"/>
    <p:sldId id="278" r:id="rId26"/>
    <p:sldId id="279" r:id="rId27"/>
    <p:sldId id="285" r:id="rId28"/>
    <p:sldId id="281" r:id="rId29"/>
    <p:sldId id="282" r:id="rId30"/>
  </p:sldIdLst>
  <p:sldSz cx="12188825" cy="6858000"/>
  <p:notesSz cx="6858000" cy="9144000"/>
  <p:embeddedFontLst>
    <p:embeddedFont>
      <p:font typeface="Arial Black" panose="020B0A04020102020204" pitchFamily="3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onstantia" panose="02030602050306030303" pitchFamily="18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3" y="685800"/>
            <a:ext cx="609600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  <a:defRPr sz="16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  <a:defRPr sz="16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  <a:defRPr sz="16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  <a:defRPr sz="16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  <a:defRPr sz="16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endParaRPr/>
          </a:p>
        </p:txBody>
      </p:sp>
      <p:sp>
        <p:nvSpPr>
          <p:cNvPr id="218" name="Google Shape;218;p1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637542f36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f637542f36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47" name="Google Shape;247;gf637542f36_2_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852499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637542f36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f637542f36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47" name="Google Shape;247;gf637542f36_2_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280687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637542f36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f637542f36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47" name="Google Shape;247;gf637542f36_2_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557275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637542f36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f637542f36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47" name="Google Shape;247;gf637542f36_2_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827160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endParaRPr/>
          </a:p>
        </p:txBody>
      </p:sp>
      <p:sp>
        <p:nvSpPr>
          <p:cNvPr id="444" name="Google Shape;444;p23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endParaRPr sz="1800" dirty="0">
              <a:solidFill>
                <a:srgbClr val="1A1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br>
              <a:rPr lang="fr-FR" dirty="0"/>
            </a:br>
            <a:endParaRPr dirty="0"/>
          </a:p>
        </p:txBody>
      </p:sp>
      <p:sp>
        <p:nvSpPr>
          <p:cNvPr id="455" name="Google Shape;455;p24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endParaRPr sz="1800" dirty="0">
              <a:solidFill>
                <a:srgbClr val="1A1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br>
              <a:rPr lang="fr-FR" dirty="0"/>
            </a:br>
            <a:endParaRPr dirty="0"/>
          </a:p>
        </p:txBody>
      </p:sp>
      <p:sp>
        <p:nvSpPr>
          <p:cNvPr id="455" name="Google Shape;455;p24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815209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fac4c24e9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gfac4c24e9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endParaRPr sz="1800">
              <a:solidFill>
                <a:srgbClr val="1A171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br>
              <a:rPr lang="fr-FR"/>
            </a:br>
            <a:endParaRPr/>
          </a:p>
        </p:txBody>
      </p:sp>
      <p:sp>
        <p:nvSpPr>
          <p:cNvPr id="484" name="Google Shape;484;gfac4c24e94_0_7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endParaRPr/>
          </a:p>
        </p:txBody>
      </p:sp>
      <p:sp>
        <p:nvSpPr>
          <p:cNvPr id="228" name="Google Shape;228;p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637542f36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f637542f36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47" name="Google Shape;247;gf637542f36_2_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57" name="Google Shape;257;p4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f637542f36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gf637542f36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f637542f36_2_1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f637542f36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gf637542f36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f637542f36_2_1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319517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637542f36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f637542f36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47" name="Google Shape;247;gf637542f36_2_2:notes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754992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tête de section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2"/>
          <p:cNvGrpSpPr/>
          <p:nvPr/>
        </p:nvGrpSpPr>
        <p:grpSpPr>
          <a:xfrm>
            <a:off x="-1" y="3124450"/>
            <a:ext cx="1622338" cy="805028"/>
            <a:chOff x="-1" y="3124450"/>
            <a:chExt cx="1622338" cy="805028"/>
          </a:xfrm>
        </p:grpSpPr>
        <p:sp>
          <p:nvSpPr>
            <p:cNvPr id="24" name="Google Shape;24;p2"/>
            <p:cNvSpPr/>
            <p:nvPr/>
          </p:nvSpPr>
          <p:spPr>
            <a:xfrm>
              <a:off x="1049749" y="3129497"/>
              <a:ext cx="572588" cy="7999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5685"/>
                  </a:lnTo>
                  <a:cubicBezTo>
                    <a:pt x="0" y="105686"/>
                    <a:pt x="0" y="105686"/>
                    <a:pt x="1" y="105686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4315"/>
                  </a:lnTo>
                  <a:cubicBezTo>
                    <a:pt x="120000" y="14314"/>
                    <a:pt x="120000" y="14314"/>
                    <a:pt x="119999" y="14314"/>
                  </a:cubicBezTo>
                  <a:close/>
                </a:path>
              </a:pathLst>
            </a:custGeom>
            <a:solidFill>
              <a:srgbClr val="FE750E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81725" y="3129497"/>
              <a:ext cx="572588" cy="7999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5685"/>
                  </a:lnTo>
                  <a:cubicBezTo>
                    <a:pt x="0" y="105686"/>
                    <a:pt x="0" y="105686"/>
                    <a:pt x="1" y="105686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4315"/>
                  </a:lnTo>
                  <a:cubicBezTo>
                    <a:pt x="120000" y="14314"/>
                    <a:pt x="120000" y="14314"/>
                    <a:pt x="119999" y="14314"/>
                  </a:cubicBezTo>
                  <a:close/>
                </a:path>
              </a:pathLst>
            </a:custGeom>
            <a:solidFill>
              <a:srgbClr val="FCB22C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5400013">
              <a:off x="-256841" y="3381292"/>
              <a:ext cx="799981" cy="28629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526" y="0"/>
                  </a:moveTo>
                  <a:lnTo>
                    <a:pt x="107474" y="0"/>
                  </a:lnTo>
                  <a:cubicBezTo>
                    <a:pt x="110796" y="0"/>
                    <a:pt x="113982" y="3687"/>
                    <a:pt x="116331" y="10251"/>
                  </a:cubicBezTo>
                  <a:cubicBezTo>
                    <a:pt x="118680" y="16815"/>
                    <a:pt x="120000" y="25717"/>
                    <a:pt x="120000" y="35000"/>
                  </a:cubicBezTo>
                  <a:lnTo>
                    <a:pt x="120000" y="120000"/>
                  </a:lnTo>
                  <a:cubicBezTo>
                    <a:pt x="120000" y="120001"/>
                    <a:pt x="120000" y="120001"/>
                    <a:pt x="119999" y="120001"/>
                  </a:cubicBezTo>
                  <a:lnTo>
                    <a:pt x="0" y="120000"/>
                  </a:lnTo>
                  <a:lnTo>
                    <a:pt x="0" y="120000"/>
                  </a:lnTo>
                  <a:cubicBezTo>
                    <a:pt x="-1" y="120000"/>
                    <a:pt x="-1" y="120000"/>
                    <a:pt x="-1" y="119999"/>
                  </a:cubicBezTo>
                  <a:lnTo>
                    <a:pt x="0" y="35000"/>
                  </a:lnTo>
                  <a:lnTo>
                    <a:pt x="0" y="35000"/>
                  </a:lnTo>
                  <a:cubicBezTo>
                    <a:pt x="0" y="15670"/>
                    <a:pt x="5608" y="0"/>
                    <a:pt x="12526" y="0"/>
                  </a:cubicBezTo>
                  <a:close/>
                </a:path>
              </a:pathLst>
            </a:custGeom>
            <a:solidFill>
              <a:srgbClr val="89C01C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-4" y="5409202"/>
            <a:ext cx="12188829" cy="1462528"/>
            <a:chOff x="-4" y="5409202"/>
            <a:chExt cx="12188829" cy="1462528"/>
          </a:xfrm>
        </p:grpSpPr>
        <p:sp>
          <p:nvSpPr>
            <p:cNvPr id="28" name="Google Shape;28;p2"/>
            <p:cNvSpPr/>
            <p:nvPr/>
          </p:nvSpPr>
          <p:spPr>
            <a:xfrm rot="5400013">
              <a:off x="5491469" y="160646"/>
              <a:ext cx="1205883" cy="12188823"/>
            </a:xfrm>
            <a:custGeom>
              <a:avLst/>
              <a:gdLst/>
              <a:ahLst/>
              <a:cxnLst/>
              <a:rect l="l" t="t" r="r" b="b"/>
              <a:pathLst>
                <a:path w="904412" h="9144000" extrusionOk="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5400013">
              <a:off x="5363170" y="46054"/>
              <a:ext cx="1462482" cy="12188823"/>
            </a:xfrm>
            <a:custGeom>
              <a:avLst/>
              <a:gdLst/>
              <a:ahLst/>
              <a:cxnLst/>
              <a:rect l="l" t="t" r="r" b="b"/>
              <a:pathLst>
                <a:path w="1096862" h="9144000" extrusionOk="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470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title"/>
          </p:nvPr>
        </p:nvSpPr>
        <p:spPr>
          <a:xfrm>
            <a:off x="1828324" y="1932520"/>
            <a:ext cx="9141622" cy="2105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onstant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body" idx="1"/>
          </p:nvPr>
        </p:nvSpPr>
        <p:spPr>
          <a:xfrm>
            <a:off x="1828324" y="4084268"/>
            <a:ext cx="9141622" cy="9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  <a:defRPr>
                <a:solidFill>
                  <a:srgbClr val="67901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vertical et texte" type="vertTitleAndTx">
  <p:cSld name="VERTICAL_TITLE_AND_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2"/>
          <p:cNvGrpSpPr/>
          <p:nvPr/>
        </p:nvGrpSpPr>
        <p:grpSpPr>
          <a:xfrm>
            <a:off x="9852632" y="-35801"/>
            <a:ext cx="524043" cy="1063331"/>
            <a:chOff x="9852632" y="-35801"/>
            <a:chExt cx="524043" cy="1063331"/>
          </a:xfrm>
        </p:grpSpPr>
        <p:sp>
          <p:nvSpPr>
            <p:cNvPr id="101" name="Google Shape;101;p12"/>
            <p:cNvSpPr/>
            <p:nvPr/>
          </p:nvSpPr>
          <p:spPr>
            <a:xfrm rot="5400013">
              <a:off x="9927014" y="577869"/>
              <a:ext cx="375278" cy="5240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5678"/>
                  </a:lnTo>
                  <a:cubicBezTo>
                    <a:pt x="0" y="105679"/>
                    <a:pt x="0" y="105679"/>
                    <a:pt x="1" y="105679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4322"/>
                  </a:lnTo>
                  <a:cubicBezTo>
                    <a:pt x="120000" y="14321"/>
                    <a:pt x="120000" y="14321"/>
                    <a:pt x="119999" y="14321"/>
                  </a:cubicBezTo>
                  <a:close/>
                </a:path>
              </a:pathLst>
            </a:custGeom>
            <a:solidFill>
              <a:srgbClr val="FE750E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02" name="Google Shape;102;p12"/>
            <p:cNvSpPr/>
            <p:nvPr/>
          </p:nvSpPr>
          <p:spPr>
            <a:xfrm rot="5400013">
              <a:off x="9927014" y="140045"/>
              <a:ext cx="375278" cy="5240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5678"/>
                  </a:lnTo>
                  <a:cubicBezTo>
                    <a:pt x="0" y="105679"/>
                    <a:pt x="0" y="105679"/>
                    <a:pt x="1" y="105679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4322"/>
                  </a:lnTo>
                  <a:cubicBezTo>
                    <a:pt x="120000" y="14321"/>
                    <a:pt x="120000" y="14321"/>
                    <a:pt x="119999" y="14321"/>
                  </a:cubicBezTo>
                  <a:close/>
                </a:path>
              </a:pathLst>
            </a:custGeom>
            <a:solidFill>
              <a:srgbClr val="FCB22C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03" name="Google Shape;103;p12"/>
            <p:cNvSpPr/>
            <p:nvPr/>
          </p:nvSpPr>
          <p:spPr>
            <a:xfrm rot="10799991">
              <a:off x="9852632" y="-35800"/>
              <a:ext cx="524042" cy="18764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533" y="0"/>
                  </a:moveTo>
                  <a:lnTo>
                    <a:pt x="107467" y="0"/>
                  </a:lnTo>
                  <a:cubicBezTo>
                    <a:pt x="110791" y="0"/>
                    <a:pt x="113979" y="3687"/>
                    <a:pt x="116329" y="10251"/>
                  </a:cubicBezTo>
                  <a:cubicBezTo>
                    <a:pt x="118680" y="16815"/>
                    <a:pt x="120000" y="25717"/>
                    <a:pt x="120000" y="35000"/>
                  </a:cubicBezTo>
                  <a:lnTo>
                    <a:pt x="120000" y="120000"/>
                  </a:lnTo>
                  <a:cubicBezTo>
                    <a:pt x="120000" y="120001"/>
                    <a:pt x="120000" y="120001"/>
                    <a:pt x="119999" y="120001"/>
                  </a:cubicBezTo>
                  <a:lnTo>
                    <a:pt x="0" y="120000"/>
                  </a:lnTo>
                  <a:lnTo>
                    <a:pt x="0" y="120000"/>
                  </a:lnTo>
                  <a:cubicBezTo>
                    <a:pt x="-1" y="120000"/>
                    <a:pt x="-1" y="120000"/>
                    <a:pt x="-1" y="119999"/>
                  </a:cubicBezTo>
                  <a:lnTo>
                    <a:pt x="0" y="35000"/>
                  </a:lnTo>
                  <a:lnTo>
                    <a:pt x="0" y="35000"/>
                  </a:lnTo>
                  <a:cubicBezTo>
                    <a:pt x="0" y="15670"/>
                    <a:pt x="5611" y="0"/>
                    <a:pt x="12533" y="0"/>
                  </a:cubicBezTo>
                  <a:close/>
                </a:path>
              </a:pathLst>
            </a:custGeom>
            <a:solidFill>
              <a:srgbClr val="89C01C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grpSp>
        <p:nvGrpSpPr>
          <p:cNvPr id="104" name="Google Shape;104;p12"/>
          <p:cNvGrpSpPr/>
          <p:nvPr/>
        </p:nvGrpSpPr>
        <p:grpSpPr>
          <a:xfrm>
            <a:off x="-4" y="5395495"/>
            <a:ext cx="12188829" cy="1462528"/>
            <a:chOff x="-4" y="5395495"/>
            <a:chExt cx="12188829" cy="1462528"/>
          </a:xfrm>
        </p:grpSpPr>
        <p:sp>
          <p:nvSpPr>
            <p:cNvPr id="105" name="Google Shape;105;p12"/>
            <p:cNvSpPr/>
            <p:nvPr/>
          </p:nvSpPr>
          <p:spPr>
            <a:xfrm rot="5400013">
              <a:off x="5491469" y="160646"/>
              <a:ext cx="1205883" cy="12188823"/>
            </a:xfrm>
            <a:custGeom>
              <a:avLst/>
              <a:gdLst/>
              <a:ahLst/>
              <a:cxnLst/>
              <a:rect l="l" t="t" r="r" b="b"/>
              <a:pathLst>
                <a:path w="904412" h="9144000" extrusionOk="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06" name="Google Shape;106;p12"/>
            <p:cNvSpPr/>
            <p:nvPr/>
          </p:nvSpPr>
          <p:spPr>
            <a:xfrm rot="5400013">
              <a:off x="5363170" y="32347"/>
              <a:ext cx="1462482" cy="12188823"/>
            </a:xfrm>
            <a:custGeom>
              <a:avLst/>
              <a:gdLst/>
              <a:ahLst/>
              <a:cxnLst/>
              <a:rect l="l" t="t" r="r" b="b"/>
              <a:pathLst>
                <a:path w="1096862" h="9144000" extrusionOk="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470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sp>
        <p:nvSpPr>
          <p:cNvPr id="107" name="Google Shape;107;p12"/>
          <p:cNvSpPr txBox="1">
            <a:spLocks noGrp="1"/>
          </p:cNvSpPr>
          <p:nvPr>
            <p:ph type="title"/>
          </p:nvPr>
        </p:nvSpPr>
        <p:spPr>
          <a:xfrm rot="5400000">
            <a:off x="8154382" y="2747195"/>
            <a:ext cx="5021683" cy="182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2"/>
          <p:cNvSpPr txBox="1">
            <a:spLocks noGrp="1"/>
          </p:cNvSpPr>
          <p:nvPr>
            <p:ph type="body" idx="1"/>
          </p:nvPr>
        </p:nvSpPr>
        <p:spPr>
          <a:xfrm rot="5400000">
            <a:off x="2821775" y="-452373"/>
            <a:ext cx="5021683" cy="8227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2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2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2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1141408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body" idx="1"/>
          </p:nvPr>
        </p:nvSpPr>
        <p:spPr>
          <a:xfrm>
            <a:off x="1141408" y="1600200"/>
            <a:ext cx="4875525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body" idx="2"/>
          </p:nvPr>
        </p:nvSpPr>
        <p:spPr>
          <a:xfrm>
            <a:off x="6094411" y="1600200"/>
            <a:ext cx="4875525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1218886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body" idx="1"/>
          </p:nvPr>
        </p:nvSpPr>
        <p:spPr>
          <a:xfrm>
            <a:off x="1218886" y="1600200"/>
            <a:ext cx="9751061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141408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1"/>
          </p:nvPr>
        </p:nvSpPr>
        <p:spPr>
          <a:xfrm>
            <a:off x="1141408" y="1524003"/>
            <a:ext cx="4875525" cy="816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  <a:defRPr>
                <a:solidFill>
                  <a:srgbClr val="67901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2"/>
          </p:nvPr>
        </p:nvSpPr>
        <p:spPr>
          <a:xfrm>
            <a:off x="1141408" y="2413001"/>
            <a:ext cx="4875525" cy="3759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body" idx="3"/>
          </p:nvPr>
        </p:nvSpPr>
        <p:spPr>
          <a:xfrm>
            <a:off x="6094411" y="1524003"/>
            <a:ext cx="4875525" cy="816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  <a:defRPr>
                <a:solidFill>
                  <a:srgbClr val="67901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4"/>
          </p:nvPr>
        </p:nvSpPr>
        <p:spPr>
          <a:xfrm>
            <a:off x="6094411" y="2413001"/>
            <a:ext cx="4875525" cy="3759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 txBox="1">
            <a:spLocks noGrp="1"/>
          </p:cNvSpPr>
          <p:nvPr>
            <p:ph type="title"/>
          </p:nvPr>
        </p:nvSpPr>
        <p:spPr>
          <a:xfrm>
            <a:off x="1218886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body" idx="1"/>
          </p:nvPr>
        </p:nvSpPr>
        <p:spPr>
          <a:xfrm>
            <a:off x="4875525" y="1600200"/>
            <a:ext cx="6094411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body" idx="2"/>
          </p:nvPr>
        </p:nvSpPr>
        <p:spPr>
          <a:xfrm>
            <a:off x="1218886" y="1600200"/>
            <a:ext cx="345349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  <a:defRPr>
                <a:solidFill>
                  <a:srgbClr val="679015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e de titr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8"/>
          <p:cNvGrpSpPr/>
          <p:nvPr/>
        </p:nvGrpSpPr>
        <p:grpSpPr>
          <a:xfrm>
            <a:off x="-1" y="1135739"/>
            <a:ext cx="1622338" cy="800020"/>
            <a:chOff x="-1" y="1135739"/>
            <a:chExt cx="1622338" cy="800020"/>
          </a:xfrm>
        </p:grpSpPr>
        <p:sp>
          <p:nvSpPr>
            <p:cNvPr id="73" name="Google Shape;73;p8"/>
            <p:cNvSpPr/>
            <p:nvPr/>
          </p:nvSpPr>
          <p:spPr>
            <a:xfrm>
              <a:off x="1049749" y="1135739"/>
              <a:ext cx="572588" cy="7999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5685"/>
                  </a:lnTo>
                  <a:cubicBezTo>
                    <a:pt x="0" y="105686"/>
                    <a:pt x="0" y="105686"/>
                    <a:pt x="1" y="105686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4315"/>
                  </a:lnTo>
                  <a:cubicBezTo>
                    <a:pt x="120000" y="14314"/>
                    <a:pt x="120000" y="14314"/>
                    <a:pt x="119999" y="14314"/>
                  </a:cubicBezTo>
                  <a:close/>
                </a:path>
              </a:pathLst>
            </a:custGeom>
            <a:solidFill>
              <a:srgbClr val="FE750E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74" name="Google Shape;74;p8"/>
            <p:cNvSpPr/>
            <p:nvPr/>
          </p:nvSpPr>
          <p:spPr>
            <a:xfrm>
              <a:off x="381725" y="1135739"/>
              <a:ext cx="572588" cy="7999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5685"/>
                  </a:lnTo>
                  <a:cubicBezTo>
                    <a:pt x="0" y="105686"/>
                    <a:pt x="0" y="105686"/>
                    <a:pt x="1" y="105686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4315"/>
                  </a:lnTo>
                  <a:cubicBezTo>
                    <a:pt x="120000" y="14314"/>
                    <a:pt x="120000" y="14314"/>
                    <a:pt x="119999" y="14314"/>
                  </a:cubicBezTo>
                  <a:close/>
                </a:path>
              </a:pathLst>
            </a:custGeom>
            <a:solidFill>
              <a:srgbClr val="FCB22C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75" name="Google Shape;75;p8"/>
            <p:cNvSpPr/>
            <p:nvPr/>
          </p:nvSpPr>
          <p:spPr>
            <a:xfrm rot="5400013">
              <a:off x="-256841" y="1392619"/>
              <a:ext cx="799981" cy="28629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526" y="0"/>
                  </a:moveTo>
                  <a:lnTo>
                    <a:pt x="107474" y="0"/>
                  </a:lnTo>
                  <a:cubicBezTo>
                    <a:pt x="110796" y="0"/>
                    <a:pt x="113982" y="3687"/>
                    <a:pt x="116331" y="10251"/>
                  </a:cubicBezTo>
                  <a:cubicBezTo>
                    <a:pt x="118680" y="16815"/>
                    <a:pt x="120000" y="25717"/>
                    <a:pt x="120000" y="35000"/>
                  </a:cubicBezTo>
                  <a:lnTo>
                    <a:pt x="120000" y="120000"/>
                  </a:lnTo>
                  <a:cubicBezTo>
                    <a:pt x="120000" y="120001"/>
                    <a:pt x="120000" y="120001"/>
                    <a:pt x="119999" y="120001"/>
                  </a:cubicBezTo>
                  <a:lnTo>
                    <a:pt x="0" y="120000"/>
                  </a:lnTo>
                  <a:lnTo>
                    <a:pt x="0" y="120000"/>
                  </a:lnTo>
                  <a:cubicBezTo>
                    <a:pt x="-1" y="120000"/>
                    <a:pt x="-1" y="120000"/>
                    <a:pt x="-1" y="119999"/>
                  </a:cubicBezTo>
                  <a:lnTo>
                    <a:pt x="0" y="35000"/>
                  </a:lnTo>
                  <a:lnTo>
                    <a:pt x="0" y="35000"/>
                  </a:lnTo>
                  <a:cubicBezTo>
                    <a:pt x="0" y="15670"/>
                    <a:pt x="5608" y="0"/>
                    <a:pt x="12526" y="0"/>
                  </a:cubicBezTo>
                  <a:close/>
                </a:path>
              </a:pathLst>
            </a:custGeom>
            <a:solidFill>
              <a:srgbClr val="89C01C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sp>
        <p:nvSpPr>
          <p:cNvPr id="76" name="Google Shape;76;p8"/>
          <p:cNvSpPr txBox="1">
            <a:spLocks noGrp="1"/>
          </p:cNvSpPr>
          <p:nvPr>
            <p:ph type="ctrTitle"/>
          </p:nvPr>
        </p:nvSpPr>
        <p:spPr>
          <a:xfrm>
            <a:off x="1828324" y="362395"/>
            <a:ext cx="9141622" cy="1676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onstant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"/>
          <p:cNvSpPr txBox="1">
            <a:spLocks noGrp="1"/>
          </p:cNvSpPr>
          <p:nvPr>
            <p:ph type="subTitle" idx="1"/>
          </p:nvPr>
        </p:nvSpPr>
        <p:spPr>
          <a:xfrm>
            <a:off x="1828324" y="2089596"/>
            <a:ext cx="9141622" cy="886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  <a:defRPr>
                <a:solidFill>
                  <a:srgbClr val="679015"/>
                </a:solidFill>
              </a:defRPr>
            </a:lvl1pPr>
            <a:lvl2pPr lvl="1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2pPr>
            <a:lvl3pPr lvl="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8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uniquement" type="titleOnly">
  <p:cSld name="TITLE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 txBox="1">
            <a:spLocks noGrp="1"/>
          </p:cNvSpPr>
          <p:nvPr>
            <p:ph type="title"/>
          </p:nvPr>
        </p:nvSpPr>
        <p:spPr>
          <a:xfrm>
            <a:off x="1218886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ide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10"/>
          <p:cNvGrpSpPr/>
          <p:nvPr/>
        </p:nvGrpSpPr>
        <p:grpSpPr>
          <a:xfrm>
            <a:off x="-4" y="5409202"/>
            <a:ext cx="12188829" cy="1462528"/>
            <a:chOff x="-4" y="5409202"/>
            <a:chExt cx="12188829" cy="1462528"/>
          </a:xfrm>
        </p:grpSpPr>
        <p:sp>
          <p:nvSpPr>
            <p:cNvPr id="88" name="Google Shape;88;p10"/>
            <p:cNvSpPr/>
            <p:nvPr/>
          </p:nvSpPr>
          <p:spPr>
            <a:xfrm rot="5400013">
              <a:off x="5491469" y="160646"/>
              <a:ext cx="1205883" cy="12188823"/>
            </a:xfrm>
            <a:custGeom>
              <a:avLst/>
              <a:gdLst/>
              <a:ahLst/>
              <a:cxnLst/>
              <a:rect l="l" t="t" r="r" b="b"/>
              <a:pathLst>
                <a:path w="904412" h="9144000" extrusionOk="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89" name="Google Shape;89;p10"/>
            <p:cNvSpPr/>
            <p:nvPr/>
          </p:nvSpPr>
          <p:spPr>
            <a:xfrm rot="5400013">
              <a:off x="5363170" y="46054"/>
              <a:ext cx="1462482" cy="12188823"/>
            </a:xfrm>
            <a:custGeom>
              <a:avLst/>
              <a:gdLst/>
              <a:ahLst/>
              <a:cxnLst/>
              <a:rect l="l" t="t" r="r" b="b"/>
              <a:pathLst>
                <a:path w="1096862" h="9144000" extrusionOk="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470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sp>
        <p:nvSpPr>
          <p:cNvPr id="90" name="Google Shape;90;p10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0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/>
          </p:nvPr>
        </p:nvSpPr>
        <p:spPr>
          <a:xfrm>
            <a:off x="1218886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 rot="5400000">
            <a:off x="3808416" y="-989330"/>
            <a:ext cx="4572000" cy="9751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1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1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-4" y="5409202"/>
            <a:ext cx="12188829" cy="1462528"/>
            <a:chOff x="-4" y="5409202"/>
            <a:chExt cx="12188829" cy="1462528"/>
          </a:xfrm>
        </p:grpSpPr>
        <p:sp>
          <p:nvSpPr>
            <p:cNvPr id="11" name="Google Shape;11;p1"/>
            <p:cNvSpPr/>
            <p:nvPr/>
          </p:nvSpPr>
          <p:spPr>
            <a:xfrm rot="5400013">
              <a:off x="5491469" y="160646"/>
              <a:ext cx="1205883" cy="12188823"/>
            </a:xfrm>
            <a:custGeom>
              <a:avLst/>
              <a:gdLst/>
              <a:ahLst/>
              <a:cxnLst/>
              <a:rect l="l" t="t" r="r" b="b"/>
              <a:pathLst>
                <a:path w="904412" h="9144000" extrusionOk="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 rot="5400013">
              <a:off x="5363170" y="46054"/>
              <a:ext cx="1462482" cy="12188823"/>
            </a:xfrm>
            <a:custGeom>
              <a:avLst/>
              <a:gdLst/>
              <a:ahLst/>
              <a:cxnLst/>
              <a:rect l="l" t="t" r="r" b="b"/>
              <a:pathLst>
                <a:path w="1096862" h="9144000" extrusionOk="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470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grpSp>
        <p:nvGrpSpPr>
          <p:cNvPr id="13" name="Google Shape;13;p1"/>
          <p:cNvGrpSpPr/>
          <p:nvPr/>
        </p:nvGrpSpPr>
        <p:grpSpPr>
          <a:xfrm>
            <a:off x="0" y="800547"/>
            <a:ext cx="1063026" cy="524180"/>
            <a:chOff x="0" y="800547"/>
            <a:chExt cx="1063026" cy="524180"/>
          </a:xfrm>
        </p:grpSpPr>
        <p:sp>
          <p:nvSpPr>
            <p:cNvPr id="14" name="Google Shape;14;p1"/>
            <p:cNvSpPr/>
            <p:nvPr/>
          </p:nvSpPr>
          <p:spPr>
            <a:xfrm>
              <a:off x="687839" y="800548"/>
              <a:ext cx="375187" cy="52417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5685"/>
                  </a:lnTo>
                  <a:cubicBezTo>
                    <a:pt x="0" y="105686"/>
                    <a:pt x="0" y="105686"/>
                    <a:pt x="1" y="105686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4315"/>
                  </a:lnTo>
                  <a:cubicBezTo>
                    <a:pt x="120000" y="14314"/>
                    <a:pt x="120000" y="14314"/>
                    <a:pt x="119999" y="14314"/>
                  </a:cubicBezTo>
                  <a:close/>
                </a:path>
              </a:pathLst>
            </a:custGeom>
            <a:solidFill>
              <a:srgbClr val="FE750E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50124" y="800548"/>
              <a:ext cx="375187" cy="52417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19999" y="0"/>
                    <a:pt x="19999" y="0"/>
                    <a:pt x="19999" y="1"/>
                  </a:cubicBezTo>
                  <a:lnTo>
                    <a:pt x="0" y="105685"/>
                  </a:lnTo>
                  <a:cubicBezTo>
                    <a:pt x="0" y="105686"/>
                    <a:pt x="0" y="105686"/>
                    <a:pt x="1" y="105686"/>
                  </a:cubicBezTo>
                  <a:lnTo>
                    <a:pt x="100000" y="120000"/>
                  </a:lnTo>
                  <a:cubicBezTo>
                    <a:pt x="100001" y="120000"/>
                    <a:pt x="100001" y="120000"/>
                    <a:pt x="100001" y="119999"/>
                  </a:cubicBezTo>
                  <a:lnTo>
                    <a:pt x="120000" y="14315"/>
                  </a:lnTo>
                  <a:cubicBezTo>
                    <a:pt x="120000" y="14314"/>
                    <a:pt x="120000" y="14314"/>
                    <a:pt x="119999" y="14314"/>
                  </a:cubicBezTo>
                  <a:close/>
                </a:path>
              </a:pathLst>
            </a:custGeom>
            <a:solidFill>
              <a:srgbClr val="FCB22C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 rot="5400013">
              <a:off x="-168290" y="968838"/>
              <a:ext cx="524179" cy="18759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526" y="0"/>
                  </a:moveTo>
                  <a:lnTo>
                    <a:pt x="107474" y="0"/>
                  </a:lnTo>
                  <a:cubicBezTo>
                    <a:pt x="110796" y="0"/>
                    <a:pt x="113982" y="3687"/>
                    <a:pt x="116331" y="10251"/>
                  </a:cubicBezTo>
                  <a:cubicBezTo>
                    <a:pt x="118680" y="16815"/>
                    <a:pt x="120000" y="25717"/>
                    <a:pt x="120000" y="35000"/>
                  </a:cubicBezTo>
                  <a:lnTo>
                    <a:pt x="120000" y="120000"/>
                  </a:lnTo>
                  <a:cubicBezTo>
                    <a:pt x="120000" y="120001"/>
                    <a:pt x="120000" y="120001"/>
                    <a:pt x="119999" y="120001"/>
                  </a:cubicBezTo>
                  <a:lnTo>
                    <a:pt x="0" y="120000"/>
                  </a:lnTo>
                  <a:lnTo>
                    <a:pt x="0" y="120000"/>
                  </a:lnTo>
                  <a:cubicBezTo>
                    <a:pt x="-1" y="120000"/>
                    <a:pt x="-1" y="120000"/>
                    <a:pt x="-1" y="119999"/>
                  </a:cubicBezTo>
                  <a:lnTo>
                    <a:pt x="0" y="35000"/>
                  </a:lnTo>
                  <a:lnTo>
                    <a:pt x="0" y="35000"/>
                  </a:lnTo>
                  <a:cubicBezTo>
                    <a:pt x="0" y="15670"/>
                    <a:pt x="5608" y="0"/>
                    <a:pt x="12526" y="0"/>
                  </a:cubicBezTo>
                  <a:close/>
                </a:path>
              </a:pathLst>
            </a:custGeom>
            <a:solidFill>
              <a:srgbClr val="89C01C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sp>
        <p:nvSpPr>
          <p:cNvPr id="17" name="Google Shape;17;p1"/>
          <p:cNvSpPr txBox="1">
            <a:spLocks noGrp="1"/>
          </p:cNvSpPr>
          <p:nvPr>
            <p:ph type="title"/>
          </p:nvPr>
        </p:nvSpPr>
        <p:spPr>
          <a:xfrm>
            <a:off x="1218886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onstantia"/>
              <a:buNone/>
              <a:defRPr sz="36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body" idx="1"/>
          </p:nvPr>
        </p:nvSpPr>
        <p:spPr>
          <a:xfrm>
            <a:off x="1218886" y="1600200"/>
            <a:ext cx="9751061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67901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79015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ftr" idx="11"/>
          </p:nvPr>
        </p:nvSpPr>
        <p:spPr>
          <a:xfrm>
            <a:off x="1218886" y="6448421"/>
            <a:ext cx="8288405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1"/>
          <p:cNvSpPr txBox="1">
            <a:spLocks noGrp="1"/>
          </p:cNvSpPr>
          <p:nvPr>
            <p:ph type="dt" idx="10"/>
          </p:nvPr>
        </p:nvSpPr>
        <p:spPr>
          <a:xfrm>
            <a:off x="9547908" y="6448421"/>
            <a:ext cx="1422029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1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590" cy="18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  <a:defRPr sz="12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ussir.fr/fruits-legumes/la-micro-injection-voie-d-avenir" TargetMode="External"/><Relationship Id="rId13" Type="http://schemas.openxmlformats.org/officeDocument/2006/relationships/hyperlink" Target="https://www.lienhorticole.fr/actualites/manifestations-grand-public-des-tremplins-pour-faire-avancer-la-filiere-1,1,2024121829.html" TargetMode="External"/><Relationship Id="rId18" Type="http://schemas.openxmlformats.org/officeDocument/2006/relationships/hyperlink" Target="https://www.lienhorticole.fr/actualites/au-lycee-terre-dhorizon-aromans-sur-isere-26-salon-dautomne-du-chrysantheme-des-jeunes-plants-et-des-intrants-satisfaction-au-rendez-vous-1,1,2084677651.html" TargetMode="External"/><Relationship Id="rId3" Type="http://schemas.openxmlformats.org/officeDocument/2006/relationships/slideLayout" Target="../slideLayouts/slideLayout5.xml"/><Relationship Id="rId21" Type="http://schemas.openxmlformats.org/officeDocument/2006/relationships/hyperlink" Target="https://www.pleinchamp.com/actualite/focus-sur-la-hvn-la-haute-valeur-naturelle" TargetMode="External"/><Relationship Id="rId7" Type="http://schemas.openxmlformats.org/officeDocument/2006/relationships/hyperlink" Target="https://www.arboriculture-fruitiere.com/articles/technique-fruit/new-holland-lance-la-recolteuse-braud-1190-x-multi-pour-les-vergers-haute" TargetMode="External"/><Relationship Id="rId12" Type="http://schemas.openxmlformats.org/officeDocument/2006/relationships/hyperlink" Target="https://www.reussir.fr/fruits-legumes/le-brocoli-bimi-a-la-conquete-du-marche-francais" TargetMode="External"/><Relationship Id="rId17" Type="http://schemas.openxmlformats.org/officeDocument/2006/relationships/hyperlink" Target="https://www.arboriculture-fruitiere.com/articles/commercialisation/une-nouvelle-structure-dapprovisionnement-en-fruits-et-legumes" TargetMode="External"/><Relationship Id="rId2" Type="http://schemas.openxmlformats.org/officeDocument/2006/relationships/audio" Target="../media/media29.m4a"/><Relationship Id="rId16" Type="http://schemas.openxmlformats.org/officeDocument/2006/relationships/hyperlink" Target="https://www.cbnews.fr/marques/image-gulfstream-group-signe-nouvelle-campagne-interfel-65128" TargetMode="External"/><Relationship Id="rId20" Type="http://schemas.openxmlformats.org/officeDocument/2006/relationships/hyperlink" Target="https://www.pleinchamp.com/actualite/nutriscore-eco-score-siga-comment-s-y-retrouver-sur-les-etiquettes" TargetMode="External"/><Relationship Id="rId1" Type="http://schemas.microsoft.com/office/2007/relationships/media" Target="../media/media29.m4a"/><Relationship Id="rId6" Type="http://schemas.openxmlformats.org/officeDocument/2006/relationships/hyperlink" Target="https://terres-et-territoires.com/hors-champ/les-super-pouvoirs-de-la-mousse" TargetMode="External"/><Relationship Id="rId11" Type="http://schemas.openxmlformats.org/officeDocument/2006/relationships/hyperlink" Target="https://aiph.org/floraculture/news/pindstrup-group-announces-strategic-acquisition-of-leading-growing-media-company-carolina-soil-do-brasil/" TargetMode="External"/><Relationship Id="rId5" Type="http://schemas.openxmlformats.org/officeDocument/2006/relationships/hyperlink" Target="http://www.hortitecnews.com/decouvrez-le-robot-de-recolte-certhon-le-robot-multifonctionnel-pour-la-recolte-des-tomates/" TargetMode="External"/><Relationship Id="rId15" Type="http://schemas.openxmlformats.org/officeDocument/2006/relationships/hyperlink" Target="https://www.pleinchamp.com/actualite/transition-une-marque-pour-soutenir-la-conversion-en-ab?fbclid=IwAR2bpqFbgiSkx-nj3drwq-ihjRyeo3P9R1ORaeBUmsptvwe63hNdzpH8RhU" TargetMode="External"/><Relationship Id="rId23" Type="http://schemas.openxmlformats.org/officeDocument/2006/relationships/image" Target="../media/image3.png"/><Relationship Id="rId10" Type="http://schemas.openxmlformats.org/officeDocument/2006/relationships/hyperlink" Target="https://hortcouncil.ca/fr/communique-de-presse-declaration-commune-du-secteur-des-fruits-et-legumes-frais-damerique-du-nord-au-sujet-des-perturbations-dans-la-chaine-dapprovisionnement/" TargetMode="External"/><Relationship Id="rId19" Type="http://schemas.openxmlformats.org/officeDocument/2006/relationships/hyperlink" Target="https://www.pleinchamp.com/actualite/etiquetage-l-overdose-de-logos" TargetMode="External"/><Relationship Id="rId4" Type="http://schemas.openxmlformats.org/officeDocument/2006/relationships/notesSlide" Target="../notesSlides/notesSlide19.xml"/><Relationship Id="rId9" Type="http://schemas.openxmlformats.org/officeDocument/2006/relationships/hyperlink" Target="https://www.reussir.fr/fruits-legumes/l-outil-qua-densr-ouvre-de-nouvelles-perspectives" TargetMode="External"/><Relationship Id="rId14" Type="http://schemas.openxmlformats.org/officeDocument/2006/relationships/hyperlink" Target="https://www.wto.org/french/news_f/news21_f/agri_28oct21_f.htm" TargetMode="External"/><Relationship Id="rId22" Type="http://schemas.openxmlformats.org/officeDocument/2006/relationships/hyperlink" Target="https://www.pleinchamp.com/actualite/l-affichage-environnemental-des-produits-alimentaires-se-precis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5"/>
          <p:cNvSpPr txBox="1">
            <a:spLocks noGrp="1"/>
          </p:cNvSpPr>
          <p:nvPr>
            <p:ph type="title"/>
          </p:nvPr>
        </p:nvSpPr>
        <p:spPr>
          <a:xfrm>
            <a:off x="1828324" y="2791324"/>
            <a:ext cx="9141622" cy="1727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onstantia"/>
              <a:buNone/>
            </a:pPr>
            <a:r>
              <a:rPr lang="fr-FR" dirty="0"/>
              <a:t>Revue de presse</a:t>
            </a:r>
            <a:br>
              <a:rPr lang="fr-FR" dirty="0"/>
            </a:br>
            <a:r>
              <a:rPr lang="fr-FR" sz="2200" dirty="0"/>
              <a:t>Spécialité Ingénierie des Productions et des Produits de l’Horticulture </a:t>
            </a:r>
            <a:br>
              <a:rPr lang="fr-FR" sz="2200" dirty="0"/>
            </a:br>
            <a:endParaRPr sz="2200" dirty="0"/>
          </a:p>
        </p:txBody>
      </p:sp>
      <p:sp>
        <p:nvSpPr>
          <p:cNvPr id="221" name="Google Shape;221;p25"/>
          <p:cNvSpPr txBox="1">
            <a:spLocks noGrp="1"/>
          </p:cNvSpPr>
          <p:nvPr>
            <p:ph type="body" idx="1"/>
          </p:nvPr>
        </p:nvSpPr>
        <p:spPr>
          <a:xfrm>
            <a:off x="1828324" y="4384401"/>
            <a:ext cx="9141622" cy="54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fr-FR" dirty="0"/>
              <a:t>Actualités du 16 novembre 2021</a:t>
            </a:r>
            <a:endParaRPr dirty="0"/>
          </a:p>
        </p:txBody>
      </p:sp>
      <p:sp>
        <p:nvSpPr>
          <p:cNvPr id="222" name="Google Shape;222;p25"/>
          <p:cNvSpPr txBox="1"/>
          <p:nvPr/>
        </p:nvSpPr>
        <p:spPr>
          <a:xfrm>
            <a:off x="0" y="6398316"/>
            <a:ext cx="6749387" cy="462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r>
              <a:rPr lang="fr-FR" sz="1600" b="1" dirty="0">
                <a:latin typeface="Constantia"/>
                <a:ea typeface="Constantia"/>
                <a:cs typeface="Constantia"/>
                <a:sym typeface="Constantia"/>
              </a:rPr>
              <a:t>GALAND Corentin</a:t>
            </a:r>
            <a:r>
              <a:rPr lang="fr-FR" sz="1600" b="1" i="0" u="none" strike="noStrike" cap="none" dirty="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, </a:t>
            </a:r>
            <a:r>
              <a:rPr lang="fr-FR" sz="1600" b="1" dirty="0">
                <a:latin typeface="Constantia"/>
                <a:ea typeface="Constantia"/>
                <a:cs typeface="Constantia"/>
                <a:sym typeface="Constantia"/>
              </a:rPr>
              <a:t>LECAILLIER Théo</a:t>
            </a:r>
            <a:r>
              <a:rPr lang="fr-FR" sz="1600" b="1" i="0" u="none" strike="noStrike" cap="none" dirty="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, </a:t>
            </a:r>
            <a:r>
              <a:rPr lang="fr-FR" sz="1600" b="1" dirty="0">
                <a:latin typeface="Constantia"/>
                <a:ea typeface="Constantia"/>
                <a:cs typeface="Constantia"/>
                <a:sym typeface="Constantia"/>
              </a:rPr>
              <a:t>LELONG Niels</a:t>
            </a:r>
            <a:endParaRPr dirty="0"/>
          </a:p>
        </p:txBody>
      </p:sp>
      <p:pic>
        <p:nvPicPr>
          <p:cNvPr id="223" name="Google Shape;22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01824" y="169776"/>
            <a:ext cx="3586999" cy="768644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5DA488-5CD5-480A-9CFD-78B8C15FA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65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1107073" y="322499"/>
            <a:ext cx="106416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400" i="1" dirty="0"/>
              <a:t>L’acquisition de Carolina Soli par le groupe </a:t>
            </a:r>
            <a:r>
              <a:rPr lang="fr-FR" sz="3400" i="1" dirty="0" err="1"/>
              <a:t>Pindstrup</a:t>
            </a:r>
            <a:endParaRPr lang="fr-FR" sz="3400" i="1" dirty="0"/>
          </a:p>
        </p:txBody>
      </p:sp>
      <p:sp>
        <p:nvSpPr>
          <p:cNvPr id="252" name="Google Shape;252;p28"/>
          <p:cNvSpPr txBox="1">
            <a:spLocks noGrp="1"/>
          </p:cNvSpPr>
          <p:nvPr>
            <p:ph type="body" idx="2"/>
          </p:nvPr>
        </p:nvSpPr>
        <p:spPr>
          <a:xfrm>
            <a:off x="5319837" y="1849500"/>
            <a:ext cx="6428836" cy="3466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 dirty="0">
                <a:latin typeface="Constantia" panose="02030602050306030303" pitchFamily="18" charset="0"/>
              </a:rPr>
              <a:t>Article du 11 novembre 2021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 b="0" i="0" u="none" strike="noStrike" dirty="0" err="1">
                <a:solidFill>
                  <a:srgbClr val="3C3C3B"/>
                </a:solidFill>
                <a:effectLst/>
                <a:latin typeface="Constantia" panose="02030602050306030303" pitchFamily="18" charset="0"/>
              </a:rPr>
              <a:t>Pindstrup</a:t>
            </a:r>
            <a:r>
              <a:rPr lang="fr-FR" sz="2100" b="0" i="0" u="none" strike="noStrike" dirty="0">
                <a:solidFill>
                  <a:srgbClr val="3C3C3B"/>
                </a:solidFill>
                <a:effectLst/>
                <a:latin typeface="Constantia" panose="02030602050306030303" pitchFamily="18" charset="0"/>
              </a:rPr>
              <a:t> Group : Danois, 1905, substrats, exporte +100 pays, +850 employés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GB" sz="2100" b="0" i="0" u="none" strike="noStrike" dirty="0">
                <a:solidFill>
                  <a:srgbClr val="3C3C3B"/>
                </a:solidFill>
                <a:effectLst/>
                <a:latin typeface="Constantia" panose="02030602050306030303" pitchFamily="18" charset="0"/>
              </a:rPr>
              <a:t>Carolina soil do </a:t>
            </a:r>
            <a:r>
              <a:rPr lang="en-GB" sz="2100" b="0" i="0" u="none" strike="noStrike" dirty="0" err="1">
                <a:solidFill>
                  <a:srgbClr val="3C3C3B"/>
                </a:solidFill>
                <a:effectLst/>
                <a:latin typeface="Constantia" panose="02030602050306030303" pitchFamily="18" charset="0"/>
              </a:rPr>
              <a:t>Brasil</a:t>
            </a:r>
            <a:r>
              <a:rPr lang="en-GB" sz="2100" b="0" i="0" u="none" strike="noStrike" dirty="0">
                <a:solidFill>
                  <a:srgbClr val="3C3C3B"/>
                </a:solidFill>
                <a:effectLst/>
                <a:latin typeface="Constantia" panose="02030602050306030303" pitchFamily="18" charset="0"/>
              </a:rPr>
              <a:t> : </a:t>
            </a:r>
            <a:r>
              <a:rPr lang="en-GB" sz="2100" b="0" i="0" u="none" strike="noStrike" dirty="0" err="1">
                <a:solidFill>
                  <a:srgbClr val="3C3C3B"/>
                </a:solidFill>
                <a:effectLst/>
                <a:latin typeface="Constantia" panose="02030602050306030303" pitchFamily="18" charset="0"/>
              </a:rPr>
              <a:t>Brésil</a:t>
            </a:r>
            <a:r>
              <a:rPr lang="en-GB" sz="2100" b="0" i="0" u="none" strike="noStrike" dirty="0">
                <a:solidFill>
                  <a:srgbClr val="3C3C3B"/>
                </a:solidFill>
                <a:effectLst/>
                <a:latin typeface="Constantia" panose="02030602050306030303" pitchFamily="18" charset="0"/>
              </a:rPr>
              <a:t>, 2000, </a:t>
            </a:r>
            <a:r>
              <a:rPr lang="en-GB" sz="2100" b="0" i="0" u="none" strike="noStrike" dirty="0" err="1">
                <a:solidFill>
                  <a:srgbClr val="3C3C3B"/>
                </a:solidFill>
                <a:effectLst/>
                <a:latin typeface="Constantia" panose="02030602050306030303" pitchFamily="18" charset="0"/>
              </a:rPr>
              <a:t>substrat</a:t>
            </a:r>
            <a:r>
              <a:rPr lang="en-GB" sz="2100" b="0" i="0" u="none" strike="noStrike" dirty="0">
                <a:solidFill>
                  <a:srgbClr val="3C3C3B"/>
                </a:solidFill>
                <a:effectLst/>
                <a:latin typeface="Constantia" panose="02030602050306030303" pitchFamily="18" charset="0"/>
              </a:rPr>
              <a:t>,  2 sites, +100 </a:t>
            </a:r>
            <a:r>
              <a:rPr lang="en-GB" sz="2100" b="0" i="0" u="none" strike="noStrike" dirty="0" err="1">
                <a:solidFill>
                  <a:srgbClr val="3C3C3B"/>
                </a:solidFill>
                <a:effectLst/>
                <a:latin typeface="Constantia" panose="02030602050306030303" pitchFamily="18" charset="0"/>
              </a:rPr>
              <a:t>employés</a:t>
            </a:r>
            <a:endParaRPr lang="en-GB" sz="2100" b="0" i="0" u="none" strike="noStrike" dirty="0">
              <a:solidFill>
                <a:srgbClr val="3C3C3B"/>
              </a:solidFill>
              <a:effectLst/>
              <a:latin typeface="Constantia" panose="02030602050306030303" pitchFamily="18" charset="0"/>
            </a:endParaRP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GB" sz="2100" b="0" i="0" u="none" strike="noStrike" dirty="0">
                <a:solidFill>
                  <a:srgbClr val="3C3C3B"/>
                </a:solidFill>
                <a:effectLst/>
                <a:latin typeface="Constantia" panose="02030602050306030303" pitchFamily="18" charset="0"/>
              </a:rPr>
              <a:t>Leader </a:t>
            </a:r>
            <a:r>
              <a:rPr lang="en-GB" sz="2100" b="0" i="0" u="none" strike="noStrike" dirty="0" err="1">
                <a:solidFill>
                  <a:srgbClr val="3C3C3B"/>
                </a:solidFill>
                <a:effectLst/>
                <a:latin typeface="Constantia" panose="02030602050306030303" pitchFamily="18" charset="0"/>
              </a:rPr>
              <a:t>brésilien</a:t>
            </a:r>
            <a:r>
              <a:rPr lang="en-GB" sz="2100" b="0" i="0" u="none" strike="noStrike" dirty="0">
                <a:solidFill>
                  <a:srgbClr val="3C3C3B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2100" b="0" i="0" u="none" strike="noStrike" dirty="0" err="1">
                <a:solidFill>
                  <a:srgbClr val="3C3C3B"/>
                </a:solidFill>
                <a:effectLst/>
                <a:latin typeface="Constantia" panose="02030602050306030303" pitchFamily="18" charset="0"/>
              </a:rPr>
              <a:t>en</a:t>
            </a:r>
            <a:r>
              <a:rPr lang="en-GB" sz="2100" b="0" i="0" u="none" strike="noStrike" dirty="0">
                <a:solidFill>
                  <a:srgbClr val="3C3C3B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2100" b="0" i="0" u="none" strike="noStrike" dirty="0" err="1">
                <a:solidFill>
                  <a:srgbClr val="3C3C3B"/>
                </a:solidFill>
                <a:effectLst/>
                <a:latin typeface="Constantia" panose="02030602050306030303" pitchFamily="18" charset="0"/>
              </a:rPr>
              <a:t>substrat</a:t>
            </a:r>
            <a:endParaRPr lang="en-GB" sz="2100" dirty="0">
              <a:solidFill>
                <a:srgbClr val="3C3C3B"/>
              </a:solidFill>
              <a:latin typeface="Constantia" panose="02030602050306030303" pitchFamily="18" charset="0"/>
            </a:endParaRP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 b="0" i="0" u="none" strike="noStrike" dirty="0">
                <a:solidFill>
                  <a:srgbClr val="3C3C3B"/>
                </a:solidFill>
                <a:effectLst/>
                <a:latin typeface="Constantia" panose="02030602050306030303" pitchFamily="18" charset="0"/>
              </a:rPr>
              <a:t>Pas de changements d’organisation ou de nom</a:t>
            </a:r>
            <a:endParaRPr lang="fr-FR" sz="2100" dirty="0">
              <a:latin typeface="Constantia" panose="02030602050306030303" pitchFamily="18" charset="0"/>
            </a:endParaRPr>
          </a:p>
        </p:txBody>
      </p:sp>
      <p:sp>
        <p:nvSpPr>
          <p:cNvPr id="253" name="Google Shape;253;p2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  <p:sp>
        <p:nvSpPr>
          <p:cNvPr id="10" name="Google Shape;234;p26">
            <a:extLst>
              <a:ext uri="{FF2B5EF4-FFF2-40B4-BE49-F238E27FC236}">
                <a16:creationId xmlns:a16="http://schemas.microsoft.com/office/drawing/2014/main" id="{7D78BE76-FD62-4A1D-923F-634A69726D35}"/>
              </a:ext>
            </a:extLst>
          </p:cNvPr>
          <p:cNvSpPr txBox="1"/>
          <p:nvPr/>
        </p:nvSpPr>
        <p:spPr>
          <a:xfrm>
            <a:off x="1442370" y="5008500"/>
            <a:ext cx="311358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</a:pPr>
            <a:r>
              <a:rPr lang="en-GB" sz="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https://media5.picsearch.com/is?XU8DeddKM0sxINs_XiJmwCY-Wyc6gKkqqeTjxXMrRjM&amp;height=200</a:t>
            </a:r>
            <a:endParaRPr sz="7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B5D517-A590-4CCB-8361-A84F9B856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70" y="1894912"/>
            <a:ext cx="3113588" cy="31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673E52-2D3D-405A-9717-A2927B995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27780"/>
      </p:ext>
    </p:extLst>
  </p:cSld>
  <p:clrMapOvr>
    <a:masterClrMapping/>
  </p:clrMapOvr>
  <p:transition spd="med" advTm="657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6C86B1-E79F-4CEF-98B8-363A199F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457" y="407236"/>
            <a:ext cx="9751061" cy="129540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5400" b="1" dirty="0"/>
              <a:t>Réglementation &amp; Commerce </a:t>
            </a:r>
            <a:br>
              <a:rPr lang="fr-FR" sz="4800" dirty="0"/>
            </a:br>
            <a:r>
              <a:rPr lang="fr-FR" sz="3600" dirty="0"/>
              <a:t>(réglementation, marché, accords commerciaux...)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1A714E1-8EC9-4122-8C88-F1BC8491B0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11</a:t>
            </a:fld>
            <a:endParaRPr lang="fr-FR"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5" name="Google Shape;321;p35" descr="Réglementation">
            <a:extLst>
              <a:ext uri="{FF2B5EF4-FFF2-40B4-BE49-F238E27FC236}">
                <a16:creationId xmlns:a16="http://schemas.microsoft.com/office/drawing/2014/main" id="{FA08DC32-3473-4029-8A21-FD0B7FF0188F}"/>
              </a:ext>
            </a:extLst>
          </p:cNvPr>
          <p:cNvPicPr preferRelativeResize="0">
            <a:picLocks noGrp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3575" y="1919554"/>
            <a:ext cx="7565184" cy="373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639C1D-BBE3-49CD-8AD7-915A4D4A0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94760"/>
      </p:ext>
    </p:extLst>
  </p:cSld>
  <p:clrMapOvr>
    <a:masterClrMapping/>
  </p:clrMapOvr>
  <p:transition spd="med" advTm="56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A1FD58-CDF6-44E2-80F2-0BD69D7BB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6" y="152404"/>
            <a:ext cx="10665222" cy="1061800"/>
          </a:xfrm>
        </p:spPr>
        <p:txBody>
          <a:bodyPr>
            <a:normAutofit fontScale="90000"/>
          </a:bodyPr>
          <a:lstStyle/>
          <a:p>
            <a:r>
              <a:rPr lang="fr-FR" sz="3300" i="1" dirty="0"/>
              <a:t>Commerce: le Brocoli </a:t>
            </a:r>
            <a:r>
              <a:rPr lang="fr-FR" sz="3300" i="1" dirty="0" err="1"/>
              <a:t>Bimi</a:t>
            </a:r>
            <a:r>
              <a:rPr lang="fr-FR" sz="3300" i="1" dirty="0"/>
              <a:t> à la conquête du marché français</a:t>
            </a:r>
            <a:endParaRPr lang="en-GB" sz="33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6657FD-6B94-4889-8154-2F47FD7E9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538" y="1600199"/>
            <a:ext cx="7060367" cy="4431323"/>
          </a:xfrm>
        </p:spPr>
        <p:txBody>
          <a:bodyPr>
            <a:normAutofit/>
          </a:bodyPr>
          <a:lstStyle/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 dirty="0"/>
              <a:t> Article du 8 novembre 2021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 b="1" dirty="0"/>
              <a:t>Variété Club </a:t>
            </a:r>
            <a:r>
              <a:rPr lang="fr-FR" sz="2100" dirty="0"/>
              <a:t>du sélectionneur Sakata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 b="1" dirty="0"/>
              <a:t>Production et mise en marché </a:t>
            </a:r>
            <a:r>
              <a:rPr lang="fr-FR" sz="2100" dirty="0"/>
              <a:t>en France par </a:t>
            </a:r>
            <a:r>
              <a:rPr lang="fr-FR" sz="2100" dirty="0" err="1"/>
              <a:t>Picvert</a:t>
            </a:r>
            <a:r>
              <a:rPr lang="fr-FR" sz="2100" dirty="0"/>
              <a:t> (Picardie l’été, Portugal l’hiver)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 dirty="0"/>
              <a:t>Sakata fournit </a:t>
            </a:r>
            <a:r>
              <a:rPr lang="fr-FR" sz="2100" b="1" dirty="0"/>
              <a:t>semences</a:t>
            </a:r>
            <a:r>
              <a:rPr lang="fr-FR" sz="2100" dirty="0"/>
              <a:t>, </a:t>
            </a:r>
            <a:r>
              <a:rPr lang="fr-FR" sz="2100" b="1" dirty="0"/>
              <a:t>aide technique </a:t>
            </a:r>
            <a:r>
              <a:rPr lang="fr-FR" sz="2100" dirty="0"/>
              <a:t>et </a:t>
            </a:r>
            <a:r>
              <a:rPr lang="fr-FR" sz="2100" b="1" dirty="0"/>
              <a:t>moyens de communication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 dirty="0"/>
              <a:t>Intérêts: </a:t>
            </a:r>
          </a:p>
          <a:p>
            <a:pPr lvl="1" indent="-450850" algn="just">
              <a:lnSpc>
                <a:spcPct val="150000"/>
              </a:lnSpc>
              <a:spcBef>
                <a:spcPts val="0"/>
              </a:spcBef>
              <a:buSzPts val="2100"/>
              <a:buFont typeface="Courier New" panose="02070309020205020404" pitchFamily="49" charset="0"/>
              <a:buChar char="o"/>
            </a:pPr>
            <a:r>
              <a:rPr lang="fr-FR" sz="1700" dirty="0"/>
              <a:t>Sakata: développer le marché français</a:t>
            </a:r>
          </a:p>
          <a:p>
            <a:pPr lvl="1" indent="-450850" algn="just">
              <a:lnSpc>
                <a:spcPct val="150000"/>
              </a:lnSpc>
              <a:spcBef>
                <a:spcPts val="0"/>
              </a:spcBef>
              <a:buSzPts val="2100"/>
              <a:buFont typeface="Courier New" panose="02070309020205020404" pitchFamily="49" charset="0"/>
              <a:buChar char="o"/>
            </a:pPr>
            <a:r>
              <a:rPr lang="fr-FR" sz="1700" dirty="0" err="1"/>
              <a:t>Picvert</a:t>
            </a:r>
            <a:r>
              <a:rPr lang="fr-FR" sz="1700" dirty="0"/>
              <a:t>: garantie de production et mise en marché stables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43F656-08CC-4AE9-BC71-E2E1340B09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12</a:t>
            </a:fld>
            <a:endParaRPr lang="fr-FR" sz="1200" b="0" i="0" u="none" strike="noStrike" cap="none" dirty="0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026" name="Picture 2" descr="Bimi">
            <a:extLst>
              <a:ext uri="{FF2B5EF4-FFF2-40B4-BE49-F238E27FC236}">
                <a16:creationId xmlns:a16="http://schemas.microsoft.com/office/drawing/2014/main" id="{D05D444E-5556-41D3-ABBD-241FD549E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132" y="1181726"/>
            <a:ext cx="4582976" cy="170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6E44DBA-18BF-40E8-B4CE-B7040FCB87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579" b="37360"/>
          <a:stretch/>
        </p:blipFill>
        <p:spPr>
          <a:xfrm>
            <a:off x="8816474" y="3667251"/>
            <a:ext cx="1905000" cy="498423"/>
          </a:xfrm>
          <a:prstGeom prst="rect">
            <a:avLst/>
          </a:prstGeom>
        </p:spPr>
      </p:pic>
      <p:pic>
        <p:nvPicPr>
          <p:cNvPr id="1032" name="Picture 8" descr="PicVert">
            <a:extLst>
              <a:ext uri="{FF2B5EF4-FFF2-40B4-BE49-F238E27FC236}">
                <a16:creationId xmlns:a16="http://schemas.microsoft.com/office/drawing/2014/main" id="{BEFD0FC6-5970-4716-86C0-F90894589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649" y="4596030"/>
            <a:ext cx="1411715" cy="143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879AC3F-01C3-424E-953E-34AE134D4D4B}"/>
              </a:ext>
            </a:extLst>
          </p:cNvPr>
          <p:cNvSpPr txBox="1"/>
          <p:nvPr/>
        </p:nvSpPr>
        <p:spPr>
          <a:xfrm>
            <a:off x="7764905" y="2867563"/>
            <a:ext cx="4008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/>
              <a:t>https://www.reussir.fr/fruits-legumes/le-brocoli-bimi-a-la-conquete-du-marche-francais</a:t>
            </a:r>
            <a:endParaRPr lang="en-GB" sz="9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64F7CCA-4824-4995-A0CE-82EEC80CB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92629"/>
      </p:ext>
    </p:extLst>
  </p:cSld>
  <p:clrMapOvr>
    <a:masterClrMapping/>
  </p:clrMapOvr>
  <p:transition spd="med" advTm="1149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B1603A-053C-4A99-9FC2-AD5929650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6" y="152403"/>
            <a:ext cx="10133742" cy="1295403"/>
          </a:xfrm>
        </p:spPr>
        <p:txBody>
          <a:bodyPr>
            <a:normAutofit/>
          </a:bodyPr>
          <a:lstStyle/>
          <a:p>
            <a:r>
              <a:rPr lang="fr-FR" sz="3400" i="1" dirty="0"/>
              <a:t>Commerce: Des tremplins pour faire avancer la filière</a:t>
            </a:r>
            <a:endParaRPr lang="en-GB" sz="3400" i="1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E7D39F-6D23-4756-A7A5-914FFD9B4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302" y="2133597"/>
            <a:ext cx="6739939" cy="3817037"/>
          </a:xfrm>
        </p:spPr>
        <p:txBody>
          <a:bodyPr/>
          <a:lstStyle/>
          <a:p>
            <a:r>
              <a:rPr lang="fr-FR" sz="2100" dirty="0"/>
              <a:t>Article du 9 novembre 2021</a:t>
            </a:r>
          </a:p>
          <a:p>
            <a:r>
              <a:rPr lang="fr-FR" sz="2100" b="1" dirty="0"/>
              <a:t>Festival SEVE </a:t>
            </a:r>
            <a:r>
              <a:rPr lang="fr-FR" sz="2100" dirty="0"/>
              <a:t>à Montpellier (15/10) et </a:t>
            </a:r>
            <a:r>
              <a:rPr lang="fr-FR" sz="2100" b="1" dirty="0"/>
              <a:t>Capitol Végétal</a:t>
            </a:r>
            <a:r>
              <a:rPr lang="fr-FR" sz="2100" dirty="0"/>
              <a:t> (17/10) à Toulouse </a:t>
            </a:r>
          </a:p>
          <a:p>
            <a:r>
              <a:rPr lang="fr-FR" sz="2100" dirty="0"/>
              <a:t>UNEP, FNPHP, FFP, FFAF interviennent pour </a:t>
            </a:r>
            <a:r>
              <a:rPr lang="fr-FR" sz="2100" b="1" dirty="0"/>
              <a:t>faire connaître</a:t>
            </a:r>
            <a:r>
              <a:rPr lang="fr-FR" sz="2100" dirty="0"/>
              <a:t> les métiers et </a:t>
            </a:r>
            <a:r>
              <a:rPr lang="fr-FR" sz="2100" b="1" dirty="0"/>
              <a:t>sensibiliser</a:t>
            </a:r>
            <a:r>
              <a:rPr lang="fr-FR" sz="2100" dirty="0"/>
              <a:t> </a:t>
            </a:r>
          </a:p>
          <a:p>
            <a:r>
              <a:rPr lang="fr-FR" sz="2100" b="1" dirty="0"/>
              <a:t>Charte d’achat local </a:t>
            </a:r>
            <a:r>
              <a:rPr lang="fr-FR" sz="2100" dirty="0"/>
              <a:t>pour les collectivités</a:t>
            </a:r>
          </a:p>
          <a:p>
            <a:endParaRPr lang="fr-FR" sz="21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1F629B-89E9-4846-B32C-96642020A8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13</a:t>
            </a:fld>
            <a:endParaRPr lang="fr-FR"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8127CCA-AAC6-4970-9838-21731745A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41" y="1879143"/>
            <a:ext cx="4134387" cy="309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80CC0A3-4795-4FD1-B69D-3216E961519A}"/>
              </a:ext>
            </a:extLst>
          </p:cNvPr>
          <p:cNvSpPr txBox="1"/>
          <p:nvPr/>
        </p:nvSpPr>
        <p:spPr>
          <a:xfrm>
            <a:off x="7414309" y="5073134"/>
            <a:ext cx="374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https://www.lienhorticole.fr/actualites/manifestations-grand-public-des-tremplins-pour-faire-avancer-la-filiere-1,1,2024121829.html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9C4ADA4-C2A7-4CDF-B1CF-A0D6F30FF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48148"/>
      </p:ext>
    </p:extLst>
  </p:cSld>
  <p:clrMapOvr>
    <a:masterClrMapping/>
  </p:clrMapOvr>
  <p:transition spd="med" advTm="1073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79A6AE-902C-4338-9DE1-46D2B6131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i="1" dirty="0"/>
              <a:t>Commerce: Transition, une marque pour soutenir la conversion en AB </a:t>
            </a:r>
            <a:endParaRPr lang="en-GB" sz="3200" i="1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3785E4-7183-41DD-BE21-B31CB819D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9586" y="1689954"/>
            <a:ext cx="6552692" cy="4572000"/>
          </a:xfrm>
        </p:spPr>
        <p:txBody>
          <a:bodyPr>
            <a:normAutofit/>
          </a:bodyPr>
          <a:lstStyle/>
          <a:p>
            <a:r>
              <a:rPr lang="fr-FR" sz="2100" dirty="0"/>
              <a:t>Article du 3 novembre 2021</a:t>
            </a:r>
          </a:p>
          <a:p>
            <a:r>
              <a:rPr lang="fr-FR" sz="2100" dirty="0"/>
              <a:t>Positionnements physique et tarifaire </a:t>
            </a:r>
            <a:r>
              <a:rPr lang="fr-FR" sz="2100" b="1" dirty="0"/>
              <a:t>proche du bio </a:t>
            </a:r>
            <a:r>
              <a:rPr lang="fr-FR" sz="2100" dirty="0"/>
              <a:t>en GMS + </a:t>
            </a:r>
            <a:r>
              <a:rPr lang="fr-FR" sz="2100" b="1" dirty="0"/>
              <a:t>mention</a:t>
            </a:r>
            <a:r>
              <a:rPr lang="fr-FR" sz="2100" dirty="0"/>
              <a:t> sur l’emballage</a:t>
            </a:r>
          </a:p>
          <a:p>
            <a:r>
              <a:rPr lang="fr-FR" sz="2100" dirty="0"/>
              <a:t>Continuité de la marque </a:t>
            </a:r>
            <a:r>
              <a:rPr lang="fr-FR" sz="2100" dirty="0" err="1"/>
              <a:t>BioDemain</a:t>
            </a:r>
            <a:r>
              <a:rPr lang="fr-FR" sz="2100" dirty="0"/>
              <a:t> en magasins spécialisés </a:t>
            </a:r>
          </a:p>
          <a:p>
            <a:r>
              <a:rPr lang="fr-FR" sz="2100" dirty="0"/>
              <a:t>Logo </a:t>
            </a:r>
            <a:r>
              <a:rPr lang="fr-FR" sz="2100" b="1" dirty="0"/>
              <a:t>CAB</a:t>
            </a:r>
            <a:r>
              <a:rPr lang="fr-FR" sz="2100" dirty="0"/>
              <a:t> de </a:t>
            </a:r>
            <a:r>
              <a:rPr lang="fr-FR" sz="2100" dirty="0" err="1"/>
              <a:t>SudVinBio</a:t>
            </a:r>
            <a:r>
              <a:rPr lang="fr-FR" sz="2100" dirty="0"/>
              <a:t> précurseur </a:t>
            </a:r>
          </a:p>
          <a:p>
            <a:r>
              <a:rPr lang="fr-FR" sz="2100" dirty="0"/>
              <a:t>Objectif : </a:t>
            </a:r>
            <a:r>
              <a:rPr lang="fr-FR" sz="2100" b="1" dirty="0"/>
              <a:t>soutenir </a:t>
            </a:r>
            <a:r>
              <a:rPr lang="fr-FR" sz="2100" dirty="0"/>
              <a:t>financièrement les producteurs en conversion</a:t>
            </a:r>
          </a:p>
          <a:p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F94CEAD-6A05-4948-9683-E51CB294D4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14</a:t>
            </a:fld>
            <a:endParaRPr lang="fr-FR"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026" name="Picture 2" descr="La marque alimentaire Transition investit la grande distribution, avec un positionnement physique et tarifaire proche du bio (Crédit photo : Transition)">
            <a:extLst>
              <a:ext uri="{FF2B5EF4-FFF2-40B4-BE49-F238E27FC236}">
                <a16:creationId xmlns:a16="http://schemas.microsoft.com/office/drawing/2014/main" id="{DB005681-20A6-41DD-8D2C-D683BD8CC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96" y="1689954"/>
            <a:ext cx="4447372" cy="363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C6F260D-ECF9-4FA3-B84D-51B83304F432}"/>
              </a:ext>
            </a:extLst>
          </p:cNvPr>
          <p:cNvSpPr txBox="1"/>
          <p:nvPr/>
        </p:nvSpPr>
        <p:spPr>
          <a:xfrm>
            <a:off x="342955" y="5530932"/>
            <a:ext cx="47112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https://www.pleinchamp.com/actualite/transition-une-marque-pour-soutenir-la-conversion-en-ab?fbclid=IwAR2bpqFbgiSkx-nj3drwq-ihjRyeo3P9R1ORaeBUmsptvwe63hNdzpH8RhU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4570608-37D8-483F-B483-9BD47B8C5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38596"/>
      </p:ext>
    </p:extLst>
  </p:cSld>
  <p:clrMapOvr>
    <a:masterClrMapping/>
  </p:clrMapOvr>
  <p:transition spd="med" advTm="769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9"/>
          <p:cNvSpPr txBox="1">
            <a:spLocks noGrp="1"/>
          </p:cNvSpPr>
          <p:nvPr>
            <p:ph type="title"/>
          </p:nvPr>
        </p:nvSpPr>
        <p:spPr>
          <a:xfrm>
            <a:off x="1218886" y="160340"/>
            <a:ext cx="10540992" cy="1273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1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Constantia"/>
              <a:buNone/>
            </a:pPr>
            <a:r>
              <a:rPr lang="fr-FR" sz="4900" b="1"/>
              <a:t>Organisation de la filière</a:t>
            </a:r>
            <a:endParaRPr sz="2800"/>
          </a:p>
        </p:txBody>
      </p:sp>
      <p:sp>
        <p:nvSpPr>
          <p:cNvPr id="362" name="Google Shape;362;p39"/>
          <p:cNvSpPr txBox="1"/>
          <p:nvPr/>
        </p:nvSpPr>
        <p:spPr>
          <a:xfrm>
            <a:off x="0" y="6657947"/>
            <a:ext cx="5582649" cy="2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Calibri"/>
              <a:buNone/>
            </a:pPr>
            <a:r>
              <a:rPr lang="fr-FR" sz="8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https://www.improjet.fr/etudes-de-cas/projets-organisation-csp/</a:t>
            </a:r>
            <a:endParaRPr/>
          </a:p>
        </p:txBody>
      </p:sp>
      <p:sp>
        <p:nvSpPr>
          <p:cNvPr id="363" name="Google Shape;363;p39" descr="2021, Année internationale des fruits et des légumes | International Year  of Fruits and Vegetables 2021 | Food and Agriculture Organization of the  United Nations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39" descr="Management de projet : Projets Organisation CSP"/>
          <p:cNvPicPr preferRelativeResize="0"/>
          <p:nvPr/>
        </p:nvPicPr>
        <p:blipFill rotWithShape="1">
          <a:blip r:embed="rId5">
            <a:alphaModFix/>
          </a:blip>
          <a:srcRect l="16426" t="16869" r="23810" b="4500"/>
          <a:stretch/>
        </p:blipFill>
        <p:spPr>
          <a:xfrm>
            <a:off x="3448997" y="1433550"/>
            <a:ext cx="5580702" cy="414603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9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873C7E-A2F4-401C-8D11-1AFCE40C8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5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1107073" y="322499"/>
            <a:ext cx="106416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400" i="1" dirty="0" err="1"/>
              <a:t>Gulfstream</a:t>
            </a:r>
            <a:r>
              <a:rPr lang="fr-FR" sz="3400" i="1" dirty="0"/>
              <a:t> Groupe signe la nouvelle campagne d’</a:t>
            </a:r>
            <a:r>
              <a:rPr lang="fr-FR" sz="3400" i="1" dirty="0" err="1"/>
              <a:t>Interfel</a:t>
            </a:r>
            <a:endParaRPr lang="fr-FR" sz="3400" i="1" dirty="0"/>
          </a:p>
        </p:txBody>
      </p:sp>
      <p:sp>
        <p:nvSpPr>
          <p:cNvPr id="252" name="Google Shape;252;p28"/>
          <p:cNvSpPr txBox="1">
            <a:spLocks noGrp="1"/>
          </p:cNvSpPr>
          <p:nvPr>
            <p:ph type="body" idx="2"/>
          </p:nvPr>
        </p:nvSpPr>
        <p:spPr>
          <a:xfrm>
            <a:off x="5319837" y="2240833"/>
            <a:ext cx="6428836" cy="3466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Article du 8 novembre 2021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Campagne de communication “passionnés pour la vie”</a:t>
            </a:r>
            <a:endParaRPr lang="fr-FR" sz="18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1800" dirty="0">
                <a:solidFill>
                  <a:srgbClr val="222222"/>
                </a:solidFill>
                <a:latin typeface="Arial" panose="020B0604020202020204" pitchFamily="34" charset="0"/>
              </a:rPr>
              <a:t>L</a:t>
            </a:r>
            <a:r>
              <a:rPr lang="fr-FR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ancée le 14 novembre 2021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1800" dirty="0">
                <a:solidFill>
                  <a:srgbClr val="222222"/>
                </a:solidFill>
                <a:latin typeface="Arial" panose="020B0604020202020204" pitchFamily="34" charset="0"/>
              </a:rPr>
              <a:t>C</a:t>
            </a:r>
            <a:r>
              <a:rPr lang="fr-FR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ouvre les métiers de la filière, de la production à la distribution</a:t>
            </a:r>
          </a:p>
        </p:txBody>
      </p:sp>
      <p:sp>
        <p:nvSpPr>
          <p:cNvPr id="253" name="Google Shape;253;p2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16</a:t>
            </a:fld>
            <a:endParaRPr/>
          </a:p>
        </p:txBody>
      </p:sp>
      <p:sp>
        <p:nvSpPr>
          <p:cNvPr id="10" name="Google Shape;234;p26">
            <a:extLst>
              <a:ext uri="{FF2B5EF4-FFF2-40B4-BE49-F238E27FC236}">
                <a16:creationId xmlns:a16="http://schemas.microsoft.com/office/drawing/2014/main" id="{7D78BE76-FD62-4A1D-923F-634A69726D35}"/>
              </a:ext>
            </a:extLst>
          </p:cNvPr>
          <p:cNvSpPr txBox="1"/>
          <p:nvPr/>
        </p:nvSpPr>
        <p:spPr>
          <a:xfrm>
            <a:off x="1312863" y="5008500"/>
            <a:ext cx="324309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</a:pPr>
            <a:r>
              <a:rPr lang="en-GB" sz="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https://www.interfel.com/wp-content/uploads/2021/11/professionnels-de-la-filiere-fruits-legumes-photo1.jpg</a:t>
            </a:r>
            <a:endParaRPr sz="7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98C191D-D183-4928-9203-6D6148817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1765405"/>
            <a:ext cx="3243095" cy="324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0171A9-6D8C-4F83-B076-7F1CBFDB5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08373"/>
      </p:ext>
    </p:extLst>
  </p:cSld>
  <p:clrMapOvr>
    <a:masterClrMapping/>
  </p:clrMapOvr>
  <p:transition spd="med" advTm="676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1107073" y="322499"/>
            <a:ext cx="106416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400" i="1" dirty="0" err="1"/>
              <a:t>Gulfstream</a:t>
            </a:r>
            <a:r>
              <a:rPr lang="fr-FR" sz="3400" i="1" dirty="0"/>
              <a:t> Groupe signe la nouvelle campagne d’</a:t>
            </a:r>
            <a:r>
              <a:rPr lang="fr-FR" sz="3400" i="1" dirty="0" err="1"/>
              <a:t>Interfel</a:t>
            </a:r>
            <a:endParaRPr lang="fr-FR" sz="3400" i="1" dirty="0"/>
          </a:p>
        </p:txBody>
      </p:sp>
      <p:sp>
        <p:nvSpPr>
          <p:cNvPr id="252" name="Google Shape;252;p28"/>
          <p:cNvSpPr txBox="1">
            <a:spLocks noGrp="1"/>
          </p:cNvSpPr>
          <p:nvPr>
            <p:ph type="body" idx="2"/>
          </p:nvPr>
        </p:nvSpPr>
        <p:spPr>
          <a:xfrm>
            <a:off x="5319837" y="2240833"/>
            <a:ext cx="6428836" cy="3466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000" b="0" i="0" u="none" strike="noStrike" dirty="0">
                <a:solidFill>
                  <a:srgbClr val="222222"/>
                </a:solidFill>
                <a:effectLst/>
                <a:latin typeface="Constantia" panose="02030602050306030303" pitchFamily="18" charset="0"/>
              </a:rPr>
              <a:t>Article du 10 novembre 2021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GB" sz="2000" b="0" i="0" u="none" strike="noStrike" dirty="0" err="1">
                <a:solidFill>
                  <a:srgbClr val="222222"/>
                </a:solidFill>
                <a:effectLst/>
                <a:latin typeface="Constantia" panose="02030602050306030303" pitchFamily="18" charset="0"/>
              </a:rPr>
              <a:t>Coo’Alliance</a:t>
            </a:r>
            <a:r>
              <a:rPr lang="en-GB" sz="2000" b="0" i="0" u="none" strike="noStrike" dirty="0">
                <a:solidFill>
                  <a:srgbClr val="222222"/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2000" b="0" i="0" u="none" strike="noStrike" dirty="0" err="1">
                <a:solidFill>
                  <a:srgbClr val="222222"/>
                </a:solidFill>
                <a:effectLst/>
                <a:latin typeface="Constantia" panose="02030602050306030303" pitchFamily="18" charset="0"/>
              </a:rPr>
              <a:t>certifiée</a:t>
            </a:r>
            <a:r>
              <a:rPr lang="en-GB" sz="2000" b="0" i="0" u="none" strike="noStrike" dirty="0">
                <a:solidFill>
                  <a:srgbClr val="222222"/>
                </a:solidFill>
                <a:effectLst/>
                <a:latin typeface="Constantia" panose="02030602050306030303" pitchFamily="18" charset="0"/>
              </a:rPr>
              <a:t> AB</a:t>
            </a:r>
            <a:endParaRPr lang="fr-FR" sz="2000" dirty="0">
              <a:solidFill>
                <a:srgbClr val="222222"/>
              </a:solidFill>
              <a:latin typeface="Constantia" panose="02030602050306030303" pitchFamily="18" charset="0"/>
            </a:endParaRP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GB" sz="2000" dirty="0">
                <a:solidFill>
                  <a:srgbClr val="222222"/>
                </a:solidFill>
                <a:latin typeface="Constantia" panose="02030602050306030303" pitchFamily="18" charset="0"/>
              </a:rPr>
              <a:t>S</a:t>
            </a:r>
            <a:r>
              <a:rPr lang="en-GB" sz="2000" b="0" i="0" u="none" strike="noStrike" dirty="0">
                <a:solidFill>
                  <a:srgbClr val="222222"/>
                </a:solidFill>
                <a:effectLst/>
                <a:latin typeface="Constantia" panose="02030602050306030303" pitchFamily="18" charset="0"/>
              </a:rPr>
              <a:t>ix </a:t>
            </a:r>
            <a:r>
              <a:rPr lang="en-GB" sz="2000" b="0" i="0" u="none" strike="noStrike" dirty="0" err="1">
                <a:solidFill>
                  <a:srgbClr val="222222"/>
                </a:solidFill>
                <a:effectLst/>
                <a:latin typeface="Constantia" panose="02030602050306030303" pitchFamily="18" charset="0"/>
              </a:rPr>
              <a:t>coopératives</a:t>
            </a:r>
            <a:r>
              <a:rPr lang="en-GB" sz="2000" b="0" i="0" u="none" strike="noStrike" dirty="0">
                <a:solidFill>
                  <a:srgbClr val="222222"/>
                </a:solidFill>
                <a:effectLst/>
                <a:latin typeface="Constantia" panose="02030602050306030303" pitchFamily="18" charset="0"/>
              </a:rPr>
              <a:t>, 700 </a:t>
            </a:r>
            <a:r>
              <a:rPr lang="en-GB" sz="2000" b="0" i="0" u="none" strike="noStrike" dirty="0" err="1">
                <a:solidFill>
                  <a:srgbClr val="222222"/>
                </a:solidFill>
                <a:effectLst/>
                <a:latin typeface="Constantia" panose="02030602050306030303" pitchFamily="18" charset="0"/>
              </a:rPr>
              <a:t>producteurs</a:t>
            </a:r>
            <a:endParaRPr lang="fr-FR" sz="2000" b="0" i="0" u="none" strike="noStrike" dirty="0">
              <a:solidFill>
                <a:srgbClr val="222222"/>
              </a:solidFill>
              <a:effectLst/>
              <a:latin typeface="Constantia" panose="02030602050306030303" pitchFamily="18" charset="0"/>
            </a:endParaRP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GB" sz="2000" b="0" i="0" u="none" strike="noStrike" dirty="0">
                <a:solidFill>
                  <a:srgbClr val="2E2F2D"/>
                </a:solidFill>
                <a:effectLst/>
                <a:latin typeface="Constantia" panose="02030602050306030303" pitchFamily="18" charset="0"/>
              </a:rPr>
              <a:t>1 350 m² de hall </a:t>
            </a:r>
            <a:r>
              <a:rPr lang="en-GB" sz="2000" b="0" i="0" u="none" strike="noStrike" dirty="0" err="1">
                <a:solidFill>
                  <a:srgbClr val="2E2F2D"/>
                </a:solidFill>
                <a:effectLst/>
                <a:latin typeface="Constantia" panose="02030602050306030303" pitchFamily="18" charset="0"/>
              </a:rPr>
              <a:t>frigorifique</a:t>
            </a:r>
            <a:endParaRPr lang="en-GB" sz="2000" b="0" i="0" u="none" strike="noStrike" dirty="0">
              <a:solidFill>
                <a:srgbClr val="2E2F2D"/>
              </a:solidFill>
              <a:effectLst/>
              <a:latin typeface="Constantia" panose="02030602050306030303" pitchFamily="18" charset="0"/>
            </a:endParaRP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000" b="0" i="0" u="none" strike="noStrike" dirty="0">
                <a:solidFill>
                  <a:srgbClr val="2E2F2D"/>
                </a:solidFill>
                <a:effectLst/>
                <a:latin typeface="Constantia" panose="02030602050306030303" pitchFamily="18" charset="0"/>
              </a:rPr>
              <a:t>capacité de production de </a:t>
            </a:r>
            <a:r>
              <a:rPr lang="fr-FR" sz="2000" b="1" i="0" u="none" strike="noStrike" dirty="0">
                <a:solidFill>
                  <a:srgbClr val="2E2F2D"/>
                </a:solidFill>
                <a:effectLst/>
                <a:latin typeface="Constantia" panose="02030602050306030303" pitchFamily="18" charset="0"/>
              </a:rPr>
              <a:t>75 000 tonnes de fruits et légumes par an</a:t>
            </a:r>
            <a:endParaRPr lang="fr-FR" sz="2000" b="0" i="0" u="none" strike="noStrike" dirty="0">
              <a:solidFill>
                <a:srgbClr val="222222"/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253" name="Google Shape;253;p2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17</a:t>
            </a:fld>
            <a:endParaRPr/>
          </a:p>
        </p:txBody>
      </p:sp>
      <p:sp>
        <p:nvSpPr>
          <p:cNvPr id="10" name="Google Shape;234;p26">
            <a:extLst>
              <a:ext uri="{FF2B5EF4-FFF2-40B4-BE49-F238E27FC236}">
                <a16:creationId xmlns:a16="http://schemas.microsoft.com/office/drawing/2014/main" id="{7D78BE76-FD62-4A1D-923F-634A69726D35}"/>
              </a:ext>
            </a:extLst>
          </p:cNvPr>
          <p:cNvSpPr txBox="1"/>
          <p:nvPr/>
        </p:nvSpPr>
        <p:spPr>
          <a:xfrm>
            <a:off x="1312863" y="5008500"/>
            <a:ext cx="324309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</a:pPr>
            <a:r>
              <a:rPr lang="en-GB" sz="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https://www.restaurationcollectivena.fr/wp-content/uploads/2021/07/N%C2%B010-CooAlliance-logo-quadri.jpg</a:t>
            </a:r>
            <a:endParaRPr sz="7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A53B840-FF4F-4350-A0E8-84F519C18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73" y="1579501"/>
            <a:ext cx="3428999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8ACE6B-3D91-48E5-978C-CE194F672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52298"/>
      </p:ext>
    </p:extLst>
  </p:cSld>
  <p:clrMapOvr>
    <a:masterClrMapping/>
  </p:clrMapOvr>
  <p:transition spd="med" advTm="4365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1107073" y="322499"/>
            <a:ext cx="106416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400" i="1" dirty="0"/>
              <a:t>Salon d’automne du chrysanthème, des jeunes plants et des intrants : satisfaction au rendez-vous</a:t>
            </a:r>
          </a:p>
        </p:txBody>
      </p:sp>
      <p:sp>
        <p:nvSpPr>
          <p:cNvPr id="252" name="Google Shape;252;p28"/>
          <p:cNvSpPr txBox="1">
            <a:spLocks noGrp="1"/>
          </p:cNvSpPr>
          <p:nvPr>
            <p:ph type="body" idx="2"/>
          </p:nvPr>
        </p:nvSpPr>
        <p:spPr>
          <a:xfrm>
            <a:off x="5723021" y="2080412"/>
            <a:ext cx="6428836" cy="3466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Article du 12 novembre 2021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Salon du 4 au 5 novembre, </a:t>
            </a:r>
            <a:r>
              <a:rPr lang="fr-FR" sz="1800" dirty="0" err="1">
                <a:solidFill>
                  <a:srgbClr val="222222"/>
                </a:solidFill>
                <a:latin typeface="Arial" panose="020B0604020202020204" pitchFamily="34" charset="0"/>
              </a:rPr>
              <a:t>R</a:t>
            </a:r>
            <a:r>
              <a:rPr lang="fr-FR" sz="18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oman-sur-isère</a:t>
            </a:r>
            <a:r>
              <a:rPr lang="fr-FR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en Isère (26)</a:t>
            </a:r>
            <a:endParaRPr lang="fr-FR" sz="18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30 exposants et 120 entreprises enregistrées 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Présentent les nouveautés : jeunes plants, machines et services </a:t>
            </a:r>
            <a:endParaRPr lang="fr-FR" sz="18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GB" sz="18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Lieu </a:t>
            </a:r>
            <a:r>
              <a:rPr lang="en-GB" sz="1800" b="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d’échanges</a:t>
            </a:r>
            <a:endParaRPr lang="fr-FR" sz="2000" b="0" i="0" u="none" strike="noStrike" dirty="0">
              <a:solidFill>
                <a:srgbClr val="222222"/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253" name="Google Shape;253;p2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18</a:t>
            </a:fld>
            <a:endParaRPr/>
          </a:p>
        </p:txBody>
      </p:sp>
      <p:sp>
        <p:nvSpPr>
          <p:cNvPr id="10" name="Google Shape;234;p26">
            <a:extLst>
              <a:ext uri="{FF2B5EF4-FFF2-40B4-BE49-F238E27FC236}">
                <a16:creationId xmlns:a16="http://schemas.microsoft.com/office/drawing/2014/main" id="{7D78BE76-FD62-4A1D-923F-634A69726D35}"/>
              </a:ext>
            </a:extLst>
          </p:cNvPr>
          <p:cNvSpPr txBox="1"/>
          <p:nvPr/>
        </p:nvSpPr>
        <p:spPr>
          <a:xfrm>
            <a:off x="264109" y="5008499"/>
            <a:ext cx="534060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</a:pPr>
            <a:r>
              <a:rPr lang="en-GB" sz="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https://www.lienhorticole.fr/ra/lowres/Publie/LLH/p1/Images/Web/2021-11-11/SDChrys%202021-kB8D-U20676739359QBD-860x420%40lelienhorticole.fr.jpg</a:t>
            </a:r>
            <a:endParaRPr sz="7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BF5BD87-B2BF-4FB4-A9F6-2A7AD833E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3"/>
          <a:stretch/>
        </p:blipFill>
        <p:spPr bwMode="auto">
          <a:xfrm>
            <a:off x="264109" y="2284740"/>
            <a:ext cx="5340601" cy="27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6B2223-DA4D-4084-A24D-DB0C62B79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40998"/>
      </p:ext>
    </p:extLst>
  </p:cSld>
  <p:clrMapOvr>
    <a:masterClrMapping/>
  </p:clrMapOvr>
  <p:transition spd="med" advTm="1003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D79806-A559-41FC-A85C-74A600686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1" y="312739"/>
            <a:ext cx="9751061" cy="129540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400" b="1" dirty="0"/>
              <a:t>Dossier: </a:t>
            </a:r>
            <a:r>
              <a:rPr lang="fr-FR" sz="3800" b="1" dirty="0"/>
              <a:t>Étiquetage, overdose de logos et focus sur HVN</a:t>
            </a:r>
            <a:endParaRPr lang="en-GB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B86748-3C49-46B3-B3AC-206CF5E59A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19</a:t>
            </a:fld>
            <a:endParaRPr lang="fr-FR"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35CD7C7-E971-4AB5-9912-F9686134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15" y="1736289"/>
            <a:ext cx="6954994" cy="477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093C14C-AB54-4B99-918C-3FED49E92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97879"/>
      </p:ext>
    </p:extLst>
  </p:cSld>
  <p:clrMapOvr>
    <a:masterClrMapping/>
  </p:clrMapOvr>
  <p:transition spd="med" advTm="1237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6"/>
          <p:cNvSpPr txBox="1">
            <a:spLocks noGrp="1"/>
          </p:cNvSpPr>
          <p:nvPr>
            <p:ph type="title"/>
          </p:nvPr>
        </p:nvSpPr>
        <p:spPr>
          <a:xfrm>
            <a:off x="1141408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onstantia"/>
              <a:buNone/>
            </a:pPr>
            <a:r>
              <a:rPr lang="fr-FR" sz="3400"/>
              <a:t>Sommaire</a:t>
            </a:r>
            <a:endParaRPr/>
          </a:p>
        </p:txBody>
      </p:sp>
      <p:sp>
        <p:nvSpPr>
          <p:cNvPr id="231" name="Google Shape;231;p26"/>
          <p:cNvSpPr txBox="1">
            <a:spLocks noGrp="1"/>
          </p:cNvSpPr>
          <p:nvPr>
            <p:ph type="body" idx="1"/>
          </p:nvPr>
        </p:nvSpPr>
        <p:spPr>
          <a:xfrm>
            <a:off x="6094411" y="1600200"/>
            <a:ext cx="589919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304751" lvl="0" indent="-126951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232" name="Google Shape;232;p26"/>
          <p:cNvSpPr txBox="1">
            <a:spLocks noGrp="1"/>
          </p:cNvSpPr>
          <p:nvPr>
            <p:ph type="body" idx="2"/>
          </p:nvPr>
        </p:nvSpPr>
        <p:spPr>
          <a:xfrm>
            <a:off x="1141408" y="1874519"/>
            <a:ext cx="5902644" cy="349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304751" lvl="0" indent="-30475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fr-FR" sz="2200" dirty="0"/>
              <a:t>Innovations technologiques</a:t>
            </a:r>
            <a:endParaRPr dirty="0"/>
          </a:p>
          <a:p>
            <a:pPr marL="304751" lvl="0" indent="-304751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200"/>
              <a:buChar char="•"/>
            </a:pPr>
            <a:r>
              <a:rPr lang="fr-FR" sz="2200" dirty="0"/>
              <a:t>Actualités internationales</a:t>
            </a:r>
            <a:endParaRPr dirty="0"/>
          </a:p>
          <a:p>
            <a:pPr marL="304751" lvl="0" indent="-304751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200"/>
              <a:buChar char="•"/>
            </a:pPr>
            <a:r>
              <a:rPr lang="fr-FR" sz="2200" dirty="0"/>
              <a:t>Commerce (réglementation, marché, accord commercial...)</a:t>
            </a:r>
            <a:endParaRPr dirty="0"/>
          </a:p>
          <a:p>
            <a:pPr marL="304751" lvl="0" indent="-304751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200"/>
              <a:buChar char="•"/>
            </a:pPr>
            <a:r>
              <a:rPr lang="fr-FR" sz="2200" dirty="0"/>
              <a:t>Organisation des filières</a:t>
            </a:r>
            <a:endParaRPr dirty="0"/>
          </a:p>
          <a:p>
            <a:pPr marL="304751" lvl="0" indent="-304751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200"/>
              <a:buChar char="•"/>
            </a:pPr>
            <a:r>
              <a:rPr lang="fr-FR" sz="2200" dirty="0"/>
              <a:t>Dossier</a:t>
            </a:r>
            <a:endParaRPr dirty="0"/>
          </a:p>
          <a:p>
            <a:pPr marL="304751" lvl="0" indent="-304751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200"/>
              <a:buChar char="•"/>
            </a:pPr>
            <a:r>
              <a:rPr lang="fr-FR" sz="2200" dirty="0"/>
              <a:t>Agenda</a:t>
            </a:r>
            <a:endParaRPr dirty="0"/>
          </a:p>
          <a:p>
            <a:pPr marL="304751" lvl="0" indent="-165051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200"/>
              <a:buNone/>
            </a:pPr>
            <a:endParaRPr sz="2200" dirty="0"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pic>
        <p:nvPicPr>
          <p:cNvPr id="233" name="Google Shape;233;p26" descr="Les fruits et légumes de novembre - YouCookCuis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44052" y="1752593"/>
            <a:ext cx="4857749" cy="361949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6"/>
          <p:cNvSpPr txBox="1"/>
          <p:nvPr/>
        </p:nvSpPr>
        <p:spPr>
          <a:xfrm>
            <a:off x="7044052" y="5372090"/>
            <a:ext cx="6150547" cy="2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</a:pPr>
            <a:r>
              <a:rPr lang="fr-FR" sz="7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https://youcookcuisine.com/les-fruits-et-legumes-de-novembre/</a:t>
            </a:r>
            <a:endParaRPr dirty="0"/>
          </a:p>
        </p:txBody>
      </p:sp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98CAD7-BB0C-4918-92D6-935CB46EA6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12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D79806-A559-41FC-A85C-74A600686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866" y="347183"/>
            <a:ext cx="9751061" cy="922342"/>
          </a:xfrm>
        </p:spPr>
        <p:txBody>
          <a:bodyPr>
            <a:normAutofit/>
          </a:bodyPr>
          <a:lstStyle/>
          <a:p>
            <a:r>
              <a:rPr lang="fr-FR" sz="3800" b="1" dirty="0"/>
              <a:t>Étiquetage, overdose de logos </a:t>
            </a:r>
            <a:endParaRPr lang="en-GB" b="1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695F66-171C-437D-ABCF-5686093F8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2490" y="2140816"/>
            <a:ext cx="5581649" cy="4031384"/>
          </a:xfrm>
        </p:spPr>
        <p:txBody>
          <a:bodyPr/>
          <a:lstStyle/>
          <a:p>
            <a:r>
              <a:rPr lang="fr-FR" dirty="0"/>
              <a:t>SIQO </a:t>
            </a:r>
          </a:p>
          <a:p>
            <a:r>
              <a:rPr lang="fr-FR" dirty="0"/>
              <a:t>Notation alimentaire</a:t>
            </a:r>
          </a:p>
          <a:p>
            <a:r>
              <a:rPr lang="fr-FR" dirty="0"/>
              <a:t>Cahiers des charges</a:t>
            </a:r>
          </a:p>
          <a:p>
            <a:r>
              <a:rPr lang="fr-FR" dirty="0"/>
              <a:t>Mentions « sans »</a:t>
            </a:r>
          </a:p>
          <a:p>
            <a:r>
              <a:rPr lang="fr-FR" dirty="0"/>
              <a:t>Autres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B86748-3C49-46B3-B3AC-206CF5E59A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20</a:t>
            </a:fld>
            <a:endParaRPr lang="fr-FR"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6" name="Google Shape;414;p44">
            <a:extLst>
              <a:ext uri="{FF2B5EF4-FFF2-40B4-BE49-F238E27FC236}">
                <a16:creationId xmlns:a16="http://schemas.microsoft.com/office/drawing/2014/main" id="{9D34A4A9-F8ED-40A5-B1D2-C792F50403F9}"/>
              </a:ext>
            </a:extLst>
          </p:cNvPr>
          <p:cNvSpPr txBox="1"/>
          <p:nvPr/>
        </p:nvSpPr>
        <p:spPr>
          <a:xfrm>
            <a:off x="484686" y="1717619"/>
            <a:ext cx="11399422" cy="400114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lang="fr-FR" sz="20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Une surabondance d’informations</a:t>
            </a:r>
            <a:endParaRPr sz="2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35CD7C7-E971-4AB5-9912-F9686134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86" y="2133599"/>
            <a:ext cx="558165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B3FC98-1C55-4DA3-A65B-7CF179724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34638"/>
      </p:ext>
    </p:extLst>
  </p:cSld>
  <p:clrMapOvr>
    <a:masterClrMapping/>
  </p:clrMapOvr>
  <p:transition spd="med" advTm="482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DC0065-2FC3-4A64-994B-F2668EB3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/>
              <a:t>Étiquetage, overdose de logos</a:t>
            </a:r>
            <a:endParaRPr lang="en-GB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D08B4A-D2EC-49CD-A2D4-38D44B43A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86" y="2421185"/>
            <a:ext cx="5409677" cy="2501348"/>
          </a:xfrm>
        </p:spPr>
        <p:txBody>
          <a:bodyPr>
            <a:normAutofit/>
          </a:bodyPr>
          <a:lstStyle/>
          <a:p>
            <a:r>
              <a:rPr lang="fr-FR" sz="2100" dirty="0" err="1"/>
              <a:t>Yuka</a:t>
            </a:r>
            <a:r>
              <a:rPr lang="fr-FR" sz="2100" dirty="0"/>
              <a:t>, </a:t>
            </a:r>
            <a:r>
              <a:rPr lang="fr-FR" sz="2100" dirty="0" err="1"/>
              <a:t>OpenFoodFacts</a:t>
            </a:r>
            <a:r>
              <a:rPr lang="fr-FR" sz="2100" dirty="0"/>
              <a:t>, </a:t>
            </a:r>
            <a:r>
              <a:rPr lang="fr-FR" sz="2100" dirty="0" err="1"/>
              <a:t>Kwalito</a:t>
            </a:r>
            <a:endParaRPr lang="fr-FR" sz="2100" dirty="0"/>
          </a:p>
          <a:p>
            <a:r>
              <a:rPr lang="fr-FR" sz="2100" dirty="0"/>
              <a:t>Pertinents pour produits complexes</a:t>
            </a:r>
          </a:p>
          <a:p>
            <a:r>
              <a:rPr lang="fr-FR" sz="2100" dirty="0"/>
              <a:t>Empreinte écologique encore mal évaluée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DACFFD-BC21-4477-BCCA-D7E1644885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21</a:t>
            </a:fld>
            <a:endParaRPr lang="fr-FR"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" name="Google Shape;414;p44">
            <a:extLst>
              <a:ext uri="{FF2B5EF4-FFF2-40B4-BE49-F238E27FC236}">
                <a16:creationId xmlns:a16="http://schemas.microsoft.com/office/drawing/2014/main" id="{B0F429F5-B834-44BC-A774-CFE5BACB8ADA}"/>
              </a:ext>
            </a:extLst>
          </p:cNvPr>
          <p:cNvSpPr txBox="1"/>
          <p:nvPr/>
        </p:nvSpPr>
        <p:spPr>
          <a:xfrm>
            <a:off x="484686" y="1600200"/>
            <a:ext cx="11399422" cy="400114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lang="fr-FR" sz="2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Assistants de course </a:t>
            </a:r>
            <a:endParaRPr sz="2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49D32D5-131A-43FF-853E-D4C61CB2E7B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4056176" y="-15030543"/>
            <a:ext cx="812488" cy="4570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96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</a:t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https://imag.malavida.com/mvimgbig/download-fs/yuka-20829-1.jpg</a:t>
            </a:r>
            <a:endParaRPr kumimoji="0" lang="en-US" altLang="en-US" sz="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3E41ADD-B852-4492-9C95-2D8307061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568" y="2084801"/>
            <a:ext cx="2012720" cy="436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57128C3-938E-460D-B829-F22DEFA7E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96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</a:t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https://imag.malavida.com/mvimgbig/download-fs/yuka-20829-1.jpg</a:t>
            </a:r>
            <a:endParaRPr kumimoji="0" lang="en-US" altLang="en-US" sz="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E1AF3C4-D1EA-49A2-9329-1C8A26947622}"/>
              </a:ext>
            </a:extLst>
          </p:cNvPr>
          <p:cNvSpPr txBox="1"/>
          <p:nvPr/>
        </p:nvSpPr>
        <p:spPr>
          <a:xfrm>
            <a:off x="7026904" y="6521677"/>
            <a:ext cx="743551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https://imag.malavida.com/mvimgbig/download-fs/yuka-20829-1.jpg</a:t>
            </a:r>
            <a:endParaRPr lang="en-GB" dirty="0">
              <a:effectLst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91F1508-BEB9-4E17-BF54-0AC23D6CE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33408"/>
      </p:ext>
    </p:extLst>
  </p:cSld>
  <p:clrMapOvr>
    <a:masterClrMapping/>
  </p:clrMapOvr>
  <p:transition spd="med" advTm="821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DC0065-2FC3-4A64-994B-F2668EB3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/>
              <a:t>Étiquetage, overdose de logos</a:t>
            </a:r>
            <a:endParaRPr lang="en-GB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D08B4A-D2EC-49CD-A2D4-38D44B43A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86" y="2000314"/>
            <a:ext cx="5409677" cy="4171886"/>
          </a:xfrm>
        </p:spPr>
        <p:txBody>
          <a:bodyPr>
            <a:normAutofit/>
          </a:bodyPr>
          <a:lstStyle/>
          <a:p>
            <a:r>
              <a:rPr lang="fr-FR" sz="2400" dirty="0"/>
              <a:t>Nutri-score obligatoire en 2023</a:t>
            </a:r>
          </a:p>
          <a:p>
            <a:r>
              <a:rPr lang="fr-FR" sz="2400" dirty="0" err="1"/>
              <a:t>Siga</a:t>
            </a:r>
            <a:r>
              <a:rPr lang="fr-FR" sz="2400" dirty="0"/>
              <a:t>: note de 1 à 7 selon le degré de transformation</a:t>
            </a:r>
          </a:p>
          <a:p>
            <a:r>
              <a:rPr lang="fr-FR" sz="2400" dirty="0"/>
              <a:t>Complémentarité entre les deux</a:t>
            </a:r>
            <a:endParaRPr lang="en-GB" sz="24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DACFFD-BC21-4477-BCCA-D7E1644885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22</a:t>
            </a:fld>
            <a:endParaRPr lang="fr-FR"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" name="Google Shape;414;p44">
            <a:extLst>
              <a:ext uri="{FF2B5EF4-FFF2-40B4-BE49-F238E27FC236}">
                <a16:creationId xmlns:a16="http://schemas.microsoft.com/office/drawing/2014/main" id="{B0F429F5-B834-44BC-A774-CFE5BACB8ADA}"/>
              </a:ext>
            </a:extLst>
          </p:cNvPr>
          <p:cNvSpPr txBox="1"/>
          <p:nvPr/>
        </p:nvSpPr>
        <p:spPr>
          <a:xfrm>
            <a:off x="484686" y="1600200"/>
            <a:ext cx="11399422" cy="400114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lang="fr-FR" sz="2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Les notations alimentaires </a:t>
            </a:r>
            <a:endParaRPr sz="2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7DBB9D9-E0D9-41C5-AED8-142D04961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746" y="2050946"/>
            <a:ext cx="5894362" cy="296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6F6A6BB-8D18-4D19-94A8-23A8EC18C7DD}"/>
              </a:ext>
            </a:extLst>
          </p:cNvPr>
          <p:cNvSpPr txBox="1"/>
          <p:nvPr/>
        </p:nvSpPr>
        <p:spPr>
          <a:xfrm>
            <a:off x="6294463" y="5004996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https://tomorrowsfoodandfeed.khlaw.com/wp-content/uploads/sites/574/2019/01/Blog-banner-nutriscore.jpg</a:t>
            </a:r>
            <a:endParaRPr lang="en-GB" dirty="0">
              <a:effectLst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A19F289-411B-4CD7-8258-C182643D2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21861"/>
      </p:ext>
    </p:extLst>
  </p:cSld>
  <p:clrMapOvr>
    <a:masterClrMapping/>
  </p:clrMapOvr>
  <p:transition spd="med" advTm="619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DC0065-2FC3-4A64-994B-F2668EB3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/>
              <a:t>Étiquetage, overdose de logos</a:t>
            </a:r>
            <a:endParaRPr lang="en-GB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D08B4A-D2EC-49CD-A2D4-38D44B43A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85" y="2000314"/>
            <a:ext cx="6830515" cy="4171886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Eco-score (ACV)</a:t>
            </a:r>
          </a:p>
          <a:p>
            <a:r>
              <a:rPr lang="fr-FR" dirty="0"/>
              <a:t>Planet-score (ACV + autres indicateurs)</a:t>
            </a:r>
          </a:p>
          <a:p>
            <a:r>
              <a:rPr lang="fr-FR" dirty="0"/>
              <a:t>La Note Globale (Contribution à l ’économie et démarches RSE)</a:t>
            </a:r>
          </a:p>
          <a:p>
            <a:r>
              <a:rPr lang="fr-FR" dirty="0"/>
              <a:t>Dispositif gouvernemental type « Nutri-score » </a:t>
            </a:r>
          </a:p>
          <a:p>
            <a:r>
              <a:rPr lang="fr-FR" dirty="0"/>
              <a:t>Nécessiter d’harmoniser le tout</a:t>
            </a:r>
          </a:p>
          <a:p>
            <a:r>
              <a:rPr lang="fr-FR" dirty="0"/>
              <a:t>Réflexion en cours sur le packaging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DACFFD-BC21-4477-BCCA-D7E1644885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23</a:t>
            </a:fld>
            <a:endParaRPr lang="fr-FR"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" name="Google Shape;414;p44">
            <a:extLst>
              <a:ext uri="{FF2B5EF4-FFF2-40B4-BE49-F238E27FC236}">
                <a16:creationId xmlns:a16="http://schemas.microsoft.com/office/drawing/2014/main" id="{B0F429F5-B834-44BC-A774-CFE5BACB8ADA}"/>
              </a:ext>
            </a:extLst>
          </p:cNvPr>
          <p:cNvSpPr txBox="1"/>
          <p:nvPr/>
        </p:nvSpPr>
        <p:spPr>
          <a:xfrm>
            <a:off x="484686" y="1600200"/>
            <a:ext cx="11399422" cy="400114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lang="fr-FR" sz="20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Les notations environnementales</a:t>
            </a:r>
            <a:endParaRPr sz="2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528FB36-F335-4192-ADFB-03B45A7E9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970" y="2239934"/>
            <a:ext cx="3810000" cy="28638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CAF695F-450A-4309-8866-01BC1F09FA6D}"/>
              </a:ext>
            </a:extLst>
          </p:cNvPr>
          <p:cNvSpPr txBox="1"/>
          <p:nvPr/>
        </p:nvSpPr>
        <p:spPr>
          <a:xfrm>
            <a:off x="8114130" y="5162930"/>
            <a:ext cx="40746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https://www.santepubliquefrance.fr/var/site/storage/images/3/1/4/6/106413-1-fre-FR/logos-entreprises-nutriscore-large.jpg</a:t>
            </a:r>
            <a:endParaRPr lang="en-GB" dirty="0">
              <a:effectLst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E0F172F-AC54-4C55-95B1-08B4AC31A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38448"/>
      </p:ext>
    </p:extLst>
  </p:cSld>
  <p:clrMapOvr>
    <a:masterClrMapping/>
  </p:clrMapOvr>
  <p:transition spd="med" advTm="892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DC0065-2FC3-4A64-994B-F2668EB3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/>
              <a:t>Focus sur HVN</a:t>
            </a:r>
            <a:endParaRPr lang="en-GB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D08B4A-D2EC-49CD-A2D4-38D44B43A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85" y="2000314"/>
            <a:ext cx="5916115" cy="4171886"/>
          </a:xfrm>
        </p:spPr>
        <p:txBody>
          <a:bodyPr>
            <a:normAutofit/>
          </a:bodyPr>
          <a:lstStyle/>
          <a:p>
            <a:r>
              <a:rPr lang="fr-FR" sz="2000" dirty="0"/>
              <a:t>Origines</a:t>
            </a:r>
          </a:p>
          <a:p>
            <a:r>
              <a:rPr lang="fr-FR" sz="2000" dirty="0"/>
              <a:t>Types d’agriculture correspondant</a:t>
            </a:r>
          </a:p>
          <a:p>
            <a:r>
              <a:rPr lang="fr-FR" sz="2000" dirty="0"/>
              <a:t>Objectif: Maintenir et restaurer un haut niveau de qualité environnemental des modes de production</a:t>
            </a:r>
          </a:p>
          <a:p>
            <a:r>
              <a:rPr lang="fr-FR" sz="2000" dirty="0" err="1"/>
              <a:t>Solagro</a:t>
            </a:r>
            <a:r>
              <a:rPr lang="fr-FR" sz="2000" dirty="0"/>
              <a:t> adapte la méthode au contexte national</a:t>
            </a:r>
          </a:p>
          <a:p>
            <a:r>
              <a:rPr lang="fr-FR" sz="2000" dirty="0"/>
              <a:t>3 indicateurs </a:t>
            </a:r>
          </a:p>
          <a:p>
            <a:endParaRPr lang="en-GB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DACFFD-BC21-4477-BCCA-D7E1644885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24</a:t>
            </a:fld>
            <a:endParaRPr lang="fr-FR" sz="12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" name="Google Shape;414;p44">
            <a:extLst>
              <a:ext uri="{FF2B5EF4-FFF2-40B4-BE49-F238E27FC236}">
                <a16:creationId xmlns:a16="http://schemas.microsoft.com/office/drawing/2014/main" id="{B0F429F5-B834-44BC-A774-CFE5BACB8ADA}"/>
              </a:ext>
            </a:extLst>
          </p:cNvPr>
          <p:cNvSpPr txBox="1"/>
          <p:nvPr/>
        </p:nvSpPr>
        <p:spPr>
          <a:xfrm>
            <a:off x="484686" y="1600200"/>
            <a:ext cx="11399422" cy="400114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lang="fr-FR" sz="2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Certification Haute Valeur Naturelle</a:t>
            </a:r>
            <a:endParaRPr sz="2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EA6486B-133F-47BB-A3CB-ADE29329D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4" r="2359"/>
          <a:stretch/>
        </p:blipFill>
        <p:spPr bwMode="auto">
          <a:xfrm>
            <a:off x="6667906" y="2533682"/>
            <a:ext cx="5036234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B5EC53F-9789-4105-B8AC-D747103EC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53125"/>
      </p:ext>
    </p:extLst>
  </p:cSld>
  <p:clrMapOvr>
    <a:masterClrMapping/>
  </p:clrMapOvr>
  <p:transition spd="med" advTm="1057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7"/>
          <p:cNvSpPr txBox="1">
            <a:spLocks noGrp="1"/>
          </p:cNvSpPr>
          <p:nvPr>
            <p:ph type="title"/>
          </p:nvPr>
        </p:nvSpPr>
        <p:spPr>
          <a:xfrm>
            <a:off x="1218886" y="160340"/>
            <a:ext cx="10540992" cy="1273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1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onstantia"/>
              <a:buNone/>
            </a:pPr>
            <a:r>
              <a:rPr lang="fr-FR" sz="4400" b="1"/>
              <a:t>Agenda</a:t>
            </a:r>
            <a:endParaRPr sz="2000"/>
          </a:p>
        </p:txBody>
      </p:sp>
      <p:sp>
        <p:nvSpPr>
          <p:cNvPr id="447" name="Google Shape;447;p47"/>
          <p:cNvSpPr txBox="1"/>
          <p:nvPr/>
        </p:nvSpPr>
        <p:spPr>
          <a:xfrm>
            <a:off x="-4127665" y="5952094"/>
            <a:ext cx="5582649" cy="2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</a:pPr>
            <a:r>
              <a:rPr lang="fr-FR" sz="7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https:///</a:t>
            </a:r>
            <a:endParaRPr/>
          </a:p>
        </p:txBody>
      </p:sp>
      <p:sp>
        <p:nvSpPr>
          <p:cNvPr id="448" name="Google Shape;448;p47" descr="2021, Année internationale des fruits et des légumes | International Year  of Fruits and Vegetables 2021 | Food and Agriculture Organization of the  United Nations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Google Shape;449;p47" descr="Agenda -"/>
          <p:cNvPicPr preferRelativeResize="0"/>
          <p:nvPr/>
        </p:nvPicPr>
        <p:blipFill rotWithShape="1">
          <a:blip r:embed="rId5">
            <a:alphaModFix/>
          </a:blip>
          <a:srcRect r="43473"/>
          <a:stretch/>
        </p:blipFill>
        <p:spPr>
          <a:xfrm>
            <a:off x="3998753" y="1921382"/>
            <a:ext cx="4981267" cy="3746004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7"/>
          <p:cNvSpPr/>
          <p:nvPr/>
        </p:nvSpPr>
        <p:spPr>
          <a:xfrm>
            <a:off x="155576" y="6642558"/>
            <a:ext cx="1463862" cy="2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Calibri"/>
              <a:buNone/>
            </a:pPr>
            <a:r>
              <a:rPr lang="fr-FR" sz="8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https://wenetwork.fr/agenda/</a:t>
            </a:r>
            <a:endParaRPr/>
          </a:p>
        </p:txBody>
      </p:sp>
      <p:sp>
        <p:nvSpPr>
          <p:cNvPr id="451" name="Google Shape;451;p47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25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7234AD-3119-4309-9932-88D16AD1A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3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8"/>
          <p:cNvSpPr txBox="1">
            <a:spLocks noGrp="1"/>
          </p:cNvSpPr>
          <p:nvPr>
            <p:ph type="title"/>
          </p:nvPr>
        </p:nvSpPr>
        <p:spPr>
          <a:xfrm>
            <a:off x="1218886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onstantia"/>
              <a:buNone/>
            </a:pPr>
            <a:r>
              <a:rPr lang="fr-FR" sz="3400" i="1"/>
              <a:t>Agenda</a:t>
            </a:r>
            <a:r>
              <a:rPr lang="fr-FR" i="1"/>
              <a:t> </a:t>
            </a:r>
            <a:endParaRPr/>
          </a:p>
        </p:txBody>
      </p:sp>
      <p:sp>
        <p:nvSpPr>
          <p:cNvPr id="458" name="Google Shape;458;p48"/>
          <p:cNvSpPr txBox="1">
            <a:spLocks noGrp="1"/>
          </p:cNvSpPr>
          <p:nvPr>
            <p:ph type="body" idx="2"/>
          </p:nvPr>
        </p:nvSpPr>
        <p:spPr>
          <a:xfrm>
            <a:off x="621800" y="1822700"/>
            <a:ext cx="8003700" cy="38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304750" lvl="0" indent="-304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fr-FR" sz="2200" b="1" dirty="0">
                <a:solidFill>
                  <a:srgbClr val="548235"/>
                </a:solidFill>
              </a:rPr>
              <a:t>15 au 21 novembre : </a:t>
            </a:r>
            <a:r>
              <a:rPr lang="fr-FR" sz="2200" b="1" dirty="0" err="1">
                <a:solidFill>
                  <a:schemeClr val="dk1"/>
                </a:solidFill>
              </a:rPr>
              <a:t>Vegepolys</a:t>
            </a:r>
            <a:r>
              <a:rPr lang="fr-FR" sz="2200" b="1" dirty="0">
                <a:solidFill>
                  <a:schemeClr val="dk1"/>
                </a:solidFill>
              </a:rPr>
              <a:t>-Valley </a:t>
            </a:r>
            <a:r>
              <a:rPr lang="fr-FR" sz="2200" dirty="0">
                <a:solidFill>
                  <a:schemeClr val="dk1"/>
                </a:solidFill>
              </a:rPr>
              <a:t>– Semaine « nouvelles filières et valorisations innovantes du végétal »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</a:endParaRPr>
          </a:p>
          <a:p>
            <a:pPr marL="304750" lvl="0" indent="-304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235"/>
              </a:buClr>
              <a:buSzPts val="2200"/>
              <a:buChar char="•"/>
            </a:pPr>
            <a:r>
              <a:rPr lang="fr-FR" sz="2200" b="1" dirty="0">
                <a:solidFill>
                  <a:srgbClr val="548235"/>
                </a:solidFill>
              </a:rPr>
              <a:t>2 au 30 novembre : </a:t>
            </a:r>
            <a:r>
              <a:rPr lang="fr-FR" sz="2200" b="1" dirty="0">
                <a:solidFill>
                  <a:schemeClr val="dk1"/>
                </a:solidFill>
              </a:rPr>
              <a:t>Mois bio en Nouvelle-Aquitaine </a:t>
            </a:r>
            <a:r>
              <a:rPr lang="fr-FR" sz="2200" dirty="0">
                <a:solidFill>
                  <a:schemeClr val="dk1"/>
                </a:solidFill>
              </a:rPr>
              <a:t>– Plus de 80 évènements pour échanger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</a:endParaRPr>
          </a:p>
          <a:p>
            <a:pPr marL="304750" lvl="0" indent="-304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235"/>
              </a:buClr>
              <a:buSzPts val="2200"/>
              <a:buChar char="•"/>
            </a:pPr>
            <a:r>
              <a:rPr lang="fr-FR" sz="2200" b="1" dirty="0">
                <a:solidFill>
                  <a:srgbClr val="548235"/>
                </a:solidFill>
              </a:rPr>
              <a:t>26 novembre: </a:t>
            </a:r>
            <a:r>
              <a:rPr lang="fr-FR" sz="2200" b="1" dirty="0">
                <a:solidFill>
                  <a:schemeClr val="dk1"/>
                </a:solidFill>
              </a:rPr>
              <a:t>Etude de l’influence de la lumière naturelle diffuse en culture sous-abri </a:t>
            </a:r>
            <a:r>
              <a:rPr lang="fr-FR" sz="2200" dirty="0">
                <a:solidFill>
                  <a:schemeClr val="dk1"/>
                </a:solidFill>
              </a:rPr>
              <a:t>– Webinaire de présentation des résultats du projet </a:t>
            </a:r>
            <a:r>
              <a:rPr lang="fr-FR" sz="2200" dirty="0" err="1">
                <a:solidFill>
                  <a:schemeClr val="dk1"/>
                </a:solidFill>
              </a:rPr>
              <a:t>Dilight</a:t>
            </a:r>
            <a:r>
              <a:rPr lang="fr-FR" sz="2200" dirty="0">
                <a:solidFill>
                  <a:schemeClr val="dk1"/>
                </a:solidFill>
              </a:rPr>
              <a:t> piloté par ASTREDHOR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54823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548235"/>
              </a:solidFill>
            </a:endParaRPr>
          </a:p>
        </p:txBody>
      </p:sp>
      <p:sp>
        <p:nvSpPr>
          <p:cNvPr id="462" name="Google Shape;462;p4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26</a:t>
            </a:fld>
            <a:endParaRPr/>
          </a:p>
        </p:txBody>
      </p:sp>
      <p:pic>
        <p:nvPicPr>
          <p:cNvPr id="3" name="Image 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513A57E-EA8D-4E89-8699-91DAB4612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8341" y="4043746"/>
            <a:ext cx="1752650" cy="1237165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78FA3F-2CFE-4844-A4C4-F2AC0264FF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4041" y="2876236"/>
            <a:ext cx="2381250" cy="9620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BDB39C1-4219-43E1-9560-CC97A81D67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6991" y="1550548"/>
            <a:ext cx="3132447" cy="9620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B0205B-B315-455C-9137-857EDFEDE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03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8"/>
          <p:cNvSpPr txBox="1">
            <a:spLocks noGrp="1"/>
          </p:cNvSpPr>
          <p:nvPr>
            <p:ph type="title"/>
          </p:nvPr>
        </p:nvSpPr>
        <p:spPr>
          <a:xfrm>
            <a:off x="1218886" y="152403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onstantia"/>
              <a:buNone/>
            </a:pPr>
            <a:r>
              <a:rPr lang="fr-FR" sz="3400" i="1"/>
              <a:t>Agenda</a:t>
            </a:r>
            <a:r>
              <a:rPr lang="fr-FR" i="1"/>
              <a:t> </a:t>
            </a:r>
            <a:endParaRPr/>
          </a:p>
        </p:txBody>
      </p:sp>
      <p:sp>
        <p:nvSpPr>
          <p:cNvPr id="458" name="Google Shape;458;p48"/>
          <p:cNvSpPr txBox="1">
            <a:spLocks noGrp="1"/>
          </p:cNvSpPr>
          <p:nvPr>
            <p:ph type="body" idx="2"/>
          </p:nvPr>
        </p:nvSpPr>
        <p:spPr>
          <a:xfrm>
            <a:off x="621800" y="1822700"/>
            <a:ext cx="8003700" cy="38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304750" lvl="0" indent="-304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fr-FR" sz="2200" b="1" dirty="0">
                <a:solidFill>
                  <a:srgbClr val="548235"/>
                </a:solidFill>
              </a:rPr>
              <a:t>1 au 2 décembre : </a:t>
            </a:r>
            <a:r>
              <a:rPr lang="fr-FR" sz="2200" b="1" dirty="0">
                <a:solidFill>
                  <a:schemeClr val="dk1"/>
                </a:solidFill>
              </a:rPr>
              <a:t>Finale nationale de reconnaissance des végétaux</a:t>
            </a:r>
            <a:r>
              <a:rPr lang="fr-FR" sz="2200" dirty="0">
                <a:solidFill>
                  <a:schemeClr val="dk1"/>
                </a:solidFill>
              </a:rPr>
              <a:t> – Dans le cadre du Salon </a:t>
            </a:r>
            <a:r>
              <a:rPr lang="fr-FR" sz="2200" dirty="0" err="1">
                <a:solidFill>
                  <a:schemeClr val="dk1"/>
                </a:solidFill>
              </a:rPr>
              <a:t>Paysalia</a:t>
            </a:r>
            <a:r>
              <a:rPr lang="fr-FR" sz="2200" dirty="0">
                <a:solidFill>
                  <a:schemeClr val="dk1"/>
                </a:solidFill>
              </a:rPr>
              <a:t>, à Eurexpo Lyon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</a:endParaRPr>
          </a:p>
          <a:p>
            <a:pPr marL="304750" lvl="0" indent="-304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235"/>
              </a:buClr>
              <a:buSzPts val="2200"/>
              <a:buChar char="•"/>
            </a:pPr>
            <a:r>
              <a:rPr lang="fr-FR" sz="2200" b="1" dirty="0">
                <a:solidFill>
                  <a:srgbClr val="548235"/>
                </a:solidFill>
              </a:rPr>
              <a:t>14 décembre: </a:t>
            </a:r>
            <a:r>
              <a:rPr lang="fr-FR" sz="2200" b="1" dirty="0">
                <a:solidFill>
                  <a:schemeClr val="dk1"/>
                </a:solidFill>
              </a:rPr>
              <a:t>Séminaire </a:t>
            </a:r>
            <a:r>
              <a:rPr lang="fr-FR" sz="2200" b="1" dirty="0" err="1">
                <a:solidFill>
                  <a:schemeClr val="dk1"/>
                </a:solidFill>
              </a:rPr>
              <a:t>AgroTIC</a:t>
            </a:r>
            <a:r>
              <a:rPr lang="fr-FR" sz="2200" b="1" dirty="0">
                <a:solidFill>
                  <a:schemeClr val="dk1"/>
                </a:solidFill>
              </a:rPr>
              <a:t> </a:t>
            </a:r>
            <a:r>
              <a:rPr lang="fr-FR" sz="2200" dirty="0">
                <a:solidFill>
                  <a:schemeClr val="dk1"/>
                </a:solidFill>
              </a:rPr>
              <a:t>– Le numérique en arboriculture face aux enjeux du changement climatique, à Bordeaux Sciences Agro</a:t>
            </a:r>
            <a:endParaRPr sz="22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54823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548235"/>
              </a:solidFill>
            </a:endParaRPr>
          </a:p>
        </p:txBody>
      </p:sp>
      <p:sp>
        <p:nvSpPr>
          <p:cNvPr id="462" name="Google Shape;462;p4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27</a:t>
            </a:fld>
            <a:endParaRPr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4476169-D1CE-4411-8EA2-372EFCE24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3689" y="3339860"/>
            <a:ext cx="2558975" cy="6713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3B000B-580E-4B31-9CFB-831BBA68D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6723" y="1473528"/>
            <a:ext cx="1392906" cy="129540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958E64-999D-4DB5-A866-91656E161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0715"/>
      </p:ext>
    </p:extLst>
  </p:cSld>
  <p:clrMapOvr>
    <a:masterClrMapping/>
  </p:clrMapOvr>
  <p:transition spd="med" advTm="307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0"/>
          <p:cNvSpPr txBox="1">
            <a:spLocks noGrp="1"/>
          </p:cNvSpPr>
          <p:nvPr>
            <p:ph type="title"/>
          </p:nvPr>
        </p:nvSpPr>
        <p:spPr>
          <a:xfrm>
            <a:off x="1828324" y="1932520"/>
            <a:ext cx="9141622" cy="2105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onstantia"/>
              <a:buNone/>
            </a:pPr>
            <a:r>
              <a:rPr lang="fr-FR"/>
              <a:t>Merci de votre attention ! </a:t>
            </a:r>
            <a:endParaRPr/>
          </a:p>
        </p:txBody>
      </p:sp>
      <p:pic>
        <p:nvPicPr>
          <p:cNvPr id="477" name="Google Shape;477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1646" y="144374"/>
            <a:ext cx="3368841" cy="721891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50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28</a:t>
            </a:fld>
            <a:endParaRPr/>
          </a:p>
        </p:txBody>
      </p:sp>
      <p:sp>
        <p:nvSpPr>
          <p:cNvPr id="7" name="Google Shape;222;p25">
            <a:extLst>
              <a:ext uri="{FF2B5EF4-FFF2-40B4-BE49-F238E27FC236}">
                <a16:creationId xmlns:a16="http://schemas.microsoft.com/office/drawing/2014/main" id="{6006CEB1-1351-44EA-A3E8-8AAB9EA577AA}"/>
              </a:ext>
            </a:extLst>
          </p:cNvPr>
          <p:cNvSpPr txBox="1"/>
          <p:nvPr/>
        </p:nvSpPr>
        <p:spPr>
          <a:xfrm>
            <a:off x="0" y="6398316"/>
            <a:ext cx="6749387" cy="462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nstantia"/>
              <a:buNone/>
            </a:pPr>
            <a:r>
              <a:rPr lang="fr-FR" sz="1600" b="1" dirty="0">
                <a:latin typeface="Constantia"/>
                <a:ea typeface="Constantia"/>
                <a:cs typeface="Constantia"/>
                <a:sym typeface="Constantia"/>
              </a:rPr>
              <a:t>GALAND Corentin</a:t>
            </a:r>
            <a:r>
              <a:rPr lang="fr-FR" sz="1600" b="1" i="0" u="none" strike="noStrike" cap="none" dirty="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, </a:t>
            </a:r>
            <a:r>
              <a:rPr lang="fr-FR" sz="1600" b="1" dirty="0">
                <a:latin typeface="Constantia"/>
                <a:ea typeface="Constantia"/>
                <a:cs typeface="Constantia"/>
                <a:sym typeface="Constantia"/>
              </a:rPr>
              <a:t>LECAILLIER Théo</a:t>
            </a:r>
            <a:r>
              <a:rPr lang="fr-FR" sz="1600" b="1" i="0" u="none" strike="noStrike" cap="none" dirty="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, </a:t>
            </a:r>
            <a:r>
              <a:rPr lang="fr-FR" sz="1600" b="1" dirty="0">
                <a:latin typeface="Constantia"/>
                <a:ea typeface="Constantia"/>
                <a:cs typeface="Constantia"/>
                <a:sym typeface="Constantia"/>
              </a:rPr>
              <a:t>LELONG Niels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3C506D-88D8-4594-8299-6639AEA62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3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1"/>
          <p:cNvSpPr txBox="1">
            <a:spLocks noGrp="1"/>
          </p:cNvSpPr>
          <p:nvPr>
            <p:ph type="title"/>
          </p:nvPr>
        </p:nvSpPr>
        <p:spPr>
          <a:xfrm>
            <a:off x="1218880" y="152400"/>
            <a:ext cx="4885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onstantia"/>
              <a:buNone/>
            </a:pPr>
            <a:r>
              <a:rPr lang="fr-FR" sz="3400" i="1"/>
              <a:t>Bibliographie / Sitographie</a:t>
            </a:r>
            <a:r>
              <a:rPr lang="fr-FR" i="1"/>
              <a:t> </a:t>
            </a:r>
            <a:endParaRPr/>
          </a:p>
        </p:txBody>
      </p:sp>
      <p:sp>
        <p:nvSpPr>
          <p:cNvPr id="487" name="Google Shape;487;p51"/>
          <p:cNvSpPr txBox="1">
            <a:spLocks noGrp="1"/>
          </p:cNvSpPr>
          <p:nvPr>
            <p:ph type="body" idx="2"/>
          </p:nvPr>
        </p:nvSpPr>
        <p:spPr>
          <a:xfrm>
            <a:off x="55687" y="1295689"/>
            <a:ext cx="5925000" cy="47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 dirty="0">
                <a:solidFill>
                  <a:schemeClr val="dk1"/>
                </a:solidFill>
              </a:rPr>
              <a:t>Innovations technologiques :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235"/>
              </a:buClr>
              <a:buSzPts val="1100"/>
              <a:buFont typeface="Times New Roman"/>
              <a:buChar char="●"/>
            </a:pPr>
            <a:r>
              <a:rPr lang="fr-FR" sz="11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Hortitecnews</a:t>
            </a:r>
            <a:r>
              <a:rPr lang="fr-FR" sz="11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(2021, novembre 7). Découvrez le robot de récolte </a:t>
            </a:r>
            <a:r>
              <a:rPr lang="fr-FR" sz="11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Certhon</a:t>
            </a:r>
            <a:r>
              <a:rPr lang="fr-FR" sz="11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: le robot multifonctionnel pour la récolte des tomates. Consulté à l’adresse : </a:t>
            </a:r>
            <a:r>
              <a:rPr lang="fr-FR" sz="11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http://www.hortitecnews.com/decouvrez-le-robot-de-recolte-certhon-le-robot-multifonctionnel-pour-la-recolte-des-tomates/</a:t>
            </a:r>
            <a:endParaRPr lang="fr-FR"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235"/>
              </a:buClr>
              <a:buSzPts val="1100"/>
              <a:buFont typeface="Times New Roman"/>
              <a:buChar char="●"/>
            </a:pPr>
            <a:r>
              <a:rPr lang="fr-FR" sz="11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Terres-et-territoires. (2021, novembre 5). Les super-pouvoirs de la mousse. Consulté à l’adresse : </a:t>
            </a:r>
            <a:r>
              <a:rPr lang="fr-FR" sz="11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https://terres-et-territoires.com/hors-champ/les-super-pouvoirs-de-la-mousse</a:t>
            </a:r>
            <a:endParaRPr lang="fr-FR"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ts val="1100"/>
              <a:buFont typeface="Times New Roman"/>
              <a:buChar char="●"/>
            </a:pPr>
            <a:r>
              <a:rPr lang="fr-FR" sz="11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Médiafel</a:t>
            </a:r>
            <a:r>
              <a:rPr lang="fr-FR" sz="11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(2021, octobre 29). </a:t>
            </a:r>
            <a:r>
              <a:rPr lang="fr-FR" sz="1100" dirty="0">
                <a:solidFill>
                  <a:schemeClr val="tx1"/>
                </a:solidFill>
              </a:rPr>
              <a:t>New Holland lance la récolteuse Braud 11.90 X Multi pour les vergers haute densité. </a:t>
            </a:r>
            <a:r>
              <a:rPr lang="fr-FR" sz="11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Consulté à l’adresse : </a:t>
            </a:r>
            <a:r>
              <a:rPr lang="fr-FR" sz="11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https://www.arboriculture-fruitiere.com/articles/technique-fruit/new-holland-lance-la-recolteuse-braud-1190-x-multi-pour-les-vergers-haute</a:t>
            </a:r>
            <a:endParaRPr lang="fr-FR"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ts val="1100"/>
              <a:buFont typeface="Times New Roman"/>
              <a:buChar char="●"/>
            </a:pPr>
            <a:r>
              <a:rPr lang="fr-FR" sz="11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Réussir fruits et légumes</a:t>
            </a:r>
            <a:r>
              <a:rPr lang="fr-FR" sz="11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(2021, novembre 8). La micro-injection dans le tronc, voie d’avenir pour la protection phytosanitaire des vergers? Consulté sur : </a:t>
            </a:r>
            <a:r>
              <a:rPr lang="fr-FR" sz="11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https://www.reussir.fr/fruits-legumes/la-micro-injection-voie-d-avenir</a:t>
            </a:r>
            <a:endParaRPr lang="fr-FR"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8450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ts val="1100"/>
              <a:buFont typeface="Times New Roman"/>
              <a:buChar char="●"/>
            </a:pPr>
            <a:r>
              <a:rPr lang="fr-FR" sz="11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Réussir fruits et légumes</a:t>
            </a:r>
            <a:r>
              <a:rPr lang="fr-FR" sz="11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(2021, novembre 10). </a:t>
            </a:r>
            <a:r>
              <a:rPr lang="fr-FR" sz="1100" dirty="0">
                <a:solidFill>
                  <a:schemeClr val="tx1"/>
                </a:solidFill>
                <a:latin typeface="Constantia" panose="02030602050306030303" pitchFamily="18" charset="0"/>
              </a:rPr>
              <a:t>Conservation des fruits: l’outil </a:t>
            </a:r>
            <a:r>
              <a:rPr lang="en-GB" sz="1100" dirty="0" err="1">
                <a:solidFill>
                  <a:schemeClr val="tx1"/>
                </a:solidFill>
                <a:latin typeface="Constantia" panose="02030602050306030303" pitchFamily="18" charset="0"/>
              </a:rPr>
              <a:t>Qua’dens</a:t>
            </a:r>
            <a:r>
              <a:rPr lang="en-GB" sz="1100" dirty="0">
                <a:solidFill>
                  <a:schemeClr val="tx1"/>
                </a:solidFill>
                <a:latin typeface="Constantia" panose="02030602050306030303" pitchFamily="18" charset="0"/>
              </a:rPr>
              <a:t>® </a:t>
            </a:r>
            <a:r>
              <a:rPr lang="en-GB" sz="1100" dirty="0" err="1">
                <a:solidFill>
                  <a:schemeClr val="tx1"/>
                </a:solidFill>
                <a:latin typeface="Constantia" panose="02030602050306030303" pitchFamily="18" charset="0"/>
              </a:rPr>
              <a:t>ouvre</a:t>
            </a:r>
            <a:r>
              <a:rPr lang="en-GB" sz="1100" dirty="0">
                <a:solidFill>
                  <a:schemeClr val="tx1"/>
                </a:solidFill>
                <a:latin typeface="Constantia" panose="02030602050306030303" pitchFamily="18" charset="0"/>
              </a:rPr>
              <a:t> de </a:t>
            </a:r>
            <a:r>
              <a:rPr lang="en-GB" sz="1100" dirty="0" err="1">
                <a:solidFill>
                  <a:schemeClr val="tx1"/>
                </a:solidFill>
                <a:latin typeface="Constantia" panose="02030602050306030303" pitchFamily="18" charset="0"/>
              </a:rPr>
              <a:t>nouvelles</a:t>
            </a:r>
            <a:r>
              <a:rPr lang="en-GB" sz="1100" dirty="0">
                <a:solidFill>
                  <a:schemeClr val="tx1"/>
                </a:solidFill>
                <a:latin typeface="Constantia" panose="02030602050306030303" pitchFamily="18" charset="0"/>
              </a:rPr>
              <a:t> perspectives. </a:t>
            </a:r>
            <a:r>
              <a:rPr lang="en-GB" sz="1100" dirty="0" err="1">
                <a:solidFill>
                  <a:schemeClr val="tx1"/>
                </a:solidFill>
                <a:latin typeface="Constantia" panose="02030602050306030303" pitchFamily="18" charset="0"/>
              </a:rPr>
              <a:t>Consulté</a:t>
            </a:r>
            <a:r>
              <a:rPr lang="en-GB" sz="1100" dirty="0">
                <a:solidFill>
                  <a:schemeClr val="tx1"/>
                </a:solidFill>
                <a:latin typeface="Constantia" panose="02030602050306030303" pitchFamily="18" charset="0"/>
              </a:rPr>
              <a:t> sur : </a:t>
            </a:r>
            <a:r>
              <a:rPr lang="en-GB" sz="1100" dirty="0">
                <a:solidFill>
                  <a:schemeClr val="tx1"/>
                </a:solidFill>
                <a:latin typeface="Constantia" panose="02030602050306030303" pitchFamily="18" charset="0"/>
                <a:hlinkClick r:id="rId9"/>
              </a:rPr>
              <a:t>https://www.reussir.fr/fruits-legumes/l-outil-qua-densr-ouvre-de-nouvelles-perspectives</a:t>
            </a:r>
            <a:endParaRPr lang="fr-FR" sz="1100" dirty="0">
              <a:solidFill>
                <a:schemeClr val="tx1"/>
              </a:solidFill>
              <a:latin typeface="Constantia" panose="02030602050306030303" pitchFamily="18" charset="0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 dirty="0">
                <a:solidFill>
                  <a:schemeClr val="dk1"/>
                </a:solidFill>
              </a:rPr>
              <a:t>Actualité Internationale :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100" b="0" i="0" u="none" strike="noStrike" dirty="0" err="1">
                <a:solidFill>
                  <a:srgbClr val="3C3C3B"/>
                </a:solidFill>
                <a:effectLst/>
                <a:latin typeface="Times New Roman" panose="02020603050405020304" pitchFamily="18" charset="0"/>
              </a:rPr>
              <a:t>Hortcouncil</a:t>
            </a:r>
            <a:r>
              <a:rPr lang="fr-FR" sz="1100" b="0" i="0" u="none" strike="noStrike" dirty="0">
                <a:solidFill>
                  <a:srgbClr val="3C3C3B"/>
                </a:solidFill>
                <a:effectLst/>
                <a:latin typeface="Times New Roman" panose="02020603050405020304" pitchFamily="18" charset="0"/>
              </a:rPr>
              <a:t> (2021, 4 novembre) : </a:t>
            </a:r>
            <a:r>
              <a:rPr lang="fr-FR" sz="1100" b="0" i="0" u="none" strike="noStrike" dirty="0">
                <a:solidFill>
                  <a:srgbClr val="5B5B5B"/>
                </a:solidFill>
                <a:effectLst/>
                <a:latin typeface="Times New Roman" panose="02020603050405020304" pitchFamily="18" charset="0"/>
              </a:rPr>
              <a:t>Communiqué de presse: Déclaration commune du secteur des fruits et légumes frais d’Amérique du Nord au sujet des perturbations dans la chaîne d’approvisionnement, visionné à l’adresse : </a:t>
            </a:r>
            <a:r>
              <a:rPr lang="fr-FR" sz="1100" b="0" i="0" u="sng" strike="noStrike" dirty="0">
                <a:solidFill>
                  <a:srgbClr val="0097A7"/>
                </a:solidFill>
                <a:effectLst/>
                <a:latin typeface="Times New Roman" panose="02020603050405020304" pitchFamily="18" charset="0"/>
                <a:hlinkClick r:id="rId10"/>
              </a:rPr>
              <a:t>https://hortcouncil.ca/fr/communique-de-presse-declaration-commune-du-secteur-des-fruits-et-legumes-frais-damerique-du-nord-au-sujet-des-perturbations-dans-la-chaine-dapprovisionnement/</a:t>
            </a:r>
            <a:endParaRPr lang="fr-FR" sz="1100" b="0" i="0" u="sng" strike="noStrike" dirty="0">
              <a:solidFill>
                <a:srgbClr val="0097A7"/>
              </a:solidFill>
              <a:effectLst/>
              <a:latin typeface="Times New Roman" panose="02020603050405020304" pitchFamily="18" charset="0"/>
            </a:endParaRP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100" b="0" i="0" u="none" strike="noStrike" dirty="0" err="1">
                <a:solidFill>
                  <a:srgbClr val="3C3C3B"/>
                </a:solidFill>
                <a:effectLst/>
                <a:latin typeface="Times New Roman" panose="02020603050405020304" pitchFamily="18" charset="0"/>
              </a:rPr>
              <a:t>aiph</a:t>
            </a:r>
            <a:r>
              <a:rPr lang="fr-FR" sz="1100" b="0" i="0" u="none" strike="noStrike" dirty="0">
                <a:solidFill>
                  <a:srgbClr val="3C3C3B"/>
                </a:solidFill>
                <a:effectLst/>
                <a:latin typeface="Times New Roman" panose="02020603050405020304" pitchFamily="18" charset="0"/>
              </a:rPr>
              <a:t> (2021, 11 novembre) : </a:t>
            </a:r>
            <a:r>
              <a:rPr lang="fr-FR" sz="1100" b="0" i="0" u="none" strike="noStrike" dirty="0" err="1">
                <a:solidFill>
                  <a:srgbClr val="3C3C3B"/>
                </a:solidFill>
                <a:effectLst/>
                <a:latin typeface="Times New Roman" panose="02020603050405020304" pitchFamily="18" charset="0"/>
              </a:rPr>
              <a:t>Pindstrup</a:t>
            </a:r>
            <a:r>
              <a:rPr lang="fr-FR" sz="1100" b="0" i="0" u="none" strike="noStrike" dirty="0">
                <a:solidFill>
                  <a:srgbClr val="3C3C3B"/>
                </a:solidFill>
                <a:effectLst/>
                <a:latin typeface="Times New Roman" panose="02020603050405020304" pitchFamily="18" charset="0"/>
              </a:rPr>
              <a:t> Group </a:t>
            </a:r>
            <a:r>
              <a:rPr lang="fr-FR" sz="1100" b="0" i="0" u="none" strike="noStrike" dirty="0" err="1">
                <a:solidFill>
                  <a:srgbClr val="3C3C3B"/>
                </a:solidFill>
                <a:effectLst/>
                <a:latin typeface="Times New Roman" panose="02020603050405020304" pitchFamily="18" charset="0"/>
              </a:rPr>
              <a:t>announces</a:t>
            </a:r>
            <a:r>
              <a:rPr lang="fr-FR" sz="1100" b="0" i="0" u="none" strike="noStrike" dirty="0">
                <a:solidFill>
                  <a:srgbClr val="3C3C3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fr-FR" sz="1100" b="0" i="0" u="none" strike="noStrike" dirty="0" err="1">
                <a:solidFill>
                  <a:srgbClr val="3C3C3B"/>
                </a:solidFill>
                <a:effectLst/>
                <a:latin typeface="Times New Roman" panose="02020603050405020304" pitchFamily="18" charset="0"/>
              </a:rPr>
              <a:t>strategic</a:t>
            </a:r>
            <a:r>
              <a:rPr lang="fr-FR" sz="1100" b="0" i="0" u="none" strike="noStrike" dirty="0">
                <a:solidFill>
                  <a:srgbClr val="3C3C3B"/>
                </a:solidFill>
                <a:effectLst/>
                <a:latin typeface="Times New Roman" panose="02020603050405020304" pitchFamily="18" charset="0"/>
              </a:rPr>
              <a:t> acquisition of </a:t>
            </a:r>
            <a:r>
              <a:rPr lang="fr-FR" sz="1100" b="0" i="0" u="none" strike="noStrike" dirty="0" err="1">
                <a:solidFill>
                  <a:srgbClr val="3C3C3B"/>
                </a:solidFill>
                <a:effectLst/>
                <a:latin typeface="Times New Roman" panose="02020603050405020304" pitchFamily="18" charset="0"/>
              </a:rPr>
              <a:t>leading</a:t>
            </a:r>
            <a:r>
              <a:rPr lang="fr-FR" sz="1100" b="0" i="0" u="none" strike="noStrike" dirty="0">
                <a:solidFill>
                  <a:srgbClr val="3C3C3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fr-FR" sz="1100" b="0" i="0" u="none" strike="noStrike" dirty="0" err="1">
                <a:solidFill>
                  <a:srgbClr val="3C3C3B"/>
                </a:solidFill>
                <a:effectLst/>
                <a:latin typeface="Times New Roman" panose="02020603050405020304" pitchFamily="18" charset="0"/>
              </a:rPr>
              <a:t>growing</a:t>
            </a:r>
            <a:r>
              <a:rPr lang="fr-FR" sz="1100" b="0" i="0" u="none" strike="noStrike" dirty="0">
                <a:solidFill>
                  <a:srgbClr val="3C3C3B"/>
                </a:solidFill>
                <a:effectLst/>
                <a:latin typeface="Times New Roman" panose="02020603050405020304" pitchFamily="18" charset="0"/>
              </a:rPr>
              <a:t> media </a:t>
            </a:r>
            <a:r>
              <a:rPr lang="fr-FR" sz="1100" b="0" i="0" u="none" strike="noStrike" dirty="0" err="1">
                <a:solidFill>
                  <a:srgbClr val="3C3C3B"/>
                </a:solidFill>
                <a:effectLst/>
                <a:latin typeface="Times New Roman" panose="02020603050405020304" pitchFamily="18" charset="0"/>
              </a:rPr>
              <a:t>company</a:t>
            </a:r>
            <a:r>
              <a:rPr lang="fr-FR" sz="1100" b="0" i="0" u="none" strike="noStrike" dirty="0">
                <a:solidFill>
                  <a:srgbClr val="3C3C3B"/>
                </a:solidFill>
                <a:effectLst/>
                <a:latin typeface="Times New Roman" panose="02020603050405020304" pitchFamily="18" charset="0"/>
              </a:rPr>
              <a:t> Carolina </a:t>
            </a:r>
            <a:r>
              <a:rPr lang="fr-FR" sz="1100" b="0" i="0" u="none" strike="noStrike" dirty="0" err="1">
                <a:solidFill>
                  <a:srgbClr val="3C3C3B"/>
                </a:solidFill>
                <a:effectLst/>
                <a:latin typeface="Times New Roman" panose="02020603050405020304" pitchFamily="18" charset="0"/>
              </a:rPr>
              <a:t>Soil</a:t>
            </a:r>
            <a:r>
              <a:rPr lang="fr-FR" sz="1100" b="0" i="0" u="none" strike="noStrike" dirty="0">
                <a:solidFill>
                  <a:srgbClr val="3C3C3B"/>
                </a:solidFill>
                <a:effectLst/>
                <a:latin typeface="Times New Roman" panose="02020603050405020304" pitchFamily="18" charset="0"/>
              </a:rPr>
              <a:t> do Brasil, consulté à l’adresse : </a:t>
            </a:r>
            <a:r>
              <a:rPr lang="fr-FR" sz="1100" b="0" i="0" u="sng" strike="noStrike" dirty="0">
                <a:solidFill>
                  <a:srgbClr val="0097A7"/>
                </a:solidFill>
                <a:effectLst/>
                <a:latin typeface="Times New Roman" panose="02020603050405020304" pitchFamily="18" charset="0"/>
                <a:hlinkClick r:id="rId11"/>
              </a:rPr>
              <a:t>https://aiph.org/floraculture/news/pindstrup-group-announces-strategic-acquisition-of-leading-growing-media-company-carolina-soil-do-brasil/</a:t>
            </a:r>
            <a:endParaRPr lang="fr-FR" sz="11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</a:endParaRPr>
          </a:p>
        </p:txBody>
      </p:sp>
      <p:sp>
        <p:nvSpPr>
          <p:cNvPr id="489" name="Google Shape;489;p51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29</a:t>
            </a:fld>
            <a:endParaRPr/>
          </a:p>
        </p:txBody>
      </p:sp>
      <p:sp>
        <p:nvSpPr>
          <p:cNvPr id="6" name="Google Shape;488;p51">
            <a:extLst>
              <a:ext uri="{FF2B5EF4-FFF2-40B4-BE49-F238E27FC236}">
                <a16:creationId xmlns:a16="http://schemas.microsoft.com/office/drawing/2014/main" id="{42527129-C129-4D32-AB6D-33F5E2556BB7}"/>
              </a:ext>
            </a:extLst>
          </p:cNvPr>
          <p:cNvSpPr txBox="1">
            <a:spLocks/>
          </p:cNvSpPr>
          <p:nvPr/>
        </p:nvSpPr>
        <p:spPr>
          <a:xfrm>
            <a:off x="5857293" y="120174"/>
            <a:ext cx="5925000" cy="6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679015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67901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79015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fr-FR" sz="1300" dirty="0">
                <a:solidFill>
                  <a:schemeClr val="dk1"/>
                </a:solidFill>
              </a:rPr>
              <a:t>Commerce et Réglementation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100" u="sng" dirty="0">
                <a:solidFill>
                  <a:srgbClr val="0097A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https://www.reussir.fr/fruits-legumes/le-brocoli-bimi-a-la-conquete-du-marche-francais</a:t>
            </a:r>
            <a:endParaRPr lang="fr-FR" sz="1100" u="sng" dirty="0">
              <a:solidFill>
                <a:srgbClr val="0097A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100" u="sng" dirty="0">
                <a:solidFill>
                  <a:srgbClr val="0097A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https://www.lienhorticole.fr/actualites/manifestations-grand-public-des-tremplins-pour-faire-avancer-la-filiere-1,1,2024121829.html</a:t>
            </a:r>
            <a:endParaRPr lang="fr-FR" sz="1100" u="sng" dirty="0">
              <a:solidFill>
                <a:srgbClr val="0097A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100" u="sng" dirty="0">
                <a:solidFill>
                  <a:srgbClr val="0097A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https://www.wto.org/french/news_f/news21_f/agri_28oct21_f.htm</a:t>
            </a:r>
            <a:endParaRPr lang="fr-FR" sz="1100" u="sng" dirty="0">
              <a:solidFill>
                <a:srgbClr val="0097A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100" u="sng" dirty="0">
                <a:solidFill>
                  <a:srgbClr val="0097A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https://www.pleinchamp.com/actualite/transition-une-marque-pour-soutenir-la-conversion-en-ab?fbclid=IwAR2bpqFbgiSkx-nj3drwq-ihjRyeo3P9R1ORaeBUmsptvwe63hNdzpH8RhU</a:t>
            </a:r>
            <a:endParaRPr lang="fr-FR" sz="1300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fr-FR" sz="1300" dirty="0">
                <a:solidFill>
                  <a:schemeClr val="dk1"/>
                </a:solidFill>
              </a:rPr>
              <a:t>Organisation de la filière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cbnews</a:t>
            </a:r>
            <a:r>
              <a:rPr lang="fr-FR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GULFSTREAM GROUP SIGNE LA NOUVELLE CAMPAGNE D'INTERFEL, consulté à l’adresse : </a:t>
            </a:r>
            <a:r>
              <a:rPr lang="fr-FR" sz="1100" u="sng" dirty="0">
                <a:solidFill>
                  <a:srgbClr val="0097A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https://www.cbnews.fr/marques/image-gulfstream-group-signe-nouvelle-campagne-interfel-65128</a:t>
            </a:r>
            <a:endParaRPr lang="fr-FR" sz="1100" u="sng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arboriculture-</a:t>
            </a:r>
            <a:r>
              <a:rPr lang="fr-FR" sz="11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fruitiere</a:t>
            </a:r>
            <a:r>
              <a:rPr lang="fr-FR" sz="11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(2021, 10 novembre) : Une nouvelle structure d’approvisionnement en fruits et légumes,  consulté à l’adresse : </a:t>
            </a:r>
            <a:r>
              <a:rPr lang="fr-FR" sz="1100" u="sng" dirty="0">
                <a:solidFill>
                  <a:srgbClr val="0097A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https://www.arboriculture-fruitiere.com/articles/commercialisation/une-nouvelle-structure-dapprovisionnement-en-fruits-et-legumes</a:t>
            </a:r>
            <a:endParaRPr lang="fr-FR" sz="1100" u="sng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100" dirty="0" err="1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lienhorticole</a:t>
            </a:r>
            <a:r>
              <a:rPr lang="fr-FR" sz="1100" dirty="0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(2021, 12 novembre) : </a:t>
            </a:r>
            <a:r>
              <a:rPr lang="fr-FR" sz="11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Salon d’automne du chrysanthème, des jeunes plants et des intrants : satisfaction au rendez-vous, consulté à l’adresse : </a:t>
            </a:r>
            <a:r>
              <a:rPr lang="fr-FR" sz="1100" u="sng" dirty="0">
                <a:solidFill>
                  <a:srgbClr val="0097A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https://www.lienhorticole.fr/actualites/au-lycee-terre-dhorizon-aromans-sur-isere-26-salon-dautomne-du-chrysantheme-des-jeunes-plants-et-des-intrants-satisfaction-au-rendez-vous-1,1,2084677651.html</a:t>
            </a:r>
            <a:endParaRPr lang="fr-FR" sz="11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fr-FR" sz="1300" dirty="0">
                <a:solidFill>
                  <a:schemeClr val="dk1"/>
                </a:solidFill>
              </a:rPr>
              <a:t>Dossier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100" b="0" i="0" u="sng" strike="noStrike" dirty="0">
                <a:solidFill>
                  <a:srgbClr val="0097A7"/>
                </a:solidFill>
                <a:effectLst/>
                <a:latin typeface="Arial" panose="020B0604020202020204" pitchFamily="34" charset="0"/>
                <a:hlinkClick r:id="rId19"/>
              </a:rPr>
              <a:t>https://www.pleinchamp.com/actualite/etiquetage-l-overdose-de-logos</a:t>
            </a:r>
            <a:endParaRPr lang="en-GB" sz="1100" dirty="0"/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100" b="0" i="0" u="sng" strike="noStrike" dirty="0">
                <a:solidFill>
                  <a:srgbClr val="0097A7"/>
                </a:solidFill>
                <a:effectLst/>
                <a:latin typeface="Arial" panose="020B0604020202020204" pitchFamily="34" charset="0"/>
                <a:hlinkClick r:id="rId20"/>
              </a:rPr>
              <a:t>https://www.pleinchamp.com/actualite/nutriscore-eco-score-siga-comment-s-y-retrouver-sur-les-etiquettes</a:t>
            </a:r>
            <a:endParaRPr lang="en-GB" sz="1100" dirty="0"/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100" b="0" i="0" u="sng" strike="noStrike" dirty="0">
                <a:solidFill>
                  <a:srgbClr val="0097A7"/>
                </a:solidFill>
                <a:effectLst/>
                <a:latin typeface="Arial" panose="020B0604020202020204" pitchFamily="34" charset="0"/>
                <a:hlinkClick r:id="rId21"/>
              </a:rPr>
              <a:t>https://www.pleinchamp.com/actualite/focus-sur-la-hvn-la-haute-valeur-naturelle</a:t>
            </a:r>
            <a:endParaRPr lang="en-GB" sz="1100" dirty="0"/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100" b="0" i="0" u="sng" strike="noStrike" dirty="0">
                <a:solidFill>
                  <a:srgbClr val="0097A7"/>
                </a:solidFill>
                <a:effectLst/>
                <a:latin typeface="Arial" panose="020B0604020202020204" pitchFamily="34" charset="0"/>
                <a:hlinkClick r:id="rId22"/>
              </a:rPr>
              <a:t>https://www.pleinchamp.com/actualite/l-affichage-environnemental-des-produits-alimentaires-se-precise</a:t>
            </a:r>
            <a:endParaRPr lang="en-GB" sz="1100" dirty="0">
              <a:effectLst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endParaRPr lang="fr-FR" sz="14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r-FR"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8CA7FD-E0DD-419B-A854-67E2DB2457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2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7"/>
          <p:cNvSpPr txBox="1">
            <a:spLocks noGrp="1"/>
          </p:cNvSpPr>
          <p:nvPr>
            <p:ph type="title"/>
          </p:nvPr>
        </p:nvSpPr>
        <p:spPr>
          <a:xfrm>
            <a:off x="1218886" y="181279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1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onstantia"/>
              <a:buNone/>
            </a:pPr>
            <a:r>
              <a:rPr lang="fr-FR" sz="4400" b="1"/>
              <a:t>Innovations technologiques</a:t>
            </a:r>
            <a:endParaRPr/>
          </a:p>
        </p:txBody>
      </p:sp>
      <p:pic>
        <p:nvPicPr>
          <p:cNvPr id="241" name="Google Shape;241;p27" descr="Innovation-pole-nutrition-vegetale-min - TIMAC AGRO U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3715" y="1831451"/>
            <a:ext cx="5696583" cy="379772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7"/>
          <p:cNvSpPr txBox="1"/>
          <p:nvPr/>
        </p:nvSpPr>
        <p:spPr>
          <a:xfrm>
            <a:off x="4617720" y="5629174"/>
            <a:ext cx="5582649" cy="2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Calibri"/>
              <a:buNone/>
            </a:pPr>
            <a:r>
              <a:rPr lang="fr-FR" sz="7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https://uy.timacagro.com/innovation/la-division-nutricion-vegetal/</a:t>
            </a:r>
            <a:endParaRPr/>
          </a:p>
        </p:txBody>
      </p:sp>
      <p:sp>
        <p:nvSpPr>
          <p:cNvPr id="243" name="Google Shape;243;p27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6FABD48-90DE-4C53-AA8E-37DBEC6C5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7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1107073" y="322499"/>
            <a:ext cx="106416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400" i="1" dirty="0"/>
              <a:t>Découvrez le robot de récolte </a:t>
            </a:r>
            <a:r>
              <a:rPr lang="fr-FR" sz="3400" i="1" dirty="0" err="1"/>
              <a:t>Certhon</a:t>
            </a:r>
            <a:r>
              <a:rPr lang="fr-FR" sz="3400" i="1" dirty="0"/>
              <a:t> : le robot multifonctionnel pour la récolte des tomates</a:t>
            </a:r>
          </a:p>
        </p:txBody>
      </p:sp>
      <p:sp>
        <p:nvSpPr>
          <p:cNvPr id="252" name="Google Shape;252;p28"/>
          <p:cNvSpPr txBox="1">
            <a:spLocks noGrp="1"/>
          </p:cNvSpPr>
          <p:nvPr>
            <p:ph type="body" idx="2"/>
          </p:nvPr>
        </p:nvSpPr>
        <p:spPr>
          <a:xfrm>
            <a:off x="5468907" y="1914689"/>
            <a:ext cx="6428836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 fontScale="92500" lnSpcReduction="10000"/>
          </a:bodyPr>
          <a:lstStyle/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 dirty="0"/>
              <a:t>Article du 7 novembre 2021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 dirty="0"/>
              <a:t>Partenariat entre </a:t>
            </a:r>
            <a:r>
              <a:rPr lang="fr-FR" sz="2100" dirty="0" err="1"/>
              <a:t>Certhon</a:t>
            </a:r>
            <a:r>
              <a:rPr lang="fr-FR" sz="2100" dirty="0"/>
              <a:t> et DENSO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 u="sng" dirty="0"/>
              <a:t>Fonctionnalités : </a:t>
            </a:r>
          </a:p>
          <a:p>
            <a:pPr marL="635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fr-FR" sz="2100" b="1" dirty="0"/>
              <a:t>Détection</a:t>
            </a:r>
            <a:r>
              <a:rPr lang="fr-FR" sz="2100" dirty="0"/>
              <a:t> avec technologie de vision avancée</a:t>
            </a:r>
          </a:p>
          <a:p>
            <a:pPr marL="635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fr-FR" sz="2100" dirty="0"/>
              <a:t>Déplacement </a:t>
            </a:r>
            <a:r>
              <a:rPr lang="fr-FR" sz="2100" b="1" dirty="0"/>
              <a:t>multidirectionnel</a:t>
            </a:r>
          </a:p>
          <a:p>
            <a:pPr marL="635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fr-FR" sz="2100" dirty="0"/>
              <a:t>Récolte en </a:t>
            </a:r>
            <a:r>
              <a:rPr lang="fr-FR" sz="2100" b="1" dirty="0"/>
              <a:t>continu</a:t>
            </a:r>
          </a:p>
          <a:p>
            <a:pPr marL="635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fr-FR" sz="2100" b="1" dirty="0"/>
              <a:t>Apprentissage</a:t>
            </a:r>
            <a:r>
              <a:rPr lang="fr-FR" sz="2100" dirty="0"/>
              <a:t> profond (« </a:t>
            </a:r>
            <a:r>
              <a:rPr lang="fr-FR" sz="2100" dirty="0" err="1"/>
              <a:t>Deep</a:t>
            </a:r>
            <a:r>
              <a:rPr lang="fr-FR" sz="2100" dirty="0"/>
              <a:t> </a:t>
            </a:r>
            <a:r>
              <a:rPr lang="fr-FR" sz="2100" dirty="0" err="1"/>
              <a:t>learning</a:t>
            </a:r>
            <a:r>
              <a:rPr lang="fr-FR" sz="2100" dirty="0"/>
              <a:t> »)</a:t>
            </a:r>
          </a:p>
          <a:p>
            <a:pPr marL="349250" indent="-342900" algn="just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fr-FR" sz="2100" dirty="0"/>
              <a:t>Projet d’avenir proche</a:t>
            </a:r>
            <a:endParaRPr sz="2100" dirty="0"/>
          </a:p>
        </p:txBody>
      </p:sp>
      <p:sp>
        <p:nvSpPr>
          <p:cNvPr id="253" name="Google Shape;253;p2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  <p:pic>
        <p:nvPicPr>
          <p:cNvPr id="4" name="Image 3" descr="Une image contenant arbre&#10;&#10;Description générée automatiquement">
            <a:extLst>
              <a:ext uri="{FF2B5EF4-FFF2-40B4-BE49-F238E27FC236}">
                <a16:creationId xmlns:a16="http://schemas.microsoft.com/office/drawing/2014/main" id="{7E222087-8622-47E2-AC91-0305F1A5B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14" y="2222656"/>
            <a:ext cx="4240811" cy="2543066"/>
          </a:xfrm>
          <a:prstGeom prst="rect">
            <a:avLst/>
          </a:prstGeom>
        </p:spPr>
      </p:pic>
      <p:sp>
        <p:nvSpPr>
          <p:cNvPr id="10" name="Google Shape;234;p26">
            <a:extLst>
              <a:ext uri="{FF2B5EF4-FFF2-40B4-BE49-F238E27FC236}">
                <a16:creationId xmlns:a16="http://schemas.microsoft.com/office/drawing/2014/main" id="{7D78BE76-FD62-4A1D-923F-634A69726D35}"/>
              </a:ext>
            </a:extLst>
          </p:cNvPr>
          <p:cNvSpPr txBox="1"/>
          <p:nvPr/>
        </p:nvSpPr>
        <p:spPr>
          <a:xfrm>
            <a:off x="607414" y="4765721"/>
            <a:ext cx="4240811" cy="20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</a:pPr>
            <a:r>
              <a:rPr lang="fr-FR" sz="7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http://www.hortitecnews.com/wp-content/uploads/2021/11/Sans-titre.png</a:t>
            </a:r>
            <a:endParaRPr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181D14-8A4B-4EF8-881A-E620472E5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36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9"/>
          <p:cNvSpPr txBox="1">
            <a:spLocks noGrp="1"/>
          </p:cNvSpPr>
          <p:nvPr>
            <p:ph type="title"/>
          </p:nvPr>
        </p:nvSpPr>
        <p:spPr>
          <a:xfrm>
            <a:off x="1107073" y="322499"/>
            <a:ext cx="10641640" cy="113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onstantia"/>
              <a:buNone/>
            </a:pPr>
            <a:r>
              <a:rPr lang="fr-FR" sz="3400" i="1" dirty="0"/>
              <a:t>Les « super-pouvoirs » de la mousse</a:t>
            </a:r>
            <a:endParaRPr sz="3400" i="1" dirty="0"/>
          </a:p>
        </p:txBody>
      </p:sp>
      <p:sp>
        <p:nvSpPr>
          <p:cNvPr id="260" name="Google Shape;260;p29"/>
          <p:cNvSpPr txBox="1">
            <a:spLocks noGrp="1"/>
          </p:cNvSpPr>
          <p:nvPr>
            <p:ph type="body" idx="3"/>
          </p:nvPr>
        </p:nvSpPr>
        <p:spPr>
          <a:xfrm>
            <a:off x="189756" y="2413001"/>
            <a:ext cx="5827187" cy="3759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dirty="0">
              <a:solidFill>
                <a:srgbClr val="40404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endParaRPr sz="1800" dirty="0">
              <a:solidFill>
                <a:srgbClr val="40404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63" name="Google Shape;263;p29"/>
          <p:cNvSpPr txBox="1">
            <a:spLocks noGrp="1"/>
          </p:cNvSpPr>
          <p:nvPr>
            <p:ph type="body" idx="2"/>
          </p:nvPr>
        </p:nvSpPr>
        <p:spPr>
          <a:xfrm>
            <a:off x="417300" y="2079749"/>
            <a:ext cx="7783271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 fontScale="92500" lnSpcReduction="20000"/>
          </a:bodyPr>
          <a:lstStyle/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 dirty="0"/>
              <a:t>Article du 5 novembre 2021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 dirty="0"/>
              <a:t>L’un des deux prix de l’innovation de Huawei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 dirty="0"/>
              <a:t>Toitures en mousse (isolant et élimine les poussières)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 u="sng" dirty="0"/>
              <a:t>Murs intérieurs végétalisés (« Totem ») :</a:t>
            </a:r>
          </a:p>
          <a:p>
            <a:pPr marL="6350" lvl="0" indent="0" algn="just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fr-FR" sz="2100" b="1" dirty="0"/>
              <a:t>Rafraîchit</a:t>
            </a:r>
            <a:r>
              <a:rPr lang="fr-FR" sz="2100" dirty="0"/>
              <a:t> l’atmosphère</a:t>
            </a:r>
          </a:p>
          <a:p>
            <a:pPr marL="635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fr-FR" sz="2100" dirty="0"/>
              <a:t>Capacité d’</a:t>
            </a:r>
            <a:r>
              <a:rPr lang="fr-FR" sz="2100" b="1" dirty="0"/>
              <a:t>absorption</a:t>
            </a:r>
            <a:r>
              <a:rPr lang="fr-FR" sz="2100" dirty="0"/>
              <a:t> des composés organiques volatils (COV)</a:t>
            </a:r>
          </a:p>
          <a:p>
            <a:pPr marL="635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fr-FR" sz="2100" dirty="0"/>
              <a:t>Capacité de </a:t>
            </a:r>
            <a:r>
              <a:rPr lang="fr-FR" sz="2100" b="1" dirty="0"/>
              <a:t>résilience</a:t>
            </a:r>
          </a:p>
          <a:p>
            <a:pPr marL="349250" indent="-342900" algn="just">
              <a:lnSpc>
                <a:spcPct val="200000"/>
              </a:lnSpc>
              <a:spcBef>
                <a:spcPts val="0"/>
              </a:spcBef>
              <a:buSzPts val="2100"/>
            </a:pPr>
            <a:r>
              <a:rPr lang="fr-FR" sz="2100" dirty="0"/>
              <a:t>Une entreprise qui prend son envol (2000 à 20000€ par mois)</a:t>
            </a:r>
          </a:p>
          <a:p>
            <a:pPr marL="6350" indent="0" algn="just">
              <a:lnSpc>
                <a:spcPct val="150000"/>
              </a:lnSpc>
              <a:spcBef>
                <a:spcPts val="0"/>
              </a:spcBef>
              <a:buSzPts val="2100"/>
              <a:buNone/>
            </a:pPr>
            <a:endParaRPr sz="2100" dirty="0"/>
          </a:p>
        </p:txBody>
      </p:sp>
      <p:sp>
        <p:nvSpPr>
          <p:cNvPr id="264" name="Google Shape;264;p29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  <p:pic>
        <p:nvPicPr>
          <p:cNvPr id="6" name="Image 5" descr="Une image contenant personne, four, vague, cuisinant&#10;&#10;Description générée automatiquement">
            <a:extLst>
              <a:ext uri="{FF2B5EF4-FFF2-40B4-BE49-F238E27FC236}">
                <a16:creationId xmlns:a16="http://schemas.microsoft.com/office/drawing/2014/main" id="{89D3C5B4-88E8-4750-8948-82DA131AC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0468" y="1098550"/>
            <a:ext cx="3333749" cy="4444999"/>
          </a:xfrm>
          <a:prstGeom prst="rect">
            <a:avLst/>
          </a:prstGeom>
        </p:spPr>
      </p:pic>
      <p:sp>
        <p:nvSpPr>
          <p:cNvPr id="13" name="Google Shape;234;p26">
            <a:extLst>
              <a:ext uri="{FF2B5EF4-FFF2-40B4-BE49-F238E27FC236}">
                <a16:creationId xmlns:a16="http://schemas.microsoft.com/office/drawing/2014/main" id="{38DD18F7-B879-4FBD-A73C-F9A9A6AAE993}"/>
              </a:ext>
            </a:extLst>
          </p:cNvPr>
          <p:cNvSpPr txBox="1"/>
          <p:nvPr/>
        </p:nvSpPr>
        <p:spPr>
          <a:xfrm>
            <a:off x="8550468" y="5543549"/>
            <a:ext cx="333375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</a:pPr>
            <a:r>
              <a:rPr lang="fr-FR" sz="7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https://862255.smushcdn.com/1925003/wp-content/uploads/2021/11/1-768x1024.jpeg?lossy=1&amp;strip=1&amp;webp=1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36441A-13F2-4909-96A0-8974EA7219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232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0"/>
          <p:cNvSpPr txBox="1">
            <a:spLocks noGrp="1"/>
          </p:cNvSpPr>
          <p:nvPr>
            <p:ph type="title"/>
          </p:nvPr>
        </p:nvSpPr>
        <p:spPr>
          <a:xfrm>
            <a:off x="1107075" y="780150"/>
            <a:ext cx="108660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onstantia"/>
              <a:buNone/>
            </a:pPr>
            <a:r>
              <a:rPr lang="fr-FR" sz="3400" i="1" dirty="0"/>
              <a:t>New Holland lance la récolteuse Braud 11.90 X Multi pour les vergers haute densité</a:t>
            </a:r>
            <a:endParaRPr sz="3400" i="1" dirty="0"/>
          </a:p>
        </p:txBody>
      </p:sp>
      <p:sp>
        <p:nvSpPr>
          <p:cNvPr id="273" name="Google Shape;273;p30"/>
          <p:cNvSpPr txBox="1">
            <a:spLocks noGrp="1"/>
          </p:cNvSpPr>
          <p:nvPr>
            <p:ph type="body" idx="2"/>
          </p:nvPr>
        </p:nvSpPr>
        <p:spPr>
          <a:xfrm>
            <a:off x="5309938" y="1892969"/>
            <a:ext cx="6820500" cy="358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 dirty="0"/>
              <a:t>Article du 29 octobre 2021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 dirty="0"/>
              <a:t>Pour les vergers haute densité avec SES (super efficient system)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 dirty="0"/>
              <a:t>Capacité et efficacité de récolte pour différentes espèces de fruits (ex: 4km/h avec les amandes)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 dirty="0"/>
              <a:t>Tunnel, secouage, panier, nettoyage</a:t>
            </a:r>
          </a:p>
        </p:txBody>
      </p:sp>
      <p:sp>
        <p:nvSpPr>
          <p:cNvPr id="7" name="Google Shape;284;p31">
            <a:extLst>
              <a:ext uri="{FF2B5EF4-FFF2-40B4-BE49-F238E27FC236}">
                <a16:creationId xmlns:a16="http://schemas.microsoft.com/office/drawing/2014/main" id="{4420C634-C14F-4764-80BA-169A8FD4417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071518" y="6475425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  <p:pic>
        <p:nvPicPr>
          <p:cNvPr id="4" name="Image 3" descr="Une image contenant texte, herbe, extérieur, arbre&#10;&#10;Description générée automatiquement">
            <a:extLst>
              <a:ext uri="{FF2B5EF4-FFF2-40B4-BE49-F238E27FC236}">
                <a16:creationId xmlns:a16="http://schemas.microsoft.com/office/drawing/2014/main" id="{E54836C3-6E2E-4343-BBE4-F398D000FA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53" r="6323"/>
          <a:stretch/>
        </p:blipFill>
        <p:spPr>
          <a:xfrm>
            <a:off x="192504" y="2057863"/>
            <a:ext cx="4999357" cy="3333750"/>
          </a:xfrm>
          <a:prstGeom prst="rect">
            <a:avLst/>
          </a:prstGeom>
        </p:spPr>
      </p:pic>
      <p:sp>
        <p:nvSpPr>
          <p:cNvPr id="11" name="Google Shape;234;p26">
            <a:extLst>
              <a:ext uri="{FF2B5EF4-FFF2-40B4-BE49-F238E27FC236}">
                <a16:creationId xmlns:a16="http://schemas.microsoft.com/office/drawing/2014/main" id="{10D64272-1A9E-44C4-8B96-4DCD82400F17}"/>
              </a:ext>
            </a:extLst>
          </p:cNvPr>
          <p:cNvSpPr txBox="1"/>
          <p:nvPr/>
        </p:nvSpPr>
        <p:spPr>
          <a:xfrm>
            <a:off x="192505" y="5304238"/>
            <a:ext cx="499935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</a:pPr>
            <a:r>
              <a:rPr lang="fr-FR" sz="7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https://www.arboriculture-fruitiere.com/sites/arboriculture-fruitiere.com/files/styles/fullsize/public/field/image/recolteuse_fruits_braud_11._90_multi_new_holland_0.jpg?itok=Os-Qswc_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FC9A67-CE39-4142-B4FF-01944C363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760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0"/>
          <p:cNvSpPr txBox="1">
            <a:spLocks noGrp="1"/>
          </p:cNvSpPr>
          <p:nvPr>
            <p:ph type="title"/>
          </p:nvPr>
        </p:nvSpPr>
        <p:spPr>
          <a:xfrm>
            <a:off x="1107075" y="780150"/>
            <a:ext cx="108660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Constantia"/>
              <a:buNone/>
            </a:pPr>
            <a:r>
              <a:rPr lang="fr-FR" sz="3400" i="1" dirty="0"/>
              <a:t>Autres innovations intéressantes à explorer</a:t>
            </a:r>
            <a:endParaRPr sz="3400" i="1" dirty="0"/>
          </a:p>
        </p:txBody>
      </p:sp>
      <p:sp>
        <p:nvSpPr>
          <p:cNvPr id="7" name="Google Shape;284;p31">
            <a:extLst>
              <a:ext uri="{FF2B5EF4-FFF2-40B4-BE49-F238E27FC236}">
                <a16:creationId xmlns:a16="http://schemas.microsoft.com/office/drawing/2014/main" id="{4420C634-C14F-4764-80BA-169A8FD4417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071518" y="6475425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4C0A89C0-5C62-4BDB-B40E-6D79629EBB07}"/>
              </a:ext>
            </a:extLst>
          </p:cNvPr>
          <p:cNvCxnSpPr>
            <a:cxnSpLocks/>
          </p:cNvCxnSpPr>
          <p:nvPr/>
        </p:nvCxnSpPr>
        <p:spPr>
          <a:xfrm>
            <a:off x="6084887" y="1638300"/>
            <a:ext cx="0" cy="3951688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extérieur, personne&#10;&#10;Description générée automatiquement">
            <a:extLst>
              <a:ext uri="{FF2B5EF4-FFF2-40B4-BE49-F238E27FC236}">
                <a16:creationId xmlns:a16="http://schemas.microsoft.com/office/drawing/2014/main" id="{1E02748B-6D62-4A00-8985-DEC177C37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602" y="1776272"/>
            <a:ext cx="4233573" cy="2910581"/>
          </a:xfrm>
          <a:prstGeom prst="rect">
            <a:avLst/>
          </a:prstGeom>
        </p:spPr>
      </p:pic>
      <p:sp>
        <p:nvSpPr>
          <p:cNvPr id="11" name="Google Shape;252;p28">
            <a:extLst>
              <a:ext uri="{FF2B5EF4-FFF2-40B4-BE49-F238E27FC236}">
                <a16:creationId xmlns:a16="http://schemas.microsoft.com/office/drawing/2014/main" id="{02266E1A-8EE0-4A1E-A575-75E0301FFCA2}"/>
              </a:ext>
            </a:extLst>
          </p:cNvPr>
          <p:cNvSpPr txBox="1">
            <a:spLocks/>
          </p:cNvSpPr>
          <p:nvPr/>
        </p:nvSpPr>
        <p:spPr>
          <a:xfrm>
            <a:off x="172727" y="5007975"/>
            <a:ext cx="5742297" cy="94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67901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79015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350" indent="0" algn="ctr">
              <a:lnSpc>
                <a:spcPct val="150000"/>
              </a:lnSpc>
              <a:spcBef>
                <a:spcPts val="0"/>
              </a:spcBef>
              <a:buSzPts val="2100"/>
              <a:buNone/>
            </a:pPr>
            <a:r>
              <a:rPr lang="fr-FR" sz="2100" dirty="0"/>
              <a:t>La </a:t>
            </a:r>
            <a:r>
              <a:rPr lang="fr-FR" sz="2100" b="1" dirty="0"/>
              <a:t>micro-injection</a:t>
            </a:r>
            <a:r>
              <a:rPr lang="fr-FR" sz="2100" dirty="0"/>
              <a:t> dans le tronc, voie d’avenir pour la protection phytosanitaire des vergers? (8 novembre)</a:t>
            </a:r>
          </a:p>
        </p:txBody>
      </p:sp>
      <p:sp>
        <p:nvSpPr>
          <p:cNvPr id="12" name="Google Shape;252;p28">
            <a:extLst>
              <a:ext uri="{FF2B5EF4-FFF2-40B4-BE49-F238E27FC236}">
                <a16:creationId xmlns:a16="http://schemas.microsoft.com/office/drawing/2014/main" id="{493496F4-5D04-4ED6-9590-E32638BC6E23}"/>
              </a:ext>
            </a:extLst>
          </p:cNvPr>
          <p:cNvSpPr txBox="1">
            <a:spLocks/>
          </p:cNvSpPr>
          <p:nvPr/>
        </p:nvSpPr>
        <p:spPr>
          <a:xfrm>
            <a:off x="6273801" y="5007975"/>
            <a:ext cx="5742297" cy="94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679015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79015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79015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350" indent="0" algn="ctr">
              <a:lnSpc>
                <a:spcPct val="150000"/>
              </a:lnSpc>
              <a:spcBef>
                <a:spcPts val="0"/>
              </a:spcBef>
              <a:buSzPts val="2100"/>
              <a:buNone/>
            </a:pPr>
            <a:r>
              <a:rPr lang="fr-FR" sz="1800" dirty="0"/>
              <a:t>Conservation des fruits: l’outil </a:t>
            </a:r>
            <a:r>
              <a:rPr lang="en-GB" sz="1800" b="1" dirty="0" err="1"/>
              <a:t>Qua’dens</a:t>
            </a:r>
            <a:r>
              <a:rPr lang="en-GB" sz="1800" b="1" dirty="0"/>
              <a:t>®</a:t>
            </a:r>
            <a:r>
              <a:rPr lang="en-GB" sz="1800" dirty="0"/>
              <a:t> ouvre de </a:t>
            </a:r>
            <a:r>
              <a:rPr lang="en-GB" sz="1800" dirty="0" err="1"/>
              <a:t>nouvelles</a:t>
            </a:r>
            <a:r>
              <a:rPr lang="en-GB" sz="1800" dirty="0"/>
              <a:t> perspectives (10 </a:t>
            </a:r>
            <a:r>
              <a:rPr lang="en-GB" sz="1800" dirty="0" err="1"/>
              <a:t>novembre</a:t>
            </a:r>
            <a:r>
              <a:rPr lang="en-GB" sz="1800" dirty="0"/>
              <a:t>)</a:t>
            </a:r>
          </a:p>
          <a:p>
            <a:pPr marL="6350" indent="0" algn="ctr">
              <a:lnSpc>
                <a:spcPct val="150000"/>
              </a:lnSpc>
              <a:spcBef>
                <a:spcPts val="0"/>
              </a:spcBef>
              <a:buSzPts val="2100"/>
              <a:buNone/>
            </a:pPr>
            <a:r>
              <a:rPr lang="fr-FR" sz="1800" dirty="0"/>
              <a:t> </a:t>
            </a:r>
          </a:p>
        </p:txBody>
      </p:sp>
      <p:pic>
        <p:nvPicPr>
          <p:cNvPr id="13" name="Image 12" descr="Une image contenant intérieur, fruit, rang, rempli&#10;&#10;Description générée automatiquement">
            <a:extLst>
              <a:ext uri="{FF2B5EF4-FFF2-40B4-BE49-F238E27FC236}">
                <a16:creationId xmlns:a16="http://schemas.microsoft.com/office/drawing/2014/main" id="{7129111F-AE53-4155-90A7-449E34CAB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4600" y="1776272"/>
            <a:ext cx="4233572" cy="2910580"/>
          </a:xfrm>
          <a:prstGeom prst="rect">
            <a:avLst/>
          </a:prstGeom>
        </p:spPr>
      </p:pic>
      <p:sp>
        <p:nvSpPr>
          <p:cNvPr id="16" name="Google Shape;234;p26">
            <a:extLst>
              <a:ext uri="{FF2B5EF4-FFF2-40B4-BE49-F238E27FC236}">
                <a16:creationId xmlns:a16="http://schemas.microsoft.com/office/drawing/2014/main" id="{CECDD546-C175-410E-9701-ADD4702F8465}"/>
              </a:ext>
            </a:extLst>
          </p:cNvPr>
          <p:cNvSpPr txBox="1"/>
          <p:nvPr/>
        </p:nvSpPr>
        <p:spPr>
          <a:xfrm>
            <a:off x="941601" y="4686851"/>
            <a:ext cx="423357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</a:pPr>
            <a:r>
              <a:rPr lang="fr-FR" sz="7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https://www.reussir.fr/fruits-legumes/sites/fruits-legumes/files/styles/normal_size/public/_FEL420_TECH_MICROINJECTION_NIV1.jpg?itok=tW75SLzr</a:t>
            </a:r>
            <a:endParaRPr dirty="0"/>
          </a:p>
        </p:txBody>
      </p:sp>
      <p:sp>
        <p:nvSpPr>
          <p:cNvPr id="17" name="Google Shape;234;p26">
            <a:extLst>
              <a:ext uri="{FF2B5EF4-FFF2-40B4-BE49-F238E27FC236}">
                <a16:creationId xmlns:a16="http://schemas.microsoft.com/office/drawing/2014/main" id="{B099606B-7D5F-43A5-B382-044C13162FAA}"/>
              </a:ext>
            </a:extLst>
          </p:cNvPr>
          <p:cNvSpPr txBox="1"/>
          <p:nvPr/>
        </p:nvSpPr>
        <p:spPr>
          <a:xfrm>
            <a:off x="6994599" y="4686851"/>
            <a:ext cx="4233569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</a:pPr>
            <a:r>
              <a:rPr lang="fr-FR" sz="7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https://www.reussir.fr/fruits-legumes/sites/fruits-legumes/files/styles/normal_size/public/_FEL420_DOS_POIRE_PROJETQUADENS_NIV1QuaDenspoire.jpg?itok=30ztGBb6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D794CD-286D-4737-AAB6-4B05782DA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34054"/>
      </p:ext>
    </p:extLst>
  </p:cSld>
  <p:clrMapOvr>
    <a:masterClrMapping/>
  </p:clrMapOvr>
  <p:transition spd="med" advTm="404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2" descr="Carte Du Monde Faite De Fruits Et Légumes Photo stock - Image du pays,  afrique: 232600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 b="11869"/>
          <a:stretch/>
        </p:blipFill>
        <p:spPr>
          <a:xfrm>
            <a:off x="2099928" y="1542803"/>
            <a:ext cx="7988966" cy="4424854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2"/>
          <p:cNvSpPr txBox="1">
            <a:spLocks noGrp="1"/>
          </p:cNvSpPr>
          <p:nvPr>
            <p:ph type="title"/>
          </p:nvPr>
        </p:nvSpPr>
        <p:spPr>
          <a:xfrm>
            <a:off x="1218886" y="160340"/>
            <a:ext cx="9751061" cy="129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1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onstantia"/>
              <a:buNone/>
            </a:pPr>
            <a:r>
              <a:rPr lang="fr-FR" sz="4400" b="1"/>
              <a:t>Actualités Internationales</a:t>
            </a:r>
            <a:endParaRPr/>
          </a:p>
        </p:txBody>
      </p:sp>
      <p:sp>
        <p:nvSpPr>
          <p:cNvPr id="291" name="Google Shape;291;p32"/>
          <p:cNvSpPr txBox="1"/>
          <p:nvPr/>
        </p:nvSpPr>
        <p:spPr>
          <a:xfrm>
            <a:off x="0" y="6657947"/>
            <a:ext cx="5582649" cy="2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Calibri"/>
              <a:buNone/>
            </a:pPr>
            <a:r>
              <a:rPr lang="fr-FR" sz="7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https://fr.dreamstime.com/images-stock-carte-du-monde-faite-fruits-l%C3%A9gumes-image23260014</a:t>
            </a:r>
            <a:endParaRPr/>
          </a:p>
        </p:txBody>
      </p:sp>
      <p:sp>
        <p:nvSpPr>
          <p:cNvPr id="292" name="Google Shape;292;p32" descr="2021, Année internationale des fruits et des légumes | International Year  of Fruits and Vegetables 2021 | Food and Agriculture Organization of the  United Nations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2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792D2B-5838-4710-9B68-80D79ABF3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3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1107073" y="322499"/>
            <a:ext cx="106416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400" i="1" dirty="0"/>
              <a:t>Communiqué de presse : Déclaration commune du secteur des fruits et légumes frais d’Amérique du Nord</a:t>
            </a:r>
          </a:p>
        </p:txBody>
      </p:sp>
      <p:sp>
        <p:nvSpPr>
          <p:cNvPr id="252" name="Google Shape;252;p28"/>
          <p:cNvSpPr txBox="1">
            <a:spLocks noGrp="1"/>
          </p:cNvSpPr>
          <p:nvPr>
            <p:ph type="body" idx="2"/>
          </p:nvPr>
        </p:nvSpPr>
        <p:spPr>
          <a:xfrm>
            <a:off x="5635777" y="1849500"/>
            <a:ext cx="6428836" cy="3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 fontScale="92500" lnSpcReduction="20000"/>
          </a:bodyPr>
          <a:lstStyle/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 dirty="0"/>
              <a:t>Article du 4 novembre 2021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 dirty="0"/>
              <a:t>20 signataires (associations, comités…)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 dirty="0"/>
              <a:t>Rappellent les conséquences de la pandémie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Demandent “une action gouvernementale urgente pour remédier aux importantes perturbations” que subit la chaîne d’approvisionnement</a:t>
            </a:r>
          </a:p>
          <a:p>
            <a:pPr marL="457200" lvl="0" indent="-450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fr-FR" sz="2100" dirty="0">
                <a:latin typeface="Constantia" panose="02030602050306030303" pitchFamily="18" charset="0"/>
              </a:rPr>
              <a:t>Soumise au comité de la CA des Etats-Unis et aux ministres de l’agriculture canadienne</a:t>
            </a:r>
          </a:p>
        </p:txBody>
      </p:sp>
      <p:sp>
        <p:nvSpPr>
          <p:cNvPr id="253" name="Google Shape;253;p28"/>
          <p:cNvSpPr txBox="1">
            <a:spLocks noGrp="1"/>
          </p:cNvSpPr>
          <p:nvPr>
            <p:ph type="sldNum" idx="12"/>
          </p:nvPr>
        </p:nvSpPr>
        <p:spPr>
          <a:xfrm>
            <a:off x="11071518" y="6448421"/>
            <a:ext cx="812700" cy="180900"/>
          </a:xfrm>
          <a:prstGeom prst="rect">
            <a:avLst/>
          </a:prstGeom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  <p:sp>
        <p:nvSpPr>
          <p:cNvPr id="10" name="Google Shape;234;p26">
            <a:extLst>
              <a:ext uri="{FF2B5EF4-FFF2-40B4-BE49-F238E27FC236}">
                <a16:creationId xmlns:a16="http://schemas.microsoft.com/office/drawing/2014/main" id="{7D78BE76-FD62-4A1D-923F-634A69726D35}"/>
              </a:ext>
            </a:extLst>
          </p:cNvPr>
          <p:cNvSpPr txBox="1"/>
          <p:nvPr/>
        </p:nvSpPr>
        <p:spPr>
          <a:xfrm>
            <a:off x="291083" y="5421814"/>
            <a:ext cx="517782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</a:pPr>
            <a:r>
              <a:rPr lang="en-GB" sz="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https://cdn.ca.yapla.com/company/CPY7hUUdPvsNymxcoggnFJVw/asset/images/Nouvelles%20-%20SITE/LogosPartenairesIeFL.JPG</a:t>
            </a:r>
            <a:endParaRPr sz="7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CEED40-B03F-4481-8E4F-CA3B13030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82" y="1455299"/>
            <a:ext cx="5344695" cy="396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AA4249-C469-42DC-B821-753318FEC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28401"/>
      </p:ext>
    </p:extLst>
  </p:cSld>
  <p:clrMapOvr>
    <a:masterClrMapping/>
  </p:clrMapOvr>
  <p:transition spd="med" advTm="872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isine 16x9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1986</Words>
  <Application>Microsoft Office PowerPoint</Application>
  <PresentationFormat>Personnalisé</PresentationFormat>
  <Paragraphs>240</Paragraphs>
  <Slides>29</Slides>
  <Notes>19</Notes>
  <HiddenSlides>0</HiddenSlides>
  <MMClips>29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6" baseType="lpstr">
      <vt:lpstr>Times New Roman</vt:lpstr>
      <vt:lpstr>Constantia</vt:lpstr>
      <vt:lpstr>Arial</vt:lpstr>
      <vt:lpstr>Calibri</vt:lpstr>
      <vt:lpstr>Courier New</vt:lpstr>
      <vt:lpstr>Arial Black</vt:lpstr>
      <vt:lpstr>Cuisine 16x9</vt:lpstr>
      <vt:lpstr>Revue de presse Spécialité Ingénierie des Productions et des Produits de l’Horticulture  </vt:lpstr>
      <vt:lpstr>Sommaire</vt:lpstr>
      <vt:lpstr>Innovations technologiques</vt:lpstr>
      <vt:lpstr>Découvrez le robot de récolte Certhon : le robot multifonctionnel pour la récolte des tomates</vt:lpstr>
      <vt:lpstr>Les « super-pouvoirs » de la mousse</vt:lpstr>
      <vt:lpstr>New Holland lance la récolteuse Braud 11.90 X Multi pour les vergers haute densité</vt:lpstr>
      <vt:lpstr>Autres innovations intéressantes à explorer</vt:lpstr>
      <vt:lpstr>Actualités Internationales</vt:lpstr>
      <vt:lpstr>Communiqué de presse : Déclaration commune du secteur des fruits et légumes frais d’Amérique du Nord</vt:lpstr>
      <vt:lpstr>L’acquisition de Carolina Soli par le groupe Pindstrup</vt:lpstr>
      <vt:lpstr>Réglementation &amp; Commerce  (réglementation, marché, accords commerciaux...)</vt:lpstr>
      <vt:lpstr>Commerce: le Brocoli Bimi à la conquête du marché français</vt:lpstr>
      <vt:lpstr>Commerce: Des tremplins pour faire avancer la filière</vt:lpstr>
      <vt:lpstr>Commerce: Transition, une marque pour soutenir la conversion en AB </vt:lpstr>
      <vt:lpstr>Organisation de la filière</vt:lpstr>
      <vt:lpstr>Gulfstream Groupe signe la nouvelle campagne d’Interfel</vt:lpstr>
      <vt:lpstr>Gulfstream Groupe signe la nouvelle campagne d’Interfel</vt:lpstr>
      <vt:lpstr>Salon d’automne du chrysanthème, des jeunes plants et des intrants : satisfaction au rendez-vous</vt:lpstr>
      <vt:lpstr>Dossier: Étiquetage, overdose de logos et focus sur HVN</vt:lpstr>
      <vt:lpstr>Étiquetage, overdose de logos </vt:lpstr>
      <vt:lpstr>Étiquetage, overdose de logos</vt:lpstr>
      <vt:lpstr>Étiquetage, overdose de logos</vt:lpstr>
      <vt:lpstr>Étiquetage, overdose de logos</vt:lpstr>
      <vt:lpstr>Focus sur HVN</vt:lpstr>
      <vt:lpstr>Agenda</vt:lpstr>
      <vt:lpstr>Agenda </vt:lpstr>
      <vt:lpstr>Agenda </vt:lpstr>
      <vt:lpstr>Merci de votre attention ! </vt:lpstr>
      <vt:lpstr>Bibliographie / Sitographie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Revue de presse Spécialité Ingénierie des Productions et des Produits de l’Horticulture</dc:title>
  <dc:creator>grégory CHANTRE</dc:creator>
  <cp:lastModifiedBy>Niels Lelong</cp:lastModifiedBy>
  <cp:revision>36</cp:revision>
  <dcterms:modified xsi:type="dcterms:W3CDTF">2021-11-16T13:05:14Z</dcterms:modified>
</cp:coreProperties>
</file>