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Helvetica Neue" panose="020B0604020202020204" charset="0"/>
      <p:regular r:id="rId20"/>
      <p:bold r:id="rId21"/>
      <p:italic r:id="rId22"/>
      <p:boldItalic r:id="rId23"/>
    </p:embeddedFont>
    <p:embeddedFont>
      <p:font typeface="Raleway" pitchFamily="2" charset="0"/>
      <p:regular r:id="rId24"/>
      <p:bold r:id="rId25"/>
      <p:italic r:id="rId26"/>
      <p:boldItalic r:id="rId27"/>
    </p:embeddedFont>
    <p:embeddedFont>
      <p:font typeface="Roboto" panose="02000000000000000000" pitchFamily="2" charset="0"/>
      <p:regular r:id="rId28"/>
      <p:bold r:id="rId29"/>
      <p:italic r:id="rId30"/>
      <p:boldItalic r:id="rId31"/>
    </p:embeddedFont>
    <p:embeddedFont>
      <p:font typeface="Roboto Thin" panose="02000000000000000000" pitchFamily="2" charset="0"/>
      <p:regular r:id="rId32"/>
      <p:bold r:id="rId33"/>
      <p:italic r:id="rId34"/>
      <p:boldItalic r:id="rId35"/>
    </p:embeddedFont>
    <p:embeddedFont>
      <p:font typeface="Source Sans Pro" panose="020B0503030403020204" pitchFamily="34" charset="0"/>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3BFC4E-EDFE-4C88-A867-BAC6D9EB84AB}">
  <a:tblStyle styleId="{B43BFC4E-EDFE-4C88-A867-BAC6D9EB84A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4221" autoAdjust="0"/>
  </p:normalViewPr>
  <p:slideViewPr>
    <p:cSldViewPr snapToGrid="0">
      <p:cViewPr varScale="1">
        <p:scale>
          <a:sx n="50" d="100"/>
          <a:sy n="50" d="100"/>
        </p:scale>
        <p:origin x="2386" y="3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heme" Target="theme/theme1.xml"/><Relationship Id="rId20" Type="http://schemas.openxmlformats.org/officeDocument/2006/relationships/font" Target="fonts/font1.fntdata"/><Relationship Id="rId41"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eussir.fr/fruits-legumes/congres-de-legumes-de-france-en-attente-de-moyens-pour-plus-de-souverainet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interfel.com/actualites/filiere-fruits-et-legumes/dossier-energie/?utm_source=sendinblue&amp;utm_campaign=NL%20novembre%20Interfelcom&amp;utm_medium=email" TargetMode="External"/><Relationship Id="rId4" Type="http://schemas.openxmlformats.org/officeDocument/2006/relationships/hyperlink" Target="https://www.reussir.fr/fruits-legumes/premiere-reussie-pour-medagri"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eussir.fr/vrai-faux-sur-la-megabassine-de-sainte-soline-selon-la-chambre-dagriculture-des-deux-sevres"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francetvinfo.fr/monde/environnement/crise-climatique/bassines-agricoles-pourquoi-ces-projets-sont-ils-critiques-par-les-ecologistes-et-des-agriculteurs_5446819.html" TargetMode="External"/><Relationship Id="rId4" Type="http://schemas.openxmlformats.org/officeDocument/2006/relationships/hyperlink" Target="https://www.francetvinfo.fr/economie/emploi/metiers/agriculture/manifestation-anti-bassines-ce-n-etait-pas-un-rassemblement-pacifique-c-etait-tres-violent-deplore-le-ministre-de-l-agriculture-marc-fesneau_5448403.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eussir.fr/machinisme/sima-2022-le-grand-retour-de-constructeurs-francai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itab.asso.fr/actus/JT_PNPP_intrants_2022.php" TargetMode="External"/><Relationship Id="rId5" Type="http://schemas.openxmlformats.org/officeDocument/2006/relationships/hyperlink" Target="https://www.ctifl.fr/journee-interfiliere-2022-cultiver-sans-herbicides" TargetMode="External"/><Relationship Id="rId4" Type="http://schemas.openxmlformats.org/officeDocument/2006/relationships/hyperlink" Target="https://www.lienhorticole.fr/actualites/ahyeres-83-portes-ouvertes-aastredhor-mediterranee-de-lombriere-aux-conseils-connectes-1,3,3011413239.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legifrance.gouv.fr/jorf/id/JORFTEXT000046503595" TargetMode="External"/><Relationship Id="rId7" Type="http://schemas.openxmlformats.org/officeDocument/2006/relationships/hyperlink" Target="https://courses.monoprix.fr/products/MPX_79938/details?esl-k=sem-google%7Cnu%7Cc521908226398%7Cm%7Ck%7Cp%7Ct%7Cdc%7Ca123271289198%7Cg13123218904&amp;gclid=Cj0KCQjwk5ibBhDqARIsACzmgLRhv1994ydjoSJppNUpf2VXOC3hMCBwr5BTEvFdl5CJYB_uUf6pOj8aAnkGEALw_wcB&amp;gclsrc=aw.d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upload.wikimedia.org/wikipedia/commons/1/12/Lingots_du_Nord.jpg" TargetMode="External"/><Relationship Id="rId5" Type="http://schemas.openxmlformats.org/officeDocument/2006/relationships/hyperlink" Target="https://www.reussir.fr/secheresse-la-liste-des-derogations-pour-des-produits-labellises-par-linao-sallonge" TargetMode="External"/><Relationship Id="rId4" Type="http://schemas.openxmlformats.org/officeDocument/2006/relationships/hyperlink" Target="https://www.legifrance.gouv.fr/jorf/id/JORFTEXT000046503599"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a:t>Khalil</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7b45edbed3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7b45edbed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Alice</a:t>
            </a:r>
            <a:endParaRPr/>
          </a:p>
          <a:p>
            <a:pPr marL="0" lvl="0" indent="0" algn="l" rtl="0">
              <a:spcBef>
                <a:spcPts val="0"/>
              </a:spcBef>
              <a:spcAft>
                <a:spcPts val="0"/>
              </a:spcAft>
              <a:buNone/>
            </a:pPr>
            <a:r>
              <a:rPr lang="fr" u="sng">
                <a:solidFill>
                  <a:schemeClr val="hlink"/>
                </a:solidFill>
                <a:hlinkClick r:id="rId3"/>
              </a:rPr>
              <a:t>https://www.reussir.fr/fruits-legumes/congres-de-legumes-de-france-en-attente-de-moyens-pour-plus-de-souverainete</a:t>
            </a:r>
            <a:endParaRPr/>
          </a:p>
          <a:p>
            <a:pPr marL="0" lvl="0" indent="0" algn="l" rtl="0">
              <a:spcBef>
                <a:spcPts val="0"/>
              </a:spcBef>
              <a:spcAft>
                <a:spcPts val="0"/>
              </a:spcAft>
              <a:buNone/>
            </a:pPr>
            <a:r>
              <a:rPr lang="fr" u="sng">
                <a:solidFill>
                  <a:schemeClr val="hlink"/>
                </a:solidFill>
                <a:hlinkClick r:id="rId4"/>
              </a:rPr>
              <a:t>https://www.reussir.fr/fruits-legumes/premiere-reussie-pour-medagri</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fr" sz="1400" u="sng">
                <a:solidFill>
                  <a:schemeClr val="hlink"/>
                </a:solidFill>
                <a:latin typeface="Verdana"/>
                <a:ea typeface="Verdana"/>
                <a:cs typeface="Verdana"/>
                <a:sym typeface="Verdana"/>
                <a:hlinkClick r:id="rId5"/>
              </a:rPr>
              <a:t>https://www.interfel.com/actualites/filiere-fruits-et-legumes/dossier-energie/?utm_source=sendinblue&amp;utm_campaign=NL%20novembre%20Interfelcom&amp;utm_medium=email</a:t>
            </a:r>
            <a:endParaRPr sz="14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1400">
              <a:solidFill>
                <a:schemeClr val="dk1"/>
              </a:solidFill>
              <a:latin typeface="Verdana"/>
              <a:ea typeface="Verdana"/>
              <a:cs typeface="Verdana"/>
              <a:sym typeface="Verdan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838080a7c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838080a7c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Khalil</a:t>
            </a:r>
            <a:endParaRPr/>
          </a:p>
          <a:p>
            <a:pPr marL="0" lvl="0" indent="0" algn="l" rtl="0">
              <a:lnSpc>
                <a:spcPct val="115000"/>
              </a:lnSpc>
              <a:spcBef>
                <a:spcPts val="0"/>
              </a:spcBef>
              <a:spcAft>
                <a:spcPts val="0"/>
              </a:spcAft>
              <a:buNone/>
            </a:pPr>
            <a:r>
              <a:rPr lang="fr" sz="1200">
                <a:solidFill>
                  <a:srgbClr val="212529"/>
                </a:solidFill>
                <a:highlight>
                  <a:srgbClr val="FFFFFF"/>
                </a:highlight>
                <a:latin typeface="Roboto"/>
                <a:ea typeface="Roboto"/>
                <a:cs typeface="Roboto"/>
                <a:sym typeface="Roboto"/>
              </a:rPr>
              <a:t>Le Salon international des solutions et technologies pour une agriculture performante et durable, réunira les agriculteurs, éleveurs et producteurs, de petites ou grandes exploitations, de France et de l’international. La prochaine édition du SIMA se tiendra du dimanche 6 au jeudi 10 novembre 2022, au Parc des Expositions de Paris Nord Villepinte.</a:t>
            </a:r>
            <a:endParaRPr sz="1200">
              <a:solidFill>
                <a:srgbClr val="212529"/>
              </a:solidFill>
              <a:highlight>
                <a:srgbClr val="FFFFFF"/>
              </a:highlight>
              <a:latin typeface="Roboto"/>
              <a:ea typeface="Roboto"/>
              <a:cs typeface="Roboto"/>
              <a:sym typeface="Roboto"/>
            </a:endParaRPr>
          </a:p>
          <a:p>
            <a:pPr marL="0" lvl="0" indent="0" algn="l" rtl="0">
              <a:lnSpc>
                <a:spcPct val="120000"/>
              </a:lnSpc>
              <a:spcBef>
                <a:spcPts val="1200"/>
              </a:spcBef>
              <a:spcAft>
                <a:spcPts val="0"/>
              </a:spcAft>
              <a:buNone/>
            </a:pPr>
            <a:r>
              <a:rPr lang="fr" sz="1300">
                <a:solidFill>
                  <a:srgbClr val="212529"/>
                </a:solidFill>
                <a:highlight>
                  <a:srgbClr val="FFFFFF"/>
                </a:highlight>
                <a:latin typeface="Roboto"/>
                <a:ea typeface="Roboto"/>
                <a:cs typeface="Roboto"/>
                <a:sym typeface="Roboto"/>
              </a:rPr>
              <a:t>Nomenclature exposants</a:t>
            </a:r>
            <a:endParaRPr sz="1300">
              <a:solidFill>
                <a:srgbClr val="212529"/>
              </a:solidFill>
              <a:highlight>
                <a:srgbClr val="FFFFFF"/>
              </a:highlight>
              <a:latin typeface="Roboto"/>
              <a:ea typeface="Roboto"/>
              <a:cs typeface="Roboto"/>
              <a:sym typeface="Roboto"/>
            </a:endParaRPr>
          </a:p>
          <a:p>
            <a:pPr marL="0" lvl="0" indent="0" algn="l" rtl="0">
              <a:lnSpc>
                <a:spcPct val="115000"/>
              </a:lnSpc>
              <a:spcBef>
                <a:spcPts val="400"/>
              </a:spcBef>
              <a:spcAft>
                <a:spcPts val="0"/>
              </a:spcAft>
              <a:buNone/>
            </a:pPr>
            <a:r>
              <a:rPr lang="fr" sz="1200">
                <a:solidFill>
                  <a:srgbClr val="212529"/>
                </a:solidFill>
                <a:highlight>
                  <a:srgbClr val="FFFFFF"/>
                </a:highlight>
                <a:latin typeface="Roboto"/>
                <a:ea typeface="Roboto"/>
                <a:cs typeface="Roboto"/>
                <a:sym typeface="Roboto"/>
              </a:rPr>
              <a:t>Une offre exhaustive répondant à tous les besoins d’une exploitation</a:t>
            </a:r>
            <a:endParaRPr sz="1200">
              <a:solidFill>
                <a:srgbClr val="212529"/>
              </a:solidFill>
              <a:highlight>
                <a:srgbClr val="FFFFFF"/>
              </a:highlight>
              <a:latin typeface="Roboto"/>
              <a:ea typeface="Roboto"/>
              <a:cs typeface="Roboto"/>
              <a:sym typeface="Roboto"/>
            </a:endParaRPr>
          </a:p>
          <a:p>
            <a:pPr marL="457200" lvl="0" indent="-304800" algn="l" rtl="0">
              <a:lnSpc>
                <a:spcPct val="115000"/>
              </a:lnSpc>
              <a:spcBef>
                <a:spcPts val="1200"/>
              </a:spcBef>
              <a:spcAft>
                <a:spcPts val="0"/>
              </a:spcAft>
              <a:buClr>
                <a:srgbClr val="212529"/>
              </a:buClr>
              <a:buSzPts val="1200"/>
              <a:buFont typeface="Roboto"/>
              <a:buChar char="●"/>
            </a:pPr>
            <a:r>
              <a:rPr lang="fr" sz="1200">
                <a:solidFill>
                  <a:srgbClr val="212529"/>
                </a:solidFill>
                <a:highlight>
                  <a:srgbClr val="FFFFFF"/>
                </a:highlight>
                <a:latin typeface="Roboto"/>
                <a:ea typeface="Roboto"/>
                <a:cs typeface="Roboto"/>
                <a:sym typeface="Roboto"/>
              </a:rPr>
              <a:t>tracteurs et matériels de traction</a:t>
            </a:r>
            <a:endParaRPr sz="1200">
              <a:solidFill>
                <a:srgbClr val="212529"/>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212529"/>
              </a:buClr>
              <a:buSzPts val="1200"/>
              <a:buFont typeface="Roboto"/>
              <a:buChar char="●"/>
            </a:pPr>
            <a:r>
              <a:rPr lang="fr" sz="1200">
                <a:solidFill>
                  <a:srgbClr val="212529"/>
                </a:solidFill>
                <a:highlight>
                  <a:srgbClr val="FFFFFF"/>
                </a:highlight>
                <a:latin typeface="Roboto"/>
                <a:ea typeface="Roboto"/>
                <a:cs typeface="Roboto"/>
                <a:sym typeface="Roboto"/>
              </a:rPr>
              <a:t>composants, pièces et accessoires, électronique embarquée</a:t>
            </a:r>
            <a:endParaRPr sz="1200">
              <a:solidFill>
                <a:srgbClr val="212529"/>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212529"/>
              </a:buClr>
              <a:buSzPts val="1200"/>
              <a:buFont typeface="Roboto"/>
              <a:buChar char="●"/>
            </a:pPr>
            <a:r>
              <a:rPr lang="fr" sz="1200">
                <a:solidFill>
                  <a:srgbClr val="212529"/>
                </a:solidFill>
                <a:highlight>
                  <a:srgbClr val="FFFFFF"/>
                </a:highlight>
                <a:latin typeface="Roboto"/>
                <a:ea typeface="Roboto"/>
                <a:cs typeface="Roboto"/>
                <a:sym typeface="Roboto"/>
              </a:rPr>
              <a:t>travail du sol, semis, plantation</a:t>
            </a:r>
            <a:endParaRPr sz="1200">
              <a:solidFill>
                <a:srgbClr val="212529"/>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212529"/>
              </a:buClr>
              <a:buSzPts val="1200"/>
              <a:buFont typeface="Roboto"/>
              <a:buChar char="●"/>
            </a:pPr>
            <a:r>
              <a:rPr lang="fr" sz="1200">
                <a:solidFill>
                  <a:srgbClr val="212529"/>
                </a:solidFill>
                <a:highlight>
                  <a:srgbClr val="FFFFFF"/>
                </a:highlight>
                <a:latin typeface="Roboto"/>
                <a:ea typeface="Roboto"/>
                <a:cs typeface="Roboto"/>
                <a:sym typeface="Roboto"/>
              </a:rPr>
              <a:t>récolte (fourrages, céréales, tubercules, fruits et légumes, etc.)</a:t>
            </a:r>
            <a:endParaRPr sz="1200">
              <a:solidFill>
                <a:srgbClr val="212529"/>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212529"/>
              </a:buClr>
              <a:buSzPts val="1200"/>
              <a:buFont typeface="Roboto"/>
              <a:buChar char="●"/>
            </a:pPr>
            <a:r>
              <a:rPr lang="fr" sz="1200">
                <a:solidFill>
                  <a:srgbClr val="212529"/>
                </a:solidFill>
                <a:highlight>
                  <a:srgbClr val="FFFFFF"/>
                </a:highlight>
                <a:latin typeface="Roboto"/>
                <a:ea typeface="Roboto"/>
                <a:cs typeface="Roboto"/>
                <a:sym typeface="Roboto"/>
              </a:rPr>
              <a:t>après récolte (nettoyage, tri, séchage, conditionnement)</a:t>
            </a:r>
            <a:endParaRPr sz="1200">
              <a:solidFill>
                <a:srgbClr val="212529"/>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212529"/>
              </a:buClr>
              <a:buSzPts val="1200"/>
              <a:buFont typeface="Roboto"/>
              <a:buChar char="●"/>
            </a:pPr>
            <a:r>
              <a:rPr lang="fr" sz="1200">
                <a:solidFill>
                  <a:srgbClr val="212529"/>
                </a:solidFill>
                <a:highlight>
                  <a:srgbClr val="FFFFFF"/>
                </a:highlight>
                <a:latin typeface="Roboto"/>
                <a:ea typeface="Roboto"/>
                <a:cs typeface="Roboto"/>
                <a:sym typeface="Roboto"/>
              </a:rPr>
              <a:t>NOUVEAU ! équipements pour cultures tropicales et spécialisées</a:t>
            </a:r>
            <a:endParaRPr sz="1200">
              <a:solidFill>
                <a:srgbClr val="212529"/>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212529"/>
              </a:buClr>
              <a:buSzPts val="1200"/>
              <a:buFont typeface="Roboto"/>
              <a:buChar char="●"/>
            </a:pPr>
            <a:r>
              <a:rPr lang="fr" sz="1200">
                <a:solidFill>
                  <a:srgbClr val="212529"/>
                </a:solidFill>
                <a:highlight>
                  <a:srgbClr val="FFFFFF"/>
                </a:highlight>
                <a:latin typeface="Roboto"/>
                <a:ea typeface="Roboto"/>
                <a:cs typeface="Roboto"/>
                <a:sym typeface="Roboto"/>
              </a:rPr>
              <a:t>manutention, transport, stockage et bâtiments</a:t>
            </a:r>
            <a:endParaRPr sz="1200">
              <a:solidFill>
                <a:srgbClr val="212529"/>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212529"/>
              </a:buClr>
              <a:buSzPts val="1200"/>
              <a:buFont typeface="Roboto"/>
              <a:buChar char="●"/>
            </a:pPr>
            <a:r>
              <a:rPr lang="fr" sz="1200">
                <a:solidFill>
                  <a:srgbClr val="212529"/>
                </a:solidFill>
                <a:highlight>
                  <a:srgbClr val="FFFFFF"/>
                </a:highlight>
                <a:latin typeface="Roboto"/>
                <a:ea typeface="Roboto"/>
                <a:cs typeface="Roboto"/>
                <a:sym typeface="Roboto"/>
              </a:rPr>
              <a:t>matériels et équipements d’élevage</a:t>
            </a:r>
            <a:endParaRPr sz="1200">
              <a:solidFill>
                <a:srgbClr val="212529"/>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212529"/>
              </a:buClr>
              <a:buSzPts val="1200"/>
              <a:buFont typeface="Roboto"/>
              <a:buChar char="●"/>
            </a:pPr>
            <a:r>
              <a:rPr lang="fr" sz="1200">
                <a:solidFill>
                  <a:srgbClr val="212529"/>
                </a:solidFill>
                <a:highlight>
                  <a:srgbClr val="FFFFFF"/>
                </a:highlight>
                <a:latin typeface="Roboto"/>
                <a:ea typeface="Roboto"/>
                <a:cs typeface="Roboto"/>
                <a:sym typeface="Roboto"/>
              </a:rPr>
              <a:t>traite et équipements laitiers</a:t>
            </a:r>
            <a:endParaRPr sz="1200">
              <a:solidFill>
                <a:srgbClr val="212529"/>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212529"/>
              </a:buClr>
              <a:buSzPts val="1200"/>
              <a:buFont typeface="Roboto"/>
              <a:buChar char="●"/>
            </a:pPr>
            <a:r>
              <a:rPr lang="fr" sz="1200">
                <a:solidFill>
                  <a:srgbClr val="212529"/>
                </a:solidFill>
                <a:highlight>
                  <a:srgbClr val="FFFFFF"/>
                </a:highlight>
                <a:latin typeface="Roboto"/>
                <a:ea typeface="Roboto"/>
                <a:cs typeface="Roboto"/>
                <a:sym typeface="Roboto"/>
              </a:rPr>
              <a:t>éleveurs sélectionneurs, associations d’éleveurs</a:t>
            </a:r>
            <a:endParaRPr sz="1200">
              <a:solidFill>
                <a:srgbClr val="212529"/>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212529"/>
              </a:buClr>
              <a:buSzPts val="1200"/>
              <a:buFont typeface="Roboto"/>
              <a:buChar char="●"/>
            </a:pPr>
            <a:r>
              <a:rPr lang="fr" sz="1200">
                <a:solidFill>
                  <a:srgbClr val="212529"/>
                </a:solidFill>
                <a:highlight>
                  <a:srgbClr val="FFFFFF"/>
                </a:highlight>
                <a:latin typeface="Roboto"/>
                <a:ea typeface="Roboto"/>
                <a:cs typeface="Roboto"/>
                <a:sym typeface="Roboto"/>
              </a:rPr>
              <a:t>création et entretien de l’espace rural et forestier</a:t>
            </a:r>
            <a:endParaRPr sz="1200">
              <a:solidFill>
                <a:srgbClr val="212529"/>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212529"/>
              </a:buClr>
              <a:buSzPts val="1200"/>
              <a:buFont typeface="Roboto"/>
              <a:buChar char="●"/>
            </a:pPr>
            <a:r>
              <a:rPr lang="fr" sz="1200">
                <a:solidFill>
                  <a:srgbClr val="212529"/>
                </a:solidFill>
                <a:highlight>
                  <a:srgbClr val="FFFFFF"/>
                </a:highlight>
                <a:latin typeface="Roboto"/>
                <a:ea typeface="Roboto"/>
                <a:cs typeface="Roboto"/>
                <a:sym typeface="Roboto"/>
              </a:rPr>
              <a:t>NOUVEAU ! équipements pro pour espaces verts</a:t>
            </a:r>
            <a:endParaRPr sz="1200">
              <a:solidFill>
                <a:srgbClr val="212529"/>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212529"/>
              </a:buClr>
              <a:buSzPts val="1200"/>
              <a:buFont typeface="Roboto"/>
              <a:buChar char="●"/>
            </a:pPr>
            <a:r>
              <a:rPr lang="fr" sz="1200">
                <a:solidFill>
                  <a:srgbClr val="212529"/>
                </a:solidFill>
                <a:highlight>
                  <a:srgbClr val="FFFFFF"/>
                </a:highlight>
                <a:latin typeface="Roboto"/>
                <a:ea typeface="Roboto"/>
                <a:cs typeface="Roboto"/>
                <a:sym typeface="Roboto"/>
              </a:rPr>
              <a:t>développement durable, énergies renouvelables</a:t>
            </a:r>
            <a:endParaRPr sz="1200">
              <a:solidFill>
                <a:srgbClr val="212529"/>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212529"/>
              </a:buClr>
              <a:buSzPts val="1200"/>
              <a:buFont typeface="Roboto"/>
              <a:buChar char="●"/>
            </a:pPr>
            <a:r>
              <a:rPr lang="fr" sz="1200">
                <a:solidFill>
                  <a:srgbClr val="212529"/>
                </a:solidFill>
                <a:highlight>
                  <a:srgbClr val="FFFFFF"/>
                </a:highlight>
                <a:latin typeface="Roboto"/>
                <a:ea typeface="Roboto"/>
                <a:cs typeface="Roboto"/>
                <a:sym typeface="Roboto"/>
              </a:rPr>
              <a:t>institutionnels, services, conseil</a:t>
            </a:r>
            <a:endParaRPr sz="1200">
              <a:solidFill>
                <a:srgbClr val="212529"/>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212529"/>
              </a:buClr>
              <a:buSzPts val="1200"/>
              <a:buFont typeface="Roboto"/>
              <a:buChar char="●"/>
            </a:pPr>
            <a:r>
              <a:rPr lang="fr" sz="1200">
                <a:solidFill>
                  <a:srgbClr val="212529"/>
                </a:solidFill>
                <a:highlight>
                  <a:srgbClr val="FFFFFF"/>
                </a:highlight>
                <a:latin typeface="Roboto"/>
                <a:ea typeface="Roboto"/>
                <a:cs typeface="Roboto"/>
                <a:sym typeface="Roboto"/>
              </a:rPr>
              <a:t>gestion, informatique, logiciels</a:t>
            </a:r>
            <a:endParaRPr sz="1200">
              <a:solidFill>
                <a:srgbClr val="212529"/>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212529"/>
              </a:buClr>
              <a:buSzPts val="1200"/>
              <a:buFont typeface="Roboto"/>
              <a:buChar char="●"/>
            </a:pPr>
            <a:r>
              <a:rPr lang="fr" sz="1200">
                <a:solidFill>
                  <a:srgbClr val="212529"/>
                </a:solidFill>
                <a:highlight>
                  <a:srgbClr val="FFFFFF"/>
                </a:highlight>
                <a:latin typeface="Roboto"/>
                <a:ea typeface="Roboto"/>
                <a:cs typeface="Roboto"/>
                <a:sym typeface="Roboto"/>
              </a:rPr>
              <a:t>Les “SIMA Innovation Awards”, pour récompenser l’innovation technologique</a:t>
            </a:r>
            <a:endParaRPr sz="1200">
              <a:solidFill>
                <a:srgbClr val="212529"/>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212529"/>
              </a:buClr>
              <a:buSzPts val="1200"/>
              <a:buFont typeface="Roboto"/>
              <a:buChar char="●"/>
            </a:pPr>
            <a:r>
              <a:rPr lang="fr" sz="1200">
                <a:solidFill>
                  <a:srgbClr val="212529"/>
                </a:solidFill>
                <a:highlight>
                  <a:srgbClr val="FFFFFF"/>
                </a:highlight>
                <a:latin typeface="Roboto"/>
                <a:ea typeface="Roboto"/>
                <a:cs typeface="Roboto"/>
                <a:sym typeface="Roboto"/>
              </a:rPr>
              <a:t>Les Rencontres Internationales</a:t>
            </a:r>
            <a:endParaRPr sz="1200">
              <a:solidFill>
                <a:srgbClr val="212529"/>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212529"/>
              </a:buClr>
              <a:buSzPts val="1200"/>
              <a:buFont typeface="Roboto"/>
              <a:buChar char="●"/>
            </a:pPr>
            <a:r>
              <a:rPr lang="fr" sz="1200">
                <a:solidFill>
                  <a:srgbClr val="212529"/>
                </a:solidFill>
                <a:highlight>
                  <a:srgbClr val="FFFFFF"/>
                </a:highlight>
                <a:latin typeface="Roboto"/>
                <a:ea typeface="Roboto"/>
                <a:cs typeface="Roboto"/>
                <a:sym typeface="Roboto"/>
              </a:rPr>
              <a:t>Un programme de conférences techniques et économiques ; des ateliers pratiques</a:t>
            </a:r>
            <a:endParaRPr sz="1200">
              <a:solidFill>
                <a:srgbClr val="212529"/>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212529"/>
              </a:buClr>
              <a:buSzPts val="1200"/>
              <a:buFont typeface="Roboto"/>
              <a:buChar char="●"/>
            </a:pPr>
            <a:r>
              <a:rPr lang="fr" sz="1200">
                <a:solidFill>
                  <a:srgbClr val="212529"/>
                </a:solidFill>
                <a:highlight>
                  <a:srgbClr val="FFFFFF"/>
                </a:highlight>
                <a:latin typeface="Roboto"/>
                <a:ea typeface="Roboto"/>
                <a:cs typeface="Roboto"/>
                <a:sym typeface="Roboto"/>
              </a:rPr>
              <a:t>Et aussi : la Galerie de l’Innovation et les espaces nouveautés !</a:t>
            </a:r>
            <a:endParaRPr sz="1200">
              <a:solidFill>
                <a:srgbClr val="212529"/>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212529"/>
              </a:buClr>
              <a:buSzPts val="1200"/>
              <a:buFont typeface="Roboto"/>
              <a:buChar char="●"/>
            </a:pPr>
            <a:r>
              <a:rPr lang="fr" sz="1200">
                <a:solidFill>
                  <a:srgbClr val="212529"/>
                </a:solidFill>
                <a:highlight>
                  <a:srgbClr val="FFFFFF"/>
                </a:highlight>
                <a:latin typeface="Roboto"/>
                <a:ea typeface="Roboto"/>
                <a:cs typeface="Roboto"/>
                <a:sym typeface="Roboto"/>
              </a:rPr>
              <a:t>SIMA farming awards pour récompenser les meilleures pratiques culturales adoptées par les exploitants de la filière </a:t>
            </a:r>
            <a:endParaRPr sz="1200">
              <a:solidFill>
                <a:srgbClr val="212529"/>
              </a:solidFill>
              <a:highlight>
                <a:srgbClr val="FFFFFF"/>
              </a:highlight>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endParaRPr sz="1200">
              <a:solidFill>
                <a:srgbClr val="212529"/>
              </a:solidFill>
              <a:highlight>
                <a:srgbClr val="FFFFFF"/>
              </a:highlight>
              <a:latin typeface="Roboto"/>
              <a:ea typeface="Roboto"/>
              <a:cs typeface="Roboto"/>
              <a:sym typeface="Roboto"/>
            </a:endParaRPr>
          </a:p>
          <a:p>
            <a:pPr marL="0" lvl="0" indent="0" algn="l" rtl="0">
              <a:spcBef>
                <a:spcPts val="12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8169860cc5_2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8169860cc5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fr" sz="1000" i="1">
                <a:solidFill>
                  <a:schemeClr val="dk1"/>
                </a:solidFill>
                <a:latin typeface="Verdana"/>
                <a:ea typeface="Verdana"/>
                <a:cs typeface="Verdana"/>
                <a:sym typeface="Verdana"/>
              </a:rPr>
              <a:t>Juliette</a:t>
            </a:r>
            <a:endParaRPr sz="1000" i="1">
              <a:solidFill>
                <a:schemeClr val="dk1"/>
              </a:solidFill>
              <a:latin typeface="Verdana"/>
              <a:ea typeface="Verdana"/>
              <a:cs typeface="Verdana"/>
              <a:sym typeface="Verdana"/>
            </a:endParaRPr>
          </a:p>
          <a:p>
            <a:pPr marL="0" lvl="0" indent="0" algn="l" rtl="0">
              <a:lnSpc>
                <a:spcPct val="115000"/>
              </a:lnSpc>
              <a:spcBef>
                <a:spcPts val="1200"/>
              </a:spcBef>
              <a:spcAft>
                <a:spcPts val="0"/>
              </a:spcAft>
              <a:buClr>
                <a:schemeClr val="dk1"/>
              </a:buClr>
              <a:buSzPts val="1100"/>
              <a:buFont typeface="Arial"/>
              <a:buNone/>
            </a:pPr>
            <a:r>
              <a:rPr lang="fr" sz="1000" i="1">
                <a:solidFill>
                  <a:schemeClr val="dk1"/>
                </a:solidFill>
                <a:latin typeface="Verdana"/>
                <a:ea typeface="Verdana"/>
                <a:cs typeface="Verdana"/>
                <a:sym typeface="Verdana"/>
              </a:rPr>
              <a:t>Consommation apparente (en frais) </a:t>
            </a:r>
            <a:r>
              <a:rPr lang="fr">
                <a:solidFill>
                  <a:schemeClr val="dk1"/>
                </a:solidFill>
              </a:rPr>
              <a:t>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fr" sz="1000" i="1">
                <a:solidFill>
                  <a:schemeClr val="dk1"/>
                </a:solidFill>
                <a:latin typeface="Verdana"/>
                <a:ea typeface="Verdana"/>
                <a:cs typeface="Verdana"/>
                <a:sym typeface="Verdana"/>
              </a:rPr>
              <a:t>Production nationale – Pertes – Volumes pour la transformation – Exportations et expéditions + Importations et introductions (1) </a:t>
            </a:r>
            <a:r>
              <a:rPr lang="fr">
                <a:solidFill>
                  <a:schemeClr val="dk1"/>
                </a:solidFill>
              </a:rPr>
              <a:t>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fr" sz="1000" i="1">
                <a:solidFill>
                  <a:schemeClr val="dk1"/>
                </a:solidFill>
                <a:latin typeface="Verdana"/>
                <a:ea typeface="Verdana"/>
                <a:cs typeface="Verdana"/>
                <a:sym typeface="Verdana"/>
              </a:rPr>
              <a:t>Taux d’auto-approvisionnement (%) </a:t>
            </a:r>
            <a:r>
              <a:rPr lang="fr">
                <a:solidFill>
                  <a:schemeClr val="dk1"/>
                </a:solidFill>
              </a:rPr>
              <a:t>						</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fr" sz="1000" i="1">
                <a:solidFill>
                  <a:schemeClr val="dk1"/>
                </a:solidFill>
                <a:latin typeface="Verdana"/>
                <a:ea typeface="Verdana"/>
                <a:cs typeface="Verdana"/>
                <a:sym typeface="Verdana"/>
              </a:rPr>
              <a:t>[(Production nationale – Pertes – Volumes transformés – Volumes exportés) / Consommation apparente (en frais)] X 100 (2)</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7b45edbed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7b45edbed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a:t>Juliette</a:t>
            </a:r>
            <a:endParaRPr dirty="0"/>
          </a:p>
          <a:p>
            <a:pPr marL="0" lvl="0" indent="0" algn="l" rtl="0">
              <a:spcBef>
                <a:spcPts val="0"/>
              </a:spcBef>
              <a:spcAft>
                <a:spcPts val="0"/>
              </a:spcAft>
              <a:buNone/>
            </a:pPr>
            <a:r>
              <a:rPr lang="fr" dirty="0"/>
              <a:t>autre sources</a:t>
            </a:r>
            <a:endParaRPr dirty="0"/>
          </a:p>
          <a:p>
            <a:pPr marL="0" lvl="0" indent="0" algn="l" rtl="0">
              <a:spcBef>
                <a:spcPts val="0"/>
              </a:spcBef>
              <a:spcAft>
                <a:spcPts val="0"/>
              </a:spcAft>
              <a:buNone/>
            </a:pPr>
            <a:r>
              <a:rPr lang="fr" u="sng" dirty="0">
                <a:solidFill>
                  <a:schemeClr val="hlink"/>
                </a:solidFill>
                <a:hlinkClick r:id="rId3"/>
              </a:rPr>
              <a:t>https://www.reussir.fr/vrai-faux-sur-la-megabassine-de-sainte-soline-selon-la-chambre-dagriculture-des-deux-sevres</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fr" sz="1200" dirty="0">
                <a:solidFill>
                  <a:schemeClr val="dk1"/>
                </a:solidFill>
                <a:latin typeface="Verdana"/>
                <a:ea typeface="Verdana"/>
                <a:cs typeface="Verdana"/>
                <a:sym typeface="Verdana"/>
              </a:rPr>
              <a:t>de france tv info</a:t>
            </a:r>
            <a:endParaRPr sz="1200" dirty="0">
              <a:solidFill>
                <a:schemeClr val="dk1"/>
              </a:solidFill>
              <a:latin typeface="Verdana"/>
              <a:ea typeface="Verdana"/>
              <a:cs typeface="Verdana"/>
              <a:sym typeface="Verdana"/>
            </a:endParaRPr>
          </a:p>
          <a:p>
            <a:pPr marL="0" lvl="0" indent="0" algn="l" rtl="0">
              <a:lnSpc>
                <a:spcPct val="115000"/>
              </a:lnSpc>
              <a:spcBef>
                <a:spcPts val="1200"/>
              </a:spcBef>
              <a:spcAft>
                <a:spcPts val="0"/>
              </a:spcAft>
              <a:buClr>
                <a:schemeClr val="dk1"/>
              </a:buClr>
              <a:buSzPts val="1100"/>
              <a:buFont typeface="Arial"/>
              <a:buNone/>
            </a:pPr>
            <a:r>
              <a:rPr lang="fr" sz="1200" u="sng" dirty="0">
                <a:solidFill>
                  <a:schemeClr val="hlink"/>
                </a:solidFill>
                <a:latin typeface="Verdana"/>
                <a:ea typeface="Verdana"/>
                <a:cs typeface="Verdana"/>
                <a:sym typeface="Verdana"/>
                <a:hlinkClick r:id="rId4"/>
              </a:rPr>
              <a:t>https://www.francetvinfo.fr/economie/emploi/metiers/agriculture/manifestation-anti-bassines-ce-n-etait-pas-un-rassemblement-pacifique-c-etait-tres-violent-deplore-le-ministre-de-l-agriculture-marc-fesneau_5448403.html</a:t>
            </a:r>
            <a:endParaRPr sz="1200" dirty="0">
              <a:solidFill>
                <a:schemeClr val="dk1"/>
              </a:solidFill>
              <a:latin typeface="Verdana"/>
              <a:ea typeface="Verdana"/>
              <a:cs typeface="Verdana"/>
              <a:sym typeface="Verdana"/>
            </a:endParaRPr>
          </a:p>
          <a:p>
            <a:pPr marL="0" lvl="0" indent="0" algn="l" rtl="0">
              <a:lnSpc>
                <a:spcPct val="115000"/>
              </a:lnSpc>
              <a:spcBef>
                <a:spcPts val="1200"/>
              </a:spcBef>
              <a:spcAft>
                <a:spcPts val="0"/>
              </a:spcAft>
              <a:buClr>
                <a:schemeClr val="dk1"/>
              </a:buClr>
              <a:buSzPts val="1100"/>
              <a:buFont typeface="Arial"/>
              <a:buNone/>
            </a:pPr>
            <a:r>
              <a:rPr lang="fr" sz="1200" u="sng" dirty="0">
                <a:solidFill>
                  <a:schemeClr val="hlink"/>
                </a:solidFill>
                <a:latin typeface="Verdana"/>
                <a:ea typeface="Verdana"/>
                <a:cs typeface="Verdana"/>
                <a:sym typeface="Verdana"/>
                <a:hlinkClick r:id="rId5"/>
              </a:rPr>
              <a:t>https://www.francetvinfo.fr/monde/environnement/crise-climatique/bassines-agricoles-pourquoi-ces-projets-sont-ils-critiques-par-les-ecologistes-et-des-agriculteurs_5446819.html</a:t>
            </a:r>
            <a:endParaRPr sz="1200" dirty="0">
              <a:solidFill>
                <a:schemeClr val="dk1"/>
              </a:solidFill>
              <a:latin typeface="Verdana"/>
              <a:ea typeface="Verdana"/>
              <a:cs typeface="Verdana"/>
              <a:sym typeface="Verdana"/>
            </a:endParaRPr>
          </a:p>
          <a:p>
            <a:pPr marL="0" lvl="0" indent="0" algn="l" rtl="0">
              <a:spcBef>
                <a:spcPts val="120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5eb0705c7d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5eb0705c7d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6 au 10 Novembre SIMA ?</a:t>
            </a:r>
            <a:endParaRPr/>
          </a:p>
          <a:p>
            <a:pPr marL="0" lvl="0" indent="0" algn="l" rtl="0">
              <a:spcBef>
                <a:spcPts val="0"/>
              </a:spcBef>
              <a:spcAft>
                <a:spcPts val="0"/>
              </a:spcAft>
              <a:buNone/>
            </a:pPr>
            <a:r>
              <a:rPr lang="fr" u="sng">
                <a:solidFill>
                  <a:schemeClr val="hlink"/>
                </a:solidFill>
                <a:hlinkClick r:id="rId3"/>
              </a:rPr>
              <a:t>https://www.reussir.fr/machinisme/sima-2022-le-grand-retour-de-constructeurs-francais</a:t>
            </a:r>
            <a:endParaRPr/>
          </a:p>
          <a:p>
            <a:pPr marL="0" lvl="0" indent="0" algn="l" rtl="0">
              <a:spcBef>
                <a:spcPts val="0"/>
              </a:spcBef>
              <a:spcAft>
                <a:spcPts val="0"/>
              </a:spcAft>
              <a:buNone/>
            </a:pPr>
            <a:endParaRPr/>
          </a:p>
          <a:p>
            <a:pPr marL="0" lvl="0" indent="0" algn="l" rtl="0">
              <a:spcBef>
                <a:spcPts val="0"/>
              </a:spcBef>
              <a:spcAft>
                <a:spcPts val="0"/>
              </a:spcAft>
              <a:buNone/>
            </a:pPr>
            <a:r>
              <a:rPr lang="fr"/>
              <a:t>10 et 11 nov</a:t>
            </a:r>
            <a:endParaRPr/>
          </a:p>
          <a:p>
            <a:pPr marL="0" lvl="0" indent="0" algn="l" rtl="0">
              <a:spcBef>
                <a:spcPts val="0"/>
              </a:spcBef>
              <a:spcAft>
                <a:spcPts val="0"/>
              </a:spcAft>
              <a:buNone/>
            </a:pPr>
            <a:r>
              <a:rPr lang="fr" u="sng">
                <a:solidFill>
                  <a:schemeClr val="hlink"/>
                </a:solidFill>
                <a:hlinkClick r:id="rId4"/>
              </a:rPr>
              <a:t>https://www.lienhorticole.fr/actualites/ahyeres-83-portes-ouvertes-aastredhor-mediterranee-de-lombriere-aux-conseils-connectes-1,3,3011413239.html</a:t>
            </a:r>
            <a:endParaRPr/>
          </a:p>
          <a:p>
            <a:pPr marL="0" lvl="0" indent="0" algn="l" rtl="0">
              <a:spcBef>
                <a:spcPts val="0"/>
              </a:spcBef>
              <a:spcAft>
                <a:spcPts val="0"/>
              </a:spcAft>
              <a:buNone/>
            </a:pPr>
            <a:endParaRPr/>
          </a:p>
          <a:p>
            <a:pPr marL="0" lvl="0" indent="0" algn="l" rtl="0">
              <a:lnSpc>
                <a:spcPct val="110000"/>
              </a:lnSpc>
              <a:spcBef>
                <a:spcPts val="0"/>
              </a:spcBef>
              <a:spcAft>
                <a:spcPts val="0"/>
              </a:spcAft>
              <a:buClr>
                <a:schemeClr val="dk1"/>
              </a:buClr>
              <a:buSzPts val="1100"/>
              <a:buFont typeface="Arial"/>
              <a:buNone/>
            </a:pPr>
            <a:r>
              <a:rPr lang="fr" sz="1900" b="1">
                <a:solidFill>
                  <a:srgbClr val="272727"/>
                </a:solidFill>
                <a:highlight>
                  <a:schemeClr val="lt1"/>
                </a:highlight>
                <a:latin typeface="Roboto"/>
                <a:ea typeface="Roboto"/>
                <a:cs typeface="Roboto"/>
                <a:sym typeface="Roboto"/>
              </a:rPr>
              <a:t>Journée interfilière 2022 : cultiver sans herbicides : </a:t>
            </a:r>
            <a:r>
              <a:rPr lang="fr" sz="1500">
                <a:solidFill>
                  <a:srgbClr val="272727"/>
                </a:solidFill>
                <a:highlight>
                  <a:schemeClr val="lt1"/>
                </a:highlight>
                <a:latin typeface="Roboto"/>
                <a:ea typeface="Roboto"/>
                <a:cs typeface="Roboto"/>
                <a:sym typeface="Roboto"/>
              </a:rPr>
              <a:t>Mercredi 16 novembre 2022</a:t>
            </a:r>
            <a:endParaRPr sz="1500">
              <a:solidFill>
                <a:srgbClr val="272727"/>
              </a:solidFill>
              <a:highlight>
                <a:schemeClr val="lt1"/>
              </a:highlight>
              <a:latin typeface="Roboto"/>
              <a:ea typeface="Roboto"/>
              <a:cs typeface="Roboto"/>
              <a:sym typeface="Roboto"/>
            </a:endParaRPr>
          </a:p>
          <a:p>
            <a:pPr marL="0" lvl="0" indent="0" algn="l" rtl="0">
              <a:lnSpc>
                <a:spcPct val="110000"/>
              </a:lnSpc>
              <a:spcBef>
                <a:spcPts val="600"/>
              </a:spcBef>
              <a:spcAft>
                <a:spcPts val="0"/>
              </a:spcAft>
              <a:buClr>
                <a:schemeClr val="dk1"/>
              </a:buClr>
              <a:buSzPts val="1100"/>
              <a:buFont typeface="Arial"/>
              <a:buNone/>
            </a:pPr>
            <a:r>
              <a:rPr lang="fr" sz="1500" u="sng">
                <a:solidFill>
                  <a:srgbClr val="009688"/>
                </a:solidFill>
                <a:highlight>
                  <a:schemeClr val="lt1"/>
                </a:highlight>
                <a:latin typeface="Roboto"/>
                <a:ea typeface="Roboto"/>
                <a:cs typeface="Roboto"/>
                <a:sym typeface="Roboto"/>
                <a:hlinkClick r:id="rId5">
                  <a:extLst>
                    <a:ext uri="{A12FA001-AC4F-418D-AE19-62706E023703}">
                      <ahyp:hlinkClr xmlns:ahyp="http://schemas.microsoft.com/office/drawing/2018/hyperlinkcolor" val="tx"/>
                    </a:ext>
                  </a:extLst>
                </a:hlinkClick>
              </a:rPr>
              <a:t>https://www.ctifl.fr/journee-interfiliere-2022-cultiver-sans-herbicides</a:t>
            </a:r>
            <a:endParaRPr/>
          </a:p>
          <a:p>
            <a:pPr marL="0" lvl="0" indent="0" algn="l" rtl="0">
              <a:spcBef>
                <a:spcPts val="6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fr" u="sng">
                <a:solidFill>
                  <a:schemeClr val="hlink"/>
                </a:solidFill>
                <a:hlinkClick r:id="rId6"/>
              </a:rPr>
              <a:t>http://itab.asso.fr/actus/JT_PNPP_intrants_2022.php</a:t>
            </a:r>
            <a:endParaRPr/>
          </a:p>
          <a:p>
            <a:pPr marL="0" lvl="0" indent="0" algn="l" rtl="0">
              <a:spcBef>
                <a:spcPts val="0"/>
              </a:spcBef>
              <a:spcAft>
                <a:spcPts val="0"/>
              </a:spcAft>
              <a:buNone/>
            </a:pPr>
            <a:r>
              <a:rPr lang="fr"/>
              <a:t>Journée technique des intrants en production végétale de l’ITAB 22-23 Novembre, Paris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5eddeb493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5eddeb49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8169860cc5_3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8169860cc5_3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fr" sz="1000" i="1">
                <a:solidFill>
                  <a:schemeClr val="dk1"/>
                </a:solidFill>
                <a:latin typeface="Verdana"/>
                <a:ea typeface="Verdana"/>
                <a:cs typeface="Verdana"/>
                <a:sym typeface="Verdana"/>
              </a:rPr>
              <a:t>Consommation apparente (en frais) </a:t>
            </a:r>
            <a:r>
              <a:rPr lang="fr">
                <a:solidFill>
                  <a:schemeClr val="dk1"/>
                </a:solidFill>
              </a:rPr>
              <a:t>					</a:t>
            </a:r>
            <a:endParaRPr>
              <a:solidFill>
                <a:schemeClr val="dk1"/>
              </a:solidFill>
            </a:endParaRPr>
          </a:p>
          <a:p>
            <a:pPr marL="0" lvl="0" indent="0" algn="l" rtl="0">
              <a:lnSpc>
                <a:spcPct val="115000"/>
              </a:lnSpc>
              <a:spcBef>
                <a:spcPts val="1200"/>
              </a:spcBef>
              <a:spcAft>
                <a:spcPts val="0"/>
              </a:spcAft>
              <a:buNone/>
            </a:pPr>
            <a:r>
              <a:rPr lang="fr" sz="1000" i="1">
                <a:solidFill>
                  <a:schemeClr val="dk1"/>
                </a:solidFill>
                <a:latin typeface="Verdana"/>
                <a:ea typeface="Verdana"/>
                <a:cs typeface="Verdana"/>
                <a:sym typeface="Verdana"/>
              </a:rPr>
              <a:t>Production nationale – Pertes – Volumes pour la transformation – Exportations et expéditions + Importations et introductions (1) </a:t>
            </a:r>
            <a:r>
              <a:rPr lang="fr">
                <a:solidFill>
                  <a:schemeClr val="dk1"/>
                </a:solidFill>
              </a:rPr>
              <a:t>											</a:t>
            </a:r>
            <a:endParaRPr>
              <a:solidFill>
                <a:schemeClr val="dk1"/>
              </a:solidFill>
            </a:endParaRPr>
          </a:p>
          <a:p>
            <a:pPr marL="0" lvl="0" indent="0" algn="l" rtl="0">
              <a:lnSpc>
                <a:spcPct val="115000"/>
              </a:lnSpc>
              <a:spcBef>
                <a:spcPts val="1200"/>
              </a:spcBef>
              <a:spcAft>
                <a:spcPts val="0"/>
              </a:spcAft>
              <a:buNone/>
            </a:pPr>
            <a:r>
              <a:rPr lang="fr" sz="1000" i="1">
                <a:solidFill>
                  <a:schemeClr val="dk1"/>
                </a:solidFill>
                <a:latin typeface="Verdana"/>
                <a:ea typeface="Verdana"/>
                <a:cs typeface="Verdana"/>
                <a:sym typeface="Verdana"/>
              </a:rPr>
              <a:t>Taux d’auto-approvisionnement (%) </a:t>
            </a:r>
            <a:r>
              <a:rPr lang="fr">
                <a:solidFill>
                  <a:schemeClr val="dk1"/>
                </a:solidFill>
              </a:rPr>
              <a:t>						</a:t>
            </a:r>
            <a:endParaRPr>
              <a:solidFill>
                <a:schemeClr val="dk1"/>
              </a:solidFill>
            </a:endParaRPr>
          </a:p>
          <a:p>
            <a:pPr marL="0" lvl="0" indent="0" algn="l" rtl="0">
              <a:lnSpc>
                <a:spcPct val="115000"/>
              </a:lnSpc>
              <a:spcBef>
                <a:spcPts val="1200"/>
              </a:spcBef>
              <a:spcAft>
                <a:spcPts val="1200"/>
              </a:spcAft>
              <a:buNone/>
            </a:pPr>
            <a:r>
              <a:rPr lang="fr" sz="1000" i="1">
                <a:solidFill>
                  <a:schemeClr val="dk1"/>
                </a:solidFill>
                <a:latin typeface="Verdana"/>
                <a:ea typeface="Verdana"/>
                <a:cs typeface="Verdana"/>
                <a:sym typeface="Verdana"/>
              </a:rPr>
              <a:t>[(Production nationale – Pertes – Volumes transformés – Volumes exportés) / Consommation apparente (en frais)] X 100 (2)</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8169860cc5_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8169860cc5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fr" sz="1000" i="1">
                <a:solidFill>
                  <a:schemeClr val="dk1"/>
                </a:solidFill>
                <a:latin typeface="Verdana"/>
                <a:ea typeface="Verdana"/>
                <a:cs typeface="Verdana"/>
                <a:sym typeface="Verdana"/>
              </a:rPr>
              <a:t>Consommation apparente (en frais) </a:t>
            </a:r>
            <a:r>
              <a:rPr lang="fr">
                <a:solidFill>
                  <a:schemeClr val="dk1"/>
                </a:solidFill>
              </a:rPr>
              <a:t>					</a:t>
            </a:r>
            <a:endParaRPr>
              <a:solidFill>
                <a:schemeClr val="dk1"/>
              </a:solidFill>
            </a:endParaRPr>
          </a:p>
          <a:p>
            <a:pPr marL="0" lvl="0" indent="0" algn="l" rtl="0">
              <a:lnSpc>
                <a:spcPct val="115000"/>
              </a:lnSpc>
              <a:spcBef>
                <a:spcPts val="1200"/>
              </a:spcBef>
              <a:spcAft>
                <a:spcPts val="0"/>
              </a:spcAft>
              <a:buNone/>
            </a:pPr>
            <a:r>
              <a:rPr lang="fr" sz="1000" i="1">
                <a:solidFill>
                  <a:schemeClr val="dk1"/>
                </a:solidFill>
                <a:latin typeface="Verdana"/>
                <a:ea typeface="Verdana"/>
                <a:cs typeface="Verdana"/>
                <a:sym typeface="Verdana"/>
              </a:rPr>
              <a:t>Production nationale – Pertes – Volumes pour la transformation – Exportations et expéditions + Importations et introductions (1) </a:t>
            </a:r>
            <a:r>
              <a:rPr lang="fr">
                <a:solidFill>
                  <a:schemeClr val="dk1"/>
                </a:solidFill>
              </a:rPr>
              <a:t>											</a:t>
            </a:r>
            <a:endParaRPr>
              <a:solidFill>
                <a:schemeClr val="dk1"/>
              </a:solidFill>
            </a:endParaRPr>
          </a:p>
          <a:p>
            <a:pPr marL="0" lvl="0" indent="0" algn="l" rtl="0">
              <a:lnSpc>
                <a:spcPct val="115000"/>
              </a:lnSpc>
              <a:spcBef>
                <a:spcPts val="1200"/>
              </a:spcBef>
              <a:spcAft>
                <a:spcPts val="0"/>
              </a:spcAft>
              <a:buNone/>
            </a:pPr>
            <a:r>
              <a:rPr lang="fr" sz="1000" i="1">
                <a:solidFill>
                  <a:schemeClr val="dk1"/>
                </a:solidFill>
                <a:latin typeface="Verdana"/>
                <a:ea typeface="Verdana"/>
                <a:cs typeface="Verdana"/>
                <a:sym typeface="Verdana"/>
              </a:rPr>
              <a:t>Taux d’auto-approvisionnement (%) </a:t>
            </a:r>
            <a:r>
              <a:rPr lang="fr">
                <a:solidFill>
                  <a:schemeClr val="dk1"/>
                </a:solidFill>
              </a:rPr>
              <a:t>						</a:t>
            </a:r>
            <a:endParaRPr>
              <a:solidFill>
                <a:schemeClr val="dk1"/>
              </a:solidFill>
            </a:endParaRPr>
          </a:p>
          <a:p>
            <a:pPr marL="0" lvl="0" indent="0" algn="l" rtl="0">
              <a:lnSpc>
                <a:spcPct val="115000"/>
              </a:lnSpc>
              <a:spcBef>
                <a:spcPts val="1200"/>
              </a:spcBef>
              <a:spcAft>
                <a:spcPts val="1200"/>
              </a:spcAft>
              <a:buNone/>
            </a:pPr>
            <a:r>
              <a:rPr lang="fr" sz="1000" i="1">
                <a:solidFill>
                  <a:schemeClr val="dk1"/>
                </a:solidFill>
                <a:latin typeface="Verdana"/>
                <a:ea typeface="Verdana"/>
                <a:cs typeface="Verdana"/>
                <a:sym typeface="Verdana"/>
              </a:rPr>
              <a:t>[(Production nationale – Pertes – Volumes transformés – Volumes exportés) / Consommation apparente (en frais)] X 100 (2)</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84e1457d1f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84e1457d1f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83498a7446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83498a7446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Khalil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83498a744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83498a74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Khalil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7b45edbed3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7b45edbed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sz="1400">
                <a:solidFill>
                  <a:schemeClr val="dk1"/>
                </a:solidFill>
                <a:latin typeface="Verdana"/>
                <a:ea typeface="Verdana"/>
                <a:cs typeface="Verdana"/>
                <a:sym typeface="Verdana"/>
              </a:rPr>
              <a:t>Alice</a:t>
            </a:r>
            <a:endParaRPr sz="14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fr" sz="1400">
                <a:solidFill>
                  <a:schemeClr val="dk1"/>
                </a:solidFill>
                <a:latin typeface="Verdana"/>
                <a:ea typeface="Verdana"/>
                <a:cs typeface="Verdana"/>
                <a:sym typeface="Verdana"/>
              </a:rPr>
              <a:t>Impact sur les petits producteurs : mise en conformité avec ces normes alors que jusque là la pluspart conduisent des monocultures avec des intrans chimiques</a:t>
            </a:r>
            <a:endParaRPr sz="1400">
              <a:solidFill>
                <a:schemeClr val="dk1"/>
              </a:solidFill>
              <a:latin typeface="Verdana"/>
              <a:ea typeface="Verdana"/>
              <a:cs typeface="Verdana"/>
              <a:sym typeface="Verdana"/>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8169860cc5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8169860cc5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Alice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fr" sz="1500">
                <a:solidFill>
                  <a:schemeClr val="dk1"/>
                </a:solidFill>
                <a:latin typeface="Verdana"/>
                <a:ea typeface="Verdana"/>
                <a:cs typeface="Verdana"/>
                <a:sym typeface="Verdana"/>
              </a:rPr>
              <a:t>Mise en place de suivi de production : suivi strict du cahier des charges, contrôle qualité des usines,analyse pesticides et microbiologiques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7b45edbed3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7b45edbed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Juliette</a:t>
            </a:r>
            <a:endParaRPr/>
          </a:p>
          <a:p>
            <a:pPr marL="0" lvl="0" indent="0" algn="l" rtl="0">
              <a:spcBef>
                <a:spcPts val="0"/>
              </a:spcBef>
              <a:spcAft>
                <a:spcPts val="0"/>
              </a:spcAft>
              <a:buNone/>
            </a:pPr>
            <a:r>
              <a:rPr lang="fr"/>
              <a:t>Ré-augmentation des prix des fleurs et plantes au mois de septembre après la diminution de cet été. Ensembre du prix des produits à pourtant diminuer apres progression continue ces 6 derniers mois </a:t>
            </a:r>
            <a:endParaRPr/>
          </a:p>
          <a:p>
            <a:pPr marL="0" lvl="0" indent="0" algn="l" rtl="0">
              <a:spcBef>
                <a:spcPts val="0"/>
              </a:spcBef>
              <a:spcAft>
                <a:spcPts val="0"/>
              </a:spcAft>
              <a:buNone/>
            </a:pPr>
            <a:r>
              <a:rPr lang="fr"/>
              <a:t>Sur un an pas autant d’évolution pour les plantes et fleurs que pour l’ensemble des produits</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8169860cc5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8169860cc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Alice</a:t>
            </a:r>
            <a:endParaRPr/>
          </a:p>
          <a:p>
            <a:pPr marL="0" lvl="0" indent="0" algn="l" rtl="0">
              <a:spcBef>
                <a:spcPts val="0"/>
              </a:spcBef>
              <a:spcAft>
                <a:spcPts val="0"/>
              </a:spcAft>
              <a:buNone/>
            </a:pPr>
            <a:r>
              <a:rPr lang="fr" u="sng">
                <a:solidFill>
                  <a:schemeClr val="hlink"/>
                </a:solidFill>
                <a:hlinkClick r:id="rId3"/>
              </a:rPr>
              <a:t>https://www.legifrance.gouv.fr/jorf/id/JORFTEXT000046503595</a:t>
            </a:r>
            <a:r>
              <a:rPr lang="fr"/>
              <a:t> (lien lingot) </a:t>
            </a:r>
            <a:endParaRPr/>
          </a:p>
          <a:p>
            <a:pPr marL="0" lvl="0" indent="0" algn="l" rtl="0">
              <a:spcBef>
                <a:spcPts val="0"/>
              </a:spcBef>
              <a:spcAft>
                <a:spcPts val="0"/>
              </a:spcAft>
              <a:buNone/>
            </a:pPr>
            <a:r>
              <a:rPr lang="fr" u="sng">
                <a:solidFill>
                  <a:schemeClr val="hlink"/>
                </a:solidFill>
                <a:hlinkClick r:id="rId4"/>
              </a:rPr>
              <a:t>https://www.legifrance.gouv.fr/jorf/id/JORFTEXT000046503599</a:t>
            </a:r>
            <a:r>
              <a:rPr lang="fr"/>
              <a:t> (lien flageolet vert)</a:t>
            </a:r>
            <a:endParaRPr/>
          </a:p>
          <a:p>
            <a:pPr marL="0" lvl="0" indent="0" algn="l" rtl="0">
              <a:spcBef>
                <a:spcPts val="0"/>
              </a:spcBef>
              <a:spcAft>
                <a:spcPts val="0"/>
              </a:spcAft>
              <a:buNone/>
            </a:pPr>
            <a:r>
              <a:rPr lang="fr" u="sng">
                <a:solidFill>
                  <a:schemeClr val="hlink"/>
                </a:solidFill>
                <a:hlinkClick r:id="rId5"/>
              </a:rPr>
              <a:t>https://www.reussir.fr/secheresse-la-liste-des-derogations-pour-des-produits-labellises-par-linao-sallonge</a:t>
            </a:r>
            <a:endParaRPr/>
          </a:p>
          <a:p>
            <a:pPr marL="0" lvl="0" indent="0" algn="l" rtl="0">
              <a:spcBef>
                <a:spcPts val="0"/>
              </a:spcBef>
              <a:spcAft>
                <a:spcPts val="0"/>
              </a:spcAft>
              <a:buNone/>
            </a:pPr>
            <a:r>
              <a:rPr lang="fr"/>
              <a:t>DDM : Date de Durabilité Minimale ancienne DLUO</a:t>
            </a:r>
            <a:endParaRPr/>
          </a:p>
          <a:p>
            <a:pPr marL="0" lvl="0" indent="0" algn="l" rtl="0">
              <a:spcBef>
                <a:spcPts val="0"/>
              </a:spcBef>
              <a:spcAft>
                <a:spcPts val="0"/>
              </a:spcAft>
              <a:buNone/>
            </a:pPr>
            <a:r>
              <a:rPr lang="fr"/>
              <a:t>Image : </a:t>
            </a:r>
            <a:r>
              <a:rPr lang="fr" u="sng">
                <a:solidFill>
                  <a:schemeClr val="hlink"/>
                </a:solidFill>
                <a:hlinkClick r:id="rId6"/>
              </a:rPr>
              <a:t>https://upload.wikimedia.org/wikipedia/commons/1/12/Lingots_du_Nord.jpg</a:t>
            </a:r>
            <a:endParaRPr/>
          </a:p>
          <a:p>
            <a:pPr marL="0" lvl="0" indent="0" algn="l" rtl="0">
              <a:spcBef>
                <a:spcPts val="0"/>
              </a:spcBef>
              <a:spcAft>
                <a:spcPts val="0"/>
              </a:spcAft>
              <a:buNone/>
            </a:pPr>
            <a:r>
              <a:rPr lang="fr" u="sng">
                <a:solidFill>
                  <a:schemeClr val="hlink"/>
                </a:solidFill>
                <a:hlinkClick r:id="rId7"/>
              </a:rPr>
              <a:t>https://courses.monoprix.fr/products/MPX_79938/details?esl-k=sem-google%7Cnu%7Cc521908226398%7Cm%7Ck%7Cp%7Ct%7Cdc%7Ca123271289198%7Cg13123218904&amp;gclid=Cj0KCQjwk5ibBhDqARIsACzmgLRhv1994ydjoSJppNUpf2VXOC3hMCBwr5BTEvFdl5CJYB_uUf6pOj8aAnkGEALw_wcB&amp;gclsrc=aw.ds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83498a7446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83498a744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Alice</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mt="50000"/>
          </a:blip>
          <a:stretch>
            <a:fillRect/>
          </a:stretch>
        </p:blipFill>
        <p:spPr>
          <a:xfrm>
            <a:off x="0" y="0"/>
            <a:ext cx="9144001" cy="5154706"/>
          </a:xfrm>
          <a:prstGeom prst="rect">
            <a:avLst/>
          </a:prstGeom>
          <a:noFill/>
          <a:ln>
            <a:noFill/>
          </a:ln>
        </p:spPr>
      </p:pic>
      <p:sp>
        <p:nvSpPr>
          <p:cNvPr id="11" name="Google Shape;11;p2"/>
          <p:cNvSpPr txBox="1">
            <a:spLocks noGrp="1"/>
          </p:cNvSpPr>
          <p:nvPr>
            <p:ph type="ctrTitle"/>
          </p:nvPr>
        </p:nvSpPr>
        <p:spPr>
          <a:xfrm>
            <a:off x="0" y="0"/>
            <a:ext cx="5488800" cy="3455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B5394"/>
              </a:buClr>
              <a:buSzPts val="4400"/>
              <a:buNone/>
              <a:defRPr sz="4400">
                <a:solidFill>
                  <a:srgbClr val="0B5394"/>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0" y="2864600"/>
            <a:ext cx="4071300" cy="1524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666666"/>
              </a:buClr>
              <a:buSzPts val="2400"/>
              <a:buNone/>
              <a:defRPr sz="2400" b="1">
                <a:solidFill>
                  <a:srgbClr val="666666"/>
                </a:solidFill>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rtl="0">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rtl="0">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rtl="0">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rtl="0">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rtl="0">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rtl="0">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rtl="0">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rtl="0">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1" name="Google Shape;51;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52" name="Google Shape;52;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rgbClr val="528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21" name="Google Shape;21;p4"/>
          <p:cNvPicPr preferRelativeResize="0"/>
          <p:nvPr/>
        </p:nvPicPr>
        <p:blipFill>
          <a:blip r:embed="rId2">
            <a:alphaModFix/>
          </a:blip>
          <a:stretch>
            <a:fillRect/>
          </a:stretch>
        </p:blipFill>
        <p:spPr>
          <a:xfrm>
            <a:off x="8703375" y="4688750"/>
            <a:ext cx="393600" cy="454749"/>
          </a:xfrm>
          <a:prstGeom prst="rect">
            <a:avLst/>
          </a:prstGeom>
          <a:noFill/>
          <a:ln>
            <a:noFill/>
          </a:ln>
        </p:spPr>
      </p:pic>
      <p:sp>
        <p:nvSpPr>
          <p:cNvPr id="22" name="Google Shape;22;p4"/>
          <p:cNvSpPr txBox="1">
            <a:spLocks noGrp="1"/>
          </p:cNvSpPr>
          <p:nvPr>
            <p:ph type="sldNum" idx="12"/>
          </p:nvPr>
        </p:nvSpPr>
        <p:spPr>
          <a:xfrm>
            <a:off x="8625825" y="4652923"/>
            <a:ext cx="548700" cy="454800"/>
          </a:xfrm>
          <a:prstGeom prst="rect">
            <a:avLst/>
          </a:prstGeom>
        </p:spPr>
        <p:txBody>
          <a:bodyPr spcFirstLastPara="1" wrap="square" lIns="91425" tIns="91425" rIns="91425" bIns="91425" anchor="ctr" anchorCtr="0">
            <a:noAutofit/>
          </a:bodyPr>
          <a:lstStyle>
            <a:lvl1pPr lvl="0" algn="ctr" rtl="0">
              <a:buNone/>
              <a:defRPr sz="1400">
                <a:solidFill>
                  <a:schemeClr val="lt1"/>
                </a:solidFill>
              </a:defRPr>
            </a:lvl1pPr>
            <a:lvl2pPr lvl="1" algn="ctr" rtl="0">
              <a:buNone/>
              <a:defRPr sz="1400">
                <a:solidFill>
                  <a:schemeClr val="lt1"/>
                </a:solidFill>
              </a:defRPr>
            </a:lvl2pPr>
            <a:lvl3pPr lvl="2" algn="ctr" rtl="0">
              <a:buNone/>
              <a:defRPr sz="1400">
                <a:solidFill>
                  <a:schemeClr val="lt1"/>
                </a:solidFill>
              </a:defRPr>
            </a:lvl3pPr>
            <a:lvl4pPr lvl="3" algn="ctr" rtl="0">
              <a:buNone/>
              <a:defRPr sz="1400">
                <a:solidFill>
                  <a:schemeClr val="lt1"/>
                </a:solidFill>
              </a:defRPr>
            </a:lvl4pPr>
            <a:lvl5pPr lvl="4" algn="ctr" rtl="0">
              <a:buNone/>
              <a:defRPr sz="1400">
                <a:solidFill>
                  <a:schemeClr val="lt1"/>
                </a:solidFill>
              </a:defRPr>
            </a:lvl5pPr>
            <a:lvl6pPr lvl="5" algn="ctr" rtl="0">
              <a:buNone/>
              <a:defRPr sz="1400">
                <a:solidFill>
                  <a:schemeClr val="lt1"/>
                </a:solidFill>
              </a:defRPr>
            </a:lvl6pPr>
            <a:lvl7pPr lvl="6" algn="ctr" rtl="0">
              <a:buNone/>
              <a:defRPr sz="1400">
                <a:solidFill>
                  <a:schemeClr val="lt1"/>
                </a:solidFill>
              </a:defRPr>
            </a:lvl7pPr>
            <a:lvl8pPr lvl="7" algn="ctr" rtl="0">
              <a:buNone/>
              <a:defRPr sz="1400">
                <a:solidFill>
                  <a:schemeClr val="lt1"/>
                </a:solidFill>
              </a:defRPr>
            </a:lvl8pPr>
            <a:lvl9pPr lvl="8" algn="ctr" rtl="0">
              <a:buNone/>
              <a:defRPr sz="1400">
                <a:solidFill>
                  <a:schemeClr val="lt1"/>
                </a:solidFill>
              </a:defRPr>
            </a:lvl9pPr>
          </a:lstStyle>
          <a:p>
            <a:pPr marL="0" lvl="0" indent="0" algn="ct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3000"/>
              <a:buFont typeface="Verdana"/>
              <a:buNone/>
              <a:defRPr sz="3000" b="1">
                <a:solidFill>
                  <a:schemeClr val="dk2"/>
                </a:solidFill>
                <a:latin typeface="Verdana"/>
                <a:ea typeface="Verdana"/>
                <a:cs typeface="Verdana"/>
                <a:sym typeface="Verdana"/>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lt2"/>
              </a:buClr>
              <a:buSzPts val="1800"/>
              <a:buFont typeface="Verdana"/>
              <a:buChar char="●"/>
              <a:defRPr sz="1800">
                <a:solidFill>
                  <a:schemeClr val="lt2"/>
                </a:solidFill>
                <a:latin typeface="Verdana"/>
                <a:ea typeface="Verdana"/>
                <a:cs typeface="Verdana"/>
                <a:sym typeface="Verdana"/>
              </a:defRPr>
            </a:lvl1pPr>
            <a:lvl2pPr marL="914400" lvl="1" indent="-317500" rtl="0">
              <a:lnSpc>
                <a:spcPct val="115000"/>
              </a:lnSpc>
              <a:spcBef>
                <a:spcPts val="0"/>
              </a:spcBef>
              <a:spcAft>
                <a:spcPts val="0"/>
              </a:spcAft>
              <a:buClr>
                <a:schemeClr val="lt2"/>
              </a:buClr>
              <a:buSzPts val="1400"/>
              <a:buFont typeface="Verdana"/>
              <a:buChar char="○"/>
              <a:defRPr>
                <a:solidFill>
                  <a:schemeClr val="lt2"/>
                </a:solidFill>
                <a:latin typeface="Verdana"/>
                <a:ea typeface="Verdana"/>
                <a:cs typeface="Verdana"/>
                <a:sym typeface="Verdana"/>
              </a:defRPr>
            </a:lvl2pPr>
            <a:lvl3pPr marL="1371600" lvl="2" indent="-317500" rtl="0">
              <a:lnSpc>
                <a:spcPct val="115000"/>
              </a:lnSpc>
              <a:spcBef>
                <a:spcPts val="0"/>
              </a:spcBef>
              <a:spcAft>
                <a:spcPts val="0"/>
              </a:spcAft>
              <a:buClr>
                <a:schemeClr val="lt2"/>
              </a:buClr>
              <a:buSzPts val="1400"/>
              <a:buFont typeface="Verdana"/>
              <a:buChar char="■"/>
              <a:defRPr>
                <a:solidFill>
                  <a:schemeClr val="lt2"/>
                </a:solidFill>
                <a:latin typeface="Verdana"/>
                <a:ea typeface="Verdana"/>
                <a:cs typeface="Verdana"/>
                <a:sym typeface="Verdana"/>
              </a:defRPr>
            </a:lvl3pPr>
            <a:lvl4pPr marL="1828800" lvl="3" indent="-317500" rtl="0">
              <a:lnSpc>
                <a:spcPct val="115000"/>
              </a:lnSpc>
              <a:spcBef>
                <a:spcPts val="0"/>
              </a:spcBef>
              <a:spcAft>
                <a:spcPts val="0"/>
              </a:spcAft>
              <a:buClr>
                <a:schemeClr val="lt2"/>
              </a:buClr>
              <a:buSzPts val="1400"/>
              <a:buFont typeface="Verdana"/>
              <a:buChar char="●"/>
              <a:defRPr>
                <a:solidFill>
                  <a:schemeClr val="lt2"/>
                </a:solidFill>
                <a:latin typeface="Verdana"/>
                <a:ea typeface="Verdana"/>
                <a:cs typeface="Verdana"/>
                <a:sym typeface="Verdana"/>
              </a:defRPr>
            </a:lvl4pPr>
            <a:lvl5pPr marL="2286000" lvl="4" indent="-317500" rtl="0">
              <a:lnSpc>
                <a:spcPct val="115000"/>
              </a:lnSpc>
              <a:spcBef>
                <a:spcPts val="0"/>
              </a:spcBef>
              <a:spcAft>
                <a:spcPts val="0"/>
              </a:spcAft>
              <a:buClr>
                <a:schemeClr val="lt2"/>
              </a:buClr>
              <a:buSzPts val="1400"/>
              <a:buFont typeface="Verdana"/>
              <a:buChar char="○"/>
              <a:defRPr>
                <a:solidFill>
                  <a:schemeClr val="lt2"/>
                </a:solidFill>
                <a:latin typeface="Verdana"/>
                <a:ea typeface="Verdana"/>
                <a:cs typeface="Verdana"/>
                <a:sym typeface="Verdana"/>
              </a:defRPr>
            </a:lvl5pPr>
            <a:lvl6pPr marL="2743200" lvl="5" indent="-317500" rtl="0">
              <a:lnSpc>
                <a:spcPct val="115000"/>
              </a:lnSpc>
              <a:spcBef>
                <a:spcPts val="0"/>
              </a:spcBef>
              <a:spcAft>
                <a:spcPts val="0"/>
              </a:spcAft>
              <a:buClr>
                <a:schemeClr val="lt2"/>
              </a:buClr>
              <a:buSzPts val="1400"/>
              <a:buFont typeface="Verdana"/>
              <a:buChar char="■"/>
              <a:defRPr>
                <a:solidFill>
                  <a:schemeClr val="lt2"/>
                </a:solidFill>
                <a:latin typeface="Verdana"/>
                <a:ea typeface="Verdana"/>
                <a:cs typeface="Verdana"/>
                <a:sym typeface="Verdana"/>
              </a:defRPr>
            </a:lvl6pPr>
            <a:lvl7pPr marL="3200400" lvl="6" indent="-317500" rtl="0">
              <a:lnSpc>
                <a:spcPct val="115000"/>
              </a:lnSpc>
              <a:spcBef>
                <a:spcPts val="0"/>
              </a:spcBef>
              <a:spcAft>
                <a:spcPts val="0"/>
              </a:spcAft>
              <a:buClr>
                <a:schemeClr val="lt2"/>
              </a:buClr>
              <a:buSzPts val="1400"/>
              <a:buFont typeface="Verdana"/>
              <a:buChar char="●"/>
              <a:defRPr>
                <a:solidFill>
                  <a:schemeClr val="lt2"/>
                </a:solidFill>
                <a:latin typeface="Verdana"/>
                <a:ea typeface="Verdana"/>
                <a:cs typeface="Verdana"/>
                <a:sym typeface="Verdana"/>
              </a:defRPr>
            </a:lvl7pPr>
            <a:lvl8pPr marL="3657600" lvl="7" indent="-317500" rtl="0">
              <a:lnSpc>
                <a:spcPct val="115000"/>
              </a:lnSpc>
              <a:spcBef>
                <a:spcPts val="0"/>
              </a:spcBef>
              <a:spcAft>
                <a:spcPts val="0"/>
              </a:spcAft>
              <a:buClr>
                <a:schemeClr val="lt2"/>
              </a:buClr>
              <a:buSzPts val="1400"/>
              <a:buFont typeface="Verdana"/>
              <a:buChar char="○"/>
              <a:defRPr>
                <a:solidFill>
                  <a:schemeClr val="lt2"/>
                </a:solidFill>
                <a:latin typeface="Verdana"/>
                <a:ea typeface="Verdana"/>
                <a:cs typeface="Verdana"/>
                <a:sym typeface="Verdana"/>
              </a:defRPr>
            </a:lvl8pPr>
            <a:lvl9pPr marL="4114800" lvl="8" indent="-317500" rtl="0">
              <a:lnSpc>
                <a:spcPct val="115000"/>
              </a:lnSpc>
              <a:spcBef>
                <a:spcPts val="0"/>
              </a:spcBef>
              <a:spcAft>
                <a:spcPts val="0"/>
              </a:spcAft>
              <a:buClr>
                <a:schemeClr val="lt2"/>
              </a:buClr>
              <a:buSzPts val="1400"/>
              <a:buFont typeface="Verdana"/>
              <a:buChar char="■"/>
              <a:defRPr>
                <a:solidFill>
                  <a:schemeClr val="lt2"/>
                </a:solidFill>
                <a:latin typeface="Verdana"/>
                <a:ea typeface="Verdana"/>
                <a:cs typeface="Verdana"/>
                <a:sym typeface="Verdana"/>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2"/>
                </a:solidFill>
                <a:latin typeface="Source Sans Pro"/>
                <a:ea typeface="Source Sans Pro"/>
                <a:cs typeface="Source Sans Pro"/>
                <a:sym typeface="Source Sans Pro"/>
              </a:defRPr>
            </a:lvl1pPr>
            <a:lvl2pPr lvl="1" algn="r" rtl="0">
              <a:buNone/>
              <a:defRPr sz="1000">
                <a:solidFill>
                  <a:schemeClr val="lt2"/>
                </a:solidFill>
                <a:latin typeface="Source Sans Pro"/>
                <a:ea typeface="Source Sans Pro"/>
                <a:cs typeface="Source Sans Pro"/>
                <a:sym typeface="Source Sans Pro"/>
              </a:defRPr>
            </a:lvl2pPr>
            <a:lvl3pPr lvl="2" algn="r" rtl="0">
              <a:buNone/>
              <a:defRPr sz="1000">
                <a:solidFill>
                  <a:schemeClr val="lt2"/>
                </a:solidFill>
                <a:latin typeface="Source Sans Pro"/>
                <a:ea typeface="Source Sans Pro"/>
                <a:cs typeface="Source Sans Pro"/>
                <a:sym typeface="Source Sans Pro"/>
              </a:defRPr>
            </a:lvl3pPr>
            <a:lvl4pPr lvl="3" algn="r" rtl="0">
              <a:buNone/>
              <a:defRPr sz="1000">
                <a:solidFill>
                  <a:schemeClr val="lt2"/>
                </a:solidFill>
                <a:latin typeface="Source Sans Pro"/>
                <a:ea typeface="Source Sans Pro"/>
                <a:cs typeface="Source Sans Pro"/>
                <a:sym typeface="Source Sans Pro"/>
              </a:defRPr>
            </a:lvl4pPr>
            <a:lvl5pPr lvl="4" algn="r" rtl="0">
              <a:buNone/>
              <a:defRPr sz="1000">
                <a:solidFill>
                  <a:schemeClr val="lt2"/>
                </a:solidFill>
                <a:latin typeface="Source Sans Pro"/>
                <a:ea typeface="Source Sans Pro"/>
                <a:cs typeface="Source Sans Pro"/>
                <a:sym typeface="Source Sans Pro"/>
              </a:defRPr>
            </a:lvl5pPr>
            <a:lvl6pPr lvl="5" algn="r" rtl="0">
              <a:buNone/>
              <a:defRPr sz="1000">
                <a:solidFill>
                  <a:schemeClr val="lt2"/>
                </a:solidFill>
                <a:latin typeface="Source Sans Pro"/>
                <a:ea typeface="Source Sans Pro"/>
                <a:cs typeface="Source Sans Pro"/>
                <a:sym typeface="Source Sans Pro"/>
              </a:defRPr>
            </a:lvl6pPr>
            <a:lvl7pPr lvl="6" algn="r" rtl="0">
              <a:buNone/>
              <a:defRPr sz="1000">
                <a:solidFill>
                  <a:schemeClr val="lt2"/>
                </a:solidFill>
                <a:latin typeface="Source Sans Pro"/>
                <a:ea typeface="Source Sans Pro"/>
                <a:cs typeface="Source Sans Pro"/>
                <a:sym typeface="Source Sans Pro"/>
              </a:defRPr>
            </a:lvl7pPr>
            <a:lvl8pPr lvl="7" algn="r" rtl="0">
              <a:buNone/>
              <a:defRPr sz="1000">
                <a:solidFill>
                  <a:schemeClr val="lt2"/>
                </a:solidFill>
                <a:latin typeface="Source Sans Pro"/>
                <a:ea typeface="Source Sans Pro"/>
                <a:cs typeface="Source Sans Pro"/>
                <a:sym typeface="Source Sans Pro"/>
              </a:defRPr>
            </a:lvl8pPr>
            <a:lvl9pPr lvl="8" algn="r" rtl="0">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reussir.fr/fruits-legumes/congres-de-legumes-de-france-en-attente-de-moyens-pour-plus-de-souverainet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reussir.fr/fruits-legumes/premiere-reussie-pour-medagri"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hyperlink" Target="https://www.radiofrance.fr/franceculture/podcasts/l-invite-e-des-matins/crise-de-l-eau-guerre-en-ukraine-menace-sur-notre-souverainete-alimentaire-7216200" TargetMode="External"/><Relationship Id="rId3" Type="http://schemas.openxmlformats.org/officeDocument/2006/relationships/hyperlink" Target="https://www.radiofrance.fr/franceinter/podcasts/l-invite-de-6h20/l-invite-de-6h20-du-lundi-31-octobre-2022-5309390" TargetMode="External"/><Relationship Id="rId7" Type="http://schemas.openxmlformats.org/officeDocument/2006/relationships/hyperlink" Target="https://www.ouest-france.fr/environnement/pourquoi-les-mega-bassines-divisent-elles-autant-on-vous-explique-le-debat-0e1ba384-5902-11ed-bdef-1ab9c6d3e6a2?amp;amp"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tf1info.fr/environnement-ecologie/video-reserve-d-eau-les-mega-bassines-de-la-discorde-2237029.html" TargetMode="External"/><Relationship Id="rId11" Type="http://schemas.openxmlformats.org/officeDocument/2006/relationships/image" Target="../media/image35.png"/><Relationship Id="rId5" Type="http://schemas.openxmlformats.org/officeDocument/2006/relationships/image" Target="../media/image33.jpg"/><Relationship Id="rId10" Type="http://schemas.openxmlformats.org/officeDocument/2006/relationships/image" Target="../media/image34.png"/><Relationship Id="rId4" Type="http://schemas.openxmlformats.org/officeDocument/2006/relationships/image" Target="../media/image32.jpg"/><Relationship Id="rId9" Type="http://schemas.openxmlformats.org/officeDocument/2006/relationships/hyperlink" Target="https://www.reussir.fr/vrai-faux-sur-la-megabassine-de-sainte-soline-selon-la-chambre-dagriculture-des-deux-sevr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s://www.reussir.fr/fruits-legumes/pourquoi-les-producteurs-de-grenades-d-occitanie-creent-une-marque-collectiv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www.lienhorticole.fr/actualites/urbasense-des-capteurs-micro-dendrometriques-connectes-aux-arbres-1,3,3064306565.html" TargetMode="Externa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reussir.fr/fruits-legumes/juste-bio-et-ahora-sourcing-developpent-une-filiere-noix-de-cajou-au-vietna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reussir.fr/secheresse-la-liste-des-derogations-pour-des-produits-labellises-par-linao-sallonge" TargetMode="External"/><Relationship Id="rId7"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lienhorticole.fr/dossier/substrats-ca-flambe-sur-plusieurs-fronts-1,3,3006237173.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24.jp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0" y="0"/>
            <a:ext cx="9144000" cy="1969800"/>
          </a:xfrm>
          <a:prstGeom prst="rect">
            <a:avLst/>
          </a:prstGeom>
          <a:solidFill>
            <a:srgbClr val="F1C232">
              <a:alpha val="71260"/>
            </a:srgbClr>
          </a:solidFill>
        </p:spPr>
        <p:txBody>
          <a:bodyPr spcFirstLastPara="1" wrap="square" lIns="91425" tIns="91425" rIns="91425" bIns="91425" anchor="t" anchorCtr="0">
            <a:normAutofit fontScale="90000"/>
          </a:bodyPr>
          <a:lstStyle/>
          <a:p>
            <a:pPr marL="0" lvl="0" indent="457200" algn="l" rtl="0">
              <a:spcBef>
                <a:spcPts val="0"/>
              </a:spcBef>
              <a:spcAft>
                <a:spcPts val="0"/>
              </a:spcAft>
              <a:buNone/>
            </a:pPr>
            <a:r>
              <a:rPr lang="fr" dirty="0">
                <a:solidFill>
                  <a:schemeClr val="lt1"/>
                </a:solidFill>
              </a:rPr>
              <a:t>HORTI’PRESS…</a:t>
            </a:r>
            <a:endParaRPr dirty="0">
              <a:solidFill>
                <a:schemeClr val="lt1"/>
              </a:solidFill>
            </a:endParaRPr>
          </a:p>
          <a:p>
            <a:pPr marL="0" lvl="0" indent="457200" algn="l" rtl="0">
              <a:spcBef>
                <a:spcPts val="0"/>
              </a:spcBef>
              <a:spcAft>
                <a:spcPts val="0"/>
              </a:spcAft>
              <a:buNone/>
            </a:pPr>
            <a:r>
              <a:rPr lang="fr" sz="3300" dirty="0">
                <a:solidFill>
                  <a:schemeClr val="lt1"/>
                </a:solidFill>
              </a:rPr>
              <a:t>la revue de presse horticole</a:t>
            </a:r>
            <a:endParaRPr sz="3300" dirty="0">
              <a:solidFill>
                <a:schemeClr val="lt1"/>
              </a:solidFill>
            </a:endParaRPr>
          </a:p>
          <a:p>
            <a:pPr marL="0" lvl="0" indent="457200" algn="l" rtl="0">
              <a:spcBef>
                <a:spcPts val="0"/>
              </a:spcBef>
              <a:spcAft>
                <a:spcPts val="0"/>
              </a:spcAft>
              <a:buNone/>
            </a:pPr>
            <a:endParaRPr sz="3300" dirty="0">
              <a:solidFill>
                <a:schemeClr val="lt1"/>
              </a:solidFill>
            </a:endParaRPr>
          </a:p>
          <a:p>
            <a:pPr marL="0" lvl="0" indent="457200" algn="l" rtl="0">
              <a:spcBef>
                <a:spcPts val="0"/>
              </a:spcBef>
              <a:spcAft>
                <a:spcPts val="0"/>
              </a:spcAft>
              <a:buNone/>
            </a:pPr>
            <a:r>
              <a:rPr lang="fr" sz="2400" dirty="0">
                <a:solidFill>
                  <a:schemeClr val="lt1"/>
                </a:solidFill>
              </a:rPr>
              <a:t>par les étudiants I2PH et FHI</a:t>
            </a:r>
            <a:endParaRPr sz="2400" dirty="0">
              <a:solidFill>
                <a:schemeClr val="lt1"/>
              </a:solidFill>
            </a:endParaRPr>
          </a:p>
        </p:txBody>
      </p:sp>
      <p:pic>
        <p:nvPicPr>
          <p:cNvPr id="60" name="Google Shape;60;p13"/>
          <p:cNvPicPr preferRelativeResize="0"/>
          <p:nvPr/>
        </p:nvPicPr>
        <p:blipFill>
          <a:blip r:embed="rId5">
            <a:alphaModFix/>
          </a:blip>
          <a:stretch>
            <a:fillRect/>
          </a:stretch>
        </p:blipFill>
        <p:spPr>
          <a:xfrm>
            <a:off x="208525" y="2108571"/>
            <a:ext cx="1865701" cy="671450"/>
          </a:xfrm>
          <a:prstGeom prst="rect">
            <a:avLst/>
          </a:prstGeom>
          <a:noFill/>
          <a:ln>
            <a:noFill/>
          </a:ln>
        </p:spPr>
      </p:pic>
      <p:sp>
        <p:nvSpPr>
          <p:cNvPr id="61" name="Google Shape;61;p13"/>
          <p:cNvSpPr txBox="1">
            <a:spLocks noGrp="1"/>
          </p:cNvSpPr>
          <p:nvPr>
            <p:ph type="subTitle" idx="1"/>
          </p:nvPr>
        </p:nvSpPr>
        <p:spPr>
          <a:xfrm>
            <a:off x="135050" y="4176125"/>
            <a:ext cx="3915900" cy="86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fr" sz="1600">
                <a:solidFill>
                  <a:schemeClr val="lt1"/>
                </a:solidFill>
              </a:rPr>
              <a:t>Khalil Achour</a:t>
            </a:r>
            <a:endParaRPr sz="1600">
              <a:solidFill>
                <a:schemeClr val="lt1"/>
              </a:solidFill>
            </a:endParaRPr>
          </a:p>
          <a:p>
            <a:pPr marL="0" lvl="0" indent="0" algn="l" rtl="0">
              <a:spcBef>
                <a:spcPts val="0"/>
              </a:spcBef>
              <a:spcAft>
                <a:spcPts val="0"/>
              </a:spcAft>
              <a:buNone/>
            </a:pPr>
            <a:r>
              <a:rPr lang="fr" sz="1600">
                <a:solidFill>
                  <a:schemeClr val="lt1"/>
                </a:solidFill>
              </a:rPr>
              <a:t>Alice Barnoud</a:t>
            </a:r>
            <a:endParaRPr sz="1600">
              <a:solidFill>
                <a:schemeClr val="lt1"/>
              </a:solidFill>
            </a:endParaRPr>
          </a:p>
          <a:p>
            <a:pPr marL="0" lvl="0" indent="0" algn="l" rtl="0">
              <a:spcBef>
                <a:spcPts val="0"/>
              </a:spcBef>
              <a:spcAft>
                <a:spcPts val="0"/>
              </a:spcAft>
              <a:buNone/>
            </a:pPr>
            <a:r>
              <a:rPr lang="fr" sz="1600">
                <a:solidFill>
                  <a:schemeClr val="lt1"/>
                </a:solidFill>
              </a:rPr>
              <a:t>Juliette Blanc</a:t>
            </a:r>
            <a:endParaRPr sz="1600">
              <a:solidFill>
                <a:schemeClr val="lt1"/>
              </a:solidFill>
            </a:endParaRPr>
          </a:p>
        </p:txBody>
      </p:sp>
      <p:sp>
        <p:nvSpPr>
          <p:cNvPr id="62" name="Google Shape;62;p13"/>
          <p:cNvSpPr txBox="1"/>
          <p:nvPr/>
        </p:nvSpPr>
        <p:spPr>
          <a:xfrm>
            <a:off x="3798600" y="1978275"/>
            <a:ext cx="5345400" cy="538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 sz="2300" b="1">
                <a:solidFill>
                  <a:schemeClr val="accent6"/>
                </a:solidFill>
                <a:latin typeface="Verdana"/>
                <a:ea typeface="Verdana"/>
                <a:cs typeface="Verdana"/>
                <a:sym typeface="Verdana"/>
              </a:rPr>
              <a:t>6 Novembre 2022</a:t>
            </a:r>
            <a:endParaRPr sz="2300" b="1">
              <a:solidFill>
                <a:schemeClr val="accent6"/>
              </a:solidFill>
              <a:latin typeface="Verdana"/>
              <a:ea typeface="Verdana"/>
              <a:cs typeface="Verdana"/>
              <a:sym typeface="Verdana"/>
            </a:endParaRPr>
          </a:p>
        </p:txBody>
      </p:sp>
      <p:pic>
        <p:nvPicPr>
          <p:cNvPr id="63" name="Google Shape;63;p13"/>
          <p:cNvPicPr preferRelativeResize="0"/>
          <p:nvPr/>
        </p:nvPicPr>
        <p:blipFill>
          <a:blip r:embed="rId6">
            <a:alphaModFix/>
          </a:blip>
          <a:stretch>
            <a:fillRect/>
          </a:stretch>
        </p:blipFill>
        <p:spPr>
          <a:xfrm>
            <a:off x="6145625" y="3914197"/>
            <a:ext cx="2668800" cy="1001277"/>
          </a:xfrm>
          <a:prstGeom prst="rect">
            <a:avLst/>
          </a:prstGeom>
          <a:noFill/>
          <a:ln>
            <a:noFill/>
          </a:ln>
        </p:spPr>
      </p:pic>
      <p:pic>
        <p:nvPicPr>
          <p:cNvPr id="23" name="Audio 22">
            <a:hlinkClick r:id="" action="ppaction://media"/>
            <a:extLst>
              <a:ext uri="{FF2B5EF4-FFF2-40B4-BE49-F238E27FC236}">
                <a16:creationId xmlns:a16="http://schemas.microsoft.com/office/drawing/2014/main" id="{7A6A2ED0-32E2-3A92-EF15-0104E63FF191}"/>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83961" t="-81922" r="-183961" b="-81922"/>
          <a:stretch>
            <a:fillRect/>
          </a:stretch>
        </p:blipFill>
        <p:spPr>
          <a:xfrm>
            <a:off x="6860763" y="3857625"/>
            <a:ext cx="2280474" cy="1285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2736"/>
    </mc:Choice>
    <mc:Fallback>
      <p:transition spd="slow" advTm="527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a:spLocks noGrp="1"/>
          </p:cNvSpPr>
          <p:nvPr>
            <p:ph type="title"/>
          </p:nvPr>
        </p:nvSpPr>
        <p:spPr>
          <a:xfrm>
            <a:off x="0" y="0"/>
            <a:ext cx="9144000" cy="582000"/>
          </a:xfrm>
          <a:prstGeom prst="rect">
            <a:avLst/>
          </a:prstGeom>
          <a:solidFill>
            <a:schemeClr val="accent6"/>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highlight>
                  <a:schemeClr val="accent6"/>
                </a:highlight>
              </a:rPr>
              <a:t>Organisation et acteurs des filières  </a:t>
            </a:r>
            <a:endParaRPr>
              <a:highlight>
                <a:schemeClr val="accent6"/>
              </a:highlight>
            </a:endParaRPr>
          </a:p>
        </p:txBody>
      </p:sp>
      <p:sp>
        <p:nvSpPr>
          <p:cNvPr id="198" name="Google Shape;198;p22"/>
          <p:cNvSpPr txBox="1">
            <a:spLocks noGrp="1"/>
          </p:cNvSpPr>
          <p:nvPr>
            <p:ph type="sldNum" idx="12"/>
          </p:nvPr>
        </p:nvSpPr>
        <p:spPr>
          <a:xfrm>
            <a:off x="8625825" y="4652923"/>
            <a:ext cx="5487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fr"/>
              <a:t>10</a:t>
            </a:fld>
            <a:endParaRPr/>
          </a:p>
        </p:txBody>
      </p:sp>
      <p:sp>
        <p:nvSpPr>
          <p:cNvPr id="199" name="Google Shape;199;p22"/>
          <p:cNvSpPr txBox="1"/>
          <p:nvPr/>
        </p:nvSpPr>
        <p:spPr>
          <a:xfrm rot="10800000" flipH="1">
            <a:off x="4485325" y="2878400"/>
            <a:ext cx="25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Verdana"/>
              <a:ea typeface="Verdana"/>
              <a:cs typeface="Verdana"/>
              <a:sym typeface="Verdana"/>
            </a:endParaRPr>
          </a:p>
        </p:txBody>
      </p:sp>
      <p:pic>
        <p:nvPicPr>
          <p:cNvPr id="200" name="Google Shape;200;p22"/>
          <p:cNvPicPr preferRelativeResize="0"/>
          <p:nvPr/>
        </p:nvPicPr>
        <p:blipFill>
          <a:blip r:embed="rId3">
            <a:alphaModFix/>
          </a:blip>
          <a:stretch>
            <a:fillRect/>
          </a:stretch>
        </p:blipFill>
        <p:spPr>
          <a:xfrm>
            <a:off x="8505648" y="1"/>
            <a:ext cx="572677" cy="572700"/>
          </a:xfrm>
          <a:prstGeom prst="rect">
            <a:avLst/>
          </a:prstGeom>
          <a:noFill/>
          <a:ln>
            <a:noFill/>
          </a:ln>
        </p:spPr>
      </p:pic>
      <p:sp>
        <p:nvSpPr>
          <p:cNvPr id="201" name="Google Shape;201;p22"/>
          <p:cNvSpPr txBox="1"/>
          <p:nvPr/>
        </p:nvSpPr>
        <p:spPr>
          <a:xfrm>
            <a:off x="0" y="559538"/>
            <a:ext cx="4362000" cy="4311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Verdana"/>
              <a:buChar char="➔"/>
            </a:pPr>
            <a:r>
              <a:rPr lang="fr" sz="1600" b="1">
                <a:latin typeface="Verdana"/>
                <a:ea typeface="Verdana"/>
                <a:cs typeface="Verdana"/>
                <a:sym typeface="Verdana"/>
              </a:rPr>
              <a:t>Salon Med Agri 20 et 21 Octobre </a:t>
            </a:r>
            <a:endParaRPr sz="1600" b="1">
              <a:latin typeface="Verdana"/>
              <a:ea typeface="Verdana"/>
              <a:cs typeface="Verdana"/>
              <a:sym typeface="Verdana"/>
            </a:endParaRPr>
          </a:p>
        </p:txBody>
      </p:sp>
      <p:grpSp>
        <p:nvGrpSpPr>
          <p:cNvPr id="202" name="Google Shape;202;p22"/>
          <p:cNvGrpSpPr/>
          <p:nvPr/>
        </p:nvGrpSpPr>
        <p:grpSpPr>
          <a:xfrm>
            <a:off x="226615" y="999374"/>
            <a:ext cx="4362093" cy="2338176"/>
            <a:chOff x="5046575" y="1052925"/>
            <a:chExt cx="3579300" cy="2026500"/>
          </a:xfrm>
        </p:grpSpPr>
        <p:sp>
          <p:nvSpPr>
            <p:cNvPr id="203" name="Google Shape;203;p22"/>
            <p:cNvSpPr/>
            <p:nvPr/>
          </p:nvSpPr>
          <p:spPr>
            <a:xfrm>
              <a:off x="5046575" y="1052925"/>
              <a:ext cx="3579300" cy="2026500"/>
            </a:xfrm>
            <a:prstGeom prst="roundRect">
              <a:avLst>
                <a:gd name="adj" fmla="val 16667"/>
              </a:avLst>
            </a:prstGeom>
            <a:solidFill>
              <a:srgbClr val="FFF2CC"/>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2"/>
            <p:cNvSpPr txBox="1"/>
            <p:nvPr/>
          </p:nvSpPr>
          <p:spPr>
            <a:xfrm>
              <a:off x="5211870" y="1120568"/>
              <a:ext cx="3353400" cy="18462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SzPts val="1600"/>
                <a:buFont typeface="Verdana"/>
                <a:buChar char="❏"/>
              </a:pPr>
              <a:r>
                <a:rPr lang="fr" sz="1600">
                  <a:latin typeface="Verdana"/>
                  <a:ea typeface="Verdana"/>
                  <a:cs typeface="Verdana"/>
                  <a:sym typeface="Verdana"/>
                </a:rPr>
                <a:t>Avignon</a:t>
              </a:r>
              <a:endParaRPr sz="1600">
                <a:latin typeface="Verdana"/>
                <a:ea typeface="Verdana"/>
                <a:cs typeface="Verdana"/>
                <a:sym typeface="Verdana"/>
              </a:endParaRPr>
            </a:p>
            <a:p>
              <a:pPr marL="457200" lvl="0" indent="-330200" algn="l" rtl="0">
                <a:lnSpc>
                  <a:spcPct val="115000"/>
                </a:lnSpc>
                <a:spcBef>
                  <a:spcPts val="0"/>
                </a:spcBef>
                <a:spcAft>
                  <a:spcPts val="0"/>
                </a:spcAft>
                <a:buSzPts val="1600"/>
                <a:buFont typeface="Verdana"/>
                <a:buChar char="❏"/>
              </a:pPr>
              <a:r>
                <a:rPr lang="fr" sz="1600">
                  <a:latin typeface="Verdana"/>
                  <a:ea typeface="Verdana"/>
                  <a:cs typeface="Verdana"/>
                  <a:sym typeface="Verdana"/>
                </a:rPr>
                <a:t>12 000 visiteurs pros</a:t>
              </a:r>
              <a:endParaRPr sz="1600">
                <a:latin typeface="Verdana"/>
                <a:ea typeface="Verdana"/>
                <a:cs typeface="Verdana"/>
                <a:sym typeface="Verdana"/>
              </a:endParaRPr>
            </a:p>
            <a:p>
              <a:pPr marL="457200" lvl="0" indent="-330200" algn="l" rtl="0">
                <a:lnSpc>
                  <a:spcPct val="115000"/>
                </a:lnSpc>
                <a:spcBef>
                  <a:spcPts val="0"/>
                </a:spcBef>
                <a:spcAft>
                  <a:spcPts val="0"/>
                </a:spcAft>
                <a:buSzPts val="1600"/>
                <a:buFont typeface="Verdana"/>
                <a:buChar char="❏"/>
              </a:pPr>
              <a:r>
                <a:rPr lang="fr" sz="1600">
                  <a:latin typeface="Verdana"/>
                  <a:ea typeface="Verdana"/>
                  <a:cs typeface="Verdana"/>
                  <a:sym typeface="Verdana"/>
                </a:rPr>
                <a:t>300 stands</a:t>
              </a:r>
              <a:endParaRPr sz="1600">
                <a:latin typeface="Verdana"/>
                <a:ea typeface="Verdana"/>
                <a:cs typeface="Verdana"/>
                <a:sym typeface="Verdana"/>
              </a:endParaRPr>
            </a:p>
            <a:p>
              <a:pPr marL="457200" lvl="0" indent="-330200" algn="l" rtl="0">
                <a:lnSpc>
                  <a:spcPct val="115000"/>
                </a:lnSpc>
                <a:spcBef>
                  <a:spcPts val="0"/>
                </a:spcBef>
                <a:spcAft>
                  <a:spcPts val="0"/>
                </a:spcAft>
                <a:buSzPts val="1600"/>
                <a:buFont typeface="Verdana"/>
                <a:buChar char="❏"/>
              </a:pPr>
              <a:r>
                <a:rPr lang="fr" sz="1600">
                  <a:latin typeface="Verdana"/>
                  <a:ea typeface="Verdana"/>
                  <a:cs typeface="Verdana"/>
                  <a:sym typeface="Verdana"/>
                </a:rPr>
                <a:t>+ 14 000 m2</a:t>
              </a:r>
              <a:endParaRPr sz="1600">
                <a:latin typeface="Verdana"/>
                <a:ea typeface="Verdana"/>
                <a:cs typeface="Verdana"/>
                <a:sym typeface="Verdana"/>
              </a:endParaRPr>
            </a:p>
            <a:p>
              <a:pPr marL="457200" lvl="0" indent="-330200" algn="l" rtl="0">
                <a:lnSpc>
                  <a:spcPct val="115000"/>
                </a:lnSpc>
                <a:spcBef>
                  <a:spcPts val="0"/>
                </a:spcBef>
                <a:spcAft>
                  <a:spcPts val="0"/>
                </a:spcAft>
                <a:buSzPts val="1600"/>
                <a:buFont typeface="Verdana"/>
                <a:buChar char="❏"/>
              </a:pPr>
              <a:r>
                <a:rPr lang="fr" sz="1600">
                  <a:latin typeface="Verdana"/>
                  <a:ea typeface="Verdana"/>
                  <a:cs typeface="Verdana"/>
                  <a:sym typeface="Verdana"/>
                </a:rPr>
                <a:t>50aines conférences</a:t>
              </a:r>
              <a:endParaRPr sz="1600">
                <a:latin typeface="Verdana"/>
                <a:ea typeface="Verdana"/>
                <a:cs typeface="Verdana"/>
                <a:sym typeface="Verdana"/>
              </a:endParaRPr>
            </a:p>
            <a:p>
              <a:pPr marL="457200" lvl="0" indent="-330200" algn="l" rtl="0">
                <a:lnSpc>
                  <a:spcPct val="115000"/>
                </a:lnSpc>
                <a:spcBef>
                  <a:spcPts val="0"/>
                </a:spcBef>
                <a:spcAft>
                  <a:spcPts val="0"/>
                </a:spcAft>
                <a:buSzPts val="1600"/>
                <a:buFont typeface="Verdana"/>
                <a:buChar char="❏"/>
              </a:pPr>
              <a:r>
                <a:rPr lang="fr" sz="1600">
                  <a:latin typeface="Verdana"/>
                  <a:ea typeface="Verdana"/>
                  <a:cs typeface="Verdana"/>
                  <a:sym typeface="Verdana"/>
                </a:rPr>
                <a:t>10aines directement consacrée aux Fruits et Légumes</a:t>
              </a:r>
              <a:endParaRPr sz="1600">
                <a:latin typeface="Verdana"/>
                <a:ea typeface="Verdana"/>
                <a:cs typeface="Verdana"/>
                <a:sym typeface="Verdana"/>
              </a:endParaRPr>
            </a:p>
          </p:txBody>
        </p:sp>
      </p:grpSp>
      <p:sp>
        <p:nvSpPr>
          <p:cNvPr id="205" name="Google Shape;205;p22"/>
          <p:cNvSpPr txBox="1"/>
          <p:nvPr/>
        </p:nvSpPr>
        <p:spPr>
          <a:xfrm>
            <a:off x="4671550" y="559550"/>
            <a:ext cx="4362000" cy="11697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Verdana"/>
              <a:buChar char="➔"/>
            </a:pPr>
            <a:r>
              <a:rPr lang="fr" sz="1600" b="1">
                <a:latin typeface="Verdana"/>
                <a:ea typeface="Verdana"/>
                <a:cs typeface="Verdana"/>
                <a:sym typeface="Verdana"/>
              </a:rPr>
              <a:t>65ème Congrès des producteurs de légumes de France</a:t>
            </a:r>
            <a:endParaRPr sz="1600" b="1">
              <a:latin typeface="Verdana"/>
              <a:ea typeface="Verdana"/>
              <a:cs typeface="Verdana"/>
              <a:sym typeface="Verdana"/>
            </a:endParaRPr>
          </a:p>
          <a:p>
            <a:pPr marL="457200" lvl="0" indent="-330200" algn="l" rtl="0">
              <a:spcBef>
                <a:spcPts val="0"/>
              </a:spcBef>
              <a:spcAft>
                <a:spcPts val="0"/>
              </a:spcAft>
              <a:buSzPts val="1600"/>
              <a:buFont typeface="Verdana"/>
              <a:buChar char="➔"/>
            </a:pPr>
            <a:r>
              <a:rPr lang="fr" sz="1600">
                <a:solidFill>
                  <a:schemeClr val="dk2"/>
                </a:solidFill>
                <a:latin typeface="Verdana"/>
                <a:ea typeface="Verdana"/>
                <a:cs typeface="Verdana"/>
                <a:sym typeface="Verdana"/>
              </a:rPr>
              <a:t>Participation du Ministre de l’Agriculture : Marc Fesneau</a:t>
            </a:r>
            <a:endParaRPr sz="1600" b="1">
              <a:latin typeface="Verdana"/>
              <a:ea typeface="Verdana"/>
              <a:cs typeface="Verdana"/>
              <a:sym typeface="Verdana"/>
            </a:endParaRPr>
          </a:p>
        </p:txBody>
      </p:sp>
      <p:pic>
        <p:nvPicPr>
          <p:cNvPr id="206" name="Google Shape;206;p22"/>
          <p:cNvPicPr preferRelativeResize="0"/>
          <p:nvPr/>
        </p:nvPicPr>
        <p:blipFill>
          <a:blip r:embed="rId4">
            <a:alphaModFix/>
          </a:blip>
          <a:stretch>
            <a:fillRect/>
          </a:stretch>
        </p:blipFill>
        <p:spPr>
          <a:xfrm>
            <a:off x="1094962" y="3440600"/>
            <a:ext cx="2023226" cy="1391774"/>
          </a:xfrm>
          <a:prstGeom prst="rect">
            <a:avLst/>
          </a:prstGeom>
          <a:noFill/>
          <a:ln>
            <a:noFill/>
          </a:ln>
        </p:spPr>
      </p:pic>
      <p:sp>
        <p:nvSpPr>
          <p:cNvPr id="207" name="Google Shape;207;p22"/>
          <p:cNvSpPr txBox="1"/>
          <p:nvPr/>
        </p:nvSpPr>
        <p:spPr>
          <a:xfrm>
            <a:off x="5169025" y="3841950"/>
            <a:ext cx="3535800" cy="9234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Verdana"/>
              <a:buChar char="●"/>
            </a:pPr>
            <a:r>
              <a:rPr lang="fr" sz="1600">
                <a:latin typeface="Verdana"/>
                <a:ea typeface="Verdana"/>
                <a:cs typeface="Verdana"/>
                <a:sym typeface="Verdana"/>
              </a:rPr>
              <a:t>+ de souveraineté alimentaire</a:t>
            </a: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fr" sz="1600">
                <a:latin typeface="Verdana"/>
                <a:ea typeface="Verdana"/>
                <a:cs typeface="Verdana"/>
                <a:sym typeface="Verdana"/>
              </a:rPr>
              <a:t>Energie, eau, ZAN….</a:t>
            </a:r>
            <a:endParaRPr sz="1600">
              <a:latin typeface="Verdana"/>
              <a:ea typeface="Verdana"/>
              <a:cs typeface="Verdana"/>
              <a:sym typeface="Verdana"/>
            </a:endParaRPr>
          </a:p>
        </p:txBody>
      </p:sp>
      <p:pic>
        <p:nvPicPr>
          <p:cNvPr id="208" name="Google Shape;208;p22"/>
          <p:cNvPicPr preferRelativeResize="0"/>
          <p:nvPr/>
        </p:nvPicPr>
        <p:blipFill>
          <a:blip r:embed="rId5">
            <a:alphaModFix/>
          </a:blip>
          <a:stretch>
            <a:fillRect/>
          </a:stretch>
        </p:blipFill>
        <p:spPr>
          <a:xfrm>
            <a:off x="5451538" y="1864788"/>
            <a:ext cx="2802024" cy="1927500"/>
          </a:xfrm>
          <a:prstGeom prst="rect">
            <a:avLst/>
          </a:prstGeom>
          <a:noFill/>
          <a:ln>
            <a:noFill/>
          </a:ln>
        </p:spPr>
      </p:pic>
      <p:sp>
        <p:nvSpPr>
          <p:cNvPr id="209" name="Google Shape;209;p22"/>
          <p:cNvSpPr txBox="1"/>
          <p:nvPr/>
        </p:nvSpPr>
        <p:spPr>
          <a:xfrm>
            <a:off x="0" y="4832375"/>
            <a:ext cx="4570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1100"/>
              <a:buFont typeface="Arial"/>
              <a:buNone/>
            </a:pPr>
            <a:r>
              <a:rPr lang="fr" sz="1100" u="sng">
                <a:solidFill>
                  <a:srgbClr val="9E9E9E"/>
                </a:solidFill>
                <a:hlinkClick r:id="rId6">
                  <a:extLst>
                    <a:ext uri="{A12FA001-AC4F-418D-AE19-62706E023703}">
                      <ahyp:hlinkClr xmlns:ahyp="http://schemas.microsoft.com/office/drawing/2018/hyperlinkcolor" val="tx"/>
                    </a:ext>
                  </a:extLst>
                </a:hlinkClick>
              </a:rPr>
              <a:t>https://www.reussir.fr/fruits-legumes/premiere-reussie-pour-medagri</a:t>
            </a:r>
            <a:endParaRPr sz="1200">
              <a:solidFill>
                <a:srgbClr val="9E9E9E"/>
              </a:solidFill>
              <a:latin typeface="Verdana"/>
              <a:ea typeface="Verdana"/>
              <a:cs typeface="Verdana"/>
              <a:sym typeface="Verdana"/>
            </a:endParaRPr>
          </a:p>
        </p:txBody>
      </p:sp>
      <p:sp>
        <p:nvSpPr>
          <p:cNvPr id="210" name="Google Shape;210;p22"/>
          <p:cNvSpPr txBox="1"/>
          <p:nvPr/>
        </p:nvSpPr>
        <p:spPr>
          <a:xfrm>
            <a:off x="4669825" y="4694925"/>
            <a:ext cx="40350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100" u="sng">
                <a:solidFill>
                  <a:srgbClr val="9E9E9E"/>
                </a:solidFill>
                <a:hlinkClick r:id="rId7">
                  <a:extLst>
                    <a:ext uri="{A12FA001-AC4F-418D-AE19-62706E023703}">
                      <ahyp:hlinkClr xmlns:ahyp="http://schemas.microsoft.com/office/drawing/2018/hyperlinkcolor" val="tx"/>
                    </a:ext>
                  </a:extLst>
                </a:hlinkClick>
              </a:rPr>
              <a:t>https://www.reussir.fr/fruits-legumes/congres-de-legumes-de-france-en-attente-de-moyens-pour-plus-de-souverainete</a:t>
            </a:r>
            <a:r>
              <a:rPr lang="fr" sz="1100" u="sng">
                <a:solidFill>
                  <a:srgbClr val="9E9E9E"/>
                </a:solidFill>
                <a:hlinkClick r:id="rId6">
                  <a:extLst>
                    <a:ext uri="{A12FA001-AC4F-418D-AE19-62706E023703}">
                      <ahyp:hlinkClr xmlns:ahyp="http://schemas.microsoft.com/office/drawing/2018/hyperlinkcolor" val="tx"/>
                    </a:ext>
                  </a:extLst>
                </a:hlinkClick>
              </a:rPr>
              <a:t>i</a:t>
            </a:r>
            <a:endParaRPr sz="1200">
              <a:solidFill>
                <a:srgbClr val="9E9E9E"/>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3"/>
          <p:cNvSpPr txBox="1">
            <a:spLocks noGrp="1"/>
          </p:cNvSpPr>
          <p:nvPr>
            <p:ph type="title"/>
          </p:nvPr>
        </p:nvSpPr>
        <p:spPr>
          <a:xfrm>
            <a:off x="0" y="0"/>
            <a:ext cx="9144000" cy="582000"/>
          </a:xfrm>
          <a:prstGeom prst="rect">
            <a:avLst/>
          </a:prstGeom>
          <a:solidFill>
            <a:schemeClr val="accent6"/>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highlight>
                  <a:schemeClr val="accent6"/>
                </a:highlight>
              </a:rPr>
              <a:t>Organisation et acteurs des filières  </a:t>
            </a:r>
            <a:endParaRPr>
              <a:highlight>
                <a:schemeClr val="accent6"/>
              </a:highlight>
            </a:endParaRPr>
          </a:p>
        </p:txBody>
      </p:sp>
      <p:sp>
        <p:nvSpPr>
          <p:cNvPr id="216" name="Google Shape;216;p23"/>
          <p:cNvSpPr txBox="1">
            <a:spLocks noGrp="1"/>
          </p:cNvSpPr>
          <p:nvPr>
            <p:ph type="sldNum" idx="12"/>
          </p:nvPr>
        </p:nvSpPr>
        <p:spPr>
          <a:xfrm>
            <a:off x="8625825" y="4652923"/>
            <a:ext cx="5487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fr"/>
              <a:t>11</a:t>
            </a:fld>
            <a:endParaRPr/>
          </a:p>
        </p:txBody>
      </p:sp>
      <p:sp>
        <p:nvSpPr>
          <p:cNvPr id="217" name="Google Shape;217;p23"/>
          <p:cNvSpPr txBox="1"/>
          <p:nvPr/>
        </p:nvSpPr>
        <p:spPr>
          <a:xfrm rot="10800000" flipH="1">
            <a:off x="4485325" y="2878400"/>
            <a:ext cx="25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Verdana"/>
              <a:ea typeface="Verdana"/>
              <a:cs typeface="Verdana"/>
              <a:sym typeface="Verdana"/>
            </a:endParaRPr>
          </a:p>
        </p:txBody>
      </p:sp>
      <p:pic>
        <p:nvPicPr>
          <p:cNvPr id="218" name="Google Shape;218;p23"/>
          <p:cNvPicPr preferRelativeResize="0"/>
          <p:nvPr/>
        </p:nvPicPr>
        <p:blipFill>
          <a:blip r:embed="rId3">
            <a:alphaModFix/>
          </a:blip>
          <a:stretch>
            <a:fillRect/>
          </a:stretch>
        </p:blipFill>
        <p:spPr>
          <a:xfrm>
            <a:off x="8505648" y="1"/>
            <a:ext cx="572677" cy="572700"/>
          </a:xfrm>
          <a:prstGeom prst="rect">
            <a:avLst/>
          </a:prstGeom>
          <a:noFill/>
          <a:ln>
            <a:noFill/>
          </a:ln>
        </p:spPr>
      </p:pic>
      <p:sp>
        <p:nvSpPr>
          <p:cNvPr id="219" name="Google Shape;219;p23"/>
          <p:cNvSpPr txBox="1"/>
          <p:nvPr/>
        </p:nvSpPr>
        <p:spPr>
          <a:xfrm>
            <a:off x="501900" y="738350"/>
            <a:ext cx="4728600" cy="646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SzPts val="1500"/>
              <a:buFont typeface="Verdana"/>
              <a:buChar char="➔"/>
            </a:pPr>
            <a:r>
              <a:rPr lang="fr" sz="1500" b="1">
                <a:latin typeface="Verdana"/>
                <a:ea typeface="Verdana"/>
                <a:cs typeface="Verdana"/>
                <a:sym typeface="Verdana"/>
              </a:rPr>
              <a:t>SIMA </a:t>
            </a:r>
            <a:r>
              <a:rPr lang="fr" sz="1500" b="1">
                <a:solidFill>
                  <a:srgbClr val="212529"/>
                </a:solidFill>
                <a:highlight>
                  <a:srgbClr val="FFFFFF"/>
                </a:highlight>
                <a:latin typeface="Roboto"/>
                <a:ea typeface="Roboto"/>
                <a:cs typeface="Roboto"/>
                <a:sym typeface="Roboto"/>
              </a:rPr>
              <a:t>du dimanche 6 au jeudi 10 novembre 2022</a:t>
            </a:r>
            <a:endParaRPr sz="1500" b="1">
              <a:latin typeface="Verdana"/>
              <a:ea typeface="Verdana"/>
              <a:cs typeface="Verdana"/>
              <a:sym typeface="Verdana"/>
            </a:endParaRPr>
          </a:p>
        </p:txBody>
      </p:sp>
      <p:grpSp>
        <p:nvGrpSpPr>
          <p:cNvPr id="220" name="Google Shape;220;p23"/>
          <p:cNvGrpSpPr/>
          <p:nvPr/>
        </p:nvGrpSpPr>
        <p:grpSpPr>
          <a:xfrm>
            <a:off x="123328" y="1393213"/>
            <a:ext cx="4039956" cy="1906877"/>
            <a:chOff x="5046575" y="1052925"/>
            <a:chExt cx="3579300" cy="2159543"/>
          </a:xfrm>
        </p:grpSpPr>
        <p:sp>
          <p:nvSpPr>
            <p:cNvPr id="221" name="Google Shape;221;p23"/>
            <p:cNvSpPr/>
            <p:nvPr/>
          </p:nvSpPr>
          <p:spPr>
            <a:xfrm>
              <a:off x="5046575" y="1052925"/>
              <a:ext cx="3579300" cy="2026500"/>
            </a:xfrm>
            <a:prstGeom prst="roundRect">
              <a:avLst>
                <a:gd name="adj" fmla="val 16667"/>
              </a:avLst>
            </a:prstGeom>
            <a:solidFill>
              <a:srgbClr val="FFF2CC"/>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txBox="1"/>
            <p:nvPr/>
          </p:nvSpPr>
          <p:spPr>
            <a:xfrm>
              <a:off x="5211870" y="1120568"/>
              <a:ext cx="3353400" cy="20919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SzPts val="1600"/>
                <a:buFont typeface="Verdana"/>
                <a:buChar char="❏"/>
              </a:pPr>
              <a:r>
                <a:rPr lang="fr" sz="1600">
                  <a:latin typeface="Verdana"/>
                  <a:ea typeface="Verdana"/>
                  <a:cs typeface="Verdana"/>
                  <a:sym typeface="Verdana"/>
                </a:rPr>
                <a:t>PARIS </a:t>
              </a:r>
              <a:endParaRPr sz="1600">
                <a:latin typeface="Verdana"/>
                <a:ea typeface="Verdana"/>
                <a:cs typeface="Verdana"/>
                <a:sym typeface="Verdana"/>
              </a:endParaRPr>
            </a:p>
            <a:p>
              <a:pPr marL="457200" lvl="0" indent="-330200" algn="l" rtl="0">
                <a:lnSpc>
                  <a:spcPct val="115000"/>
                </a:lnSpc>
                <a:spcBef>
                  <a:spcPts val="0"/>
                </a:spcBef>
                <a:spcAft>
                  <a:spcPts val="0"/>
                </a:spcAft>
                <a:buSzPts val="1600"/>
                <a:buFont typeface="Verdana"/>
                <a:buChar char="❏"/>
              </a:pPr>
              <a:r>
                <a:rPr lang="fr" sz="1600">
                  <a:latin typeface="Verdana"/>
                  <a:ea typeface="Verdana"/>
                  <a:cs typeface="Verdana"/>
                  <a:sym typeface="Verdana"/>
                </a:rPr>
                <a:t>1000 entreprises de 37 pays </a:t>
              </a:r>
              <a:endParaRPr sz="1600">
                <a:latin typeface="Verdana"/>
                <a:ea typeface="Verdana"/>
                <a:cs typeface="Verdana"/>
                <a:sym typeface="Verdana"/>
              </a:endParaRPr>
            </a:p>
            <a:p>
              <a:pPr marL="457200" lvl="0" indent="-330200" algn="l" rtl="0">
                <a:lnSpc>
                  <a:spcPct val="115000"/>
                </a:lnSpc>
                <a:spcBef>
                  <a:spcPts val="0"/>
                </a:spcBef>
                <a:spcAft>
                  <a:spcPts val="0"/>
                </a:spcAft>
                <a:buSzPts val="1600"/>
                <a:buFont typeface="Verdana"/>
                <a:buChar char="❏"/>
              </a:pPr>
              <a:r>
                <a:rPr lang="fr" sz="1600">
                  <a:latin typeface="Verdana"/>
                  <a:ea typeface="Verdana"/>
                  <a:cs typeface="Verdana"/>
                  <a:sym typeface="Verdana"/>
                </a:rPr>
                <a:t>15 secteurs d’exposition </a:t>
              </a:r>
              <a:endParaRPr sz="1600">
                <a:latin typeface="Verdana"/>
                <a:ea typeface="Verdana"/>
                <a:cs typeface="Verdana"/>
                <a:sym typeface="Verdana"/>
              </a:endParaRPr>
            </a:p>
            <a:p>
              <a:pPr marL="457200" lvl="0" indent="-330200" algn="l" rtl="0">
                <a:lnSpc>
                  <a:spcPct val="115000"/>
                </a:lnSpc>
                <a:spcBef>
                  <a:spcPts val="0"/>
                </a:spcBef>
                <a:spcAft>
                  <a:spcPts val="0"/>
                </a:spcAft>
                <a:buSzPts val="1600"/>
                <a:buFont typeface="Verdana"/>
                <a:buChar char="❏"/>
              </a:pPr>
              <a:r>
                <a:rPr lang="fr" sz="1600">
                  <a:latin typeface="Verdana"/>
                  <a:ea typeface="Verdana"/>
                  <a:cs typeface="Verdana"/>
                  <a:sym typeface="Verdana"/>
                </a:rPr>
                <a:t>200000 entrées de +100 pays </a:t>
              </a:r>
              <a:endParaRPr sz="1600">
                <a:latin typeface="Verdana"/>
                <a:ea typeface="Verdana"/>
                <a:cs typeface="Verdana"/>
                <a:sym typeface="Verdana"/>
              </a:endParaRPr>
            </a:p>
            <a:p>
              <a:pPr marL="457200" lvl="0" indent="-330200" algn="l" rtl="0">
                <a:lnSpc>
                  <a:spcPct val="115000"/>
                </a:lnSpc>
                <a:spcBef>
                  <a:spcPts val="0"/>
                </a:spcBef>
                <a:spcAft>
                  <a:spcPts val="0"/>
                </a:spcAft>
                <a:buSzPts val="1600"/>
                <a:buFont typeface="Verdana"/>
                <a:buChar char="❏"/>
              </a:pPr>
              <a:r>
                <a:rPr lang="fr" sz="1600">
                  <a:latin typeface="Verdana"/>
                  <a:ea typeface="Verdana"/>
                  <a:cs typeface="Verdana"/>
                  <a:sym typeface="Verdana"/>
                </a:rPr>
                <a:t>100ème anniversaire </a:t>
              </a:r>
              <a:endParaRPr sz="1600">
                <a:latin typeface="Verdana"/>
                <a:ea typeface="Verdana"/>
                <a:cs typeface="Verdana"/>
                <a:sym typeface="Verdana"/>
              </a:endParaRPr>
            </a:p>
            <a:p>
              <a:pPr marL="0" lvl="0" indent="0" algn="l" rtl="0">
                <a:lnSpc>
                  <a:spcPct val="115000"/>
                </a:lnSpc>
                <a:spcBef>
                  <a:spcPts val="0"/>
                </a:spcBef>
                <a:spcAft>
                  <a:spcPts val="0"/>
                </a:spcAft>
                <a:buNone/>
              </a:pPr>
              <a:endParaRPr sz="1600">
                <a:latin typeface="Verdana"/>
                <a:ea typeface="Verdana"/>
                <a:cs typeface="Verdana"/>
                <a:sym typeface="Verdana"/>
              </a:endParaRPr>
            </a:p>
          </p:txBody>
        </p:sp>
      </p:grpSp>
      <p:pic>
        <p:nvPicPr>
          <p:cNvPr id="223" name="Google Shape;223;p23"/>
          <p:cNvPicPr preferRelativeResize="0"/>
          <p:nvPr/>
        </p:nvPicPr>
        <p:blipFill>
          <a:blip r:embed="rId4">
            <a:alphaModFix/>
          </a:blip>
          <a:stretch>
            <a:fillRect/>
          </a:stretch>
        </p:blipFill>
        <p:spPr>
          <a:xfrm>
            <a:off x="0" y="3278600"/>
            <a:ext cx="4875274" cy="1789450"/>
          </a:xfrm>
          <a:prstGeom prst="rect">
            <a:avLst/>
          </a:prstGeom>
          <a:noFill/>
          <a:ln>
            <a:noFill/>
          </a:ln>
        </p:spPr>
      </p:pic>
      <p:pic>
        <p:nvPicPr>
          <p:cNvPr id="224" name="Google Shape;224;p23"/>
          <p:cNvPicPr preferRelativeResize="0"/>
          <p:nvPr/>
        </p:nvPicPr>
        <p:blipFill>
          <a:blip r:embed="rId5">
            <a:alphaModFix/>
          </a:blip>
          <a:stretch>
            <a:fillRect/>
          </a:stretch>
        </p:blipFill>
        <p:spPr>
          <a:xfrm>
            <a:off x="5003374" y="3383300"/>
            <a:ext cx="4171150" cy="930825"/>
          </a:xfrm>
          <a:prstGeom prst="rect">
            <a:avLst/>
          </a:prstGeom>
          <a:noFill/>
          <a:ln>
            <a:noFill/>
          </a:ln>
        </p:spPr>
      </p:pic>
      <p:pic>
        <p:nvPicPr>
          <p:cNvPr id="225" name="Google Shape;225;p23"/>
          <p:cNvPicPr preferRelativeResize="0"/>
          <p:nvPr/>
        </p:nvPicPr>
        <p:blipFill>
          <a:blip r:embed="rId6">
            <a:alphaModFix/>
          </a:blip>
          <a:stretch>
            <a:fillRect/>
          </a:stretch>
        </p:blipFill>
        <p:spPr>
          <a:xfrm>
            <a:off x="5427500" y="1135475"/>
            <a:ext cx="3198325" cy="2143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4"/>
          <p:cNvSpPr txBox="1">
            <a:spLocks noGrp="1"/>
          </p:cNvSpPr>
          <p:nvPr>
            <p:ph type="title"/>
          </p:nvPr>
        </p:nvSpPr>
        <p:spPr>
          <a:xfrm>
            <a:off x="0" y="0"/>
            <a:ext cx="9144000" cy="582000"/>
          </a:xfrm>
          <a:prstGeom prst="rect">
            <a:avLst/>
          </a:prstGeom>
          <a:solidFill>
            <a:schemeClr val="accent6"/>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highlight>
                  <a:schemeClr val="accent6"/>
                </a:highlight>
              </a:rPr>
              <a:t>Organisation et acteurs des filières  </a:t>
            </a:r>
            <a:endParaRPr>
              <a:highlight>
                <a:schemeClr val="accent6"/>
              </a:highlight>
            </a:endParaRPr>
          </a:p>
        </p:txBody>
      </p:sp>
      <p:sp>
        <p:nvSpPr>
          <p:cNvPr id="231" name="Google Shape;231;p24"/>
          <p:cNvSpPr txBox="1">
            <a:spLocks noGrp="1"/>
          </p:cNvSpPr>
          <p:nvPr>
            <p:ph type="sldNum" idx="12"/>
          </p:nvPr>
        </p:nvSpPr>
        <p:spPr>
          <a:xfrm>
            <a:off x="8625825" y="4652923"/>
            <a:ext cx="5487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fr"/>
              <a:t>12</a:t>
            </a:fld>
            <a:endParaRPr/>
          </a:p>
        </p:txBody>
      </p:sp>
      <p:sp>
        <p:nvSpPr>
          <p:cNvPr id="232" name="Google Shape;232;p24"/>
          <p:cNvSpPr txBox="1"/>
          <p:nvPr/>
        </p:nvSpPr>
        <p:spPr>
          <a:xfrm rot="10800000" flipH="1">
            <a:off x="4457025" y="2869600"/>
            <a:ext cx="258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solidFill>
                <a:schemeClr val="dk2"/>
              </a:solidFill>
            </a:endParaRPr>
          </a:p>
        </p:txBody>
      </p:sp>
      <p:sp>
        <p:nvSpPr>
          <p:cNvPr id="233" name="Google Shape;233;p24"/>
          <p:cNvSpPr txBox="1"/>
          <p:nvPr/>
        </p:nvSpPr>
        <p:spPr>
          <a:xfrm>
            <a:off x="0" y="762325"/>
            <a:ext cx="9144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500" b="1">
                <a:latin typeface="Verdana"/>
                <a:ea typeface="Verdana"/>
                <a:cs typeface="Verdana"/>
                <a:sym typeface="Verdana"/>
              </a:rPr>
              <a:t>Rapport d’étude : Autonomie alimentaire : implications d’une hausse du taux d’auto-approvisionnement pour la filière fruits et légumes frais- Phase 1 </a:t>
            </a:r>
            <a:endParaRPr sz="1500" b="1">
              <a:latin typeface="Verdana"/>
              <a:ea typeface="Verdana"/>
              <a:cs typeface="Verdana"/>
              <a:sym typeface="Verdana"/>
            </a:endParaRPr>
          </a:p>
        </p:txBody>
      </p:sp>
      <p:pic>
        <p:nvPicPr>
          <p:cNvPr id="234" name="Google Shape;234;p24"/>
          <p:cNvPicPr preferRelativeResize="0"/>
          <p:nvPr/>
        </p:nvPicPr>
        <p:blipFill>
          <a:blip r:embed="rId3">
            <a:alphaModFix/>
          </a:blip>
          <a:stretch>
            <a:fillRect/>
          </a:stretch>
        </p:blipFill>
        <p:spPr>
          <a:xfrm>
            <a:off x="2901700" y="1612975"/>
            <a:ext cx="6176624" cy="2867250"/>
          </a:xfrm>
          <a:prstGeom prst="rect">
            <a:avLst/>
          </a:prstGeom>
          <a:noFill/>
          <a:ln>
            <a:noFill/>
          </a:ln>
        </p:spPr>
      </p:pic>
      <p:pic>
        <p:nvPicPr>
          <p:cNvPr id="235" name="Google Shape;235;p24"/>
          <p:cNvPicPr preferRelativeResize="0"/>
          <p:nvPr/>
        </p:nvPicPr>
        <p:blipFill>
          <a:blip r:embed="rId4">
            <a:alphaModFix/>
          </a:blip>
          <a:stretch>
            <a:fillRect/>
          </a:stretch>
        </p:blipFill>
        <p:spPr>
          <a:xfrm>
            <a:off x="8505648" y="1"/>
            <a:ext cx="572677" cy="572700"/>
          </a:xfrm>
          <a:prstGeom prst="rect">
            <a:avLst/>
          </a:prstGeom>
          <a:noFill/>
          <a:ln>
            <a:noFill/>
          </a:ln>
        </p:spPr>
      </p:pic>
      <p:pic>
        <p:nvPicPr>
          <p:cNvPr id="236" name="Google Shape;236;p24"/>
          <p:cNvPicPr preferRelativeResize="0"/>
          <p:nvPr/>
        </p:nvPicPr>
        <p:blipFill>
          <a:blip r:embed="rId5">
            <a:alphaModFix/>
          </a:blip>
          <a:stretch>
            <a:fillRect/>
          </a:stretch>
        </p:blipFill>
        <p:spPr>
          <a:xfrm>
            <a:off x="3774663" y="1612975"/>
            <a:ext cx="4430699" cy="3157810"/>
          </a:xfrm>
          <a:prstGeom prst="rect">
            <a:avLst/>
          </a:prstGeom>
          <a:noFill/>
          <a:ln>
            <a:noFill/>
          </a:ln>
        </p:spPr>
      </p:pic>
      <p:grpSp>
        <p:nvGrpSpPr>
          <p:cNvPr id="237" name="Google Shape;237;p24"/>
          <p:cNvGrpSpPr/>
          <p:nvPr/>
        </p:nvGrpSpPr>
        <p:grpSpPr>
          <a:xfrm>
            <a:off x="127413" y="1734950"/>
            <a:ext cx="2807603" cy="962228"/>
            <a:chOff x="5046588" y="1052914"/>
            <a:chExt cx="3579300" cy="4014300"/>
          </a:xfrm>
        </p:grpSpPr>
        <p:sp>
          <p:nvSpPr>
            <p:cNvPr id="238" name="Google Shape;238;p24"/>
            <p:cNvSpPr/>
            <p:nvPr/>
          </p:nvSpPr>
          <p:spPr>
            <a:xfrm>
              <a:off x="5046588" y="1052914"/>
              <a:ext cx="3579300" cy="4014300"/>
            </a:xfrm>
            <a:prstGeom prst="roundRect">
              <a:avLst>
                <a:gd name="adj" fmla="val 16667"/>
              </a:avLst>
            </a:prstGeom>
            <a:solidFill>
              <a:srgbClr val="FFF2CC"/>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txBox="1"/>
            <p:nvPr/>
          </p:nvSpPr>
          <p:spPr>
            <a:xfrm>
              <a:off x="5211890" y="1120561"/>
              <a:ext cx="3155400" cy="374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b="1">
                  <a:latin typeface="Verdana"/>
                  <a:ea typeface="Verdana"/>
                  <a:cs typeface="Verdana"/>
                  <a:sym typeface="Verdana"/>
                </a:rPr>
                <a:t>Plan d’action :</a:t>
              </a:r>
              <a:r>
                <a:rPr lang="fr" sz="1600">
                  <a:latin typeface="Verdana"/>
                  <a:ea typeface="Verdana"/>
                  <a:cs typeface="Verdana"/>
                  <a:sym typeface="Verdana"/>
                </a:rPr>
                <a:t> </a:t>
              </a:r>
              <a:r>
                <a:rPr lang="fr" sz="1300">
                  <a:latin typeface="Verdana"/>
                  <a:ea typeface="Verdana"/>
                  <a:cs typeface="Verdana"/>
                  <a:sym typeface="Verdana"/>
                </a:rPr>
                <a:t>Vers 60% d’auto-approvisionnement </a:t>
              </a:r>
              <a:endParaRPr sz="1300">
                <a:latin typeface="Verdana"/>
                <a:ea typeface="Verdana"/>
                <a:cs typeface="Verdana"/>
                <a:sym typeface="Verdana"/>
              </a:endParaRPr>
            </a:p>
          </p:txBody>
        </p:sp>
      </p:grpSp>
      <p:sp>
        <p:nvSpPr>
          <p:cNvPr id="240" name="Google Shape;240;p24"/>
          <p:cNvSpPr/>
          <p:nvPr/>
        </p:nvSpPr>
        <p:spPr>
          <a:xfrm>
            <a:off x="127375" y="2869600"/>
            <a:ext cx="2807700" cy="870000"/>
          </a:xfrm>
          <a:prstGeom prst="roundRect">
            <a:avLst>
              <a:gd name="adj" fmla="val 16667"/>
            </a:avLst>
          </a:prstGeom>
          <a:solidFill>
            <a:srgbClr val="FFF2CC"/>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b="1"/>
              <a:t>Objectif d’étude : </a:t>
            </a:r>
            <a:r>
              <a:rPr lang="fr"/>
              <a:t>Implication d’une hausse des taux d’auto-approvisionnement </a:t>
            </a:r>
            <a:endParaRPr/>
          </a:p>
        </p:txBody>
      </p:sp>
      <p:sp>
        <p:nvSpPr>
          <p:cNvPr id="241" name="Google Shape;241;p24"/>
          <p:cNvSpPr/>
          <p:nvPr/>
        </p:nvSpPr>
        <p:spPr>
          <a:xfrm>
            <a:off x="127375" y="3912025"/>
            <a:ext cx="2807700" cy="870000"/>
          </a:xfrm>
          <a:prstGeom prst="roundRect">
            <a:avLst>
              <a:gd name="adj" fmla="val 16667"/>
            </a:avLst>
          </a:prstGeom>
          <a:solidFill>
            <a:srgbClr val="FFF2CC"/>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b="1"/>
              <a:t>Conclusion : </a:t>
            </a:r>
            <a:r>
              <a:rPr lang="fr">
                <a:solidFill>
                  <a:schemeClr val="dk2"/>
                </a:solidFill>
              </a:rPr>
              <a:t>Nécessite de fortes de dynamique de production et consommation</a:t>
            </a:r>
            <a:endParaRPr sz="1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23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5"/>
          <p:cNvSpPr txBox="1">
            <a:spLocks noGrp="1"/>
          </p:cNvSpPr>
          <p:nvPr>
            <p:ph type="title"/>
          </p:nvPr>
        </p:nvSpPr>
        <p:spPr>
          <a:xfrm>
            <a:off x="0" y="0"/>
            <a:ext cx="9144000" cy="582000"/>
          </a:xfrm>
          <a:prstGeom prst="rect">
            <a:avLst/>
          </a:prstGeom>
          <a:solidFill>
            <a:schemeClr val="accent6"/>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highlight>
                  <a:schemeClr val="accent6"/>
                </a:highlight>
              </a:rPr>
              <a:t>Les mega-bassines </a:t>
            </a:r>
            <a:endParaRPr>
              <a:highlight>
                <a:schemeClr val="accent6"/>
              </a:highlight>
            </a:endParaRPr>
          </a:p>
        </p:txBody>
      </p:sp>
      <p:sp>
        <p:nvSpPr>
          <p:cNvPr id="247" name="Google Shape;247;p25"/>
          <p:cNvSpPr txBox="1">
            <a:spLocks noGrp="1"/>
          </p:cNvSpPr>
          <p:nvPr>
            <p:ph type="sldNum" idx="12"/>
          </p:nvPr>
        </p:nvSpPr>
        <p:spPr>
          <a:xfrm>
            <a:off x="8625825" y="4652923"/>
            <a:ext cx="5487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fr"/>
              <a:t>13</a:t>
            </a:fld>
            <a:endParaRPr/>
          </a:p>
        </p:txBody>
      </p:sp>
      <p:graphicFrame>
        <p:nvGraphicFramePr>
          <p:cNvPr id="248" name="Google Shape;248;p25"/>
          <p:cNvGraphicFramePr/>
          <p:nvPr/>
        </p:nvGraphicFramePr>
        <p:xfrm>
          <a:off x="3104625" y="2325610"/>
          <a:ext cx="6039400" cy="2587100"/>
        </p:xfrm>
        <a:graphic>
          <a:graphicData uri="http://schemas.openxmlformats.org/drawingml/2006/table">
            <a:tbl>
              <a:tblPr>
                <a:noFill/>
                <a:tableStyleId>{B43BFC4E-EDFE-4C88-A867-BAC6D9EB84AB}</a:tableStyleId>
              </a:tblPr>
              <a:tblGrid>
                <a:gridCol w="3019700">
                  <a:extLst>
                    <a:ext uri="{9D8B030D-6E8A-4147-A177-3AD203B41FA5}">
                      <a16:colId xmlns:a16="http://schemas.microsoft.com/office/drawing/2014/main" val="20000"/>
                    </a:ext>
                  </a:extLst>
                </a:gridCol>
                <a:gridCol w="3019700">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fr" sz="1500" b="1"/>
                        <a:t>+</a:t>
                      </a:r>
                      <a:endParaRPr sz="1500" b="1"/>
                    </a:p>
                  </a:txBody>
                  <a:tcPr marL="91425" marR="91425" marT="91425" marB="91425">
                    <a:solidFill>
                      <a:srgbClr val="93C47D"/>
                    </a:solidFill>
                  </a:tcPr>
                </a:tc>
                <a:tc>
                  <a:txBody>
                    <a:bodyPr/>
                    <a:lstStyle/>
                    <a:p>
                      <a:pPr marL="0" lvl="0" indent="0" algn="ctr" rtl="0">
                        <a:spcBef>
                          <a:spcPts val="0"/>
                        </a:spcBef>
                        <a:spcAft>
                          <a:spcPts val="0"/>
                        </a:spcAft>
                        <a:buNone/>
                      </a:pPr>
                      <a:r>
                        <a:rPr lang="fr"/>
                        <a:t>-</a:t>
                      </a:r>
                      <a:endParaRPr/>
                    </a:p>
                  </a:txBody>
                  <a:tcPr marL="91425" marR="91425" marT="91425" marB="91425">
                    <a:solidFill>
                      <a:srgbClr val="E2001A"/>
                    </a:solidFill>
                  </a:tcPr>
                </a:tc>
                <a:extLst>
                  <a:ext uri="{0D108BD9-81ED-4DB2-BD59-A6C34878D82A}">
                    <a16:rowId xmlns:a16="http://schemas.microsoft.com/office/drawing/2014/main" val="10000"/>
                  </a:ext>
                </a:extLst>
              </a:tr>
              <a:tr h="2175650">
                <a:tc>
                  <a:txBody>
                    <a:bodyPr/>
                    <a:lstStyle/>
                    <a:p>
                      <a:pPr marL="457200" lvl="0" indent="-317500" algn="l" rtl="0">
                        <a:spcBef>
                          <a:spcPts val="0"/>
                        </a:spcBef>
                        <a:spcAft>
                          <a:spcPts val="0"/>
                        </a:spcAft>
                        <a:buSzPts val="1400"/>
                        <a:buFont typeface="Helvetica Neue"/>
                        <a:buChar char="-"/>
                      </a:pPr>
                      <a:r>
                        <a:rPr lang="fr">
                          <a:latin typeface="Helvetica Neue"/>
                          <a:ea typeface="Helvetica Neue"/>
                          <a:cs typeface="Helvetica Neue"/>
                          <a:sym typeface="Helvetica Neue"/>
                        </a:rPr>
                        <a:t>Baisse des prélèvements d’eau en été </a:t>
                      </a:r>
                      <a:endParaRPr>
                        <a:latin typeface="Helvetica Neue"/>
                        <a:ea typeface="Helvetica Neue"/>
                        <a:cs typeface="Helvetica Neue"/>
                        <a:sym typeface="Helvetica Neue"/>
                      </a:endParaRPr>
                    </a:p>
                    <a:p>
                      <a:pPr marL="457200" lvl="0" indent="-317500" algn="l" rtl="0">
                        <a:spcBef>
                          <a:spcPts val="0"/>
                        </a:spcBef>
                        <a:spcAft>
                          <a:spcPts val="0"/>
                        </a:spcAft>
                        <a:buSzPts val="1400"/>
                        <a:buFont typeface="Helvetica Neue"/>
                        <a:buChar char="-"/>
                      </a:pPr>
                      <a:r>
                        <a:rPr lang="fr">
                          <a:latin typeface="Helvetica Neue"/>
                          <a:ea typeface="Helvetica Neue"/>
                          <a:cs typeface="Helvetica Neue"/>
                          <a:sym typeface="Helvetica Neue"/>
                        </a:rPr>
                        <a:t>Réduction d’usage des pesticides obligatoire </a:t>
                      </a:r>
                      <a:endParaRPr>
                        <a:latin typeface="Helvetica Neue"/>
                        <a:ea typeface="Helvetica Neue"/>
                        <a:cs typeface="Helvetica Neue"/>
                        <a:sym typeface="Helvetica Neue"/>
                      </a:endParaRPr>
                    </a:p>
                    <a:p>
                      <a:pPr marL="457200" lvl="0" indent="-304800" algn="l" rtl="0">
                        <a:spcBef>
                          <a:spcPts val="0"/>
                        </a:spcBef>
                        <a:spcAft>
                          <a:spcPts val="0"/>
                        </a:spcAft>
                        <a:buSzPts val="1200"/>
                        <a:buFont typeface="Helvetica Neue"/>
                        <a:buChar char="-"/>
                      </a:pPr>
                      <a:r>
                        <a:rPr lang="fr">
                          <a:latin typeface="Helvetica Neue"/>
                          <a:ea typeface="Helvetica Neue"/>
                          <a:cs typeface="Helvetica Neue"/>
                          <a:sym typeface="Helvetica Neue"/>
                        </a:rPr>
                        <a:t>Normes de prélèvement strictes</a:t>
                      </a:r>
                      <a:r>
                        <a:rPr lang="fr" sz="1200">
                          <a:latin typeface="Helvetica Neue"/>
                          <a:ea typeface="Helvetica Neue"/>
                          <a:cs typeface="Helvetica Neue"/>
                          <a:sym typeface="Helvetica Neue"/>
                        </a:rPr>
                        <a:t> </a:t>
                      </a:r>
                      <a:endParaRPr sz="1200">
                        <a:latin typeface="Helvetica Neue"/>
                        <a:ea typeface="Helvetica Neue"/>
                        <a:cs typeface="Helvetica Neue"/>
                        <a:sym typeface="Helvetica Neue"/>
                      </a:endParaRPr>
                    </a:p>
                  </a:txBody>
                  <a:tcPr marL="91425" marR="91425" marT="91425" marB="91425"/>
                </a:tc>
                <a:tc>
                  <a:txBody>
                    <a:bodyPr/>
                    <a:lstStyle/>
                    <a:p>
                      <a:pPr marL="457200" lvl="0" indent="-317500" algn="l" rtl="0">
                        <a:spcBef>
                          <a:spcPts val="0"/>
                        </a:spcBef>
                        <a:spcAft>
                          <a:spcPts val="0"/>
                        </a:spcAft>
                        <a:buSzPts val="1400"/>
                        <a:buFont typeface="Helvetica Neue"/>
                        <a:buChar char="-"/>
                      </a:pPr>
                      <a:r>
                        <a:rPr lang="fr">
                          <a:latin typeface="Helvetica Neue"/>
                          <a:ea typeface="Helvetica Neue"/>
                          <a:cs typeface="Helvetica Neue"/>
                          <a:sym typeface="Helvetica Neue"/>
                        </a:rPr>
                        <a:t>Évaporation</a:t>
                      </a:r>
                      <a:r>
                        <a:rPr lang="fr" sz="1000">
                          <a:solidFill>
                            <a:srgbClr val="1B1B1B"/>
                          </a:solidFill>
                          <a:highlight>
                            <a:srgbClr val="FFFFFF"/>
                          </a:highlight>
                          <a:latin typeface="Helvetica Neue"/>
                          <a:ea typeface="Helvetica Neue"/>
                          <a:cs typeface="Helvetica Neue"/>
                          <a:sym typeface="Helvetica Neue"/>
                        </a:rPr>
                        <a:t> (de 20 à 60% Christian Amblard, spécialiste de l'eau au CNRS) </a:t>
                      </a:r>
                      <a:endParaRPr sz="1000">
                        <a:solidFill>
                          <a:srgbClr val="1B1B1B"/>
                        </a:solidFill>
                        <a:highlight>
                          <a:srgbClr val="FFFFFF"/>
                        </a:highlight>
                        <a:latin typeface="Helvetica Neue"/>
                        <a:ea typeface="Helvetica Neue"/>
                        <a:cs typeface="Helvetica Neue"/>
                        <a:sym typeface="Helvetica Neue"/>
                      </a:endParaRPr>
                    </a:p>
                    <a:p>
                      <a:pPr marL="457200" lvl="0" indent="-317500" algn="l" rtl="0">
                        <a:spcBef>
                          <a:spcPts val="0"/>
                        </a:spcBef>
                        <a:spcAft>
                          <a:spcPts val="0"/>
                        </a:spcAft>
                        <a:buSzPts val="1400"/>
                        <a:buFont typeface="Helvetica Neue"/>
                        <a:buChar char="-"/>
                      </a:pPr>
                      <a:r>
                        <a:rPr lang="fr">
                          <a:latin typeface="Helvetica Neue"/>
                          <a:ea typeface="Helvetica Neue"/>
                          <a:cs typeface="Helvetica Neue"/>
                          <a:sym typeface="Helvetica Neue"/>
                        </a:rPr>
                        <a:t>Assèchement des sols </a:t>
                      </a:r>
                      <a:endParaRPr>
                        <a:latin typeface="Helvetica Neue"/>
                        <a:ea typeface="Helvetica Neue"/>
                        <a:cs typeface="Helvetica Neue"/>
                        <a:sym typeface="Helvetica Neue"/>
                      </a:endParaRPr>
                    </a:p>
                    <a:p>
                      <a:pPr marL="457200" lvl="0" indent="-317500" algn="l" rtl="0">
                        <a:spcBef>
                          <a:spcPts val="0"/>
                        </a:spcBef>
                        <a:spcAft>
                          <a:spcPts val="0"/>
                        </a:spcAft>
                        <a:buSzPts val="1400"/>
                        <a:buFont typeface="Helvetica Neue"/>
                        <a:buChar char="-"/>
                      </a:pPr>
                      <a:r>
                        <a:rPr lang="fr">
                          <a:latin typeface="Helvetica Neue"/>
                          <a:ea typeface="Helvetica Neue"/>
                          <a:cs typeface="Helvetica Neue"/>
                          <a:sym typeface="Helvetica Neue"/>
                        </a:rPr>
                        <a:t>Développement de bactéries dans l’eau </a:t>
                      </a:r>
                      <a:endParaRPr>
                        <a:latin typeface="Helvetica Neue"/>
                        <a:ea typeface="Helvetica Neue"/>
                        <a:cs typeface="Helvetica Neue"/>
                        <a:sym typeface="Helvetica Neue"/>
                      </a:endParaRPr>
                    </a:p>
                    <a:p>
                      <a:pPr marL="457200" lvl="0" indent="-304800" algn="l" rtl="0">
                        <a:spcBef>
                          <a:spcPts val="0"/>
                        </a:spcBef>
                        <a:spcAft>
                          <a:spcPts val="0"/>
                        </a:spcAft>
                        <a:buSzPts val="1200"/>
                        <a:buFont typeface="Helvetica Neue"/>
                        <a:buChar char="-"/>
                      </a:pPr>
                      <a:r>
                        <a:rPr lang="fr">
                          <a:latin typeface="Helvetica Neue"/>
                          <a:ea typeface="Helvetica Neue"/>
                          <a:cs typeface="Helvetica Neue"/>
                          <a:sym typeface="Helvetica Neue"/>
                        </a:rPr>
                        <a:t>Mauvaise répartition de la ressource</a:t>
                      </a:r>
                      <a:r>
                        <a:rPr lang="fr" sz="1000">
                          <a:solidFill>
                            <a:srgbClr val="1B1B1B"/>
                          </a:solidFill>
                          <a:highlight>
                            <a:srgbClr val="FFFFFF"/>
                          </a:highlight>
                          <a:latin typeface="Helvetica Neue"/>
                          <a:ea typeface="Helvetica Neue"/>
                          <a:cs typeface="Helvetica Neue"/>
                          <a:sym typeface="Helvetica Neue"/>
                        </a:rPr>
                        <a:t> ( 5 et 6 % des exploitants concernés (selon le collectif Bassines non merci et la Confédération paysanne, citée par </a:t>
                      </a:r>
                      <a:r>
                        <a:rPr lang="fr" sz="1000">
                          <a:solidFill>
                            <a:srgbClr val="1B1B1B"/>
                          </a:solidFill>
                          <a:highlight>
                            <a:srgbClr val="FFFFFF"/>
                          </a:highlight>
                          <a:uFill>
                            <a:noFill/>
                          </a:u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France Inter</a:t>
                      </a:r>
                      <a:r>
                        <a:rPr lang="fr" sz="1000">
                          <a:solidFill>
                            <a:srgbClr val="1B1B1B"/>
                          </a:solidFill>
                          <a:highlight>
                            <a:srgbClr val="FFFFFF"/>
                          </a:highlight>
                          <a:latin typeface="Helvetica Neue"/>
                          <a:ea typeface="Helvetica Neue"/>
                          <a:cs typeface="Helvetica Neue"/>
                          <a:sym typeface="Helvetica Neue"/>
                        </a:rPr>
                        <a:t>).</a:t>
                      </a:r>
                      <a:endParaRPr sz="1000">
                        <a:solidFill>
                          <a:srgbClr val="1B1B1B"/>
                        </a:solidFill>
                        <a:highlight>
                          <a:srgbClr val="FFFFFF"/>
                        </a:highlight>
                        <a:latin typeface="Helvetica Neue"/>
                        <a:ea typeface="Helvetica Neue"/>
                        <a:cs typeface="Helvetica Neue"/>
                        <a:sym typeface="Helvetica Neue"/>
                      </a:endParaRPr>
                    </a:p>
                  </a:txBody>
                  <a:tcPr marL="91425" marR="91425" marT="91425" marB="91425"/>
                </a:tc>
                <a:extLst>
                  <a:ext uri="{0D108BD9-81ED-4DB2-BD59-A6C34878D82A}">
                    <a16:rowId xmlns:a16="http://schemas.microsoft.com/office/drawing/2014/main" val="10001"/>
                  </a:ext>
                </a:extLst>
              </a:tr>
            </a:tbl>
          </a:graphicData>
        </a:graphic>
      </p:graphicFrame>
      <p:pic>
        <p:nvPicPr>
          <p:cNvPr id="249" name="Google Shape;249;p25" descr="Méga-bassine à Sainte-Soline : qu'est-ce que &quot;l'écoterrorisme&quot;, évoqué ..."/>
          <p:cNvPicPr preferRelativeResize="0"/>
          <p:nvPr/>
        </p:nvPicPr>
        <p:blipFill>
          <a:blip r:embed="rId4">
            <a:alphaModFix/>
          </a:blip>
          <a:stretch>
            <a:fillRect/>
          </a:stretch>
        </p:blipFill>
        <p:spPr>
          <a:xfrm>
            <a:off x="6179594" y="582000"/>
            <a:ext cx="2994931" cy="1684650"/>
          </a:xfrm>
          <a:prstGeom prst="rect">
            <a:avLst/>
          </a:prstGeom>
          <a:noFill/>
          <a:ln>
            <a:noFill/>
          </a:ln>
        </p:spPr>
      </p:pic>
      <p:pic>
        <p:nvPicPr>
          <p:cNvPr id="250" name="Google Shape;250;p25" descr="Nicolas Girod : les &quot;méga bassines&quot;, &quot;une privatisation de l'eau par ..."/>
          <p:cNvPicPr preferRelativeResize="0"/>
          <p:nvPr/>
        </p:nvPicPr>
        <p:blipFill>
          <a:blip r:embed="rId5">
            <a:alphaModFix/>
          </a:blip>
          <a:stretch>
            <a:fillRect/>
          </a:stretch>
        </p:blipFill>
        <p:spPr>
          <a:xfrm>
            <a:off x="72975" y="2123575"/>
            <a:ext cx="2885149" cy="1622900"/>
          </a:xfrm>
          <a:prstGeom prst="rect">
            <a:avLst/>
          </a:prstGeom>
          <a:noFill/>
          <a:ln>
            <a:noFill/>
          </a:ln>
        </p:spPr>
      </p:pic>
      <p:sp>
        <p:nvSpPr>
          <p:cNvPr id="251" name="Google Shape;251;p25"/>
          <p:cNvSpPr txBox="1"/>
          <p:nvPr/>
        </p:nvSpPr>
        <p:spPr>
          <a:xfrm>
            <a:off x="119100" y="3899100"/>
            <a:ext cx="28851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700" u="sng">
                <a:solidFill>
                  <a:srgbClr val="9E9E9E"/>
                </a:solidFill>
                <a:latin typeface="Verdana"/>
                <a:ea typeface="Verdana"/>
                <a:cs typeface="Verdana"/>
                <a:sym typeface="Verdana"/>
                <a:hlinkClick r:id="rId6">
                  <a:extLst>
                    <a:ext uri="{A12FA001-AC4F-418D-AE19-62706E023703}">
                      <ahyp:hlinkClr xmlns:ahyp="http://schemas.microsoft.com/office/drawing/2018/hyperlinkcolor" val="tx"/>
                    </a:ext>
                  </a:extLst>
                </a:hlinkClick>
              </a:rPr>
              <a:t>https://www.tf1info.fr/environnement-ecologie/video-reserve-d-eau-les-mega-bassines-de-la-discorde-2237029.html</a:t>
            </a:r>
            <a:endParaRPr sz="700">
              <a:solidFill>
                <a:srgbClr val="9E9E9E"/>
              </a:solidFill>
              <a:latin typeface="Verdana"/>
              <a:ea typeface="Verdana"/>
              <a:cs typeface="Verdana"/>
              <a:sym typeface="Verdana"/>
            </a:endParaRPr>
          </a:p>
          <a:p>
            <a:pPr marL="0" lvl="0" indent="0" algn="l" rtl="0">
              <a:spcBef>
                <a:spcPts val="0"/>
              </a:spcBef>
              <a:spcAft>
                <a:spcPts val="0"/>
              </a:spcAft>
              <a:buNone/>
            </a:pPr>
            <a:r>
              <a:rPr lang="fr" sz="700" u="sng">
                <a:solidFill>
                  <a:srgbClr val="9E9E9E"/>
                </a:solidFill>
                <a:latin typeface="Verdana"/>
                <a:ea typeface="Verdana"/>
                <a:cs typeface="Verdana"/>
                <a:sym typeface="Verdana"/>
                <a:hlinkClick r:id="rId7">
                  <a:extLst>
                    <a:ext uri="{A12FA001-AC4F-418D-AE19-62706E023703}">
                      <ahyp:hlinkClr xmlns:ahyp="http://schemas.microsoft.com/office/drawing/2018/hyperlinkcolor" val="tx"/>
                    </a:ext>
                  </a:extLst>
                </a:hlinkClick>
              </a:rPr>
              <a:t>https://www.ouest-france.fr/environnement/pourquoi-les-mega-bassines-divisent-elles-autant-on-vous-explique-le-debat-0e1ba384-5902-11ed-bdef-1ab9c6d3e6a2?amp;amp</a:t>
            </a:r>
            <a:endParaRPr sz="700">
              <a:solidFill>
                <a:srgbClr val="9E9E9E"/>
              </a:solidFill>
              <a:latin typeface="Verdana"/>
              <a:ea typeface="Verdana"/>
              <a:cs typeface="Verdana"/>
              <a:sym typeface="Verdana"/>
            </a:endParaRPr>
          </a:p>
          <a:p>
            <a:pPr marL="0" lvl="0" indent="0" algn="l" rtl="0">
              <a:spcBef>
                <a:spcPts val="0"/>
              </a:spcBef>
              <a:spcAft>
                <a:spcPts val="0"/>
              </a:spcAft>
              <a:buNone/>
            </a:pPr>
            <a:r>
              <a:rPr lang="fr" sz="700" u="sng">
                <a:solidFill>
                  <a:srgbClr val="9E9E9E"/>
                </a:solidFill>
                <a:latin typeface="Verdana"/>
                <a:ea typeface="Verdana"/>
                <a:cs typeface="Verdana"/>
                <a:sym typeface="Verdana"/>
                <a:hlinkClick r:id="rId8">
                  <a:extLst>
                    <a:ext uri="{A12FA001-AC4F-418D-AE19-62706E023703}">
                      <ahyp:hlinkClr xmlns:ahyp="http://schemas.microsoft.com/office/drawing/2018/hyperlinkcolor" val="tx"/>
                    </a:ext>
                  </a:extLst>
                </a:hlinkClick>
              </a:rPr>
              <a:t>https://www.radiofrance.fr/franceculture/podcasts/l-invite-e-des-matins/crise-de-l-eau-guerre-en-ukraine-menace-sur-notre-souverainete-alimentaire-7216200</a:t>
            </a:r>
            <a:endParaRPr/>
          </a:p>
          <a:p>
            <a:pPr marL="0" lvl="0" indent="0" algn="l" rtl="0">
              <a:spcBef>
                <a:spcPts val="0"/>
              </a:spcBef>
              <a:spcAft>
                <a:spcPts val="0"/>
              </a:spcAft>
              <a:buNone/>
            </a:pPr>
            <a:r>
              <a:rPr lang="fr" sz="700" u="sng">
                <a:solidFill>
                  <a:srgbClr val="9E9E9E"/>
                </a:solidFill>
                <a:latin typeface="Verdana"/>
                <a:ea typeface="Verdana"/>
                <a:cs typeface="Verdana"/>
                <a:sym typeface="Verdana"/>
                <a:hlinkClick r:id="rId9">
                  <a:extLst>
                    <a:ext uri="{A12FA001-AC4F-418D-AE19-62706E023703}">
                      <ahyp:hlinkClr xmlns:ahyp="http://schemas.microsoft.com/office/drawing/2018/hyperlinkcolor" val="tx"/>
                    </a:ext>
                  </a:extLst>
                </a:hlinkClick>
              </a:rPr>
              <a:t>https://www.reussir.fr/vrai-faux-sur-la-megabassine-de-sainte-soline-selon-la-chambre-dagriculture-des-deux-sevres</a:t>
            </a:r>
            <a:endParaRPr sz="700">
              <a:solidFill>
                <a:srgbClr val="9E9E9E"/>
              </a:solidFill>
              <a:latin typeface="Verdana"/>
              <a:ea typeface="Verdana"/>
              <a:cs typeface="Verdana"/>
              <a:sym typeface="Verdana"/>
            </a:endParaRPr>
          </a:p>
        </p:txBody>
      </p:sp>
      <p:sp>
        <p:nvSpPr>
          <p:cNvPr id="252" name="Google Shape;252;p25"/>
          <p:cNvSpPr/>
          <p:nvPr/>
        </p:nvSpPr>
        <p:spPr>
          <a:xfrm>
            <a:off x="119100" y="730300"/>
            <a:ext cx="4950900" cy="1240800"/>
          </a:xfrm>
          <a:prstGeom prst="roundRect">
            <a:avLst>
              <a:gd name="adj" fmla="val 16667"/>
            </a:avLst>
          </a:prstGeom>
          <a:solidFill>
            <a:srgbClr val="FFF2CC"/>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1600">
              <a:solidFill>
                <a:schemeClr val="dk2"/>
              </a:solidFill>
              <a:latin typeface="Verdana"/>
              <a:ea typeface="Verdana"/>
              <a:cs typeface="Verdana"/>
              <a:sym typeface="Verdana"/>
            </a:endParaRPr>
          </a:p>
          <a:p>
            <a:pPr marL="457200" lvl="0" indent="-330200" algn="l" rtl="0">
              <a:lnSpc>
                <a:spcPct val="115000"/>
              </a:lnSpc>
              <a:spcBef>
                <a:spcPts val="0"/>
              </a:spcBef>
              <a:spcAft>
                <a:spcPts val="0"/>
              </a:spcAft>
              <a:buClr>
                <a:schemeClr val="dk2"/>
              </a:buClr>
              <a:buSzPts val="1600"/>
              <a:buFont typeface="Verdana"/>
              <a:buChar char="❏"/>
            </a:pPr>
            <a:r>
              <a:rPr lang="fr" sz="1600">
                <a:solidFill>
                  <a:schemeClr val="dk2"/>
                </a:solidFill>
                <a:latin typeface="Verdana"/>
                <a:ea typeface="Verdana"/>
                <a:cs typeface="Verdana"/>
                <a:sym typeface="Verdana"/>
              </a:rPr>
              <a:t>Manifestation </a:t>
            </a:r>
            <a:r>
              <a:rPr lang="fr" sz="1300">
                <a:solidFill>
                  <a:schemeClr val="dk2"/>
                </a:solidFill>
                <a:latin typeface="Helvetica Neue"/>
                <a:ea typeface="Helvetica Neue"/>
                <a:cs typeface="Helvetica Neue"/>
                <a:sym typeface="Helvetica Neue"/>
              </a:rPr>
              <a:t>Samedi 29 octobre dans les Deux-Sèvres (4000 manifestants et 1500 gendarmes) </a:t>
            </a:r>
            <a:endParaRPr sz="1600">
              <a:solidFill>
                <a:schemeClr val="dk2"/>
              </a:solidFill>
              <a:latin typeface="Verdana"/>
              <a:ea typeface="Verdana"/>
              <a:cs typeface="Verdana"/>
              <a:sym typeface="Verdana"/>
            </a:endParaRPr>
          </a:p>
          <a:p>
            <a:pPr marL="457200" lvl="0" indent="-330200" algn="l" rtl="0">
              <a:lnSpc>
                <a:spcPct val="115000"/>
              </a:lnSpc>
              <a:spcBef>
                <a:spcPts val="0"/>
              </a:spcBef>
              <a:spcAft>
                <a:spcPts val="0"/>
              </a:spcAft>
              <a:buClr>
                <a:schemeClr val="dk2"/>
              </a:buClr>
              <a:buSzPts val="1600"/>
              <a:buFont typeface="Verdana"/>
              <a:buChar char="❏"/>
            </a:pPr>
            <a:r>
              <a:rPr lang="fr" sz="1600">
                <a:solidFill>
                  <a:schemeClr val="dk2"/>
                </a:solidFill>
                <a:latin typeface="Verdana"/>
                <a:ea typeface="Verdana"/>
                <a:cs typeface="Verdana"/>
                <a:sym typeface="Verdana"/>
              </a:rPr>
              <a:t>Projet de la Coop de l’eau </a:t>
            </a:r>
            <a:r>
              <a:rPr lang="fr" sz="1300">
                <a:solidFill>
                  <a:schemeClr val="dk2"/>
                </a:solidFill>
                <a:latin typeface="Helvetica Neue"/>
                <a:ea typeface="Helvetica Neue"/>
                <a:cs typeface="Helvetica Neue"/>
                <a:sym typeface="Helvetica Neue"/>
              </a:rPr>
              <a:t>(400 agriculteurs et 16 bassines en projet) </a:t>
            </a:r>
            <a:endParaRPr sz="1600">
              <a:solidFill>
                <a:schemeClr val="dk2"/>
              </a:solidFill>
              <a:latin typeface="Verdana"/>
              <a:ea typeface="Verdana"/>
              <a:cs typeface="Verdana"/>
              <a:sym typeface="Verdana"/>
            </a:endParaRPr>
          </a:p>
          <a:p>
            <a:pPr marL="457200" lvl="0" indent="0" algn="l" rtl="0">
              <a:lnSpc>
                <a:spcPct val="115000"/>
              </a:lnSpc>
              <a:spcBef>
                <a:spcPts val="0"/>
              </a:spcBef>
              <a:spcAft>
                <a:spcPts val="0"/>
              </a:spcAft>
              <a:buNone/>
            </a:pPr>
            <a:endParaRPr/>
          </a:p>
        </p:txBody>
      </p:sp>
      <p:pic>
        <p:nvPicPr>
          <p:cNvPr id="253" name="Google Shape;253;p25"/>
          <p:cNvPicPr preferRelativeResize="0"/>
          <p:nvPr/>
        </p:nvPicPr>
        <p:blipFill rotWithShape="1">
          <a:blip r:embed="rId10">
            <a:alphaModFix/>
          </a:blip>
          <a:srcRect l="29468" t="21648" r="29044" b="21648"/>
          <a:stretch/>
        </p:blipFill>
        <p:spPr>
          <a:xfrm>
            <a:off x="8700875" y="0"/>
            <a:ext cx="398595" cy="582000"/>
          </a:xfrm>
          <a:prstGeom prst="rect">
            <a:avLst/>
          </a:prstGeom>
          <a:noFill/>
          <a:ln>
            <a:noFill/>
          </a:ln>
        </p:spPr>
      </p:pic>
      <p:pic>
        <p:nvPicPr>
          <p:cNvPr id="254" name="Google Shape;254;p25"/>
          <p:cNvPicPr preferRelativeResize="0"/>
          <p:nvPr/>
        </p:nvPicPr>
        <p:blipFill>
          <a:blip r:embed="rId11">
            <a:alphaModFix/>
          </a:blip>
          <a:stretch>
            <a:fillRect/>
          </a:stretch>
        </p:blipFill>
        <p:spPr>
          <a:xfrm>
            <a:off x="1234988" y="2119388"/>
            <a:ext cx="7115175" cy="2790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000"/>
                                          </p:stCondLst>
                                        </p:cTn>
                                        <p:tgtEl>
                                          <p:spTgt spid="2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6"/>
          <p:cNvSpPr txBox="1">
            <a:spLocks noGrp="1"/>
          </p:cNvSpPr>
          <p:nvPr>
            <p:ph type="title"/>
          </p:nvPr>
        </p:nvSpPr>
        <p:spPr>
          <a:xfrm>
            <a:off x="0" y="0"/>
            <a:ext cx="9144000" cy="582000"/>
          </a:xfrm>
          <a:prstGeom prst="rect">
            <a:avLst/>
          </a:prstGeom>
          <a:solidFill>
            <a:schemeClr val="accent6"/>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highlight>
                  <a:schemeClr val="accent6"/>
                </a:highlight>
              </a:rPr>
              <a:t>Agenda</a:t>
            </a:r>
            <a:endParaRPr>
              <a:highlight>
                <a:schemeClr val="accent6"/>
              </a:highlight>
            </a:endParaRPr>
          </a:p>
        </p:txBody>
      </p:sp>
      <p:sp>
        <p:nvSpPr>
          <p:cNvPr id="260" name="Google Shape;260;p26"/>
          <p:cNvSpPr txBox="1"/>
          <p:nvPr/>
        </p:nvSpPr>
        <p:spPr>
          <a:xfrm>
            <a:off x="6150900" y="2910521"/>
            <a:ext cx="2993100" cy="41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sz="1200" b="1">
                <a:solidFill>
                  <a:schemeClr val="dk2"/>
                </a:solidFill>
                <a:latin typeface="Verdana"/>
                <a:ea typeface="Verdana"/>
                <a:cs typeface="Verdana"/>
                <a:sym typeface="Verdana"/>
              </a:rPr>
              <a:t>Colloque de l’AFAIA - Paris</a:t>
            </a:r>
            <a:endParaRPr sz="1200" b="1">
              <a:solidFill>
                <a:schemeClr val="dk2"/>
              </a:solidFill>
              <a:latin typeface="Verdana"/>
              <a:ea typeface="Verdana"/>
              <a:cs typeface="Verdana"/>
              <a:sym typeface="Verdana"/>
            </a:endParaRPr>
          </a:p>
        </p:txBody>
      </p:sp>
      <p:sp>
        <p:nvSpPr>
          <p:cNvPr id="261" name="Google Shape;261;p26"/>
          <p:cNvSpPr txBox="1"/>
          <p:nvPr/>
        </p:nvSpPr>
        <p:spPr>
          <a:xfrm>
            <a:off x="3675852" y="2905176"/>
            <a:ext cx="1775400" cy="355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fr" sz="1200" b="1">
                <a:solidFill>
                  <a:schemeClr val="dk2"/>
                </a:solidFill>
                <a:latin typeface="Verdana"/>
                <a:ea typeface="Verdana"/>
                <a:cs typeface="Verdana"/>
                <a:sym typeface="Verdana"/>
              </a:rPr>
              <a:t>15 novembre</a:t>
            </a:r>
            <a:endParaRPr sz="1200" b="1">
              <a:solidFill>
                <a:schemeClr val="dk2"/>
              </a:solidFill>
              <a:latin typeface="Verdana"/>
              <a:ea typeface="Verdana"/>
              <a:cs typeface="Verdana"/>
              <a:sym typeface="Verdana"/>
            </a:endParaRPr>
          </a:p>
        </p:txBody>
      </p:sp>
      <p:sp>
        <p:nvSpPr>
          <p:cNvPr id="262" name="Google Shape;262;p26"/>
          <p:cNvSpPr/>
          <p:nvPr/>
        </p:nvSpPr>
        <p:spPr>
          <a:xfrm>
            <a:off x="5727840" y="1281693"/>
            <a:ext cx="146463" cy="719198"/>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dk2"/>
              </a:highlight>
            </a:endParaRPr>
          </a:p>
        </p:txBody>
      </p:sp>
      <p:cxnSp>
        <p:nvCxnSpPr>
          <p:cNvPr id="263" name="Google Shape;263;p26"/>
          <p:cNvCxnSpPr/>
          <p:nvPr/>
        </p:nvCxnSpPr>
        <p:spPr>
          <a:xfrm rot="10800000">
            <a:off x="5510589" y="1281687"/>
            <a:ext cx="581100" cy="0"/>
          </a:xfrm>
          <a:prstGeom prst="straightConnector1">
            <a:avLst/>
          </a:prstGeom>
          <a:noFill/>
          <a:ln w="9525" cap="flat" cmpd="sng">
            <a:solidFill>
              <a:schemeClr val="dk2"/>
            </a:solidFill>
            <a:prstDash val="solid"/>
            <a:round/>
            <a:headEnd type="none" w="sm" len="sm"/>
            <a:tailEnd type="none" w="sm" len="sm"/>
          </a:ln>
        </p:spPr>
      </p:cxnSp>
      <p:grpSp>
        <p:nvGrpSpPr>
          <p:cNvPr id="264" name="Google Shape;264;p26"/>
          <p:cNvGrpSpPr/>
          <p:nvPr/>
        </p:nvGrpSpPr>
        <p:grpSpPr>
          <a:xfrm>
            <a:off x="5510460" y="1954823"/>
            <a:ext cx="581244" cy="656406"/>
            <a:chOff x="4318975" y="1083450"/>
            <a:chExt cx="529800" cy="591250"/>
          </a:xfrm>
        </p:grpSpPr>
        <p:sp>
          <p:nvSpPr>
            <p:cNvPr id="265" name="Google Shape;265;p26"/>
            <p:cNvSpPr/>
            <p:nvPr/>
          </p:nvSpPr>
          <p:spPr>
            <a:xfrm>
              <a:off x="4517125" y="1086100"/>
              <a:ext cx="133500" cy="5886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6" name="Google Shape;266;p26"/>
            <p:cNvCxnSpPr/>
            <p:nvPr/>
          </p:nvCxnSpPr>
          <p:spPr>
            <a:xfrm rot="10800000">
              <a:off x="4318975" y="1083450"/>
              <a:ext cx="529800" cy="0"/>
            </a:xfrm>
            <a:prstGeom prst="straightConnector1">
              <a:avLst/>
            </a:prstGeom>
            <a:noFill/>
            <a:ln w="9525" cap="flat" cmpd="sng">
              <a:solidFill>
                <a:schemeClr val="dk2"/>
              </a:solidFill>
              <a:prstDash val="solid"/>
              <a:round/>
              <a:headEnd type="none" w="sm" len="sm"/>
              <a:tailEnd type="none" w="sm" len="sm"/>
            </a:ln>
          </p:spPr>
        </p:cxnSp>
      </p:grpSp>
      <p:grpSp>
        <p:nvGrpSpPr>
          <p:cNvPr id="267" name="Google Shape;267;p26"/>
          <p:cNvGrpSpPr/>
          <p:nvPr/>
        </p:nvGrpSpPr>
        <p:grpSpPr>
          <a:xfrm>
            <a:off x="5510446" y="2511396"/>
            <a:ext cx="581244" cy="656406"/>
            <a:chOff x="4318975" y="1083450"/>
            <a:chExt cx="529800" cy="591250"/>
          </a:xfrm>
        </p:grpSpPr>
        <p:sp>
          <p:nvSpPr>
            <p:cNvPr id="268" name="Google Shape;268;p26"/>
            <p:cNvSpPr/>
            <p:nvPr/>
          </p:nvSpPr>
          <p:spPr>
            <a:xfrm>
              <a:off x="4517125" y="1086100"/>
              <a:ext cx="133500" cy="5886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cxnSp>
          <p:nvCxnSpPr>
            <p:cNvPr id="269" name="Google Shape;269;p26"/>
            <p:cNvCxnSpPr/>
            <p:nvPr/>
          </p:nvCxnSpPr>
          <p:spPr>
            <a:xfrm rot="10800000">
              <a:off x="4318975" y="1083450"/>
              <a:ext cx="529800" cy="0"/>
            </a:xfrm>
            <a:prstGeom prst="straightConnector1">
              <a:avLst/>
            </a:prstGeom>
            <a:noFill/>
            <a:ln w="9525" cap="flat" cmpd="sng">
              <a:solidFill>
                <a:schemeClr val="dk2"/>
              </a:solidFill>
              <a:prstDash val="solid"/>
              <a:round/>
              <a:headEnd type="none" w="sm" len="sm"/>
              <a:tailEnd type="none" w="sm" len="sm"/>
            </a:ln>
          </p:spPr>
        </p:cxnSp>
      </p:grpSp>
      <p:grpSp>
        <p:nvGrpSpPr>
          <p:cNvPr id="270" name="Google Shape;270;p26"/>
          <p:cNvGrpSpPr/>
          <p:nvPr/>
        </p:nvGrpSpPr>
        <p:grpSpPr>
          <a:xfrm>
            <a:off x="5510348" y="3099981"/>
            <a:ext cx="581244" cy="1271365"/>
            <a:chOff x="4318975" y="1083450"/>
            <a:chExt cx="529800" cy="591250"/>
          </a:xfrm>
        </p:grpSpPr>
        <p:sp>
          <p:nvSpPr>
            <p:cNvPr id="271" name="Google Shape;271;p26"/>
            <p:cNvSpPr/>
            <p:nvPr/>
          </p:nvSpPr>
          <p:spPr>
            <a:xfrm>
              <a:off x="4517125" y="1086100"/>
              <a:ext cx="133500" cy="5886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2" name="Google Shape;272;p26"/>
            <p:cNvCxnSpPr/>
            <p:nvPr/>
          </p:nvCxnSpPr>
          <p:spPr>
            <a:xfrm rot="10800000">
              <a:off x="4318975" y="1083450"/>
              <a:ext cx="529800" cy="0"/>
            </a:xfrm>
            <a:prstGeom prst="straightConnector1">
              <a:avLst/>
            </a:prstGeom>
            <a:noFill/>
            <a:ln w="9525" cap="flat" cmpd="sng">
              <a:solidFill>
                <a:schemeClr val="dk2"/>
              </a:solidFill>
              <a:prstDash val="solid"/>
              <a:round/>
              <a:headEnd type="none" w="sm" len="sm"/>
              <a:tailEnd type="none" w="sm" len="sm"/>
            </a:ln>
          </p:spPr>
        </p:cxnSp>
      </p:grpSp>
      <p:sp>
        <p:nvSpPr>
          <p:cNvPr id="273" name="Google Shape;273;p26"/>
          <p:cNvSpPr/>
          <p:nvPr/>
        </p:nvSpPr>
        <p:spPr>
          <a:xfrm rot="10800000">
            <a:off x="5623375" y="4292800"/>
            <a:ext cx="355200" cy="306900"/>
          </a:xfrm>
          <a:prstGeom prst="triangle">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4" name="Google Shape;274;p26"/>
          <p:cNvPicPr preferRelativeResize="0"/>
          <p:nvPr/>
        </p:nvPicPr>
        <p:blipFill>
          <a:blip r:embed="rId3">
            <a:alphaModFix/>
          </a:blip>
          <a:stretch>
            <a:fillRect/>
          </a:stretch>
        </p:blipFill>
        <p:spPr>
          <a:xfrm>
            <a:off x="8567475" y="12"/>
            <a:ext cx="534975" cy="534975"/>
          </a:xfrm>
          <a:prstGeom prst="rect">
            <a:avLst/>
          </a:prstGeom>
          <a:noFill/>
          <a:ln>
            <a:noFill/>
          </a:ln>
        </p:spPr>
      </p:pic>
      <p:pic>
        <p:nvPicPr>
          <p:cNvPr id="275" name="Google Shape;275;p26"/>
          <p:cNvPicPr preferRelativeResize="0"/>
          <p:nvPr/>
        </p:nvPicPr>
        <p:blipFill rotWithShape="1">
          <a:blip r:embed="rId4">
            <a:alphaModFix amt="70000"/>
          </a:blip>
          <a:srcRect l="12316" r="25606"/>
          <a:stretch/>
        </p:blipFill>
        <p:spPr>
          <a:xfrm>
            <a:off x="0" y="582000"/>
            <a:ext cx="3775224" cy="4561499"/>
          </a:xfrm>
          <a:prstGeom prst="rect">
            <a:avLst/>
          </a:prstGeom>
          <a:noFill/>
          <a:ln>
            <a:noFill/>
          </a:ln>
        </p:spPr>
      </p:pic>
      <p:sp>
        <p:nvSpPr>
          <p:cNvPr id="276" name="Google Shape;276;p26"/>
          <p:cNvSpPr txBox="1">
            <a:spLocks noGrp="1"/>
          </p:cNvSpPr>
          <p:nvPr>
            <p:ph type="sldNum" idx="12"/>
          </p:nvPr>
        </p:nvSpPr>
        <p:spPr>
          <a:xfrm>
            <a:off x="8625825" y="4652923"/>
            <a:ext cx="5487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fr"/>
              <a:t>14</a:t>
            </a:fld>
            <a:endParaRPr/>
          </a:p>
        </p:txBody>
      </p:sp>
      <p:sp>
        <p:nvSpPr>
          <p:cNvPr id="277" name="Google Shape;277;p26"/>
          <p:cNvSpPr txBox="1"/>
          <p:nvPr/>
        </p:nvSpPr>
        <p:spPr>
          <a:xfrm>
            <a:off x="3675852" y="1156638"/>
            <a:ext cx="1775400" cy="355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fr" sz="1200" b="1">
                <a:solidFill>
                  <a:schemeClr val="dk2"/>
                </a:solidFill>
                <a:latin typeface="Verdana"/>
                <a:ea typeface="Verdana"/>
                <a:cs typeface="Verdana"/>
                <a:sym typeface="Verdana"/>
              </a:rPr>
              <a:t>6-10 novembre </a:t>
            </a:r>
            <a:endParaRPr sz="1200" b="1">
              <a:solidFill>
                <a:schemeClr val="dk2"/>
              </a:solidFill>
              <a:latin typeface="Verdana"/>
              <a:ea typeface="Verdana"/>
              <a:cs typeface="Verdana"/>
              <a:sym typeface="Verdana"/>
            </a:endParaRPr>
          </a:p>
        </p:txBody>
      </p:sp>
      <p:sp>
        <p:nvSpPr>
          <p:cNvPr id="278" name="Google Shape;278;p26"/>
          <p:cNvSpPr txBox="1"/>
          <p:nvPr/>
        </p:nvSpPr>
        <p:spPr>
          <a:xfrm>
            <a:off x="6091700" y="1156651"/>
            <a:ext cx="2993100" cy="3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sz="1200" b="1">
                <a:solidFill>
                  <a:schemeClr val="dk2"/>
                </a:solidFill>
                <a:highlight>
                  <a:schemeClr val="lt1"/>
                </a:highlight>
                <a:latin typeface="Verdana"/>
                <a:ea typeface="Verdana"/>
                <a:cs typeface="Verdana"/>
                <a:sym typeface="Verdana"/>
              </a:rPr>
              <a:t>SIMA- Paris </a:t>
            </a:r>
            <a:endParaRPr sz="1200" b="1">
              <a:solidFill>
                <a:schemeClr val="dk2"/>
              </a:solidFill>
              <a:highlight>
                <a:schemeClr val="lt1"/>
              </a:highlight>
              <a:latin typeface="Verdana"/>
              <a:ea typeface="Verdana"/>
              <a:cs typeface="Verdana"/>
              <a:sym typeface="Verdana"/>
            </a:endParaRPr>
          </a:p>
          <a:p>
            <a:pPr marL="0" lvl="0" indent="0" algn="l" rtl="0">
              <a:lnSpc>
                <a:spcPct val="115000"/>
              </a:lnSpc>
              <a:spcBef>
                <a:spcPts val="0"/>
              </a:spcBef>
              <a:spcAft>
                <a:spcPts val="0"/>
              </a:spcAft>
              <a:buNone/>
            </a:pPr>
            <a:r>
              <a:rPr lang="fr" sz="1000" b="1">
                <a:solidFill>
                  <a:schemeClr val="lt1"/>
                </a:solidFill>
                <a:latin typeface="Verdana"/>
                <a:ea typeface="Verdana"/>
                <a:cs typeface="Verdana"/>
                <a:sym typeface="Verdana"/>
              </a:rPr>
              <a:t>SIMA </a:t>
            </a:r>
            <a:endParaRPr sz="1000" b="1">
              <a:solidFill>
                <a:schemeClr val="lt1"/>
              </a:solidFill>
              <a:latin typeface="Verdana"/>
              <a:ea typeface="Verdana"/>
              <a:cs typeface="Verdana"/>
              <a:sym typeface="Verdana"/>
            </a:endParaRPr>
          </a:p>
        </p:txBody>
      </p:sp>
      <p:sp>
        <p:nvSpPr>
          <p:cNvPr id="279" name="Google Shape;279;p26"/>
          <p:cNvSpPr txBox="1"/>
          <p:nvPr/>
        </p:nvSpPr>
        <p:spPr>
          <a:xfrm>
            <a:off x="6091700" y="2372851"/>
            <a:ext cx="2993100" cy="3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sz="1200" b="1">
                <a:solidFill>
                  <a:schemeClr val="dk2"/>
                </a:solidFill>
                <a:highlight>
                  <a:schemeClr val="lt1"/>
                </a:highlight>
                <a:latin typeface="Verdana"/>
                <a:ea typeface="Verdana"/>
                <a:cs typeface="Verdana"/>
                <a:sym typeface="Verdana"/>
              </a:rPr>
              <a:t>Portes ouvertes Astredhor Méditerranée - Hyères </a:t>
            </a:r>
            <a:endParaRPr sz="1200" b="1">
              <a:solidFill>
                <a:schemeClr val="dk2"/>
              </a:solidFill>
              <a:highlight>
                <a:schemeClr val="lt1"/>
              </a:highlight>
              <a:latin typeface="Verdana"/>
              <a:ea typeface="Verdana"/>
              <a:cs typeface="Verdana"/>
              <a:sym typeface="Verdana"/>
            </a:endParaRPr>
          </a:p>
          <a:p>
            <a:pPr marL="0" lvl="0" indent="0" algn="l" rtl="0">
              <a:lnSpc>
                <a:spcPct val="115000"/>
              </a:lnSpc>
              <a:spcBef>
                <a:spcPts val="0"/>
              </a:spcBef>
              <a:spcAft>
                <a:spcPts val="0"/>
              </a:spcAft>
              <a:buNone/>
            </a:pPr>
            <a:r>
              <a:rPr lang="fr" sz="1000" b="1">
                <a:solidFill>
                  <a:schemeClr val="lt1"/>
                </a:solidFill>
                <a:latin typeface="Verdana"/>
                <a:ea typeface="Verdana"/>
                <a:cs typeface="Verdana"/>
                <a:sym typeface="Verdana"/>
              </a:rPr>
              <a:t>SIMA </a:t>
            </a:r>
            <a:endParaRPr sz="1000" b="1">
              <a:solidFill>
                <a:schemeClr val="lt1"/>
              </a:solidFill>
              <a:latin typeface="Verdana"/>
              <a:ea typeface="Verdana"/>
              <a:cs typeface="Verdana"/>
              <a:sym typeface="Verdana"/>
            </a:endParaRPr>
          </a:p>
        </p:txBody>
      </p:sp>
      <p:sp>
        <p:nvSpPr>
          <p:cNvPr id="280" name="Google Shape;280;p26"/>
          <p:cNvSpPr txBox="1"/>
          <p:nvPr/>
        </p:nvSpPr>
        <p:spPr>
          <a:xfrm>
            <a:off x="3675852" y="2322076"/>
            <a:ext cx="1775400" cy="355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fr" sz="1200" b="1">
                <a:solidFill>
                  <a:schemeClr val="dk2"/>
                </a:solidFill>
                <a:latin typeface="Verdana"/>
                <a:ea typeface="Verdana"/>
                <a:cs typeface="Verdana"/>
                <a:sym typeface="Verdana"/>
              </a:rPr>
              <a:t>10-11 novembre </a:t>
            </a:r>
            <a:endParaRPr sz="1200" b="1">
              <a:solidFill>
                <a:schemeClr val="dk2"/>
              </a:solidFill>
              <a:latin typeface="Verdana"/>
              <a:ea typeface="Verdana"/>
              <a:cs typeface="Verdana"/>
              <a:sym typeface="Verdana"/>
            </a:endParaRPr>
          </a:p>
        </p:txBody>
      </p:sp>
      <p:sp>
        <p:nvSpPr>
          <p:cNvPr id="281" name="Google Shape;281;p26"/>
          <p:cNvSpPr txBox="1"/>
          <p:nvPr/>
        </p:nvSpPr>
        <p:spPr>
          <a:xfrm>
            <a:off x="6091650" y="1689075"/>
            <a:ext cx="2993100" cy="12021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Clr>
                <a:schemeClr val="dk2"/>
              </a:buClr>
              <a:buSzPts val="1100"/>
              <a:buFont typeface="Arial"/>
              <a:buNone/>
            </a:pPr>
            <a:r>
              <a:rPr lang="fr" sz="1200" b="1">
                <a:solidFill>
                  <a:schemeClr val="dk2"/>
                </a:solidFill>
                <a:highlight>
                  <a:schemeClr val="lt1"/>
                </a:highlight>
                <a:latin typeface="Verdana"/>
                <a:ea typeface="Verdana"/>
                <a:cs typeface="Verdana"/>
                <a:sym typeface="Verdana"/>
              </a:rPr>
              <a:t>Symposium «Eau, enjeux de culture(s) et de végétalisation» -Misérieux (01)</a:t>
            </a:r>
            <a:endParaRPr sz="1500">
              <a:solidFill>
                <a:srgbClr val="C47F00"/>
              </a:solidFill>
              <a:highlight>
                <a:srgbClr val="FFFFFF"/>
              </a:highlight>
            </a:endParaRPr>
          </a:p>
          <a:p>
            <a:pPr marL="0" lvl="0" indent="0" algn="l" rtl="0">
              <a:spcBef>
                <a:spcPts val="1500"/>
              </a:spcBef>
              <a:spcAft>
                <a:spcPts val="0"/>
              </a:spcAft>
              <a:buNone/>
            </a:pPr>
            <a:endParaRPr>
              <a:latin typeface="Verdana"/>
              <a:ea typeface="Verdana"/>
              <a:cs typeface="Verdana"/>
              <a:sym typeface="Verdana"/>
            </a:endParaRPr>
          </a:p>
        </p:txBody>
      </p:sp>
      <p:sp>
        <p:nvSpPr>
          <p:cNvPr id="282" name="Google Shape;282;p26"/>
          <p:cNvSpPr txBox="1"/>
          <p:nvPr/>
        </p:nvSpPr>
        <p:spPr>
          <a:xfrm>
            <a:off x="4189750" y="1739363"/>
            <a:ext cx="1261500" cy="3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sz="1200" b="1">
                <a:solidFill>
                  <a:schemeClr val="dk2"/>
                </a:solidFill>
                <a:latin typeface="Verdana"/>
                <a:ea typeface="Verdana"/>
                <a:cs typeface="Verdana"/>
                <a:sym typeface="Verdana"/>
              </a:rPr>
              <a:t>9 novembre </a:t>
            </a:r>
            <a:endParaRPr sz="1200" b="1">
              <a:solidFill>
                <a:schemeClr val="dk2"/>
              </a:solidFill>
              <a:latin typeface="Verdana"/>
              <a:ea typeface="Verdana"/>
              <a:cs typeface="Verdana"/>
              <a:sym typeface="Verdana"/>
            </a:endParaRPr>
          </a:p>
        </p:txBody>
      </p:sp>
      <p:cxnSp>
        <p:nvCxnSpPr>
          <p:cNvPr id="283" name="Google Shape;283;p26"/>
          <p:cNvCxnSpPr/>
          <p:nvPr/>
        </p:nvCxnSpPr>
        <p:spPr>
          <a:xfrm rot="10800000">
            <a:off x="5510666" y="3672026"/>
            <a:ext cx="581100" cy="0"/>
          </a:xfrm>
          <a:prstGeom prst="straightConnector1">
            <a:avLst/>
          </a:prstGeom>
          <a:noFill/>
          <a:ln w="9525" cap="flat" cmpd="sng">
            <a:solidFill>
              <a:schemeClr val="dk2"/>
            </a:solidFill>
            <a:prstDash val="solid"/>
            <a:round/>
            <a:headEnd type="none" w="sm" len="sm"/>
            <a:tailEnd type="none" w="sm" len="sm"/>
          </a:ln>
        </p:spPr>
      </p:cxnSp>
      <p:sp>
        <p:nvSpPr>
          <p:cNvPr id="284" name="Google Shape;284;p26"/>
          <p:cNvSpPr txBox="1"/>
          <p:nvPr/>
        </p:nvSpPr>
        <p:spPr>
          <a:xfrm>
            <a:off x="6151400" y="3362290"/>
            <a:ext cx="2993100" cy="65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sz="1200" b="1">
                <a:solidFill>
                  <a:schemeClr val="dk2"/>
                </a:solidFill>
                <a:latin typeface="Verdana"/>
                <a:ea typeface="Verdana"/>
                <a:cs typeface="Verdana"/>
                <a:sym typeface="Verdana"/>
              </a:rPr>
              <a:t>Journée interfilière 2022 : cultiver sans herbicides</a:t>
            </a:r>
            <a:endParaRPr sz="1200" b="1">
              <a:solidFill>
                <a:schemeClr val="dk2"/>
              </a:solidFill>
              <a:latin typeface="Verdana"/>
              <a:ea typeface="Verdana"/>
              <a:cs typeface="Verdana"/>
              <a:sym typeface="Verdana"/>
            </a:endParaRPr>
          </a:p>
          <a:p>
            <a:pPr marL="0" lvl="0" indent="0" algn="l" rtl="0">
              <a:lnSpc>
                <a:spcPct val="115000"/>
              </a:lnSpc>
              <a:spcBef>
                <a:spcPts val="0"/>
              </a:spcBef>
              <a:spcAft>
                <a:spcPts val="0"/>
              </a:spcAft>
              <a:buNone/>
            </a:pPr>
            <a:r>
              <a:rPr lang="fr" sz="1200" b="1">
                <a:solidFill>
                  <a:schemeClr val="dk2"/>
                </a:solidFill>
                <a:latin typeface="Verdana"/>
                <a:ea typeface="Verdana"/>
                <a:cs typeface="Verdana"/>
                <a:sym typeface="Verdana"/>
              </a:rPr>
              <a:t>Montagne(33)</a:t>
            </a:r>
            <a:endParaRPr sz="1200" b="1">
              <a:solidFill>
                <a:schemeClr val="dk2"/>
              </a:solidFill>
              <a:latin typeface="Verdana"/>
              <a:ea typeface="Verdana"/>
              <a:cs typeface="Verdana"/>
              <a:sym typeface="Verdana"/>
            </a:endParaRPr>
          </a:p>
        </p:txBody>
      </p:sp>
      <p:sp>
        <p:nvSpPr>
          <p:cNvPr id="285" name="Google Shape;285;p26"/>
          <p:cNvSpPr txBox="1"/>
          <p:nvPr/>
        </p:nvSpPr>
        <p:spPr>
          <a:xfrm>
            <a:off x="3675652" y="3464276"/>
            <a:ext cx="1775400" cy="355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fr" sz="1200" b="1">
                <a:solidFill>
                  <a:schemeClr val="dk2"/>
                </a:solidFill>
                <a:latin typeface="Verdana"/>
                <a:ea typeface="Verdana"/>
                <a:cs typeface="Verdana"/>
                <a:sym typeface="Verdana"/>
              </a:rPr>
              <a:t>16 novembre</a:t>
            </a:r>
            <a:endParaRPr sz="1200" b="1">
              <a:solidFill>
                <a:schemeClr val="dk2"/>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7"/>
          <p:cNvSpPr/>
          <p:nvPr/>
        </p:nvSpPr>
        <p:spPr>
          <a:xfrm>
            <a:off x="311700" y="321475"/>
            <a:ext cx="8520600" cy="3587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7"/>
          <p:cNvSpPr txBox="1">
            <a:spLocks noGrp="1"/>
          </p:cNvSpPr>
          <p:nvPr>
            <p:ph type="title"/>
          </p:nvPr>
        </p:nvSpPr>
        <p:spPr>
          <a:xfrm>
            <a:off x="3702875" y="1085250"/>
            <a:ext cx="5019300" cy="1652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fr" sz="3400">
                <a:solidFill>
                  <a:schemeClr val="lt1"/>
                </a:solidFill>
              </a:rPr>
              <a:t>Merci de votre attention ! </a:t>
            </a:r>
            <a:endParaRPr sz="3400">
              <a:solidFill>
                <a:schemeClr val="lt1"/>
              </a:solidFill>
            </a:endParaRPr>
          </a:p>
        </p:txBody>
      </p:sp>
      <p:pic>
        <p:nvPicPr>
          <p:cNvPr id="292" name="Google Shape;292;p27"/>
          <p:cNvPicPr preferRelativeResize="0"/>
          <p:nvPr/>
        </p:nvPicPr>
        <p:blipFill>
          <a:blip r:embed="rId3">
            <a:alphaModFix/>
          </a:blip>
          <a:stretch>
            <a:fillRect/>
          </a:stretch>
        </p:blipFill>
        <p:spPr>
          <a:xfrm>
            <a:off x="7035851" y="4292774"/>
            <a:ext cx="1796450" cy="646500"/>
          </a:xfrm>
          <a:prstGeom prst="rect">
            <a:avLst/>
          </a:prstGeom>
          <a:noFill/>
          <a:ln>
            <a:noFill/>
          </a:ln>
        </p:spPr>
      </p:pic>
      <p:sp>
        <p:nvSpPr>
          <p:cNvPr id="293" name="Google Shape;293;p27"/>
          <p:cNvSpPr txBox="1"/>
          <p:nvPr/>
        </p:nvSpPr>
        <p:spPr>
          <a:xfrm>
            <a:off x="3137100" y="4292775"/>
            <a:ext cx="28698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000" b="1">
                <a:latin typeface="Verdana"/>
                <a:ea typeface="Verdana"/>
                <a:cs typeface="Verdana"/>
                <a:sym typeface="Verdana"/>
              </a:rPr>
              <a:t>Horti’Press</a:t>
            </a:r>
            <a:endParaRPr sz="3000" b="1">
              <a:latin typeface="Verdana"/>
              <a:ea typeface="Verdana"/>
              <a:cs typeface="Verdana"/>
              <a:sym typeface="Verdana"/>
            </a:endParaRPr>
          </a:p>
        </p:txBody>
      </p:sp>
      <p:pic>
        <p:nvPicPr>
          <p:cNvPr id="294" name="Google Shape;294;p27"/>
          <p:cNvPicPr preferRelativeResize="0"/>
          <p:nvPr/>
        </p:nvPicPr>
        <p:blipFill>
          <a:blip r:embed="rId4">
            <a:alphaModFix/>
          </a:blip>
          <a:stretch>
            <a:fillRect/>
          </a:stretch>
        </p:blipFill>
        <p:spPr>
          <a:xfrm>
            <a:off x="311700" y="4292775"/>
            <a:ext cx="1723179" cy="646500"/>
          </a:xfrm>
          <a:prstGeom prst="rect">
            <a:avLst/>
          </a:prstGeom>
          <a:noFill/>
          <a:ln>
            <a:noFill/>
          </a:ln>
        </p:spPr>
      </p:pic>
      <p:sp>
        <p:nvSpPr>
          <p:cNvPr id="295" name="Google Shape;295;p27"/>
          <p:cNvSpPr txBox="1">
            <a:spLocks noGrp="1"/>
          </p:cNvSpPr>
          <p:nvPr>
            <p:ph type="sldNum" idx="12"/>
          </p:nvPr>
        </p:nvSpPr>
        <p:spPr>
          <a:xfrm>
            <a:off x="8625825" y="4652923"/>
            <a:ext cx="5487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fr"/>
              <a:t>15</a:t>
            </a:fld>
            <a:endParaRPr/>
          </a:p>
        </p:txBody>
      </p:sp>
      <p:pic>
        <p:nvPicPr>
          <p:cNvPr id="296" name="Google Shape;296;p27"/>
          <p:cNvPicPr preferRelativeResize="0"/>
          <p:nvPr/>
        </p:nvPicPr>
        <p:blipFill>
          <a:blip r:embed="rId5">
            <a:alphaModFix/>
          </a:blip>
          <a:stretch>
            <a:fillRect/>
          </a:stretch>
        </p:blipFill>
        <p:spPr>
          <a:xfrm>
            <a:off x="602450" y="546275"/>
            <a:ext cx="2924202" cy="29242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8"/>
          <p:cNvSpPr txBox="1">
            <a:spLocks noGrp="1"/>
          </p:cNvSpPr>
          <p:nvPr>
            <p:ph type="title"/>
          </p:nvPr>
        </p:nvSpPr>
        <p:spPr>
          <a:xfrm>
            <a:off x="0" y="0"/>
            <a:ext cx="9144000" cy="582000"/>
          </a:xfrm>
          <a:prstGeom prst="rect">
            <a:avLst/>
          </a:prstGeom>
          <a:solidFill>
            <a:schemeClr val="accent6"/>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highlight>
                  <a:schemeClr val="accent6"/>
                </a:highlight>
              </a:rPr>
              <a:t>Organisation et acteurs des filières  </a:t>
            </a:r>
            <a:endParaRPr>
              <a:highlight>
                <a:schemeClr val="accent6"/>
              </a:highlight>
            </a:endParaRPr>
          </a:p>
        </p:txBody>
      </p:sp>
      <p:sp>
        <p:nvSpPr>
          <p:cNvPr id="302" name="Google Shape;302;p28"/>
          <p:cNvSpPr txBox="1">
            <a:spLocks noGrp="1"/>
          </p:cNvSpPr>
          <p:nvPr>
            <p:ph type="sldNum" idx="12"/>
          </p:nvPr>
        </p:nvSpPr>
        <p:spPr>
          <a:xfrm>
            <a:off x="8625825" y="4652923"/>
            <a:ext cx="5487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fr"/>
              <a:t>16</a:t>
            </a:fld>
            <a:endParaRPr/>
          </a:p>
        </p:txBody>
      </p:sp>
      <p:sp>
        <p:nvSpPr>
          <p:cNvPr id="303" name="Google Shape;303;p28"/>
          <p:cNvSpPr txBox="1"/>
          <p:nvPr/>
        </p:nvSpPr>
        <p:spPr>
          <a:xfrm rot="10800000" flipH="1">
            <a:off x="4457025" y="2869600"/>
            <a:ext cx="258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solidFill>
                <a:schemeClr val="dk2"/>
              </a:solidFill>
            </a:endParaRPr>
          </a:p>
        </p:txBody>
      </p:sp>
      <p:sp>
        <p:nvSpPr>
          <p:cNvPr id="304" name="Google Shape;304;p28"/>
          <p:cNvSpPr txBox="1"/>
          <p:nvPr/>
        </p:nvSpPr>
        <p:spPr>
          <a:xfrm>
            <a:off x="0" y="762325"/>
            <a:ext cx="9144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b="1">
                <a:latin typeface="Verdana"/>
                <a:ea typeface="Verdana"/>
                <a:cs typeface="Verdana"/>
                <a:sym typeface="Verdana"/>
              </a:rPr>
              <a:t>Rapport d’étude : Autonomie alimentaire : implications d’une hausse du taux d’auto-approvisionnement pour la filière fruits et légumes frais- Phase 1 </a:t>
            </a:r>
            <a:endParaRPr b="1">
              <a:latin typeface="Verdana"/>
              <a:ea typeface="Verdana"/>
              <a:cs typeface="Verdana"/>
              <a:sym typeface="Verdana"/>
            </a:endParaRPr>
          </a:p>
        </p:txBody>
      </p:sp>
      <p:sp>
        <p:nvSpPr>
          <p:cNvPr id="305" name="Google Shape;305;p28"/>
          <p:cNvSpPr txBox="1"/>
          <p:nvPr/>
        </p:nvSpPr>
        <p:spPr>
          <a:xfrm>
            <a:off x="93150" y="1377925"/>
            <a:ext cx="4578600" cy="380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2"/>
              </a:buClr>
              <a:buSzPts val="1100"/>
              <a:buFont typeface="Arial"/>
              <a:buNone/>
            </a:pPr>
            <a:r>
              <a:rPr lang="fr" sz="1100">
                <a:solidFill>
                  <a:schemeClr val="dk2"/>
                </a:solidFill>
              </a:rPr>
              <a:t>Plan d’actions post-covid : objectif de tendre vers un taux d’auto-approvisionnement en F&amp;L frais autour de 60%, 		</a:t>
            </a:r>
            <a:endParaRPr sz="1100">
              <a:solidFill>
                <a:schemeClr val="dk2"/>
              </a:solidFill>
            </a:endParaRPr>
          </a:p>
          <a:p>
            <a:pPr marL="0" lvl="0" indent="0" algn="l" rtl="0">
              <a:lnSpc>
                <a:spcPct val="115000"/>
              </a:lnSpc>
              <a:spcBef>
                <a:spcPts val="1200"/>
              </a:spcBef>
              <a:spcAft>
                <a:spcPts val="0"/>
              </a:spcAft>
              <a:buClr>
                <a:schemeClr val="dk2"/>
              </a:buClr>
              <a:buSzPts val="1100"/>
              <a:buFont typeface="Arial"/>
              <a:buNone/>
            </a:pPr>
            <a:r>
              <a:rPr lang="fr" sz="1100" b="1">
                <a:solidFill>
                  <a:schemeClr val="dk2"/>
                </a:solidFill>
              </a:rPr>
              <a:t>Objectif de l’étude :</a:t>
            </a:r>
            <a:r>
              <a:rPr lang="fr" sz="1100">
                <a:solidFill>
                  <a:schemeClr val="dk2"/>
                </a:solidFill>
              </a:rPr>
              <a:t> Définir les implications d’une hausse du taux d’auto-approvisionnement sur plusieurs indicateurs de la filière	</a:t>
            </a:r>
            <a:endParaRPr sz="1100">
              <a:solidFill>
                <a:schemeClr val="dk2"/>
              </a:solidFill>
            </a:endParaRPr>
          </a:p>
          <a:p>
            <a:pPr marL="0" lvl="0" indent="0" algn="l" rtl="0">
              <a:lnSpc>
                <a:spcPct val="115000"/>
              </a:lnSpc>
              <a:spcBef>
                <a:spcPts val="1200"/>
              </a:spcBef>
              <a:spcAft>
                <a:spcPts val="0"/>
              </a:spcAft>
              <a:buClr>
                <a:schemeClr val="dk2"/>
              </a:buClr>
              <a:buSzPts val="1100"/>
              <a:buFont typeface="Arial"/>
              <a:buNone/>
            </a:pPr>
            <a:r>
              <a:rPr lang="fr" sz="1100" b="1">
                <a:solidFill>
                  <a:schemeClr val="dk2"/>
                </a:solidFill>
              </a:rPr>
              <a:t>Méthode :</a:t>
            </a:r>
            <a:r>
              <a:rPr lang="fr" sz="1100">
                <a:solidFill>
                  <a:schemeClr val="dk2"/>
                </a:solidFill>
              </a:rPr>
              <a:t> Mise en place d’un outil de simulation afin de tester plusieurs scénarios possibles de variation du taux d’auto-approvisionnement. </a:t>
            </a:r>
            <a:endParaRPr sz="1100">
              <a:solidFill>
                <a:schemeClr val="dk2"/>
              </a:solidFill>
            </a:endParaRPr>
          </a:p>
          <a:p>
            <a:pPr marL="0" lvl="0" indent="0" algn="l" rtl="0">
              <a:lnSpc>
                <a:spcPct val="115000"/>
              </a:lnSpc>
              <a:spcBef>
                <a:spcPts val="1200"/>
              </a:spcBef>
              <a:spcAft>
                <a:spcPts val="0"/>
              </a:spcAft>
              <a:buClr>
                <a:schemeClr val="dk2"/>
              </a:buClr>
              <a:buSzPts val="1100"/>
              <a:buFont typeface="Arial"/>
              <a:buNone/>
            </a:pPr>
            <a:r>
              <a:rPr lang="fr" sz="1100" b="1">
                <a:solidFill>
                  <a:schemeClr val="dk2"/>
                </a:solidFill>
              </a:rPr>
              <a:t>Scénario 1 : </a:t>
            </a:r>
            <a:r>
              <a:rPr lang="fr" sz="1100">
                <a:solidFill>
                  <a:schemeClr val="dk2"/>
                </a:solidFill>
              </a:rPr>
              <a:t>Hausse de la consommation captée principalement par la production nationale (pas de diminution des importations). </a:t>
            </a:r>
            <a:endParaRPr sz="1100">
              <a:solidFill>
                <a:schemeClr val="dk2"/>
              </a:solidFill>
            </a:endParaRPr>
          </a:p>
          <a:p>
            <a:pPr marL="0" lvl="0" indent="0" algn="l" rtl="0">
              <a:lnSpc>
                <a:spcPct val="115000"/>
              </a:lnSpc>
              <a:spcBef>
                <a:spcPts val="1200"/>
              </a:spcBef>
              <a:spcAft>
                <a:spcPts val="0"/>
              </a:spcAft>
              <a:buClr>
                <a:schemeClr val="dk2"/>
              </a:buClr>
              <a:buSzPts val="1100"/>
              <a:buFont typeface="Arial"/>
              <a:buNone/>
            </a:pPr>
            <a:r>
              <a:rPr lang="fr" sz="1100" b="1">
                <a:solidFill>
                  <a:schemeClr val="dk2"/>
                </a:solidFill>
              </a:rPr>
              <a:t>Scénario 2 :</a:t>
            </a:r>
            <a:r>
              <a:rPr lang="fr" sz="1100">
                <a:solidFill>
                  <a:schemeClr val="dk2"/>
                </a:solidFill>
              </a:rPr>
              <a:t> Hausse de la consommation avec substitution des introductions par la production nationale. </a:t>
            </a:r>
            <a:endParaRPr sz="1100">
              <a:solidFill>
                <a:schemeClr val="dk2"/>
              </a:solidFill>
            </a:endParaRPr>
          </a:p>
          <a:p>
            <a:pPr marL="0" lvl="0" indent="0" algn="l" rtl="0">
              <a:lnSpc>
                <a:spcPct val="115000"/>
              </a:lnSpc>
              <a:spcBef>
                <a:spcPts val="1200"/>
              </a:spcBef>
              <a:spcAft>
                <a:spcPts val="0"/>
              </a:spcAft>
              <a:buClr>
                <a:schemeClr val="dk2"/>
              </a:buClr>
              <a:buSzPts val="1100"/>
              <a:buFont typeface="Arial"/>
              <a:buNone/>
            </a:pPr>
            <a:r>
              <a:rPr lang="fr" sz="1100" b="1">
                <a:solidFill>
                  <a:schemeClr val="dk2"/>
                </a:solidFill>
              </a:rPr>
              <a:t>Scénario 3</a:t>
            </a:r>
            <a:r>
              <a:rPr lang="fr" sz="1100">
                <a:solidFill>
                  <a:schemeClr val="dk2"/>
                </a:solidFill>
              </a:rPr>
              <a:t> : Atteindre l’objectif de 60% de TAA F&amp;L en accentuant la substitution des introductions par la production nationale.</a:t>
            </a:r>
            <a:endParaRPr sz="1100">
              <a:solidFill>
                <a:schemeClr val="dk2"/>
              </a:solidFill>
            </a:endParaRPr>
          </a:p>
          <a:p>
            <a:pPr marL="0" lvl="0" indent="0" algn="l" rtl="0">
              <a:lnSpc>
                <a:spcPct val="115000"/>
              </a:lnSpc>
              <a:spcBef>
                <a:spcPts val="1200"/>
              </a:spcBef>
              <a:spcAft>
                <a:spcPts val="1200"/>
              </a:spcAft>
              <a:buClr>
                <a:schemeClr val="dk2"/>
              </a:buClr>
              <a:buSzPts val="1100"/>
              <a:buFont typeface="Arial"/>
              <a:buNone/>
            </a:pPr>
            <a:endParaRPr sz="1100">
              <a:solidFill>
                <a:schemeClr val="dk2"/>
              </a:solidFill>
            </a:endParaRPr>
          </a:p>
        </p:txBody>
      </p:sp>
      <p:pic>
        <p:nvPicPr>
          <p:cNvPr id="306" name="Google Shape;306;p28"/>
          <p:cNvPicPr preferRelativeResize="0"/>
          <p:nvPr/>
        </p:nvPicPr>
        <p:blipFill>
          <a:blip r:embed="rId3">
            <a:alphaModFix/>
          </a:blip>
          <a:stretch>
            <a:fillRect/>
          </a:stretch>
        </p:blipFill>
        <p:spPr>
          <a:xfrm>
            <a:off x="4671750" y="1377925"/>
            <a:ext cx="4430699" cy="3157810"/>
          </a:xfrm>
          <a:prstGeom prst="rect">
            <a:avLst/>
          </a:prstGeom>
          <a:noFill/>
          <a:ln>
            <a:noFill/>
          </a:ln>
        </p:spPr>
      </p:pic>
      <p:pic>
        <p:nvPicPr>
          <p:cNvPr id="307" name="Google Shape;307;p28"/>
          <p:cNvPicPr preferRelativeResize="0"/>
          <p:nvPr/>
        </p:nvPicPr>
        <p:blipFill>
          <a:blip r:embed="rId4">
            <a:alphaModFix/>
          </a:blip>
          <a:stretch>
            <a:fillRect/>
          </a:stretch>
        </p:blipFill>
        <p:spPr>
          <a:xfrm>
            <a:off x="8505648" y="1"/>
            <a:ext cx="572677" cy="572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9"/>
          <p:cNvSpPr txBox="1">
            <a:spLocks noGrp="1"/>
          </p:cNvSpPr>
          <p:nvPr>
            <p:ph type="title"/>
          </p:nvPr>
        </p:nvSpPr>
        <p:spPr>
          <a:xfrm>
            <a:off x="0" y="0"/>
            <a:ext cx="9144000" cy="582000"/>
          </a:xfrm>
          <a:prstGeom prst="rect">
            <a:avLst/>
          </a:prstGeom>
          <a:solidFill>
            <a:schemeClr val="accent6"/>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highlight>
                  <a:schemeClr val="accent6"/>
                </a:highlight>
              </a:rPr>
              <a:t>Organisation et acteurs des filières  </a:t>
            </a:r>
            <a:endParaRPr>
              <a:highlight>
                <a:schemeClr val="accent6"/>
              </a:highlight>
            </a:endParaRPr>
          </a:p>
        </p:txBody>
      </p:sp>
      <p:sp>
        <p:nvSpPr>
          <p:cNvPr id="313" name="Google Shape;313;p29"/>
          <p:cNvSpPr txBox="1">
            <a:spLocks noGrp="1"/>
          </p:cNvSpPr>
          <p:nvPr>
            <p:ph type="sldNum" idx="12"/>
          </p:nvPr>
        </p:nvSpPr>
        <p:spPr>
          <a:xfrm>
            <a:off x="8625825" y="4652923"/>
            <a:ext cx="5487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fr"/>
              <a:t>17</a:t>
            </a:fld>
            <a:endParaRPr/>
          </a:p>
        </p:txBody>
      </p:sp>
      <p:sp>
        <p:nvSpPr>
          <p:cNvPr id="314" name="Google Shape;314;p29"/>
          <p:cNvSpPr txBox="1"/>
          <p:nvPr/>
        </p:nvSpPr>
        <p:spPr>
          <a:xfrm rot="10800000" flipH="1">
            <a:off x="4457025" y="2869600"/>
            <a:ext cx="258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solidFill>
                <a:schemeClr val="dk2"/>
              </a:solidFill>
            </a:endParaRPr>
          </a:p>
        </p:txBody>
      </p:sp>
      <p:sp>
        <p:nvSpPr>
          <p:cNvPr id="315" name="Google Shape;315;p29"/>
          <p:cNvSpPr txBox="1"/>
          <p:nvPr/>
        </p:nvSpPr>
        <p:spPr>
          <a:xfrm>
            <a:off x="0" y="762325"/>
            <a:ext cx="9144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b="1">
                <a:latin typeface="Verdana"/>
                <a:ea typeface="Verdana"/>
                <a:cs typeface="Verdana"/>
                <a:sym typeface="Verdana"/>
              </a:rPr>
              <a:t>Rapport d’étude : Autonomie alimentaire : implications d’une hausse du taux d’auto-approvisionnement pour la filière fruits et légumes frais- Phase 1 </a:t>
            </a:r>
            <a:endParaRPr b="1">
              <a:latin typeface="Verdana"/>
              <a:ea typeface="Verdana"/>
              <a:cs typeface="Verdana"/>
              <a:sym typeface="Verdana"/>
            </a:endParaRPr>
          </a:p>
        </p:txBody>
      </p:sp>
      <p:sp>
        <p:nvSpPr>
          <p:cNvPr id="316" name="Google Shape;316;p29"/>
          <p:cNvSpPr txBox="1"/>
          <p:nvPr/>
        </p:nvSpPr>
        <p:spPr>
          <a:xfrm>
            <a:off x="93150" y="1377925"/>
            <a:ext cx="2751000" cy="1635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2"/>
              </a:buClr>
              <a:buSzPts val="1100"/>
              <a:buFont typeface="Arial"/>
              <a:buNone/>
            </a:pPr>
            <a:r>
              <a:rPr lang="fr" sz="1100" b="1">
                <a:solidFill>
                  <a:schemeClr val="dk2"/>
                </a:solidFill>
              </a:rPr>
              <a:t>Conclusion :</a:t>
            </a:r>
            <a:r>
              <a:rPr lang="fr" sz="1100">
                <a:solidFill>
                  <a:schemeClr val="dk2"/>
                </a:solidFill>
              </a:rPr>
              <a:t> objectif théoriquement atteignable, mais il repose sur des hypothèses fortes de dynamique de production mais aussi de consommation.</a:t>
            </a:r>
            <a:endParaRPr sz="1100">
              <a:solidFill>
                <a:schemeClr val="dk2"/>
              </a:solidFill>
            </a:endParaRPr>
          </a:p>
          <a:p>
            <a:pPr marL="0" lvl="0" indent="0" algn="l" rtl="0">
              <a:lnSpc>
                <a:spcPct val="115000"/>
              </a:lnSpc>
              <a:spcBef>
                <a:spcPts val="1200"/>
              </a:spcBef>
              <a:spcAft>
                <a:spcPts val="0"/>
              </a:spcAft>
              <a:buClr>
                <a:schemeClr val="dk2"/>
              </a:buClr>
              <a:buSzPts val="1100"/>
              <a:buFont typeface="Arial"/>
              <a:buNone/>
            </a:pPr>
            <a:endParaRPr sz="1100">
              <a:solidFill>
                <a:schemeClr val="dk2"/>
              </a:solidFill>
            </a:endParaRPr>
          </a:p>
          <a:p>
            <a:pPr marL="0" lvl="0" indent="0" algn="l" rtl="0">
              <a:lnSpc>
                <a:spcPct val="115000"/>
              </a:lnSpc>
              <a:spcBef>
                <a:spcPts val="1200"/>
              </a:spcBef>
              <a:spcAft>
                <a:spcPts val="1200"/>
              </a:spcAft>
              <a:buClr>
                <a:schemeClr val="dk2"/>
              </a:buClr>
              <a:buSzPts val="1100"/>
              <a:buFont typeface="Arial"/>
              <a:buNone/>
            </a:pPr>
            <a:endParaRPr sz="1100">
              <a:solidFill>
                <a:schemeClr val="dk2"/>
              </a:solidFill>
            </a:endParaRPr>
          </a:p>
        </p:txBody>
      </p:sp>
      <p:pic>
        <p:nvPicPr>
          <p:cNvPr id="317" name="Google Shape;317;p29"/>
          <p:cNvPicPr preferRelativeResize="0"/>
          <p:nvPr/>
        </p:nvPicPr>
        <p:blipFill>
          <a:blip r:embed="rId3">
            <a:alphaModFix/>
          </a:blip>
          <a:stretch>
            <a:fillRect/>
          </a:stretch>
        </p:blipFill>
        <p:spPr>
          <a:xfrm>
            <a:off x="2917238" y="1377925"/>
            <a:ext cx="5635501" cy="3689026"/>
          </a:xfrm>
          <a:prstGeom prst="rect">
            <a:avLst/>
          </a:prstGeom>
          <a:noFill/>
          <a:ln>
            <a:noFill/>
          </a:ln>
        </p:spPr>
      </p:pic>
      <p:pic>
        <p:nvPicPr>
          <p:cNvPr id="318" name="Google Shape;318;p29"/>
          <p:cNvPicPr preferRelativeResize="0"/>
          <p:nvPr/>
        </p:nvPicPr>
        <p:blipFill>
          <a:blip r:embed="rId4">
            <a:alphaModFix/>
          </a:blip>
          <a:stretch>
            <a:fillRect/>
          </a:stretch>
        </p:blipFill>
        <p:spPr>
          <a:xfrm>
            <a:off x="8505648" y="1"/>
            <a:ext cx="572677" cy="572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p:nvPr/>
        </p:nvSpPr>
        <p:spPr>
          <a:xfrm>
            <a:off x="1159425" y="4051200"/>
            <a:ext cx="3115200" cy="640200"/>
          </a:xfrm>
          <a:prstGeom prst="homePlate">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1159425" y="3411000"/>
            <a:ext cx="3115200" cy="640200"/>
          </a:xfrm>
          <a:prstGeom prst="homePlate">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1159425" y="2770800"/>
            <a:ext cx="3115200" cy="640200"/>
          </a:xfrm>
          <a:prstGeom prst="homePlate">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1159425" y="2130600"/>
            <a:ext cx="3115200" cy="640200"/>
          </a:xfrm>
          <a:prstGeom prst="homePlate">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1159425" y="1490400"/>
            <a:ext cx="3115200" cy="640200"/>
          </a:xfrm>
          <a:prstGeom prst="homePlate">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1159425" y="850200"/>
            <a:ext cx="3115200" cy="640200"/>
          </a:xfrm>
          <a:prstGeom prst="homePlate">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txBox="1">
            <a:spLocks noGrp="1"/>
          </p:cNvSpPr>
          <p:nvPr>
            <p:ph type="ctrTitle"/>
          </p:nvPr>
        </p:nvSpPr>
        <p:spPr>
          <a:xfrm>
            <a:off x="0" y="0"/>
            <a:ext cx="9144000" cy="557400"/>
          </a:xfrm>
          <a:prstGeom prst="rect">
            <a:avLst/>
          </a:prstGeom>
          <a:solidFill>
            <a:schemeClr val="accent6"/>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sz="3000">
                <a:solidFill>
                  <a:schemeClr val="dk2"/>
                </a:solidFill>
                <a:highlight>
                  <a:schemeClr val="accent6"/>
                </a:highlight>
              </a:rPr>
              <a:t>Ordre du jour</a:t>
            </a:r>
            <a:endParaRPr>
              <a:highlight>
                <a:schemeClr val="accent6"/>
              </a:highlight>
            </a:endParaRPr>
          </a:p>
        </p:txBody>
      </p:sp>
      <p:sp>
        <p:nvSpPr>
          <p:cNvPr id="75" name="Google Shape;75;p14"/>
          <p:cNvSpPr/>
          <p:nvPr/>
        </p:nvSpPr>
        <p:spPr>
          <a:xfrm>
            <a:off x="1184900" y="2841750"/>
            <a:ext cx="2918400" cy="498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 b="1">
                <a:solidFill>
                  <a:schemeClr val="dk2"/>
                </a:solidFill>
                <a:latin typeface="Verdana"/>
                <a:ea typeface="Verdana"/>
                <a:cs typeface="Verdana"/>
                <a:sym typeface="Verdana"/>
              </a:rPr>
              <a:t>Organisation et acteurs des filières</a:t>
            </a:r>
            <a:endParaRPr b="1">
              <a:solidFill>
                <a:schemeClr val="dk2"/>
              </a:solidFill>
              <a:latin typeface="Verdana"/>
              <a:ea typeface="Verdana"/>
              <a:cs typeface="Verdana"/>
              <a:sym typeface="Verdana"/>
            </a:endParaRPr>
          </a:p>
        </p:txBody>
      </p:sp>
      <p:sp>
        <p:nvSpPr>
          <p:cNvPr id="76" name="Google Shape;76;p14"/>
          <p:cNvSpPr/>
          <p:nvPr/>
        </p:nvSpPr>
        <p:spPr>
          <a:xfrm>
            <a:off x="1159425" y="3497450"/>
            <a:ext cx="3450900" cy="557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 b="1">
                <a:solidFill>
                  <a:schemeClr val="dk2"/>
                </a:solidFill>
                <a:latin typeface="Verdana"/>
                <a:ea typeface="Verdana"/>
                <a:cs typeface="Verdana"/>
                <a:sym typeface="Verdana"/>
              </a:rPr>
              <a:t>Le point sur… Les mega-bassines </a:t>
            </a:r>
            <a:endParaRPr b="1">
              <a:solidFill>
                <a:schemeClr val="dk2"/>
              </a:solidFill>
              <a:latin typeface="Verdana"/>
              <a:ea typeface="Verdana"/>
              <a:cs typeface="Verdana"/>
              <a:sym typeface="Verdana"/>
            </a:endParaRPr>
          </a:p>
        </p:txBody>
      </p:sp>
      <p:sp>
        <p:nvSpPr>
          <p:cNvPr id="77" name="Google Shape;77;p14"/>
          <p:cNvSpPr/>
          <p:nvPr/>
        </p:nvSpPr>
        <p:spPr>
          <a:xfrm>
            <a:off x="1159427" y="4141300"/>
            <a:ext cx="3115200" cy="557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 sz="1500" b="1">
                <a:solidFill>
                  <a:schemeClr val="dk2"/>
                </a:solidFill>
                <a:latin typeface="Verdana"/>
                <a:ea typeface="Verdana"/>
                <a:cs typeface="Verdana"/>
                <a:sym typeface="Verdana"/>
              </a:rPr>
              <a:t>Agenda</a:t>
            </a:r>
            <a:endParaRPr sz="1500" b="1">
              <a:solidFill>
                <a:schemeClr val="dk2"/>
              </a:solidFill>
              <a:latin typeface="Verdana"/>
              <a:ea typeface="Verdana"/>
              <a:cs typeface="Verdana"/>
              <a:sym typeface="Verdana"/>
            </a:endParaRPr>
          </a:p>
        </p:txBody>
      </p:sp>
      <p:sp>
        <p:nvSpPr>
          <p:cNvPr id="78" name="Google Shape;78;p14"/>
          <p:cNvSpPr/>
          <p:nvPr/>
        </p:nvSpPr>
        <p:spPr>
          <a:xfrm>
            <a:off x="1159475" y="2247363"/>
            <a:ext cx="2881800" cy="477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 b="1">
                <a:solidFill>
                  <a:schemeClr val="dk2"/>
                </a:solidFill>
                <a:latin typeface="Verdana"/>
                <a:ea typeface="Verdana"/>
                <a:cs typeface="Verdana"/>
                <a:sym typeface="Verdana"/>
              </a:rPr>
              <a:t>Conjoncture économique</a:t>
            </a:r>
            <a:endParaRPr b="1">
              <a:solidFill>
                <a:schemeClr val="dk2"/>
              </a:solidFill>
              <a:latin typeface="Verdana"/>
              <a:ea typeface="Verdana"/>
              <a:cs typeface="Verdana"/>
              <a:sym typeface="Verdana"/>
            </a:endParaRPr>
          </a:p>
        </p:txBody>
      </p:sp>
      <p:grpSp>
        <p:nvGrpSpPr>
          <p:cNvPr id="79" name="Google Shape;79;p14"/>
          <p:cNvGrpSpPr/>
          <p:nvPr/>
        </p:nvGrpSpPr>
        <p:grpSpPr>
          <a:xfrm>
            <a:off x="383931" y="844853"/>
            <a:ext cx="775436" cy="3846710"/>
            <a:chOff x="383952" y="844821"/>
            <a:chExt cx="775514" cy="4089200"/>
          </a:xfrm>
        </p:grpSpPr>
        <p:sp>
          <p:nvSpPr>
            <p:cNvPr id="80" name="Google Shape;80;p14"/>
            <p:cNvSpPr/>
            <p:nvPr/>
          </p:nvSpPr>
          <p:spPr>
            <a:xfrm>
              <a:off x="383966" y="2259847"/>
              <a:ext cx="775500" cy="721800"/>
            </a:xfrm>
            <a:prstGeom prst="rect">
              <a:avLst/>
            </a:prstGeom>
            <a:solidFill>
              <a:srgbClr val="FF990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1" name="Google Shape;81;p14"/>
            <p:cNvSpPr/>
            <p:nvPr/>
          </p:nvSpPr>
          <p:spPr>
            <a:xfrm>
              <a:off x="383966" y="2259855"/>
              <a:ext cx="775500" cy="722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600">
                  <a:solidFill>
                    <a:schemeClr val="dk2"/>
                  </a:solidFill>
                  <a:latin typeface="Roboto Thin"/>
                  <a:ea typeface="Roboto Thin"/>
                  <a:cs typeface="Roboto Thin"/>
                  <a:sym typeface="Roboto Thin"/>
                </a:rPr>
                <a:t>03</a:t>
              </a:r>
              <a:endParaRPr sz="2600">
                <a:solidFill>
                  <a:schemeClr val="dk2"/>
                </a:solidFill>
                <a:latin typeface="Roboto Thin"/>
                <a:ea typeface="Roboto Thin"/>
                <a:cs typeface="Roboto Thin"/>
                <a:sym typeface="Roboto Thin"/>
              </a:endParaRPr>
            </a:p>
          </p:txBody>
        </p:sp>
        <p:sp>
          <p:nvSpPr>
            <p:cNvPr id="82" name="Google Shape;82;p14"/>
            <p:cNvSpPr/>
            <p:nvPr/>
          </p:nvSpPr>
          <p:spPr>
            <a:xfrm>
              <a:off x="383966" y="1549869"/>
              <a:ext cx="775500" cy="7218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3" name="Google Shape;83;p14"/>
            <p:cNvSpPr/>
            <p:nvPr/>
          </p:nvSpPr>
          <p:spPr>
            <a:xfrm>
              <a:off x="383952" y="2224096"/>
              <a:ext cx="775500" cy="7218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4" name="Google Shape;84;p14"/>
            <p:cNvSpPr/>
            <p:nvPr/>
          </p:nvSpPr>
          <p:spPr>
            <a:xfrm>
              <a:off x="383952" y="3555286"/>
              <a:ext cx="775500" cy="7218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5" name="Google Shape;85;p14"/>
            <p:cNvSpPr/>
            <p:nvPr/>
          </p:nvSpPr>
          <p:spPr>
            <a:xfrm>
              <a:off x="383966" y="4212221"/>
              <a:ext cx="775500" cy="7218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6" name="Google Shape;86;p14"/>
            <p:cNvSpPr/>
            <p:nvPr/>
          </p:nvSpPr>
          <p:spPr>
            <a:xfrm>
              <a:off x="383952" y="2898998"/>
              <a:ext cx="775500" cy="7218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7" name="Google Shape;87;p14"/>
            <p:cNvSpPr/>
            <p:nvPr/>
          </p:nvSpPr>
          <p:spPr>
            <a:xfrm>
              <a:off x="383966" y="844821"/>
              <a:ext cx="775500" cy="7218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88" name="Google Shape;88;p14"/>
            <p:cNvPicPr preferRelativeResize="0"/>
            <p:nvPr/>
          </p:nvPicPr>
          <p:blipFill>
            <a:blip r:embed="rId3">
              <a:alphaModFix/>
            </a:blip>
            <a:stretch>
              <a:fillRect/>
            </a:stretch>
          </p:blipFill>
          <p:spPr>
            <a:xfrm>
              <a:off x="451562" y="2240065"/>
              <a:ext cx="640232" cy="640232"/>
            </a:xfrm>
            <a:prstGeom prst="rect">
              <a:avLst/>
            </a:prstGeom>
            <a:noFill/>
            <a:ln>
              <a:noFill/>
            </a:ln>
          </p:spPr>
        </p:pic>
        <p:pic>
          <p:nvPicPr>
            <p:cNvPr id="89" name="Google Shape;89;p14"/>
            <p:cNvPicPr preferRelativeResize="0"/>
            <p:nvPr/>
          </p:nvPicPr>
          <p:blipFill>
            <a:blip r:embed="rId4">
              <a:alphaModFix/>
            </a:blip>
            <a:stretch>
              <a:fillRect/>
            </a:stretch>
          </p:blipFill>
          <p:spPr>
            <a:xfrm>
              <a:off x="451612" y="1564523"/>
              <a:ext cx="640232" cy="640211"/>
            </a:xfrm>
            <a:prstGeom prst="rect">
              <a:avLst/>
            </a:prstGeom>
            <a:noFill/>
            <a:ln>
              <a:noFill/>
            </a:ln>
          </p:spPr>
        </p:pic>
        <p:pic>
          <p:nvPicPr>
            <p:cNvPr id="90" name="Google Shape;90;p14"/>
            <p:cNvPicPr preferRelativeResize="0"/>
            <p:nvPr/>
          </p:nvPicPr>
          <p:blipFill>
            <a:blip r:embed="rId5">
              <a:alphaModFix/>
            </a:blip>
            <a:stretch>
              <a:fillRect/>
            </a:stretch>
          </p:blipFill>
          <p:spPr>
            <a:xfrm>
              <a:off x="451538" y="2982610"/>
              <a:ext cx="640232" cy="640232"/>
            </a:xfrm>
            <a:prstGeom prst="rect">
              <a:avLst/>
            </a:prstGeom>
            <a:noFill/>
            <a:ln>
              <a:noFill/>
            </a:ln>
          </p:spPr>
        </p:pic>
        <p:pic>
          <p:nvPicPr>
            <p:cNvPr id="91" name="Google Shape;91;p14"/>
            <p:cNvPicPr preferRelativeResize="0"/>
            <p:nvPr/>
          </p:nvPicPr>
          <p:blipFill>
            <a:blip r:embed="rId6">
              <a:alphaModFix/>
            </a:blip>
            <a:stretch>
              <a:fillRect/>
            </a:stretch>
          </p:blipFill>
          <p:spPr>
            <a:xfrm>
              <a:off x="493056" y="939994"/>
              <a:ext cx="557295" cy="557295"/>
            </a:xfrm>
            <a:prstGeom prst="rect">
              <a:avLst/>
            </a:prstGeom>
            <a:noFill/>
            <a:ln>
              <a:noFill/>
            </a:ln>
          </p:spPr>
        </p:pic>
        <p:pic>
          <p:nvPicPr>
            <p:cNvPr id="92" name="Google Shape;92;p14"/>
            <p:cNvPicPr preferRelativeResize="0"/>
            <p:nvPr/>
          </p:nvPicPr>
          <p:blipFill>
            <a:blip r:embed="rId7">
              <a:alphaModFix/>
            </a:blip>
            <a:stretch>
              <a:fillRect/>
            </a:stretch>
          </p:blipFill>
          <p:spPr>
            <a:xfrm>
              <a:off x="451563" y="4248125"/>
              <a:ext cx="640232" cy="640232"/>
            </a:xfrm>
            <a:prstGeom prst="rect">
              <a:avLst/>
            </a:prstGeom>
            <a:noFill/>
            <a:ln>
              <a:noFill/>
            </a:ln>
          </p:spPr>
        </p:pic>
      </p:grpSp>
      <p:sp>
        <p:nvSpPr>
          <p:cNvPr id="93" name="Google Shape;93;p14"/>
          <p:cNvSpPr txBox="1"/>
          <p:nvPr/>
        </p:nvSpPr>
        <p:spPr>
          <a:xfrm>
            <a:off x="1203200" y="883969"/>
            <a:ext cx="28818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2"/>
              </a:buClr>
              <a:buSzPts val="1100"/>
              <a:buFont typeface="Arial"/>
              <a:buNone/>
            </a:pPr>
            <a:r>
              <a:rPr lang="fr" b="1">
                <a:solidFill>
                  <a:schemeClr val="dk2"/>
                </a:solidFill>
                <a:latin typeface="Verdana"/>
                <a:ea typeface="Verdana"/>
                <a:cs typeface="Verdana"/>
                <a:sym typeface="Verdana"/>
              </a:rPr>
              <a:t>Innovation technologique/produit </a:t>
            </a:r>
            <a:endParaRPr>
              <a:latin typeface="Verdana"/>
              <a:ea typeface="Verdana"/>
              <a:cs typeface="Verdana"/>
              <a:sym typeface="Verdana"/>
            </a:endParaRPr>
          </a:p>
        </p:txBody>
      </p:sp>
      <p:sp>
        <p:nvSpPr>
          <p:cNvPr id="94" name="Google Shape;94;p14"/>
          <p:cNvSpPr txBox="1"/>
          <p:nvPr/>
        </p:nvSpPr>
        <p:spPr>
          <a:xfrm>
            <a:off x="1203200" y="1631188"/>
            <a:ext cx="28818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b="1">
                <a:solidFill>
                  <a:schemeClr val="dk2"/>
                </a:solidFill>
                <a:latin typeface="Verdana"/>
                <a:ea typeface="Verdana"/>
                <a:cs typeface="Verdana"/>
                <a:sym typeface="Verdana"/>
              </a:rPr>
              <a:t>Actualité internationale </a:t>
            </a:r>
            <a:endParaRPr>
              <a:latin typeface="Verdana"/>
              <a:ea typeface="Verdana"/>
              <a:cs typeface="Verdana"/>
              <a:sym typeface="Verdana"/>
            </a:endParaRPr>
          </a:p>
        </p:txBody>
      </p:sp>
      <p:pic>
        <p:nvPicPr>
          <p:cNvPr id="95" name="Google Shape;95;p14"/>
          <p:cNvPicPr preferRelativeResize="0"/>
          <p:nvPr/>
        </p:nvPicPr>
        <p:blipFill rotWithShape="1">
          <a:blip r:embed="rId8">
            <a:alphaModFix/>
          </a:blip>
          <a:srcRect l="30459" t="21518" r="24977" b="21524"/>
          <a:stretch/>
        </p:blipFill>
        <p:spPr>
          <a:xfrm>
            <a:off x="596766" y="3492300"/>
            <a:ext cx="349760" cy="477600"/>
          </a:xfrm>
          <a:prstGeom prst="rect">
            <a:avLst/>
          </a:prstGeom>
          <a:noFill/>
          <a:ln>
            <a:noFill/>
          </a:ln>
        </p:spPr>
      </p:pic>
      <p:pic>
        <p:nvPicPr>
          <p:cNvPr id="8" name="Graphique 8">
            <a:extLst>
              <a:ext uri="{FF2B5EF4-FFF2-40B4-BE49-F238E27FC236}">
                <a16:creationId xmlns:a16="http://schemas.microsoft.com/office/drawing/2014/main" id="{EE67C154-59BA-46ED-D47E-4D9E70F0C186}"/>
              </a:ext>
            </a:extLst>
          </p:cNvPr>
          <p:cNvPicPr>
            <a:picLocks noChangeAspect="1"/>
            <a:extLst>
              <a:ext uri="{51228E76-BA90-4043-B771-695A4F85340A}">
                <alf:liveFeedProps xmlns:alf="http://schemas.microsoft.com/office/drawing/2021/livefeed"/>
              </a:ext>
            </a:extLst>
          </p:cNvPicPr>
          <p:nvPr/>
        </p:nvPicPr>
        <p:blipFill>
          <a:blip r:embed="rId9">
            <a:extLst>
              <a:ext uri="{96DAC541-7B7A-43D3-8B79-37D633B846F1}">
                <asvg:svgBlip xmlns:asvg="http://schemas.microsoft.com/office/drawing/2016/SVG/main" r:embed="rId10"/>
              </a:ext>
            </a:extLst>
          </a:blip>
          <a:stretch>
            <a:fillRect/>
          </a:stretch>
        </p:blipFill>
        <p:spPr>
          <a:xfrm>
            <a:off x="6860763" y="3857625"/>
            <a:ext cx="2280474" cy="12858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0" y="0"/>
            <a:ext cx="9144000" cy="582000"/>
          </a:xfrm>
          <a:prstGeom prst="rect">
            <a:avLst/>
          </a:prstGeom>
          <a:solidFill>
            <a:schemeClr val="accent6"/>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highlight>
                  <a:schemeClr val="accent6"/>
                </a:highlight>
              </a:rPr>
              <a:t>Innovation produit</a:t>
            </a:r>
            <a:endParaRPr>
              <a:highlight>
                <a:schemeClr val="accent6"/>
              </a:highlight>
            </a:endParaRPr>
          </a:p>
        </p:txBody>
      </p:sp>
      <p:sp>
        <p:nvSpPr>
          <p:cNvPr id="101" name="Google Shape;101;p15"/>
          <p:cNvSpPr txBox="1">
            <a:spLocks noGrp="1"/>
          </p:cNvSpPr>
          <p:nvPr>
            <p:ph type="sldNum" idx="12"/>
          </p:nvPr>
        </p:nvSpPr>
        <p:spPr>
          <a:xfrm>
            <a:off x="8625825" y="4652923"/>
            <a:ext cx="5487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fr"/>
              <a:t>3</a:t>
            </a:fld>
            <a:endParaRPr/>
          </a:p>
        </p:txBody>
      </p:sp>
      <p:sp>
        <p:nvSpPr>
          <p:cNvPr id="102" name="Google Shape;102;p15"/>
          <p:cNvSpPr txBox="1"/>
          <p:nvPr/>
        </p:nvSpPr>
        <p:spPr>
          <a:xfrm>
            <a:off x="0" y="645425"/>
            <a:ext cx="7591800" cy="4311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Verdana"/>
              <a:buChar char="➔"/>
            </a:pPr>
            <a:r>
              <a:rPr lang="fr" sz="1600" b="1">
                <a:latin typeface="Verdana"/>
                <a:ea typeface="Verdana"/>
                <a:cs typeface="Verdana"/>
                <a:sym typeface="Verdana"/>
              </a:rPr>
              <a:t>Création d’une marque collective : Grenades d’Occitanie</a:t>
            </a:r>
            <a:endParaRPr sz="1600" b="1">
              <a:latin typeface="Verdana"/>
              <a:ea typeface="Verdana"/>
              <a:cs typeface="Verdana"/>
              <a:sym typeface="Verdana"/>
            </a:endParaRPr>
          </a:p>
        </p:txBody>
      </p:sp>
      <p:sp>
        <p:nvSpPr>
          <p:cNvPr id="103" name="Google Shape;103;p15"/>
          <p:cNvSpPr txBox="1"/>
          <p:nvPr/>
        </p:nvSpPr>
        <p:spPr>
          <a:xfrm>
            <a:off x="0" y="4404600"/>
            <a:ext cx="6685500" cy="7389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u="sng">
                <a:solidFill>
                  <a:srgbClr val="9E9E9E"/>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https://www.reussir.fr/fruits-legumes/pourquoi-les-producteurs-de-grenades-d-occitanie-creent-une-marque-collective</a:t>
            </a:r>
            <a:endParaRPr sz="1200">
              <a:solidFill>
                <a:srgbClr val="9E9E9E"/>
              </a:solidFill>
              <a:latin typeface="Verdana"/>
              <a:ea typeface="Verdana"/>
              <a:cs typeface="Verdana"/>
              <a:sym typeface="Verdana"/>
            </a:endParaRPr>
          </a:p>
          <a:p>
            <a:pPr marL="0" lvl="0" indent="0" algn="l" rtl="0">
              <a:spcBef>
                <a:spcPts val="0"/>
              </a:spcBef>
              <a:spcAft>
                <a:spcPts val="0"/>
              </a:spcAft>
              <a:buNone/>
            </a:pPr>
            <a:endParaRPr sz="1200">
              <a:latin typeface="Verdana"/>
              <a:ea typeface="Verdana"/>
              <a:cs typeface="Verdana"/>
              <a:sym typeface="Verdana"/>
            </a:endParaRPr>
          </a:p>
        </p:txBody>
      </p:sp>
      <p:pic>
        <p:nvPicPr>
          <p:cNvPr id="104" name="Google Shape;104;p15"/>
          <p:cNvPicPr preferRelativeResize="0"/>
          <p:nvPr/>
        </p:nvPicPr>
        <p:blipFill rotWithShape="1">
          <a:blip r:embed="rId4">
            <a:alphaModFix/>
          </a:blip>
          <a:srcRect l="24998" t="16117" r="29581" b="14706"/>
          <a:stretch/>
        </p:blipFill>
        <p:spPr>
          <a:xfrm>
            <a:off x="773200" y="1921863"/>
            <a:ext cx="1608300" cy="1683600"/>
          </a:xfrm>
          <a:prstGeom prst="rect">
            <a:avLst/>
          </a:prstGeom>
          <a:noFill/>
          <a:ln>
            <a:noFill/>
          </a:ln>
        </p:spPr>
      </p:pic>
      <p:sp>
        <p:nvSpPr>
          <p:cNvPr id="105" name="Google Shape;105;p15"/>
          <p:cNvSpPr/>
          <p:nvPr/>
        </p:nvSpPr>
        <p:spPr>
          <a:xfrm>
            <a:off x="3659200" y="1076525"/>
            <a:ext cx="5340300" cy="3182400"/>
          </a:xfrm>
          <a:prstGeom prst="roundRect">
            <a:avLst>
              <a:gd name="adj" fmla="val 16667"/>
            </a:avLst>
          </a:prstGeom>
          <a:solidFill>
            <a:srgbClr val="FFF2CC"/>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txBox="1"/>
          <p:nvPr/>
        </p:nvSpPr>
        <p:spPr>
          <a:xfrm>
            <a:off x="3869275" y="1416850"/>
            <a:ext cx="5022300" cy="2401200"/>
          </a:xfrm>
          <a:prstGeom prst="rect">
            <a:avLst/>
          </a:prstGeom>
          <a:noFill/>
          <a:ln>
            <a:noFill/>
          </a:ln>
        </p:spPr>
        <p:txBody>
          <a:bodyPr spcFirstLastPara="1" wrap="square" lIns="91425" tIns="91425" rIns="91425" bIns="91425" anchor="t" anchorCtr="0">
            <a:spAutoFit/>
          </a:bodyPr>
          <a:lstStyle/>
          <a:p>
            <a:pPr marL="457200" lvl="0" indent="-330200" algn="l" rtl="0">
              <a:lnSpc>
                <a:spcPct val="200000"/>
              </a:lnSpc>
              <a:spcBef>
                <a:spcPts val="0"/>
              </a:spcBef>
              <a:spcAft>
                <a:spcPts val="0"/>
              </a:spcAft>
              <a:buSzPts val="1600"/>
              <a:buFont typeface="Verdana"/>
              <a:buChar char="●"/>
            </a:pPr>
            <a:r>
              <a:rPr lang="fr" sz="1600">
                <a:latin typeface="Verdana"/>
                <a:ea typeface="Verdana"/>
                <a:cs typeface="Verdana"/>
                <a:sym typeface="Verdana"/>
              </a:rPr>
              <a:t>Se différencier des Grenades de Turquie</a:t>
            </a:r>
            <a:endParaRPr sz="1600">
              <a:latin typeface="Verdana"/>
              <a:ea typeface="Verdana"/>
              <a:cs typeface="Verdana"/>
              <a:sym typeface="Verdana"/>
            </a:endParaRPr>
          </a:p>
          <a:p>
            <a:pPr marL="457200" lvl="0" indent="-330200" algn="l" rtl="0">
              <a:lnSpc>
                <a:spcPct val="200000"/>
              </a:lnSpc>
              <a:spcBef>
                <a:spcPts val="0"/>
              </a:spcBef>
              <a:spcAft>
                <a:spcPts val="0"/>
              </a:spcAft>
              <a:buSzPts val="1600"/>
              <a:buFont typeface="Verdana"/>
              <a:buChar char="●"/>
            </a:pPr>
            <a:r>
              <a:rPr lang="fr" sz="1600">
                <a:latin typeface="Verdana"/>
                <a:ea typeface="Verdana"/>
                <a:cs typeface="Verdana"/>
                <a:sym typeface="Verdana"/>
              </a:rPr>
              <a:t>Grenades organoleptiquement supérieures</a:t>
            </a:r>
            <a:endParaRPr sz="1600">
              <a:latin typeface="Verdana"/>
              <a:ea typeface="Verdana"/>
              <a:cs typeface="Verdana"/>
              <a:sym typeface="Verdana"/>
            </a:endParaRPr>
          </a:p>
          <a:p>
            <a:pPr marL="457200" lvl="0" indent="-330200" algn="l" rtl="0">
              <a:lnSpc>
                <a:spcPct val="200000"/>
              </a:lnSpc>
              <a:spcBef>
                <a:spcPts val="0"/>
              </a:spcBef>
              <a:spcAft>
                <a:spcPts val="0"/>
              </a:spcAft>
              <a:buSzPts val="1600"/>
              <a:buFont typeface="Verdana"/>
              <a:buChar char="●"/>
            </a:pPr>
            <a:r>
              <a:rPr lang="fr" sz="1600">
                <a:latin typeface="Verdana"/>
                <a:ea typeface="Verdana"/>
                <a:cs typeface="Verdana"/>
                <a:sym typeface="Verdana"/>
              </a:rPr>
              <a:t>Attirer les consommateurs</a:t>
            </a:r>
            <a:endParaRPr sz="1600">
              <a:latin typeface="Verdana"/>
              <a:ea typeface="Verdana"/>
              <a:cs typeface="Verdana"/>
              <a:sym typeface="Verdana"/>
            </a:endParaRPr>
          </a:p>
          <a:p>
            <a:pPr marL="457200" lvl="0" indent="-330200" algn="l" rtl="0">
              <a:lnSpc>
                <a:spcPct val="200000"/>
              </a:lnSpc>
              <a:spcBef>
                <a:spcPts val="0"/>
              </a:spcBef>
              <a:spcAft>
                <a:spcPts val="0"/>
              </a:spcAft>
              <a:buSzPts val="1600"/>
              <a:buFont typeface="Verdana"/>
              <a:buChar char="●"/>
            </a:pPr>
            <a:r>
              <a:rPr lang="fr" sz="1600">
                <a:latin typeface="Verdana"/>
                <a:ea typeface="Verdana"/>
                <a:cs typeface="Verdana"/>
                <a:sym typeface="Verdana"/>
              </a:rPr>
              <a:t>Produire plus</a:t>
            </a:r>
            <a:endParaRPr sz="1600">
              <a:latin typeface="Verdana"/>
              <a:ea typeface="Verdana"/>
              <a:cs typeface="Verdana"/>
              <a:sym typeface="Verdana"/>
            </a:endParaRPr>
          </a:p>
          <a:p>
            <a:pPr marL="457200" lvl="0" indent="-330200" algn="l" rtl="0">
              <a:lnSpc>
                <a:spcPct val="200000"/>
              </a:lnSpc>
              <a:spcBef>
                <a:spcPts val="0"/>
              </a:spcBef>
              <a:spcAft>
                <a:spcPts val="0"/>
              </a:spcAft>
              <a:buSzPts val="1600"/>
              <a:buFont typeface="Verdana"/>
              <a:buChar char="●"/>
            </a:pPr>
            <a:r>
              <a:rPr lang="fr" sz="1600">
                <a:latin typeface="Verdana"/>
                <a:ea typeface="Verdana"/>
                <a:cs typeface="Verdana"/>
                <a:sym typeface="Verdana"/>
              </a:rPr>
              <a:t>Prime à la plantation</a:t>
            </a:r>
            <a:endParaRPr sz="1600">
              <a:latin typeface="Verdana"/>
              <a:ea typeface="Verdana"/>
              <a:cs typeface="Verdana"/>
              <a:sym typeface="Verdana"/>
            </a:endParaRPr>
          </a:p>
        </p:txBody>
      </p:sp>
      <p:pic>
        <p:nvPicPr>
          <p:cNvPr id="107" name="Google Shape;107;p15"/>
          <p:cNvPicPr preferRelativeResize="0"/>
          <p:nvPr/>
        </p:nvPicPr>
        <p:blipFill>
          <a:blip r:embed="rId5">
            <a:alphaModFix/>
          </a:blip>
          <a:stretch>
            <a:fillRect/>
          </a:stretch>
        </p:blipFill>
        <p:spPr>
          <a:xfrm>
            <a:off x="8586706" y="12344"/>
            <a:ext cx="557295" cy="5572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0" y="0"/>
            <a:ext cx="9144000" cy="582000"/>
          </a:xfrm>
          <a:prstGeom prst="rect">
            <a:avLst/>
          </a:prstGeom>
          <a:solidFill>
            <a:schemeClr val="accent6"/>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highlight>
                  <a:schemeClr val="accent6"/>
                </a:highlight>
              </a:rPr>
              <a:t>Innovation technologique</a:t>
            </a:r>
            <a:endParaRPr>
              <a:highlight>
                <a:schemeClr val="accent6"/>
              </a:highlight>
            </a:endParaRPr>
          </a:p>
        </p:txBody>
      </p:sp>
      <p:sp>
        <p:nvSpPr>
          <p:cNvPr id="113" name="Google Shape;113;p16"/>
          <p:cNvSpPr txBox="1">
            <a:spLocks noGrp="1"/>
          </p:cNvSpPr>
          <p:nvPr>
            <p:ph type="sldNum" idx="12"/>
          </p:nvPr>
        </p:nvSpPr>
        <p:spPr>
          <a:xfrm>
            <a:off x="8625825" y="4652923"/>
            <a:ext cx="5487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fr"/>
              <a:t>4</a:t>
            </a:fld>
            <a:endParaRPr/>
          </a:p>
        </p:txBody>
      </p:sp>
      <p:pic>
        <p:nvPicPr>
          <p:cNvPr id="114" name="Google Shape;114;p16"/>
          <p:cNvPicPr preferRelativeResize="0"/>
          <p:nvPr/>
        </p:nvPicPr>
        <p:blipFill>
          <a:blip r:embed="rId3">
            <a:alphaModFix/>
          </a:blip>
          <a:stretch>
            <a:fillRect/>
          </a:stretch>
        </p:blipFill>
        <p:spPr>
          <a:xfrm>
            <a:off x="7195825" y="963825"/>
            <a:ext cx="1948175" cy="3747163"/>
          </a:xfrm>
          <a:prstGeom prst="rect">
            <a:avLst/>
          </a:prstGeom>
          <a:noFill/>
          <a:ln>
            <a:noFill/>
          </a:ln>
        </p:spPr>
      </p:pic>
      <p:pic>
        <p:nvPicPr>
          <p:cNvPr id="115" name="Google Shape;115;p16"/>
          <p:cNvPicPr preferRelativeResize="0"/>
          <p:nvPr/>
        </p:nvPicPr>
        <p:blipFill>
          <a:blip r:embed="rId4">
            <a:alphaModFix/>
          </a:blip>
          <a:stretch>
            <a:fillRect/>
          </a:stretch>
        </p:blipFill>
        <p:spPr>
          <a:xfrm>
            <a:off x="4973550" y="963000"/>
            <a:ext cx="2069875" cy="3654300"/>
          </a:xfrm>
          <a:prstGeom prst="rect">
            <a:avLst/>
          </a:prstGeom>
          <a:noFill/>
          <a:ln>
            <a:noFill/>
          </a:ln>
        </p:spPr>
      </p:pic>
      <p:sp>
        <p:nvSpPr>
          <p:cNvPr id="116" name="Google Shape;116;p16"/>
          <p:cNvSpPr txBox="1"/>
          <p:nvPr/>
        </p:nvSpPr>
        <p:spPr>
          <a:xfrm>
            <a:off x="3900675" y="4618950"/>
            <a:ext cx="4725000" cy="500100"/>
          </a:xfrm>
          <a:prstGeom prst="rect">
            <a:avLst/>
          </a:prstGeom>
          <a:noFill/>
          <a:ln>
            <a:noFill/>
          </a:ln>
        </p:spPr>
        <p:txBody>
          <a:bodyPr spcFirstLastPara="1" wrap="square" lIns="91425" tIns="91425" rIns="91425" bIns="91425" anchor="t" anchorCtr="0">
            <a:spAutoFit/>
          </a:bodyPr>
          <a:lstStyle/>
          <a:p>
            <a:pPr marL="0" lvl="0" indent="0" algn="l" rtl="0">
              <a:lnSpc>
                <a:spcPct val="105000"/>
              </a:lnSpc>
              <a:spcBef>
                <a:spcPts val="500"/>
              </a:spcBef>
              <a:spcAft>
                <a:spcPts val="800"/>
              </a:spcAft>
              <a:buNone/>
            </a:pPr>
            <a:r>
              <a:rPr lang="fr" sz="1000" u="sng">
                <a:solidFill>
                  <a:schemeClr val="lt2"/>
                </a:solidFill>
                <a:highlight>
                  <a:schemeClr val="lt1"/>
                </a:highlight>
                <a:hlinkClick r:id="rId5">
                  <a:extLst>
                    <a:ext uri="{A12FA001-AC4F-418D-AE19-62706E023703}">
                      <ahyp:hlinkClr xmlns:ahyp="http://schemas.microsoft.com/office/drawing/2018/hyperlinkcolor" val="tx"/>
                    </a:ext>
                  </a:extLst>
                </a:hlinkClick>
              </a:rPr>
              <a:t>https://www.lienhorticole.fr/actualites/urbasense-des-capteurs-micro-dendrometriques-connectes-aux-arbres-1,3,3064306565.html</a:t>
            </a:r>
            <a:endParaRPr sz="400">
              <a:solidFill>
                <a:schemeClr val="lt2"/>
              </a:solidFill>
            </a:endParaRPr>
          </a:p>
        </p:txBody>
      </p:sp>
      <p:sp>
        <p:nvSpPr>
          <p:cNvPr id="117" name="Google Shape;117;p16"/>
          <p:cNvSpPr txBox="1"/>
          <p:nvPr/>
        </p:nvSpPr>
        <p:spPr>
          <a:xfrm>
            <a:off x="151225" y="560625"/>
            <a:ext cx="7044600" cy="752700"/>
          </a:xfrm>
          <a:prstGeom prst="rect">
            <a:avLst/>
          </a:prstGeom>
          <a:noFill/>
          <a:ln>
            <a:noFill/>
          </a:ln>
        </p:spPr>
        <p:txBody>
          <a:bodyPr spcFirstLastPara="1" wrap="square" lIns="91425" tIns="91425" rIns="91425" bIns="91425" anchor="t" anchorCtr="0">
            <a:spAutoFit/>
          </a:bodyPr>
          <a:lstStyle/>
          <a:p>
            <a:pPr marL="457200" lvl="0" indent="-342900" algn="l" rtl="0">
              <a:lnSpc>
                <a:spcPct val="105000"/>
              </a:lnSpc>
              <a:spcBef>
                <a:spcPts val="500"/>
              </a:spcBef>
              <a:spcAft>
                <a:spcPts val="0"/>
              </a:spcAft>
              <a:buSzPts val="1800"/>
              <a:buFont typeface="Verdana"/>
              <a:buChar char="➔"/>
            </a:pPr>
            <a:r>
              <a:rPr lang="fr" sz="1800" b="1">
                <a:solidFill>
                  <a:srgbClr val="222222"/>
                </a:solidFill>
                <a:highlight>
                  <a:schemeClr val="lt1"/>
                </a:highlight>
                <a:latin typeface="Verdana"/>
                <a:ea typeface="Verdana"/>
                <a:cs typeface="Verdana"/>
                <a:sym typeface="Verdana"/>
              </a:rPr>
              <a:t>Des capteurs micro-dendrométriques connectés aux arbres </a:t>
            </a:r>
            <a:endParaRPr sz="1800">
              <a:latin typeface="Verdana"/>
              <a:ea typeface="Verdana"/>
              <a:cs typeface="Verdana"/>
              <a:sym typeface="Verdana"/>
            </a:endParaRPr>
          </a:p>
        </p:txBody>
      </p:sp>
      <p:grpSp>
        <p:nvGrpSpPr>
          <p:cNvPr id="118" name="Google Shape;118;p16"/>
          <p:cNvGrpSpPr/>
          <p:nvPr/>
        </p:nvGrpSpPr>
        <p:grpSpPr>
          <a:xfrm>
            <a:off x="151119" y="1369263"/>
            <a:ext cx="4504641" cy="3283797"/>
            <a:chOff x="4686282" y="1092773"/>
            <a:chExt cx="3909600" cy="2768100"/>
          </a:xfrm>
        </p:grpSpPr>
        <p:sp>
          <p:nvSpPr>
            <p:cNvPr id="119" name="Google Shape;119;p16"/>
            <p:cNvSpPr/>
            <p:nvPr/>
          </p:nvSpPr>
          <p:spPr>
            <a:xfrm>
              <a:off x="4686282" y="1092773"/>
              <a:ext cx="3909600" cy="2768100"/>
            </a:xfrm>
            <a:prstGeom prst="roundRect">
              <a:avLst>
                <a:gd name="adj" fmla="val 16667"/>
              </a:avLst>
            </a:prstGeom>
            <a:solidFill>
              <a:srgbClr val="FFF2CC"/>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txBox="1"/>
            <p:nvPr/>
          </p:nvSpPr>
          <p:spPr>
            <a:xfrm>
              <a:off x="4765956" y="1356965"/>
              <a:ext cx="3751800" cy="5709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600">
                <a:solidFill>
                  <a:schemeClr val="dk2"/>
                </a:solidFill>
                <a:latin typeface="Verdana"/>
                <a:ea typeface="Verdana"/>
                <a:cs typeface="Verdana"/>
                <a:sym typeface="Verdana"/>
              </a:endParaRPr>
            </a:p>
            <a:p>
              <a:pPr marL="0" lvl="0" indent="0" algn="l" rtl="0">
                <a:spcBef>
                  <a:spcPts val="0"/>
                </a:spcBef>
                <a:spcAft>
                  <a:spcPts val="0"/>
                </a:spcAft>
                <a:buNone/>
              </a:pPr>
              <a:endParaRPr sz="1600">
                <a:latin typeface="Verdana"/>
                <a:ea typeface="Verdana"/>
                <a:cs typeface="Verdana"/>
                <a:sym typeface="Verdana"/>
              </a:endParaRPr>
            </a:p>
          </p:txBody>
        </p:sp>
      </p:grpSp>
      <p:sp>
        <p:nvSpPr>
          <p:cNvPr id="121" name="Google Shape;121;p16"/>
          <p:cNvSpPr txBox="1"/>
          <p:nvPr/>
        </p:nvSpPr>
        <p:spPr>
          <a:xfrm>
            <a:off x="294050" y="1369275"/>
            <a:ext cx="4361700" cy="41610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500"/>
              </a:spcBef>
              <a:spcAft>
                <a:spcPts val="0"/>
              </a:spcAft>
              <a:buClr>
                <a:srgbClr val="222222"/>
              </a:buClr>
              <a:buSzPts val="1400"/>
              <a:buFont typeface="Verdana"/>
              <a:buChar char="❏"/>
            </a:pPr>
            <a:r>
              <a:rPr lang="fr">
                <a:solidFill>
                  <a:srgbClr val="222222"/>
                </a:solidFill>
                <a:latin typeface="Verdana"/>
                <a:ea typeface="Verdana"/>
                <a:cs typeface="Verdana"/>
                <a:sym typeface="Verdana"/>
              </a:rPr>
              <a:t>Premier prix concours coup de coeur innovert du salon du végétal ANGERS 2022 </a:t>
            </a:r>
            <a:endParaRPr>
              <a:solidFill>
                <a:srgbClr val="222222"/>
              </a:solidFill>
              <a:latin typeface="Verdana"/>
              <a:ea typeface="Verdana"/>
              <a:cs typeface="Verdana"/>
              <a:sym typeface="Verdana"/>
            </a:endParaRPr>
          </a:p>
          <a:p>
            <a:pPr marL="457200" lvl="0" indent="-317500" algn="l" rtl="0">
              <a:lnSpc>
                <a:spcPct val="150000"/>
              </a:lnSpc>
              <a:spcBef>
                <a:spcPts val="0"/>
              </a:spcBef>
              <a:spcAft>
                <a:spcPts val="0"/>
              </a:spcAft>
              <a:buClr>
                <a:srgbClr val="222222"/>
              </a:buClr>
              <a:buSzPts val="1400"/>
              <a:buFont typeface="Times New Roman"/>
              <a:buChar char="❏"/>
            </a:pPr>
            <a:r>
              <a:rPr lang="fr">
                <a:solidFill>
                  <a:srgbClr val="222222"/>
                </a:solidFill>
                <a:latin typeface="Verdana"/>
                <a:ea typeface="Verdana"/>
                <a:cs typeface="Verdana"/>
                <a:sym typeface="Verdana"/>
              </a:rPr>
              <a:t> Une solution de suivi du patrimoine arboré et de l’activité biologique des arbres basée sur l’utilisation de </a:t>
            </a:r>
            <a:r>
              <a:rPr lang="fr" b="1">
                <a:solidFill>
                  <a:srgbClr val="222222"/>
                </a:solidFill>
                <a:latin typeface="Verdana"/>
                <a:ea typeface="Verdana"/>
                <a:cs typeface="Verdana"/>
                <a:sym typeface="Verdana"/>
              </a:rPr>
              <a:t>capteurs micro-dendrométriques</a:t>
            </a:r>
            <a:r>
              <a:rPr lang="fr">
                <a:solidFill>
                  <a:srgbClr val="222222"/>
                </a:solidFill>
                <a:latin typeface="Verdana"/>
                <a:ea typeface="Verdana"/>
                <a:cs typeface="Verdana"/>
                <a:sym typeface="Verdana"/>
              </a:rPr>
              <a:t>.</a:t>
            </a:r>
            <a:endParaRPr>
              <a:solidFill>
                <a:srgbClr val="222222"/>
              </a:solidFill>
              <a:latin typeface="Verdana"/>
              <a:ea typeface="Verdana"/>
              <a:cs typeface="Verdana"/>
              <a:sym typeface="Verdana"/>
            </a:endParaRPr>
          </a:p>
          <a:p>
            <a:pPr marL="457200" lvl="0" indent="-317500" algn="l" rtl="0">
              <a:lnSpc>
                <a:spcPct val="150000"/>
              </a:lnSpc>
              <a:spcBef>
                <a:spcPts val="0"/>
              </a:spcBef>
              <a:spcAft>
                <a:spcPts val="0"/>
              </a:spcAft>
              <a:buClr>
                <a:srgbClr val="222222"/>
              </a:buClr>
              <a:buSzPts val="1400"/>
              <a:buFont typeface="Verdana"/>
              <a:buChar char="❏"/>
            </a:pPr>
            <a:r>
              <a:rPr lang="fr">
                <a:solidFill>
                  <a:srgbClr val="222222"/>
                </a:solidFill>
                <a:latin typeface="Verdana"/>
                <a:ea typeface="Verdana"/>
                <a:cs typeface="Verdana"/>
                <a:sym typeface="Verdana"/>
              </a:rPr>
              <a:t>conçus pour mesurer les microdéformations ainsi que les infimes variations du diamètre des rameaux.</a:t>
            </a:r>
            <a:endParaRPr>
              <a:solidFill>
                <a:srgbClr val="222222"/>
              </a:solidFill>
              <a:latin typeface="Verdana"/>
              <a:ea typeface="Verdana"/>
              <a:cs typeface="Verdana"/>
              <a:sym typeface="Verdana"/>
            </a:endParaRPr>
          </a:p>
          <a:p>
            <a:pPr marL="0" lvl="0" indent="0" algn="l" rtl="0">
              <a:lnSpc>
                <a:spcPct val="105000"/>
              </a:lnSpc>
              <a:spcBef>
                <a:spcPts val="800"/>
              </a:spcBef>
              <a:spcAft>
                <a:spcPts val="0"/>
              </a:spcAft>
              <a:buClr>
                <a:schemeClr val="dk2"/>
              </a:buClr>
              <a:buSzPts val="1100"/>
              <a:buFont typeface="Arial"/>
              <a:buNone/>
            </a:pPr>
            <a:endParaRPr sz="2000">
              <a:solidFill>
                <a:srgbClr val="222222"/>
              </a:solidFill>
              <a:highlight>
                <a:srgbClr val="FFFFFF"/>
              </a:highlight>
              <a:latin typeface="Verdana"/>
              <a:ea typeface="Verdana"/>
              <a:cs typeface="Verdana"/>
              <a:sym typeface="Verdana"/>
            </a:endParaRPr>
          </a:p>
          <a:p>
            <a:pPr marL="0" lvl="0" indent="0" algn="l" rtl="0">
              <a:spcBef>
                <a:spcPts val="800"/>
              </a:spcBef>
              <a:spcAft>
                <a:spcPts val="0"/>
              </a:spcAft>
              <a:buNone/>
            </a:pPr>
            <a:endParaRPr>
              <a:latin typeface="Verdana"/>
              <a:ea typeface="Verdana"/>
              <a:cs typeface="Verdana"/>
              <a:sym typeface="Verdana"/>
            </a:endParaRPr>
          </a:p>
        </p:txBody>
      </p:sp>
      <p:pic>
        <p:nvPicPr>
          <p:cNvPr id="122" name="Google Shape;122;p16"/>
          <p:cNvPicPr preferRelativeResize="0"/>
          <p:nvPr/>
        </p:nvPicPr>
        <p:blipFill>
          <a:blip r:embed="rId6">
            <a:alphaModFix/>
          </a:blip>
          <a:stretch>
            <a:fillRect/>
          </a:stretch>
        </p:blipFill>
        <p:spPr>
          <a:xfrm>
            <a:off x="8586706" y="12344"/>
            <a:ext cx="557295" cy="5572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p:nvPr/>
        </p:nvSpPr>
        <p:spPr>
          <a:xfrm>
            <a:off x="94275" y="1332625"/>
            <a:ext cx="5223600" cy="3106800"/>
          </a:xfrm>
          <a:prstGeom prst="roundRect">
            <a:avLst>
              <a:gd name="adj" fmla="val 16667"/>
            </a:avLst>
          </a:prstGeom>
          <a:solidFill>
            <a:srgbClr val="FFF2CC"/>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txBox="1">
            <a:spLocks noGrp="1"/>
          </p:cNvSpPr>
          <p:nvPr>
            <p:ph type="title"/>
          </p:nvPr>
        </p:nvSpPr>
        <p:spPr>
          <a:xfrm>
            <a:off x="0" y="0"/>
            <a:ext cx="9144000" cy="582000"/>
          </a:xfrm>
          <a:prstGeom prst="rect">
            <a:avLst/>
          </a:prstGeom>
          <a:solidFill>
            <a:schemeClr val="accent6"/>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highlight>
                  <a:schemeClr val="accent6"/>
                </a:highlight>
              </a:rPr>
              <a:t>Actualité internationale  </a:t>
            </a:r>
            <a:endParaRPr>
              <a:highlight>
                <a:schemeClr val="accent6"/>
              </a:highlight>
            </a:endParaRPr>
          </a:p>
        </p:txBody>
      </p:sp>
      <p:sp>
        <p:nvSpPr>
          <p:cNvPr id="129" name="Google Shape;129;p17"/>
          <p:cNvSpPr txBox="1">
            <a:spLocks noGrp="1"/>
          </p:cNvSpPr>
          <p:nvPr>
            <p:ph type="sldNum" idx="12"/>
          </p:nvPr>
        </p:nvSpPr>
        <p:spPr>
          <a:xfrm>
            <a:off x="8625825" y="4652923"/>
            <a:ext cx="5487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fr"/>
              <a:t>5</a:t>
            </a:fld>
            <a:endParaRPr/>
          </a:p>
        </p:txBody>
      </p:sp>
      <p:sp>
        <p:nvSpPr>
          <p:cNvPr id="130" name="Google Shape;130;p17"/>
          <p:cNvSpPr txBox="1"/>
          <p:nvPr/>
        </p:nvSpPr>
        <p:spPr>
          <a:xfrm>
            <a:off x="94275" y="1332625"/>
            <a:ext cx="5371800" cy="388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Verdana"/>
              <a:ea typeface="Verdana"/>
              <a:cs typeface="Verdana"/>
              <a:sym typeface="Verdana"/>
            </a:endParaRPr>
          </a:p>
          <a:p>
            <a:pPr marL="457200" lvl="0" indent="-317500" algn="l" rtl="0">
              <a:spcBef>
                <a:spcPts val="0"/>
              </a:spcBef>
              <a:spcAft>
                <a:spcPts val="0"/>
              </a:spcAft>
              <a:buClr>
                <a:schemeClr val="dk2"/>
              </a:buClr>
              <a:buSzPts val="1400"/>
              <a:buFont typeface="Verdana"/>
              <a:buChar char="❏"/>
            </a:pPr>
            <a:r>
              <a:rPr lang="fr" b="1">
                <a:solidFill>
                  <a:schemeClr val="dk2"/>
                </a:solidFill>
                <a:latin typeface="Verdana"/>
                <a:ea typeface="Verdana"/>
                <a:cs typeface="Verdana"/>
                <a:sym typeface="Verdana"/>
              </a:rPr>
              <a:t>Boycott à Bruxelles </a:t>
            </a:r>
            <a:r>
              <a:rPr lang="fr">
                <a:solidFill>
                  <a:schemeClr val="dk2"/>
                </a:solidFill>
                <a:latin typeface="Verdana"/>
                <a:ea typeface="Verdana"/>
                <a:cs typeface="Verdana"/>
                <a:sym typeface="Verdana"/>
              </a:rPr>
              <a:t>mercredi 26 octobre de la réunion de la Fondation mondiale du cacao. </a:t>
            </a:r>
            <a:endParaRPr>
              <a:latin typeface="Verdana"/>
              <a:ea typeface="Verdana"/>
              <a:cs typeface="Verdana"/>
              <a:sym typeface="Verdana"/>
            </a:endParaRPr>
          </a:p>
          <a:p>
            <a:pPr marL="457200" lvl="0" indent="0" algn="l" rtl="0">
              <a:spcBef>
                <a:spcPts val="0"/>
              </a:spcBef>
              <a:spcAft>
                <a:spcPts val="0"/>
              </a:spcAft>
              <a:buNone/>
            </a:pP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fr">
                <a:latin typeface="Verdana"/>
                <a:ea typeface="Verdana"/>
                <a:cs typeface="Verdana"/>
                <a:sym typeface="Verdana"/>
              </a:rPr>
              <a:t>Ghana       Côte d’Ivoire           </a:t>
            </a:r>
            <a:r>
              <a:rPr lang="fr" b="1">
                <a:latin typeface="Verdana"/>
                <a:ea typeface="Verdana"/>
                <a:cs typeface="Verdana"/>
                <a:sym typeface="Verdana"/>
              </a:rPr>
              <a:t>⅔ du cacao mondial </a:t>
            </a:r>
            <a:endParaRPr b="1">
              <a:latin typeface="Verdana"/>
              <a:ea typeface="Verdana"/>
              <a:cs typeface="Verdana"/>
              <a:sym typeface="Verdana"/>
            </a:endParaRPr>
          </a:p>
          <a:p>
            <a:pPr marL="457200" lvl="0" indent="0" algn="l" rtl="0">
              <a:spcBef>
                <a:spcPts val="0"/>
              </a:spcBef>
              <a:spcAft>
                <a:spcPts val="0"/>
              </a:spcAft>
              <a:buNone/>
            </a:pP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fr">
                <a:latin typeface="Verdana"/>
                <a:ea typeface="Verdana"/>
                <a:cs typeface="Verdana"/>
                <a:sym typeface="Verdana"/>
              </a:rPr>
              <a:t>Prix de vente            </a:t>
            </a:r>
            <a:r>
              <a:rPr lang="fr" b="1">
                <a:latin typeface="Verdana"/>
                <a:ea typeface="Verdana"/>
                <a:cs typeface="Verdana"/>
                <a:sym typeface="Verdana"/>
              </a:rPr>
              <a:t>3</a:t>
            </a:r>
            <a:r>
              <a:rPr lang="fr">
                <a:latin typeface="Verdana"/>
                <a:ea typeface="Verdana"/>
                <a:cs typeface="Verdana"/>
                <a:sym typeface="Verdana"/>
              </a:rPr>
              <a:t> depuis 1980</a:t>
            </a:r>
            <a:endParaRPr>
              <a:latin typeface="Verdana"/>
              <a:ea typeface="Verdana"/>
              <a:cs typeface="Verdana"/>
              <a:sym typeface="Verdana"/>
            </a:endParaRPr>
          </a:p>
          <a:p>
            <a:pPr marL="457200" lvl="0" indent="0" algn="l" rtl="0">
              <a:spcBef>
                <a:spcPts val="0"/>
              </a:spcBef>
              <a:spcAft>
                <a:spcPts val="0"/>
              </a:spcAft>
              <a:buNone/>
            </a:pP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fr">
                <a:latin typeface="Verdana"/>
                <a:ea typeface="Verdana"/>
                <a:cs typeface="Verdana"/>
                <a:sym typeface="Verdana"/>
              </a:rPr>
              <a:t>Interdiction prochaine par la Commission Européenne de l’importation de produits issus de terres déboisées (soja,café, cacao).</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lnSpc>
                <a:spcPct val="115000"/>
              </a:lnSpc>
              <a:spcBef>
                <a:spcPts val="0"/>
              </a:spcBef>
              <a:spcAft>
                <a:spcPts val="0"/>
              </a:spcAft>
              <a:buClr>
                <a:schemeClr val="dk2"/>
              </a:buClr>
              <a:buSzPts val="1100"/>
              <a:buFont typeface="Arial"/>
              <a:buNone/>
            </a:pPr>
            <a:endParaRPr sz="1800">
              <a:solidFill>
                <a:schemeClr val="lt2"/>
              </a:solidFill>
              <a:latin typeface="Verdana"/>
              <a:ea typeface="Verdana"/>
              <a:cs typeface="Verdana"/>
              <a:sym typeface="Verdana"/>
            </a:endParaRPr>
          </a:p>
          <a:p>
            <a:pPr marL="0" lvl="0" indent="0" algn="l" rtl="0">
              <a:lnSpc>
                <a:spcPct val="115000"/>
              </a:lnSpc>
              <a:spcBef>
                <a:spcPts val="1200"/>
              </a:spcBef>
              <a:spcAft>
                <a:spcPts val="1200"/>
              </a:spcAft>
              <a:buClr>
                <a:schemeClr val="dk2"/>
              </a:buClr>
              <a:buSzPts val="1100"/>
              <a:buFont typeface="Arial"/>
              <a:buNone/>
            </a:pPr>
            <a:endParaRPr>
              <a:latin typeface="Verdana"/>
              <a:ea typeface="Verdana"/>
              <a:cs typeface="Verdana"/>
              <a:sym typeface="Verdana"/>
            </a:endParaRPr>
          </a:p>
        </p:txBody>
      </p:sp>
      <p:pic>
        <p:nvPicPr>
          <p:cNvPr id="131" name="Google Shape;131;p17"/>
          <p:cNvPicPr preferRelativeResize="0"/>
          <p:nvPr/>
        </p:nvPicPr>
        <p:blipFill>
          <a:blip r:embed="rId3">
            <a:alphaModFix/>
          </a:blip>
          <a:stretch>
            <a:fillRect/>
          </a:stretch>
        </p:blipFill>
        <p:spPr>
          <a:xfrm>
            <a:off x="5466075" y="1240500"/>
            <a:ext cx="3636375" cy="2421675"/>
          </a:xfrm>
          <a:prstGeom prst="rect">
            <a:avLst/>
          </a:prstGeom>
          <a:noFill/>
          <a:ln>
            <a:noFill/>
          </a:ln>
        </p:spPr>
      </p:pic>
      <p:sp>
        <p:nvSpPr>
          <p:cNvPr id="132" name="Google Shape;132;p17"/>
          <p:cNvSpPr txBox="1"/>
          <p:nvPr/>
        </p:nvSpPr>
        <p:spPr>
          <a:xfrm>
            <a:off x="20700" y="623338"/>
            <a:ext cx="9102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b="1">
                <a:latin typeface="Verdana"/>
                <a:ea typeface="Verdana"/>
                <a:cs typeface="Verdana"/>
                <a:sym typeface="Verdana"/>
              </a:rPr>
              <a:t>Cacao d’Afrique et déforestation : il va falloir mieux payer les producteurs pour avoir du chocolat certifié </a:t>
            </a:r>
            <a:endParaRPr b="1">
              <a:latin typeface="Verdana"/>
              <a:ea typeface="Verdana"/>
              <a:cs typeface="Verdana"/>
              <a:sym typeface="Verdana"/>
            </a:endParaRPr>
          </a:p>
        </p:txBody>
      </p:sp>
      <p:sp>
        <p:nvSpPr>
          <p:cNvPr id="133" name="Google Shape;133;p17"/>
          <p:cNvSpPr txBox="1"/>
          <p:nvPr/>
        </p:nvSpPr>
        <p:spPr>
          <a:xfrm>
            <a:off x="94275" y="4561500"/>
            <a:ext cx="6427500" cy="51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2"/>
              </a:buClr>
              <a:buSzPts val="1100"/>
              <a:buFont typeface="Arial"/>
              <a:buNone/>
            </a:pPr>
            <a:r>
              <a:rPr lang="fr" sz="1000">
                <a:solidFill>
                  <a:schemeClr val="lt2"/>
                </a:solidFill>
                <a:latin typeface="Verdana"/>
                <a:ea typeface="Verdana"/>
                <a:cs typeface="Verdana"/>
                <a:sym typeface="Verdana"/>
              </a:rPr>
              <a:t>https://www.lemonde.fr/afrique/article/2022/10/31/cacao-d-afrique-et-deforestation-il-va-falloir-mieux-payer-les-producteurs-pour-avoir-du-chocolat-certifie_6148022_3212.html</a:t>
            </a:r>
            <a:endParaRPr sz="1000">
              <a:latin typeface="Verdana"/>
              <a:ea typeface="Verdana"/>
              <a:cs typeface="Verdana"/>
              <a:sym typeface="Verdana"/>
            </a:endParaRPr>
          </a:p>
        </p:txBody>
      </p:sp>
      <p:sp>
        <p:nvSpPr>
          <p:cNvPr id="134" name="Google Shape;134;p17"/>
          <p:cNvSpPr/>
          <p:nvPr/>
        </p:nvSpPr>
        <p:spPr>
          <a:xfrm>
            <a:off x="1242575" y="2207125"/>
            <a:ext cx="391200" cy="346200"/>
          </a:xfrm>
          <a:prstGeom prst="mathPlus">
            <a:avLst>
              <a:gd name="adj1" fmla="val 2352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7"/>
          <p:cNvSpPr/>
          <p:nvPr/>
        </p:nvSpPr>
        <p:spPr>
          <a:xfrm>
            <a:off x="2819900" y="2152825"/>
            <a:ext cx="548700" cy="454800"/>
          </a:xfrm>
          <a:prstGeom prst="mathEqual">
            <a:avLst>
              <a:gd name="adj1" fmla="val 23520"/>
              <a:gd name="adj2" fmla="val 1176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7"/>
          <p:cNvSpPr/>
          <p:nvPr/>
        </p:nvSpPr>
        <p:spPr>
          <a:xfrm>
            <a:off x="1862100" y="2797300"/>
            <a:ext cx="687300" cy="454800"/>
          </a:xfrm>
          <a:prstGeom prst="mathDivide">
            <a:avLst>
              <a:gd name="adj1" fmla="val 23520"/>
              <a:gd name="adj2" fmla="val 5880"/>
              <a:gd name="adj3" fmla="val 1176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 name="Google Shape;137;p17"/>
          <p:cNvPicPr preferRelativeResize="0"/>
          <p:nvPr/>
        </p:nvPicPr>
        <p:blipFill>
          <a:blip r:embed="rId4">
            <a:alphaModFix/>
          </a:blip>
          <a:stretch>
            <a:fillRect/>
          </a:stretch>
        </p:blipFill>
        <p:spPr>
          <a:xfrm>
            <a:off x="8564053" y="0"/>
            <a:ext cx="519941" cy="519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a:off x="0" y="0"/>
            <a:ext cx="9144000" cy="582000"/>
          </a:xfrm>
          <a:prstGeom prst="rect">
            <a:avLst/>
          </a:prstGeom>
          <a:solidFill>
            <a:schemeClr val="accent6"/>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highlight>
                  <a:schemeClr val="accent6"/>
                </a:highlight>
              </a:rPr>
              <a:t>Actualité internationale  </a:t>
            </a:r>
            <a:endParaRPr>
              <a:highlight>
                <a:schemeClr val="accent6"/>
              </a:highlight>
            </a:endParaRPr>
          </a:p>
        </p:txBody>
      </p:sp>
      <p:sp>
        <p:nvSpPr>
          <p:cNvPr id="143" name="Google Shape;143;p18"/>
          <p:cNvSpPr txBox="1">
            <a:spLocks noGrp="1"/>
          </p:cNvSpPr>
          <p:nvPr>
            <p:ph type="sldNum" idx="12"/>
          </p:nvPr>
        </p:nvSpPr>
        <p:spPr>
          <a:xfrm>
            <a:off x="8625825" y="4652923"/>
            <a:ext cx="5487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fr"/>
              <a:t>6</a:t>
            </a:fld>
            <a:endParaRPr/>
          </a:p>
        </p:txBody>
      </p:sp>
      <p:sp>
        <p:nvSpPr>
          <p:cNvPr id="144" name="Google Shape;144;p18"/>
          <p:cNvSpPr txBox="1"/>
          <p:nvPr/>
        </p:nvSpPr>
        <p:spPr>
          <a:xfrm>
            <a:off x="91125" y="4321525"/>
            <a:ext cx="39717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100" u="sng">
                <a:solidFill>
                  <a:srgbClr val="9E9E9E"/>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https://www.reussir.fr/fruits-legumes/juste-bio-et-ahora-sourcing-developpent-une-filiere-noix-de-cajou-au-vietnam</a:t>
            </a:r>
            <a:endParaRPr sz="1100">
              <a:solidFill>
                <a:srgbClr val="9E9E9E"/>
              </a:solidFill>
              <a:latin typeface="Verdana"/>
              <a:ea typeface="Verdana"/>
              <a:cs typeface="Verdana"/>
              <a:sym typeface="Verdana"/>
            </a:endParaRPr>
          </a:p>
          <a:p>
            <a:pPr marL="0" lvl="0" indent="0" algn="l" rtl="0">
              <a:spcBef>
                <a:spcPts val="0"/>
              </a:spcBef>
              <a:spcAft>
                <a:spcPts val="0"/>
              </a:spcAft>
              <a:buNone/>
            </a:pPr>
            <a:endParaRPr sz="1100">
              <a:latin typeface="Verdana"/>
              <a:ea typeface="Verdana"/>
              <a:cs typeface="Verdana"/>
              <a:sym typeface="Verdana"/>
            </a:endParaRPr>
          </a:p>
        </p:txBody>
      </p:sp>
      <p:sp>
        <p:nvSpPr>
          <p:cNvPr id="145" name="Google Shape;145;p18"/>
          <p:cNvSpPr txBox="1"/>
          <p:nvPr/>
        </p:nvSpPr>
        <p:spPr>
          <a:xfrm>
            <a:off x="0" y="744675"/>
            <a:ext cx="90261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Verdana"/>
              <a:buChar char="➔"/>
            </a:pPr>
            <a:r>
              <a:rPr lang="fr" b="1">
                <a:latin typeface="Verdana"/>
                <a:ea typeface="Verdana"/>
                <a:cs typeface="Verdana"/>
                <a:sym typeface="Verdana"/>
              </a:rPr>
              <a:t>Une filière noix de cajou bio développée par Juste Bio et Aroha Sourcing au Vietnam </a:t>
            </a:r>
            <a:endParaRPr b="1">
              <a:latin typeface="Verdana"/>
              <a:ea typeface="Verdana"/>
              <a:cs typeface="Verdana"/>
              <a:sym typeface="Verdana"/>
            </a:endParaRPr>
          </a:p>
        </p:txBody>
      </p:sp>
      <p:sp>
        <p:nvSpPr>
          <p:cNvPr id="146" name="Google Shape;146;p18"/>
          <p:cNvSpPr txBox="1"/>
          <p:nvPr/>
        </p:nvSpPr>
        <p:spPr>
          <a:xfrm>
            <a:off x="4682925" y="1458250"/>
            <a:ext cx="422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Verdana"/>
              <a:ea typeface="Verdana"/>
              <a:cs typeface="Verdana"/>
              <a:sym typeface="Verdana"/>
            </a:endParaRPr>
          </a:p>
        </p:txBody>
      </p:sp>
      <p:pic>
        <p:nvPicPr>
          <p:cNvPr id="147" name="Google Shape;147;p18"/>
          <p:cNvPicPr preferRelativeResize="0"/>
          <p:nvPr/>
        </p:nvPicPr>
        <p:blipFill>
          <a:blip r:embed="rId4">
            <a:alphaModFix/>
          </a:blip>
          <a:stretch>
            <a:fillRect/>
          </a:stretch>
        </p:blipFill>
        <p:spPr>
          <a:xfrm>
            <a:off x="167325" y="1383948"/>
            <a:ext cx="3493750" cy="2401950"/>
          </a:xfrm>
          <a:prstGeom prst="rect">
            <a:avLst/>
          </a:prstGeom>
          <a:noFill/>
          <a:ln>
            <a:noFill/>
          </a:ln>
        </p:spPr>
      </p:pic>
      <p:pic>
        <p:nvPicPr>
          <p:cNvPr id="148" name="Google Shape;148;p18"/>
          <p:cNvPicPr preferRelativeResize="0"/>
          <p:nvPr/>
        </p:nvPicPr>
        <p:blipFill>
          <a:blip r:embed="rId5">
            <a:alphaModFix/>
          </a:blip>
          <a:stretch>
            <a:fillRect/>
          </a:stretch>
        </p:blipFill>
        <p:spPr>
          <a:xfrm>
            <a:off x="8564053" y="0"/>
            <a:ext cx="519941" cy="519900"/>
          </a:xfrm>
          <a:prstGeom prst="rect">
            <a:avLst/>
          </a:prstGeom>
          <a:noFill/>
          <a:ln>
            <a:noFill/>
          </a:ln>
        </p:spPr>
      </p:pic>
      <p:grpSp>
        <p:nvGrpSpPr>
          <p:cNvPr id="149" name="Google Shape;149;p18"/>
          <p:cNvGrpSpPr/>
          <p:nvPr/>
        </p:nvGrpSpPr>
        <p:grpSpPr>
          <a:xfrm>
            <a:off x="4062825" y="1369650"/>
            <a:ext cx="4764630" cy="3193834"/>
            <a:chOff x="4686282" y="1092773"/>
            <a:chExt cx="3909600" cy="2768100"/>
          </a:xfrm>
        </p:grpSpPr>
        <p:sp>
          <p:nvSpPr>
            <p:cNvPr id="150" name="Google Shape;150;p18"/>
            <p:cNvSpPr/>
            <p:nvPr/>
          </p:nvSpPr>
          <p:spPr>
            <a:xfrm>
              <a:off x="4686282" y="1092773"/>
              <a:ext cx="3909600" cy="2768100"/>
            </a:xfrm>
            <a:prstGeom prst="roundRect">
              <a:avLst>
                <a:gd name="adj" fmla="val 16667"/>
              </a:avLst>
            </a:prstGeom>
            <a:solidFill>
              <a:srgbClr val="FFF2CC"/>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txBox="1"/>
            <p:nvPr/>
          </p:nvSpPr>
          <p:spPr>
            <a:xfrm>
              <a:off x="4765956" y="1356965"/>
              <a:ext cx="3751800" cy="23211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Verdana"/>
                <a:buChar char="❏"/>
              </a:pPr>
              <a:r>
                <a:rPr lang="fr" sz="1600" b="1">
                  <a:solidFill>
                    <a:schemeClr val="dk2"/>
                  </a:solidFill>
                  <a:latin typeface="Verdana"/>
                  <a:ea typeface="Verdana"/>
                  <a:cs typeface="Verdana"/>
                  <a:sym typeface="Verdana"/>
                </a:rPr>
                <a:t>Aroha Sourcing : </a:t>
              </a:r>
              <a:r>
                <a:rPr lang="fr" sz="1600">
                  <a:solidFill>
                    <a:schemeClr val="dk2"/>
                  </a:solidFill>
                  <a:latin typeface="Verdana"/>
                  <a:ea typeface="Verdana"/>
                  <a:cs typeface="Verdana"/>
                  <a:sym typeface="Verdana"/>
                </a:rPr>
                <a:t>sourcing de matière première végétale conventionnelles et biologiques (Asie du Sud Est) </a:t>
              </a:r>
              <a:endParaRPr sz="1600">
                <a:solidFill>
                  <a:schemeClr val="dk2"/>
                </a:solidFill>
                <a:latin typeface="Verdana"/>
                <a:ea typeface="Verdana"/>
                <a:cs typeface="Verdana"/>
                <a:sym typeface="Verdana"/>
              </a:endParaRPr>
            </a:p>
            <a:p>
              <a:pPr marL="457200" lvl="0" indent="0" algn="l" rtl="0">
                <a:spcBef>
                  <a:spcPts val="0"/>
                </a:spcBef>
                <a:spcAft>
                  <a:spcPts val="0"/>
                </a:spcAft>
                <a:buNone/>
              </a:pPr>
              <a:endParaRPr sz="1600">
                <a:solidFill>
                  <a:schemeClr val="dk2"/>
                </a:solidFill>
                <a:latin typeface="Verdana"/>
                <a:ea typeface="Verdana"/>
                <a:cs typeface="Verdana"/>
                <a:sym typeface="Verdana"/>
              </a:endParaRPr>
            </a:p>
            <a:p>
              <a:pPr marL="457200" lvl="0" indent="-336550" algn="l" rtl="0">
                <a:spcBef>
                  <a:spcPts val="0"/>
                </a:spcBef>
                <a:spcAft>
                  <a:spcPts val="0"/>
                </a:spcAft>
                <a:buSzPts val="1700"/>
                <a:buFont typeface="Verdana"/>
                <a:buChar char="❏"/>
              </a:pPr>
              <a:r>
                <a:rPr lang="fr" sz="1600" b="1">
                  <a:solidFill>
                    <a:schemeClr val="dk2"/>
                  </a:solidFill>
                  <a:latin typeface="Verdana"/>
                  <a:ea typeface="Verdana"/>
                  <a:cs typeface="Verdana"/>
                  <a:sym typeface="Verdana"/>
                </a:rPr>
                <a:t>Un air d’Ici (marque JusteBio): </a:t>
              </a:r>
              <a:r>
                <a:rPr lang="fr" sz="1600">
                  <a:solidFill>
                    <a:schemeClr val="dk2"/>
                  </a:solidFill>
                  <a:latin typeface="Verdana"/>
                  <a:ea typeface="Verdana"/>
                  <a:cs typeface="Verdana"/>
                  <a:sym typeface="Verdana"/>
                </a:rPr>
                <a:t>Spécialiste distributeur et transformateur de fruits secs, graines et céréales BIO. </a:t>
              </a:r>
              <a:endParaRPr sz="1600">
                <a:solidFill>
                  <a:schemeClr val="dk2"/>
                </a:solidFill>
                <a:latin typeface="Verdana"/>
                <a:ea typeface="Verdana"/>
                <a:cs typeface="Verdana"/>
                <a:sym typeface="Verdana"/>
              </a:endParaRPr>
            </a:p>
            <a:p>
              <a:pPr marL="0" lvl="0" indent="0" algn="l" rtl="0">
                <a:spcBef>
                  <a:spcPts val="0"/>
                </a:spcBef>
                <a:spcAft>
                  <a:spcPts val="0"/>
                </a:spcAft>
                <a:buNone/>
              </a:pPr>
              <a:endParaRPr sz="1600">
                <a:latin typeface="Verdana"/>
                <a:ea typeface="Verdana"/>
                <a:cs typeface="Verdana"/>
                <a:sym typeface="Verdan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0" y="0"/>
            <a:ext cx="9144000" cy="582000"/>
          </a:xfrm>
          <a:prstGeom prst="rect">
            <a:avLst/>
          </a:prstGeom>
          <a:solidFill>
            <a:schemeClr val="accent6"/>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highlight>
                  <a:schemeClr val="accent6"/>
                </a:highlight>
              </a:rPr>
              <a:t>Commerce  </a:t>
            </a:r>
            <a:endParaRPr>
              <a:highlight>
                <a:schemeClr val="accent6"/>
              </a:highlight>
            </a:endParaRPr>
          </a:p>
        </p:txBody>
      </p:sp>
      <p:sp>
        <p:nvSpPr>
          <p:cNvPr id="157" name="Google Shape;157;p19"/>
          <p:cNvSpPr txBox="1">
            <a:spLocks noGrp="1"/>
          </p:cNvSpPr>
          <p:nvPr>
            <p:ph type="sldNum" idx="12"/>
          </p:nvPr>
        </p:nvSpPr>
        <p:spPr>
          <a:xfrm>
            <a:off x="8625825" y="4652923"/>
            <a:ext cx="5487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fr"/>
              <a:t>7</a:t>
            </a:fld>
            <a:endParaRPr/>
          </a:p>
        </p:txBody>
      </p:sp>
      <p:sp>
        <p:nvSpPr>
          <p:cNvPr id="158" name="Google Shape;158;p19"/>
          <p:cNvSpPr txBox="1"/>
          <p:nvPr/>
        </p:nvSpPr>
        <p:spPr>
          <a:xfrm>
            <a:off x="69825" y="4553625"/>
            <a:ext cx="4127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a:solidFill>
                  <a:srgbClr val="9E9E9E"/>
                </a:solidFill>
                <a:latin typeface="Verdana"/>
                <a:ea typeface="Verdana"/>
                <a:cs typeface="Verdana"/>
                <a:sym typeface="Verdana"/>
              </a:rPr>
              <a:t>https://www.valhor.fr/actualites/hausse-de-lindice-insee-du-prix-des-fleurs-et-plantes/</a:t>
            </a:r>
            <a:endParaRPr sz="1200">
              <a:solidFill>
                <a:srgbClr val="9E9E9E"/>
              </a:solidFill>
              <a:latin typeface="Verdana"/>
              <a:ea typeface="Verdana"/>
              <a:cs typeface="Verdana"/>
              <a:sym typeface="Verdana"/>
            </a:endParaRPr>
          </a:p>
        </p:txBody>
      </p:sp>
      <p:sp>
        <p:nvSpPr>
          <p:cNvPr id="159" name="Google Shape;159;p19"/>
          <p:cNvSpPr txBox="1"/>
          <p:nvPr/>
        </p:nvSpPr>
        <p:spPr>
          <a:xfrm>
            <a:off x="132675" y="725425"/>
            <a:ext cx="8434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600" b="1">
                <a:latin typeface="Verdana"/>
                <a:ea typeface="Verdana"/>
                <a:cs typeface="Verdana"/>
                <a:sym typeface="Verdana"/>
              </a:rPr>
              <a:t>Hausse de l’indice INSEE du prix des Fleurs et des plantes </a:t>
            </a:r>
            <a:endParaRPr sz="1600" b="1">
              <a:latin typeface="Verdana"/>
              <a:ea typeface="Verdana"/>
              <a:cs typeface="Verdana"/>
              <a:sym typeface="Verdana"/>
            </a:endParaRPr>
          </a:p>
        </p:txBody>
      </p:sp>
      <p:pic>
        <p:nvPicPr>
          <p:cNvPr id="160" name="Google Shape;160;p19"/>
          <p:cNvPicPr preferRelativeResize="0"/>
          <p:nvPr/>
        </p:nvPicPr>
        <p:blipFill>
          <a:blip r:embed="rId3">
            <a:alphaModFix/>
          </a:blip>
          <a:stretch>
            <a:fillRect/>
          </a:stretch>
        </p:blipFill>
        <p:spPr>
          <a:xfrm>
            <a:off x="539175" y="1303476"/>
            <a:ext cx="8086651" cy="3209390"/>
          </a:xfrm>
          <a:prstGeom prst="rect">
            <a:avLst/>
          </a:prstGeom>
          <a:noFill/>
          <a:ln>
            <a:noFill/>
          </a:ln>
        </p:spPr>
      </p:pic>
      <p:sp>
        <p:nvSpPr>
          <p:cNvPr id="161" name="Google Shape;161;p19"/>
          <p:cNvSpPr txBox="1"/>
          <p:nvPr/>
        </p:nvSpPr>
        <p:spPr>
          <a:xfrm>
            <a:off x="6938350" y="1479350"/>
            <a:ext cx="193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Verdana"/>
              <a:ea typeface="Verdana"/>
              <a:cs typeface="Verdana"/>
              <a:sym typeface="Verdana"/>
            </a:endParaRPr>
          </a:p>
        </p:txBody>
      </p:sp>
      <p:pic>
        <p:nvPicPr>
          <p:cNvPr id="162" name="Google Shape;162;p19"/>
          <p:cNvPicPr preferRelativeResize="0"/>
          <p:nvPr/>
        </p:nvPicPr>
        <p:blipFill>
          <a:blip r:embed="rId4">
            <a:alphaModFix/>
          </a:blip>
          <a:stretch>
            <a:fillRect/>
          </a:stretch>
        </p:blipFill>
        <p:spPr>
          <a:xfrm>
            <a:off x="8534677" y="-1"/>
            <a:ext cx="572722" cy="572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0" y="0"/>
            <a:ext cx="9144000" cy="582000"/>
          </a:xfrm>
          <a:prstGeom prst="rect">
            <a:avLst/>
          </a:prstGeom>
          <a:solidFill>
            <a:schemeClr val="accent6"/>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highlight>
                  <a:schemeClr val="accent6"/>
                </a:highlight>
              </a:rPr>
              <a:t>Commerce  </a:t>
            </a:r>
            <a:endParaRPr>
              <a:highlight>
                <a:schemeClr val="accent6"/>
              </a:highlight>
            </a:endParaRPr>
          </a:p>
        </p:txBody>
      </p:sp>
      <p:sp>
        <p:nvSpPr>
          <p:cNvPr id="168" name="Google Shape;168;p20"/>
          <p:cNvSpPr txBox="1">
            <a:spLocks noGrp="1"/>
          </p:cNvSpPr>
          <p:nvPr>
            <p:ph type="sldNum" idx="12"/>
          </p:nvPr>
        </p:nvSpPr>
        <p:spPr>
          <a:xfrm>
            <a:off x="8625825" y="4652923"/>
            <a:ext cx="5487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fr"/>
              <a:t>8</a:t>
            </a:fld>
            <a:endParaRPr/>
          </a:p>
        </p:txBody>
      </p:sp>
      <p:sp>
        <p:nvSpPr>
          <p:cNvPr id="169" name="Google Shape;169;p20"/>
          <p:cNvSpPr txBox="1"/>
          <p:nvPr/>
        </p:nvSpPr>
        <p:spPr>
          <a:xfrm>
            <a:off x="132675" y="725425"/>
            <a:ext cx="8434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b="1">
              <a:latin typeface="Verdana"/>
              <a:ea typeface="Verdana"/>
              <a:cs typeface="Verdana"/>
              <a:sym typeface="Verdana"/>
            </a:endParaRPr>
          </a:p>
        </p:txBody>
      </p:sp>
      <p:sp>
        <p:nvSpPr>
          <p:cNvPr id="170" name="Google Shape;170;p20"/>
          <p:cNvSpPr txBox="1"/>
          <p:nvPr/>
        </p:nvSpPr>
        <p:spPr>
          <a:xfrm>
            <a:off x="6938350" y="1479350"/>
            <a:ext cx="193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Verdana"/>
              <a:ea typeface="Verdana"/>
              <a:cs typeface="Verdana"/>
              <a:sym typeface="Verdana"/>
            </a:endParaRPr>
          </a:p>
        </p:txBody>
      </p:sp>
      <p:sp>
        <p:nvSpPr>
          <p:cNvPr id="171" name="Google Shape;171;p20"/>
          <p:cNvSpPr txBox="1"/>
          <p:nvPr/>
        </p:nvSpPr>
        <p:spPr>
          <a:xfrm>
            <a:off x="132675" y="661225"/>
            <a:ext cx="8811000" cy="7389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Verdana"/>
              <a:buChar char="➔"/>
            </a:pPr>
            <a:r>
              <a:rPr lang="fr" sz="1800">
                <a:latin typeface="Verdana"/>
                <a:ea typeface="Verdana"/>
                <a:cs typeface="Verdana"/>
                <a:sym typeface="Verdana"/>
              </a:rPr>
              <a:t>Impact de la sécheresse de cette année sur des produits labellisés </a:t>
            </a:r>
            <a:endParaRPr sz="1800">
              <a:latin typeface="Verdana"/>
              <a:ea typeface="Verdana"/>
              <a:cs typeface="Verdana"/>
              <a:sym typeface="Verdana"/>
            </a:endParaRPr>
          </a:p>
          <a:p>
            <a:pPr marL="457200" lvl="0" indent="-342900" algn="l" rtl="0">
              <a:spcBef>
                <a:spcPts val="0"/>
              </a:spcBef>
              <a:spcAft>
                <a:spcPts val="0"/>
              </a:spcAft>
              <a:buSzPts val="1800"/>
              <a:buFont typeface="Verdana"/>
              <a:buChar char="➔"/>
            </a:pPr>
            <a:r>
              <a:rPr lang="fr" sz="1800">
                <a:latin typeface="Verdana"/>
                <a:ea typeface="Verdana"/>
                <a:cs typeface="Verdana"/>
                <a:sym typeface="Verdana"/>
              </a:rPr>
              <a:t>Liste des dérogations pour des produits labellisés par l’Inao s’allonge</a:t>
            </a:r>
            <a:endParaRPr sz="1800">
              <a:latin typeface="Verdana"/>
              <a:ea typeface="Verdana"/>
              <a:cs typeface="Verdana"/>
              <a:sym typeface="Verdana"/>
            </a:endParaRPr>
          </a:p>
        </p:txBody>
      </p:sp>
      <p:sp>
        <p:nvSpPr>
          <p:cNvPr id="172" name="Google Shape;172;p20"/>
          <p:cNvSpPr txBox="1"/>
          <p:nvPr/>
        </p:nvSpPr>
        <p:spPr>
          <a:xfrm>
            <a:off x="13175" y="4553625"/>
            <a:ext cx="4218300" cy="5541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1100"/>
              <a:buFont typeface="Arial"/>
              <a:buNone/>
            </a:pPr>
            <a:r>
              <a:rPr lang="fr" sz="1200" u="sng">
                <a:solidFill>
                  <a:srgbClr val="9E9E9E"/>
                </a:solidFill>
                <a:hlinkClick r:id="rId3">
                  <a:extLst>
                    <a:ext uri="{A12FA001-AC4F-418D-AE19-62706E023703}">
                      <ahyp:hlinkClr xmlns:ahyp="http://schemas.microsoft.com/office/drawing/2018/hyperlinkcolor" val="tx"/>
                    </a:ext>
                  </a:extLst>
                </a:hlinkClick>
              </a:rPr>
              <a:t>https://www.reussir.fr/secheresse-la-liste-des-derogations-pour-des-produits-labellises-par-linao-sallonge</a:t>
            </a:r>
            <a:endParaRPr sz="1200">
              <a:solidFill>
                <a:srgbClr val="9E9E9E"/>
              </a:solidFill>
              <a:latin typeface="Verdana"/>
              <a:ea typeface="Verdana"/>
              <a:cs typeface="Verdana"/>
              <a:sym typeface="Verdana"/>
            </a:endParaRPr>
          </a:p>
        </p:txBody>
      </p:sp>
      <p:pic>
        <p:nvPicPr>
          <p:cNvPr id="173" name="Google Shape;173;p20"/>
          <p:cNvPicPr preferRelativeResize="0"/>
          <p:nvPr/>
        </p:nvPicPr>
        <p:blipFill>
          <a:blip r:embed="rId4">
            <a:alphaModFix/>
          </a:blip>
          <a:stretch>
            <a:fillRect/>
          </a:stretch>
        </p:blipFill>
        <p:spPr>
          <a:xfrm>
            <a:off x="8534677" y="-1"/>
            <a:ext cx="572722" cy="572700"/>
          </a:xfrm>
          <a:prstGeom prst="rect">
            <a:avLst/>
          </a:prstGeom>
          <a:noFill/>
          <a:ln>
            <a:noFill/>
          </a:ln>
        </p:spPr>
      </p:pic>
      <p:pic>
        <p:nvPicPr>
          <p:cNvPr id="174" name="Google Shape;174;p20"/>
          <p:cNvPicPr preferRelativeResize="0"/>
          <p:nvPr/>
        </p:nvPicPr>
        <p:blipFill>
          <a:blip r:embed="rId5">
            <a:alphaModFix/>
          </a:blip>
          <a:stretch>
            <a:fillRect/>
          </a:stretch>
        </p:blipFill>
        <p:spPr>
          <a:xfrm>
            <a:off x="374825" y="1630375"/>
            <a:ext cx="3271705" cy="1989550"/>
          </a:xfrm>
          <a:prstGeom prst="rect">
            <a:avLst/>
          </a:prstGeom>
          <a:noFill/>
          <a:ln>
            <a:noFill/>
          </a:ln>
        </p:spPr>
      </p:pic>
      <p:pic>
        <p:nvPicPr>
          <p:cNvPr id="175" name="Google Shape;175;p20"/>
          <p:cNvPicPr preferRelativeResize="0"/>
          <p:nvPr/>
        </p:nvPicPr>
        <p:blipFill>
          <a:blip r:embed="rId6">
            <a:alphaModFix/>
          </a:blip>
          <a:stretch>
            <a:fillRect/>
          </a:stretch>
        </p:blipFill>
        <p:spPr>
          <a:xfrm>
            <a:off x="3927675" y="3491262"/>
            <a:ext cx="1021881" cy="738900"/>
          </a:xfrm>
          <a:prstGeom prst="rect">
            <a:avLst/>
          </a:prstGeom>
          <a:noFill/>
          <a:ln>
            <a:noFill/>
          </a:ln>
        </p:spPr>
      </p:pic>
      <p:pic>
        <p:nvPicPr>
          <p:cNvPr id="176" name="Google Shape;176;p20"/>
          <p:cNvPicPr preferRelativeResize="0"/>
          <p:nvPr/>
        </p:nvPicPr>
        <p:blipFill>
          <a:blip r:embed="rId7">
            <a:alphaModFix/>
          </a:blip>
          <a:stretch>
            <a:fillRect/>
          </a:stretch>
        </p:blipFill>
        <p:spPr>
          <a:xfrm>
            <a:off x="5594263" y="3295125"/>
            <a:ext cx="1668775" cy="1668775"/>
          </a:xfrm>
          <a:prstGeom prst="rect">
            <a:avLst/>
          </a:prstGeom>
          <a:noFill/>
          <a:ln>
            <a:noFill/>
          </a:ln>
        </p:spPr>
      </p:pic>
      <p:sp>
        <p:nvSpPr>
          <p:cNvPr id="177" name="Google Shape;177;p20"/>
          <p:cNvSpPr/>
          <p:nvPr/>
        </p:nvSpPr>
        <p:spPr>
          <a:xfrm>
            <a:off x="3927675" y="1398700"/>
            <a:ext cx="4892100" cy="1769100"/>
          </a:xfrm>
          <a:prstGeom prst="roundRect">
            <a:avLst>
              <a:gd name="adj" fmla="val 16667"/>
            </a:avLst>
          </a:prstGeom>
          <a:solidFill>
            <a:srgbClr val="FFF2CC"/>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txBox="1"/>
          <p:nvPr/>
        </p:nvSpPr>
        <p:spPr>
          <a:xfrm>
            <a:off x="3927675" y="1632388"/>
            <a:ext cx="5176800" cy="13698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SzPts val="1400"/>
              <a:buFont typeface="Verdana"/>
              <a:buChar char="●"/>
            </a:pPr>
            <a:r>
              <a:rPr lang="fr">
                <a:latin typeface="Verdana"/>
                <a:ea typeface="Verdana"/>
                <a:cs typeface="Verdana"/>
                <a:sym typeface="Verdana"/>
              </a:rPr>
              <a:t>10 octobre : 5 produits (fromages et viandes)</a:t>
            </a:r>
            <a:endParaRPr>
              <a:latin typeface="Verdana"/>
              <a:ea typeface="Verdana"/>
              <a:cs typeface="Verdana"/>
              <a:sym typeface="Verdana"/>
            </a:endParaRPr>
          </a:p>
          <a:p>
            <a:pPr marL="457200" lvl="0" indent="-317500" algn="l" rtl="0">
              <a:lnSpc>
                <a:spcPct val="150000"/>
              </a:lnSpc>
              <a:spcBef>
                <a:spcPts val="0"/>
              </a:spcBef>
              <a:spcAft>
                <a:spcPts val="0"/>
              </a:spcAft>
              <a:buSzPts val="1400"/>
              <a:buFont typeface="Verdana"/>
              <a:buChar char="●"/>
            </a:pPr>
            <a:r>
              <a:rPr lang="fr">
                <a:latin typeface="Verdana"/>
                <a:ea typeface="Verdana"/>
                <a:cs typeface="Verdana"/>
                <a:sym typeface="Verdana"/>
              </a:rPr>
              <a:t>25 au 30 octobre : 19 nouveaux produits</a:t>
            </a:r>
            <a:endParaRPr>
              <a:latin typeface="Verdana"/>
              <a:ea typeface="Verdana"/>
              <a:cs typeface="Verdana"/>
              <a:sym typeface="Verdana"/>
            </a:endParaRPr>
          </a:p>
          <a:p>
            <a:pPr marL="457200" lvl="0" indent="-317500" algn="l" rtl="0">
              <a:lnSpc>
                <a:spcPct val="150000"/>
              </a:lnSpc>
              <a:spcBef>
                <a:spcPts val="0"/>
              </a:spcBef>
              <a:spcAft>
                <a:spcPts val="0"/>
              </a:spcAft>
              <a:buSzPts val="1400"/>
              <a:buFont typeface="Verdana"/>
              <a:buChar char="●"/>
            </a:pPr>
            <a:r>
              <a:rPr lang="fr">
                <a:latin typeface="Verdana"/>
                <a:ea typeface="Verdana"/>
                <a:cs typeface="Verdana"/>
                <a:sym typeface="Verdana"/>
              </a:rPr>
              <a:t>En végétal : Lingot et Flageolet vert</a:t>
            </a:r>
            <a:endParaRPr>
              <a:latin typeface="Verdana"/>
              <a:ea typeface="Verdana"/>
              <a:cs typeface="Verdana"/>
              <a:sym typeface="Verdana"/>
            </a:endParaRPr>
          </a:p>
          <a:p>
            <a:pPr marL="457200" lvl="0" indent="-317500" algn="l" rtl="0">
              <a:lnSpc>
                <a:spcPct val="150000"/>
              </a:lnSpc>
              <a:spcBef>
                <a:spcPts val="0"/>
              </a:spcBef>
              <a:spcAft>
                <a:spcPts val="0"/>
              </a:spcAft>
              <a:buSzPts val="1400"/>
              <a:buFont typeface="Verdana"/>
              <a:buChar char="●"/>
            </a:pPr>
            <a:r>
              <a:rPr lang="fr">
                <a:latin typeface="Verdana"/>
                <a:ea typeface="Verdana"/>
                <a:cs typeface="Verdana"/>
                <a:sym typeface="Verdana"/>
              </a:rPr>
              <a:t>La DDM change de 18 à 24 mois</a:t>
            </a:r>
            <a:endParaRPr>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0" y="0"/>
            <a:ext cx="9144000" cy="582000"/>
          </a:xfrm>
          <a:prstGeom prst="rect">
            <a:avLst/>
          </a:prstGeom>
          <a:solidFill>
            <a:schemeClr val="accent6"/>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highlight>
                  <a:schemeClr val="accent6"/>
                </a:highlight>
              </a:rPr>
              <a:t>Commerce  </a:t>
            </a:r>
            <a:endParaRPr>
              <a:highlight>
                <a:schemeClr val="accent6"/>
              </a:highlight>
            </a:endParaRPr>
          </a:p>
        </p:txBody>
      </p:sp>
      <p:sp>
        <p:nvSpPr>
          <p:cNvPr id="184" name="Google Shape;184;p21"/>
          <p:cNvSpPr txBox="1">
            <a:spLocks noGrp="1"/>
          </p:cNvSpPr>
          <p:nvPr>
            <p:ph type="sldNum" idx="12"/>
          </p:nvPr>
        </p:nvSpPr>
        <p:spPr>
          <a:xfrm>
            <a:off x="8625825" y="4652923"/>
            <a:ext cx="5487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fr"/>
              <a:t>9</a:t>
            </a:fld>
            <a:endParaRPr/>
          </a:p>
        </p:txBody>
      </p:sp>
      <p:sp>
        <p:nvSpPr>
          <p:cNvPr id="185" name="Google Shape;185;p21"/>
          <p:cNvSpPr txBox="1"/>
          <p:nvPr/>
        </p:nvSpPr>
        <p:spPr>
          <a:xfrm rot="10800000" flipH="1">
            <a:off x="4485325" y="2878400"/>
            <a:ext cx="25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Verdana"/>
              <a:ea typeface="Verdana"/>
              <a:cs typeface="Verdana"/>
              <a:sym typeface="Verdana"/>
            </a:endParaRPr>
          </a:p>
        </p:txBody>
      </p:sp>
      <p:sp>
        <p:nvSpPr>
          <p:cNvPr id="186" name="Google Shape;186;p21"/>
          <p:cNvSpPr txBox="1"/>
          <p:nvPr/>
        </p:nvSpPr>
        <p:spPr>
          <a:xfrm>
            <a:off x="3064200" y="1826513"/>
            <a:ext cx="6079800" cy="1908600"/>
          </a:xfrm>
          <a:prstGeom prst="rect">
            <a:avLst/>
          </a:prstGeom>
          <a:noFill/>
          <a:ln>
            <a:noFill/>
          </a:ln>
        </p:spPr>
        <p:txBody>
          <a:bodyPr spcFirstLastPara="1" wrap="square" lIns="91425" tIns="91425" rIns="91425" bIns="91425" anchor="t" anchorCtr="0">
            <a:spAutoFit/>
          </a:bodyPr>
          <a:lstStyle/>
          <a:p>
            <a:pPr marL="457200" lvl="0" indent="-330200" algn="l" rtl="0">
              <a:lnSpc>
                <a:spcPct val="200000"/>
              </a:lnSpc>
              <a:spcBef>
                <a:spcPts val="0"/>
              </a:spcBef>
              <a:spcAft>
                <a:spcPts val="0"/>
              </a:spcAft>
              <a:buSzPts val="1600"/>
              <a:buFont typeface="Verdana"/>
              <a:buChar char="●"/>
            </a:pPr>
            <a:r>
              <a:rPr lang="fr" sz="1600">
                <a:latin typeface="Verdana"/>
                <a:ea typeface="Verdana"/>
                <a:cs typeface="Verdana"/>
                <a:sym typeface="Verdana"/>
              </a:rPr>
              <a:t>Problèmes de Transport lié au Covid</a:t>
            </a:r>
            <a:endParaRPr sz="1600">
              <a:latin typeface="Verdana"/>
              <a:ea typeface="Verdana"/>
              <a:cs typeface="Verdana"/>
              <a:sym typeface="Verdana"/>
            </a:endParaRPr>
          </a:p>
          <a:p>
            <a:pPr marL="457200" lvl="0" indent="-330200" algn="l" rtl="0">
              <a:lnSpc>
                <a:spcPct val="200000"/>
              </a:lnSpc>
              <a:spcBef>
                <a:spcPts val="0"/>
              </a:spcBef>
              <a:spcAft>
                <a:spcPts val="0"/>
              </a:spcAft>
              <a:buSzPts val="1600"/>
              <a:buFont typeface="Verdana"/>
              <a:buChar char="●"/>
            </a:pPr>
            <a:r>
              <a:rPr lang="fr" sz="1600">
                <a:latin typeface="Verdana"/>
                <a:ea typeface="Verdana"/>
                <a:cs typeface="Verdana"/>
                <a:sym typeface="Verdana"/>
              </a:rPr>
              <a:t>Soucis extraction tourbes pour raisons climatiques</a:t>
            </a:r>
            <a:endParaRPr sz="1600">
              <a:latin typeface="Verdana"/>
              <a:ea typeface="Verdana"/>
              <a:cs typeface="Verdana"/>
              <a:sym typeface="Verdana"/>
            </a:endParaRPr>
          </a:p>
          <a:p>
            <a:pPr marL="457200" lvl="0" indent="-330200" algn="l" rtl="0">
              <a:lnSpc>
                <a:spcPct val="200000"/>
              </a:lnSpc>
              <a:spcBef>
                <a:spcPts val="0"/>
              </a:spcBef>
              <a:spcAft>
                <a:spcPts val="0"/>
              </a:spcAft>
              <a:buSzPts val="1600"/>
              <a:buFont typeface="Verdana"/>
              <a:buChar char="●"/>
            </a:pPr>
            <a:r>
              <a:rPr lang="fr" sz="1600">
                <a:latin typeface="Verdana"/>
                <a:ea typeface="Verdana"/>
                <a:cs typeface="Verdana"/>
                <a:sym typeface="Verdana"/>
              </a:rPr>
              <a:t>Augmentation de l’utilisation du bois</a:t>
            </a:r>
            <a:endParaRPr sz="1600">
              <a:latin typeface="Verdana"/>
              <a:ea typeface="Verdana"/>
              <a:cs typeface="Verdana"/>
              <a:sym typeface="Verdana"/>
            </a:endParaRPr>
          </a:p>
          <a:p>
            <a:pPr marL="457200" lvl="0" indent="-330200" algn="l" rtl="0">
              <a:lnSpc>
                <a:spcPct val="200000"/>
              </a:lnSpc>
              <a:spcBef>
                <a:spcPts val="0"/>
              </a:spcBef>
              <a:spcAft>
                <a:spcPts val="0"/>
              </a:spcAft>
              <a:buSzPts val="1600"/>
              <a:buFont typeface="Verdana"/>
              <a:buChar char="●"/>
            </a:pPr>
            <a:r>
              <a:rPr lang="fr" sz="1600">
                <a:latin typeface="Verdana"/>
                <a:ea typeface="Verdana"/>
                <a:cs typeface="Verdana"/>
                <a:sym typeface="Verdana"/>
              </a:rPr>
              <a:t>Colloque prévu le 15/11/22. 3 sessions par l’Afaïa</a:t>
            </a:r>
            <a:endParaRPr sz="1600">
              <a:latin typeface="Verdana"/>
              <a:ea typeface="Verdana"/>
              <a:cs typeface="Verdana"/>
              <a:sym typeface="Verdana"/>
            </a:endParaRPr>
          </a:p>
        </p:txBody>
      </p:sp>
      <p:sp>
        <p:nvSpPr>
          <p:cNvPr id="187" name="Google Shape;187;p21"/>
          <p:cNvSpPr txBox="1"/>
          <p:nvPr/>
        </p:nvSpPr>
        <p:spPr>
          <a:xfrm>
            <a:off x="55050" y="821650"/>
            <a:ext cx="3726300" cy="4311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Verdana"/>
              <a:buChar char="➔"/>
            </a:pPr>
            <a:r>
              <a:rPr lang="fr" sz="1600" b="1">
                <a:latin typeface="Verdana"/>
                <a:ea typeface="Verdana"/>
                <a:cs typeface="Verdana"/>
                <a:sym typeface="Verdana"/>
              </a:rPr>
              <a:t>Prix des substrats flambe</a:t>
            </a:r>
            <a:endParaRPr sz="1600" b="1">
              <a:latin typeface="Verdana"/>
              <a:ea typeface="Verdana"/>
              <a:cs typeface="Verdana"/>
              <a:sym typeface="Verdana"/>
            </a:endParaRPr>
          </a:p>
        </p:txBody>
      </p:sp>
      <p:sp>
        <p:nvSpPr>
          <p:cNvPr id="188" name="Google Shape;188;p21"/>
          <p:cNvSpPr txBox="1"/>
          <p:nvPr/>
        </p:nvSpPr>
        <p:spPr>
          <a:xfrm>
            <a:off x="0" y="4368825"/>
            <a:ext cx="5286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u="sng">
                <a:solidFill>
                  <a:srgbClr val="9E9E9E"/>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https://www.lienhorticole.fr/dossier/substrats-ca-flambe-sur-plusieurs-fronts-1,3,3006237173.html</a:t>
            </a:r>
            <a:endParaRPr sz="1200">
              <a:solidFill>
                <a:srgbClr val="9E9E9E"/>
              </a:solidFill>
              <a:latin typeface="Verdana"/>
              <a:ea typeface="Verdana"/>
              <a:cs typeface="Verdana"/>
              <a:sym typeface="Verdana"/>
            </a:endParaRPr>
          </a:p>
          <a:p>
            <a:pPr marL="0" lvl="0" indent="0" algn="l" rtl="0">
              <a:spcBef>
                <a:spcPts val="0"/>
              </a:spcBef>
              <a:spcAft>
                <a:spcPts val="0"/>
              </a:spcAft>
              <a:buNone/>
            </a:pPr>
            <a:endParaRPr sz="1200">
              <a:latin typeface="Verdana"/>
              <a:ea typeface="Verdana"/>
              <a:cs typeface="Verdana"/>
              <a:sym typeface="Verdana"/>
            </a:endParaRPr>
          </a:p>
        </p:txBody>
      </p:sp>
      <p:pic>
        <p:nvPicPr>
          <p:cNvPr id="189" name="Google Shape;189;p21"/>
          <p:cNvPicPr preferRelativeResize="0"/>
          <p:nvPr/>
        </p:nvPicPr>
        <p:blipFill rotWithShape="1">
          <a:blip r:embed="rId4">
            <a:alphaModFix/>
          </a:blip>
          <a:srcRect t="35637" b="30537"/>
          <a:stretch/>
        </p:blipFill>
        <p:spPr>
          <a:xfrm>
            <a:off x="5651675" y="4268548"/>
            <a:ext cx="2143125" cy="724925"/>
          </a:xfrm>
          <a:prstGeom prst="rect">
            <a:avLst/>
          </a:prstGeom>
          <a:noFill/>
          <a:ln>
            <a:noFill/>
          </a:ln>
        </p:spPr>
      </p:pic>
      <p:pic>
        <p:nvPicPr>
          <p:cNvPr id="190" name="Google Shape;190;p21"/>
          <p:cNvPicPr preferRelativeResize="0"/>
          <p:nvPr/>
        </p:nvPicPr>
        <p:blipFill>
          <a:blip r:embed="rId5">
            <a:alphaModFix/>
          </a:blip>
          <a:stretch>
            <a:fillRect/>
          </a:stretch>
        </p:blipFill>
        <p:spPr>
          <a:xfrm>
            <a:off x="233500" y="1850838"/>
            <a:ext cx="2759401" cy="1859965"/>
          </a:xfrm>
          <a:prstGeom prst="rect">
            <a:avLst/>
          </a:prstGeom>
          <a:noFill/>
          <a:ln>
            <a:noFill/>
          </a:ln>
        </p:spPr>
      </p:pic>
      <p:sp>
        <p:nvSpPr>
          <p:cNvPr id="191" name="Google Shape;191;p21"/>
          <p:cNvSpPr/>
          <p:nvPr/>
        </p:nvSpPr>
        <p:spPr>
          <a:xfrm>
            <a:off x="4217575" y="572688"/>
            <a:ext cx="4603800" cy="1131900"/>
          </a:xfrm>
          <a:prstGeom prst="ellipse">
            <a:avLst/>
          </a:prstGeom>
          <a:solidFill>
            <a:srgbClr val="FFF2CC"/>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fr" sz="1600" b="1">
                <a:solidFill>
                  <a:schemeClr val="dk2"/>
                </a:solidFill>
                <a:latin typeface="Verdana"/>
                <a:ea typeface="Verdana"/>
                <a:cs typeface="Verdana"/>
                <a:sym typeface="Verdana"/>
              </a:rPr>
              <a:t>Marché : 3,5 millions de tonnes dont 1,2 millions pour les pros</a:t>
            </a:r>
            <a:endParaRPr/>
          </a:p>
        </p:txBody>
      </p:sp>
      <p:pic>
        <p:nvPicPr>
          <p:cNvPr id="192" name="Google Shape;192;p21"/>
          <p:cNvPicPr preferRelativeResize="0"/>
          <p:nvPr/>
        </p:nvPicPr>
        <p:blipFill>
          <a:blip r:embed="rId6">
            <a:alphaModFix/>
          </a:blip>
          <a:stretch>
            <a:fillRect/>
          </a:stretch>
        </p:blipFill>
        <p:spPr>
          <a:xfrm>
            <a:off x="8534677" y="-1"/>
            <a:ext cx="572722" cy="572700"/>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1928</Words>
  <Application>Microsoft Office PowerPoint</Application>
  <PresentationFormat>Affichage à l'écran (16:9)</PresentationFormat>
  <Paragraphs>236</Paragraphs>
  <Slides>17</Slides>
  <Notes>17</Notes>
  <HiddenSlides>0</HiddenSlides>
  <MMClips>1</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Raleway</vt:lpstr>
      <vt:lpstr>Roboto Thin</vt:lpstr>
      <vt:lpstr>Roboto</vt:lpstr>
      <vt:lpstr>Source Sans Pro</vt:lpstr>
      <vt:lpstr>Verdana</vt:lpstr>
      <vt:lpstr>Helvetica Neue</vt:lpstr>
      <vt:lpstr>Arial</vt:lpstr>
      <vt:lpstr>Times New Roman</vt:lpstr>
      <vt:lpstr>Plum</vt:lpstr>
      <vt:lpstr>HORTI’PRESS… la revue de presse horticole  par les étudiants I2PH et FHI</vt:lpstr>
      <vt:lpstr>Ordre du jour</vt:lpstr>
      <vt:lpstr>Innovation produit</vt:lpstr>
      <vt:lpstr>Innovation technologique</vt:lpstr>
      <vt:lpstr>Actualité internationale  </vt:lpstr>
      <vt:lpstr>Actualité internationale  </vt:lpstr>
      <vt:lpstr>Commerce  </vt:lpstr>
      <vt:lpstr>Commerce  </vt:lpstr>
      <vt:lpstr>Commerce  </vt:lpstr>
      <vt:lpstr>Organisation et acteurs des filières  </vt:lpstr>
      <vt:lpstr>Organisation et acteurs des filières  </vt:lpstr>
      <vt:lpstr>Organisation et acteurs des filières  </vt:lpstr>
      <vt:lpstr>Les mega-bassines </vt:lpstr>
      <vt:lpstr>Agenda</vt:lpstr>
      <vt:lpstr>Merci de votre attention ! </vt:lpstr>
      <vt:lpstr>Organisation et acteurs des filières  </vt:lpstr>
      <vt:lpstr>Organisation et acteurs des filières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HORTI’PRESS… la revue de presse horticole  par les étudiants I2PH et FHI</dc:title>
  <dc:creator>Alice BARNOUD</dc:creator>
  <cp:lastModifiedBy>Alice Barnoud</cp:lastModifiedBy>
  <cp:revision>2</cp:revision>
  <dcterms:modified xsi:type="dcterms:W3CDTF">2022-11-08T13:02:32Z</dcterms:modified>
</cp:coreProperties>
</file>