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Glacial Indifference" panose="020B0604020202020204" charset="0"/>
      <p:regular r:id="rId21"/>
    </p:embeddedFont>
    <p:embeddedFont>
      <p:font typeface="Gotham" panose="020B0604020202020204" charset="0"/>
      <p:regular r:id="rId22"/>
    </p:embeddedFont>
    <p:embeddedFont>
      <p:font typeface="Gotham Bold" panose="020B0604020202020204" charset="0"/>
      <p:regular r:id="rId23"/>
    </p:embeddedFont>
    <p:embeddedFont>
      <p:font typeface="Gotham Bold Italics" panose="020B0604020202020204" charset="0"/>
      <p:regular r:id="rId24"/>
    </p:embeddedFont>
    <p:embeddedFont>
      <p:font typeface="Gotham Italics" panose="020B0604020202020204" charset="0"/>
      <p:regular r:id="rId25"/>
    </p:embeddedFont>
    <p:embeddedFont>
      <p:font typeface="League Spartan" panose="020B0604020202020204" charset="0"/>
      <p:regular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F837AE-0580-B69A-095D-9CC7F0BA97C7}" v="69" dt="2026-01-21T12:06:14.658"/>
    <p1510:client id="{A434322E-012F-4849-2677-0625AFCA6F2D}" v="165" dt="2026-01-21T00:57:51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pk plus de baisses de fruits à coques dans vallée du Rhone?</a:t>
            </a:r>
          </a:p>
          <a:p>
            <a:endParaRPr lang="en-US"/>
          </a:p>
          <a:p>
            <a:r>
              <a:rPr lang="en-US"/>
              <a:t>-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5.pn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agrinfo.eu/book-of-reports/rev-maximum-residue-levels-for-chlorpropham/" TargetMode="Externa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hyperlink" Target="https://agrinfo.eu/book-of-reports/maximum-residue-levels-for-triflusulfuron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3.png"/><Relationship Id="rId11" Type="http://schemas.openxmlformats.org/officeDocument/2006/relationships/hyperlink" Target="https://agrinfo.eu/book-of-reports/maximum-residue-levels-for-metolachlor/" TargetMode="External"/><Relationship Id="rId5" Type="http://schemas.openxmlformats.org/officeDocument/2006/relationships/image" Target="../media/image42.png"/><Relationship Id="rId10" Type="http://schemas.openxmlformats.org/officeDocument/2006/relationships/hyperlink" Target="https://agrinfo.eu/book-of-reports/maximum-residue-levels-for-methoxyfenozide/" TargetMode="External"/><Relationship Id="rId4" Type="http://schemas.openxmlformats.org/officeDocument/2006/relationships/image" Target="../media/image41.png"/><Relationship Id="rId9" Type="http://schemas.openxmlformats.org/officeDocument/2006/relationships/hyperlink" Target="https://agrinfo.eu/book-of-reports/maximum-residue-levels-for-fuberidazol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7.png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iph.org/latest-news/young-international-grower-of-the-year-finalists-2026/" TargetMode="External"/><Relationship Id="rId2" Type="http://schemas.openxmlformats.org/officeDocument/2006/relationships/hyperlink" Target="https://en.wikipedia.org/wiki/AIPH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pnieuws.nl/article/9491486/nieuwe-markten-betreden-door-terug-te-grijpen-naar-de-root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2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orticultural" TargetMode="Externa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11" Type="http://schemas.openxmlformats.org/officeDocument/2006/relationships/hyperlink" Target="https://aiph.org/latest-news/young-international-grower-of-the-year-finalists-2026/" TargetMode="External"/><Relationship Id="rId5" Type="http://schemas.openxmlformats.org/officeDocument/2006/relationships/image" Target="../media/image21.png"/><Relationship Id="rId10" Type="http://schemas.openxmlformats.org/officeDocument/2006/relationships/hyperlink" Target="https://en.wikipedia.org/wiki/AIPH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en.wikipedia.org/wiki/Garden_festival" TargetMode="External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869626" y="1371600"/>
            <a:ext cx="13995512" cy="6840500"/>
          </a:xfrm>
          <a:prstGeom prst="rect">
            <a:avLst/>
          </a:prstGeom>
          <a:solidFill>
            <a:srgbClr val="878335">
              <a:alpha val="45882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4221312" y="7342822"/>
            <a:ext cx="9292138" cy="160268"/>
          </a:xfrm>
          <a:prstGeom prst="rect">
            <a:avLst/>
          </a:prstGeom>
          <a:solidFill>
            <a:srgbClr val="878335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202264" y="160930"/>
            <a:ext cx="2796759" cy="2920285"/>
          </a:xfrm>
          <a:custGeom>
            <a:avLst/>
            <a:gdLst/>
            <a:ahLst/>
            <a:cxnLst/>
            <a:rect l="l" t="t" r="r" b="b"/>
            <a:pathLst>
              <a:path w="2796759" h="2920285">
                <a:moveTo>
                  <a:pt x="0" y="0"/>
                </a:moveTo>
                <a:lnTo>
                  <a:pt x="2796759" y="0"/>
                </a:lnTo>
                <a:lnTo>
                  <a:pt x="2796759" y="2920285"/>
                </a:lnTo>
                <a:lnTo>
                  <a:pt x="0" y="2920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3873833" y="5684262"/>
            <a:ext cx="3608611" cy="3477389"/>
          </a:xfrm>
          <a:custGeom>
            <a:avLst/>
            <a:gdLst/>
            <a:ahLst/>
            <a:cxnLst/>
            <a:rect l="l" t="t" r="r" b="b"/>
            <a:pathLst>
              <a:path w="3608611" h="3477389">
                <a:moveTo>
                  <a:pt x="0" y="0"/>
                </a:moveTo>
                <a:lnTo>
                  <a:pt x="3608611" y="0"/>
                </a:lnTo>
                <a:lnTo>
                  <a:pt x="3608611" y="3477389"/>
                </a:lnTo>
                <a:lnTo>
                  <a:pt x="0" y="3477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2224062" y="3071690"/>
            <a:ext cx="13286640" cy="1636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1"/>
              </a:lnSpc>
            </a:pPr>
            <a:r>
              <a:rPr lang="en-US" sz="10726">
                <a:solidFill>
                  <a:srgbClr val="87833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REVUE DE PRESSE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10702" y="334255"/>
            <a:ext cx="2644388" cy="38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33"/>
              </a:lnSpc>
            </a:pPr>
            <a:r>
              <a:rPr lang="en-US" sz="2528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21 Janvier 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26920" y="9689782"/>
            <a:ext cx="6728169" cy="340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95"/>
              </a:lnSpc>
            </a:pPr>
            <a:r>
              <a:rPr lang="en-US" sz="2246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Sixtine Parant, Solen Guiho &amp; Imân Kasmi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2739" y="9699303"/>
            <a:ext cx="7675700" cy="33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1"/>
              </a:lnSpc>
            </a:pPr>
            <a:r>
              <a:rPr lang="en-US" sz="2226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Institut Agro Rennes Angers et Université d’Angers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18468" y="4886137"/>
            <a:ext cx="10455364" cy="894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  <a:spcBef>
                <a:spcPct val="0"/>
              </a:spcBef>
            </a:pPr>
            <a:r>
              <a:rPr lang="en-US" sz="5197">
                <a:solidFill>
                  <a:srgbClr val="6D6A1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Actualités du monde horticole 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EBC6F66-4D27-4C9C-79D0-3E05FD14D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8"/>
    </mc:Choice>
    <mc:Fallback>
      <p:transition spd="slow" advTm="10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5055195" y="-3640146"/>
            <a:ext cx="8939436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4787295" y="-4154863"/>
            <a:ext cx="875151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7024413" y="3815747"/>
            <a:ext cx="4239174" cy="3716281"/>
          </a:xfrm>
          <a:custGeom>
            <a:avLst/>
            <a:gdLst/>
            <a:ahLst/>
            <a:cxnLst/>
            <a:rect l="l" t="t" r="r" b="b"/>
            <a:pathLst>
              <a:path w="4239174" h="3716281">
                <a:moveTo>
                  <a:pt x="0" y="0"/>
                </a:moveTo>
                <a:lnTo>
                  <a:pt x="4239174" y="0"/>
                </a:lnTo>
                <a:lnTo>
                  <a:pt x="4239174" y="3716280"/>
                </a:lnTo>
                <a:lnTo>
                  <a:pt x="0" y="37162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3946800" y="2790183"/>
            <a:ext cx="1039440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87833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3 - COMMERCE &amp; RÉGLEMENTATION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46496" y="9767097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8C070DB-A16C-7858-F28E-1C5882FDC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6"/>
    </mc:Choice>
    <mc:Fallback>
      <p:transition spd="slow" advTm="4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063534" y="-7973512"/>
            <a:ext cx="162085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8341459" y="-7799154"/>
            <a:ext cx="1628870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555014" y="591668"/>
            <a:ext cx="15378494" cy="90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9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BILAN 2024 EN HORTICULTURE : RÉSULTATS ÉCONOMIQUES &amp; SURFACES DE PRODUCTION </a:t>
            </a:r>
          </a:p>
        </p:txBody>
      </p:sp>
      <p:sp>
        <p:nvSpPr>
          <p:cNvPr id="5" name="Freeform 5"/>
          <p:cNvSpPr/>
          <p:nvPr/>
        </p:nvSpPr>
        <p:spPr>
          <a:xfrm>
            <a:off x="13820832" y="5084226"/>
            <a:ext cx="3933703" cy="942718"/>
          </a:xfrm>
          <a:custGeom>
            <a:avLst/>
            <a:gdLst/>
            <a:ahLst/>
            <a:cxnLst/>
            <a:rect l="l" t="t" r="r" b="b"/>
            <a:pathLst>
              <a:path w="3933703" h="942718">
                <a:moveTo>
                  <a:pt x="0" y="0"/>
                </a:moveTo>
                <a:lnTo>
                  <a:pt x="3933704" y="0"/>
                </a:lnTo>
                <a:lnTo>
                  <a:pt x="3933704" y="942717"/>
                </a:lnTo>
                <a:lnTo>
                  <a:pt x="0" y="942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3124199" y="2382750"/>
            <a:ext cx="4259988" cy="738417"/>
            <a:chOff x="0" y="0"/>
            <a:chExt cx="1121972" cy="1944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1972" cy="194480"/>
            </a:xfrm>
            <a:custGeom>
              <a:avLst/>
              <a:gdLst/>
              <a:ahLst/>
              <a:cxnLst/>
              <a:rect l="l" t="t" r="r" b="b"/>
              <a:pathLst>
                <a:path w="1121972" h="194480">
                  <a:moveTo>
                    <a:pt x="36347" y="0"/>
                  </a:moveTo>
                  <a:lnTo>
                    <a:pt x="1085625" y="0"/>
                  </a:lnTo>
                  <a:cubicBezTo>
                    <a:pt x="1105699" y="0"/>
                    <a:pt x="1121972" y="16273"/>
                    <a:pt x="1121972" y="36347"/>
                  </a:cubicBezTo>
                  <a:lnTo>
                    <a:pt x="1121972" y="158133"/>
                  </a:lnTo>
                  <a:cubicBezTo>
                    <a:pt x="1121972" y="178207"/>
                    <a:pt x="1105699" y="194480"/>
                    <a:pt x="1085625" y="194480"/>
                  </a:cubicBezTo>
                  <a:lnTo>
                    <a:pt x="36347" y="194480"/>
                  </a:lnTo>
                  <a:cubicBezTo>
                    <a:pt x="16273" y="194480"/>
                    <a:pt x="0" y="178207"/>
                    <a:pt x="0" y="158133"/>
                  </a:cubicBezTo>
                  <a:lnTo>
                    <a:pt x="0" y="36347"/>
                  </a:lnTo>
                  <a:cubicBezTo>
                    <a:pt x="0" y="16273"/>
                    <a:pt x="16273" y="0"/>
                    <a:pt x="363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121972" cy="242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8850" y="2095074"/>
            <a:ext cx="17376310" cy="2477455"/>
            <a:chOff x="0" y="0"/>
            <a:chExt cx="4576477" cy="6524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6477" cy="652498"/>
            </a:xfrm>
            <a:custGeom>
              <a:avLst/>
              <a:gdLst/>
              <a:ahLst/>
              <a:cxnLst/>
              <a:rect l="l" t="t" r="r" b="b"/>
              <a:pathLst>
                <a:path w="4576477" h="652498">
                  <a:moveTo>
                    <a:pt x="8911" y="0"/>
                  </a:moveTo>
                  <a:lnTo>
                    <a:pt x="4567566" y="0"/>
                  </a:lnTo>
                  <a:cubicBezTo>
                    <a:pt x="4572487" y="0"/>
                    <a:pt x="4576477" y="3990"/>
                    <a:pt x="4576477" y="8911"/>
                  </a:cubicBezTo>
                  <a:lnTo>
                    <a:pt x="4576477" y="643588"/>
                  </a:lnTo>
                  <a:cubicBezTo>
                    <a:pt x="4576477" y="645951"/>
                    <a:pt x="4575538" y="648217"/>
                    <a:pt x="4573867" y="649888"/>
                  </a:cubicBezTo>
                  <a:cubicBezTo>
                    <a:pt x="4572196" y="651560"/>
                    <a:pt x="4569929" y="652498"/>
                    <a:pt x="4567566" y="652498"/>
                  </a:cubicBezTo>
                  <a:lnTo>
                    <a:pt x="8911" y="652498"/>
                  </a:lnTo>
                  <a:cubicBezTo>
                    <a:pt x="6548" y="652498"/>
                    <a:pt x="4281" y="651560"/>
                    <a:pt x="2610" y="649888"/>
                  </a:cubicBezTo>
                  <a:cubicBezTo>
                    <a:pt x="939" y="648217"/>
                    <a:pt x="0" y="645951"/>
                    <a:pt x="0" y="643588"/>
                  </a:cubicBezTo>
                  <a:lnTo>
                    <a:pt x="0" y="8911"/>
                  </a:lnTo>
                  <a:cubicBezTo>
                    <a:pt x="0" y="6548"/>
                    <a:pt x="939" y="4281"/>
                    <a:pt x="2610" y="2610"/>
                  </a:cubicBezTo>
                  <a:cubicBezTo>
                    <a:pt x="4281" y="939"/>
                    <a:pt x="6548" y="0"/>
                    <a:pt x="89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576477" cy="700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20058" y="3109965"/>
            <a:ext cx="1117459" cy="1177399"/>
          </a:xfrm>
          <a:custGeom>
            <a:avLst/>
            <a:gdLst/>
            <a:ahLst/>
            <a:cxnLst/>
            <a:rect l="l" t="t" r="r" b="b"/>
            <a:pathLst>
              <a:path w="1117459" h="1177399">
                <a:moveTo>
                  <a:pt x="0" y="0"/>
                </a:moveTo>
                <a:lnTo>
                  <a:pt x="1117458" y="0"/>
                </a:lnTo>
                <a:lnTo>
                  <a:pt x="1117458" y="1177399"/>
                </a:lnTo>
                <a:lnTo>
                  <a:pt x="0" y="1177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3" name="Group 13"/>
          <p:cNvGrpSpPr/>
          <p:nvPr/>
        </p:nvGrpSpPr>
        <p:grpSpPr>
          <a:xfrm>
            <a:off x="158850" y="4696354"/>
            <a:ext cx="13445011" cy="1718461"/>
            <a:chOff x="0" y="0"/>
            <a:chExt cx="3541073" cy="4525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41073" cy="452599"/>
            </a:xfrm>
            <a:custGeom>
              <a:avLst/>
              <a:gdLst/>
              <a:ahLst/>
              <a:cxnLst/>
              <a:rect l="l" t="t" r="r" b="b"/>
              <a:pathLst>
                <a:path w="3541073" h="452599">
                  <a:moveTo>
                    <a:pt x="11516" y="0"/>
                  </a:moveTo>
                  <a:lnTo>
                    <a:pt x="3529557" y="0"/>
                  </a:lnTo>
                  <a:cubicBezTo>
                    <a:pt x="3532611" y="0"/>
                    <a:pt x="3535540" y="1213"/>
                    <a:pt x="3537700" y="3373"/>
                  </a:cubicBezTo>
                  <a:cubicBezTo>
                    <a:pt x="3539860" y="5533"/>
                    <a:pt x="3541073" y="8462"/>
                    <a:pt x="3541073" y="11516"/>
                  </a:cubicBezTo>
                  <a:lnTo>
                    <a:pt x="3541073" y="441082"/>
                  </a:lnTo>
                  <a:cubicBezTo>
                    <a:pt x="3541073" y="447443"/>
                    <a:pt x="3535917" y="452599"/>
                    <a:pt x="3529557" y="452599"/>
                  </a:cubicBezTo>
                  <a:lnTo>
                    <a:pt x="11516" y="452599"/>
                  </a:lnTo>
                  <a:cubicBezTo>
                    <a:pt x="8462" y="452599"/>
                    <a:pt x="5533" y="451385"/>
                    <a:pt x="3373" y="449226"/>
                  </a:cubicBezTo>
                  <a:cubicBezTo>
                    <a:pt x="1213" y="447066"/>
                    <a:pt x="0" y="444137"/>
                    <a:pt x="0" y="441082"/>
                  </a:cubicBezTo>
                  <a:lnTo>
                    <a:pt x="0" y="11516"/>
                  </a:lnTo>
                  <a:cubicBezTo>
                    <a:pt x="0" y="5156"/>
                    <a:pt x="5156" y="0"/>
                    <a:pt x="115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3541073" cy="500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09481" y="5340659"/>
            <a:ext cx="817285" cy="950331"/>
          </a:xfrm>
          <a:custGeom>
            <a:avLst/>
            <a:gdLst/>
            <a:ahLst/>
            <a:cxnLst/>
            <a:rect l="l" t="t" r="r" b="b"/>
            <a:pathLst>
              <a:path w="817285" h="950331">
                <a:moveTo>
                  <a:pt x="0" y="0"/>
                </a:moveTo>
                <a:lnTo>
                  <a:pt x="817284" y="0"/>
                </a:lnTo>
                <a:lnTo>
                  <a:pt x="817284" y="950331"/>
                </a:lnTo>
                <a:lnTo>
                  <a:pt x="0" y="9503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7" name="Group 17"/>
          <p:cNvGrpSpPr/>
          <p:nvPr/>
        </p:nvGrpSpPr>
        <p:grpSpPr>
          <a:xfrm>
            <a:off x="158850" y="6689431"/>
            <a:ext cx="17376310" cy="2477455"/>
            <a:chOff x="0" y="0"/>
            <a:chExt cx="4576477" cy="6524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76477" cy="652498"/>
            </a:xfrm>
            <a:custGeom>
              <a:avLst/>
              <a:gdLst/>
              <a:ahLst/>
              <a:cxnLst/>
              <a:rect l="l" t="t" r="r" b="b"/>
              <a:pathLst>
                <a:path w="4576477" h="652498">
                  <a:moveTo>
                    <a:pt x="8911" y="0"/>
                  </a:moveTo>
                  <a:lnTo>
                    <a:pt x="4567566" y="0"/>
                  </a:lnTo>
                  <a:cubicBezTo>
                    <a:pt x="4572487" y="0"/>
                    <a:pt x="4576477" y="3990"/>
                    <a:pt x="4576477" y="8911"/>
                  </a:cubicBezTo>
                  <a:lnTo>
                    <a:pt x="4576477" y="643588"/>
                  </a:lnTo>
                  <a:cubicBezTo>
                    <a:pt x="4576477" y="645951"/>
                    <a:pt x="4575538" y="648217"/>
                    <a:pt x="4573867" y="649888"/>
                  </a:cubicBezTo>
                  <a:cubicBezTo>
                    <a:pt x="4572196" y="651560"/>
                    <a:pt x="4569929" y="652498"/>
                    <a:pt x="4567566" y="652498"/>
                  </a:cubicBezTo>
                  <a:lnTo>
                    <a:pt x="8911" y="652498"/>
                  </a:lnTo>
                  <a:cubicBezTo>
                    <a:pt x="6548" y="652498"/>
                    <a:pt x="4281" y="651560"/>
                    <a:pt x="2610" y="649888"/>
                  </a:cubicBezTo>
                  <a:cubicBezTo>
                    <a:pt x="939" y="648217"/>
                    <a:pt x="0" y="645951"/>
                    <a:pt x="0" y="643588"/>
                  </a:cubicBezTo>
                  <a:lnTo>
                    <a:pt x="0" y="8911"/>
                  </a:lnTo>
                  <a:cubicBezTo>
                    <a:pt x="0" y="6548"/>
                    <a:pt x="939" y="4281"/>
                    <a:pt x="2610" y="2610"/>
                  </a:cubicBezTo>
                  <a:cubicBezTo>
                    <a:pt x="4281" y="939"/>
                    <a:pt x="6548" y="0"/>
                    <a:pt x="89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4576477" cy="700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1905171" y="7369165"/>
            <a:ext cx="1138279" cy="1378973"/>
          </a:xfrm>
          <a:custGeom>
            <a:avLst/>
            <a:gdLst/>
            <a:ahLst/>
            <a:cxnLst/>
            <a:rect l="l" t="t" r="r" b="b"/>
            <a:pathLst>
              <a:path w="1138279" h="1378973">
                <a:moveTo>
                  <a:pt x="0" y="0"/>
                </a:moveTo>
                <a:lnTo>
                  <a:pt x="1138279" y="0"/>
                </a:lnTo>
                <a:lnTo>
                  <a:pt x="1138279" y="1378973"/>
                </a:lnTo>
                <a:lnTo>
                  <a:pt x="0" y="1378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612169" y="7862076"/>
            <a:ext cx="389209" cy="252632"/>
          </a:xfrm>
          <a:custGeom>
            <a:avLst/>
            <a:gdLst/>
            <a:ahLst/>
            <a:cxnLst/>
            <a:rect l="l" t="t" r="r" b="b"/>
            <a:pathLst>
              <a:path w="389209" h="252632">
                <a:moveTo>
                  <a:pt x="0" y="0"/>
                </a:moveTo>
                <a:lnTo>
                  <a:pt x="389209" y="0"/>
                </a:lnTo>
                <a:lnTo>
                  <a:pt x="389209" y="252632"/>
                </a:lnTo>
                <a:lnTo>
                  <a:pt x="0" y="2526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612169" y="7210622"/>
            <a:ext cx="383196" cy="375532"/>
          </a:xfrm>
          <a:custGeom>
            <a:avLst/>
            <a:gdLst/>
            <a:ahLst/>
            <a:cxnLst/>
            <a:rect l="l" t="t" r="r" b="b"/>
            <a:pathLst>
              <a:path w="383196" h="375532">
                <a:moveTo>
                  <a:pt x="0" y="0"/>
                </a:moveTo>
                <a:lnTo>
                  <a:pt x="383197" y="0"/>
                </a:lnTo>
                <a:lnTo>
                  <a:pt x="383197" y="375532"/>
                </a:lnTo>
                <a:lnTo>
                  <a:pt x="0" y="3755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/>
        </p:nvSpPr>
        <p:spPr>
          <a:xfrm>
            <a:off x="306397" y="2312475"/>
            <a:ext cx="9221805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 RÉSULTATS ÉCONOMIQUES EN HORTICULTURE EN HAUSSE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49124" y="2903220"/>
            <a:ext cx="13123109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L’EBE par ETP non salarié entre 2023 et 2024 :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→ Montre la rentabilité de l'entreprise par l'action des indépendants et dirigeants (non salariés / salaire non fixe)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En agriculture   → baisse de -7,5 % en € courants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En horticulture → augmentation de +10,7 %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Même si l’EBE/ETP en agriculture (61 641 €) &gt; EBE/ETP en horticulture (52 670 € en moyenne)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339136" y="2419532"/>
            <a:ext cx="419602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i="1">
                <a:solidFill>
                  <a:srgbClr val="6D6A1C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EBE : Excédent Brut d’Exploitation</a:t>
            </a:r>
          </a:p>
          <a:p>
            <a:pPr algn="just">
              <a:lnSpc>
                <a:spcPts val="2520"/>
              </a:lnSpc>
            </a:pPr>
            <a:r>
              <a:rPr lang="en-US" sz="1800" i="1">
                <a:solidFill>
                  <a:srgbClr val="6D6A1C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ETP : Équivalent Temps Plein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5733" y="4839229"/>
            <a:ext cx="1325812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UNE FAIBLE PART DE BÉNÉFICIAIRES DE SUBVENTIONS MAIS DES SUBVENTIONS EN HAUSSE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10499" y="5302559"/>
            <a:ext cx="11610333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Horticulture vs les autres domaines : % faible de bénéficiaires de subventions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37 % contre 91 % pour l’ensemble de l’agriculture.</a:t>
            </a:r>
          </a:p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     →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Tendance à l’augmentation de ces subventions en horticulture et diminution pour l’agriculture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0200" y="6786290"/>
            <a:ext cx="15432259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SUPERFICIES DE PRODUCTION : DES ÉVOLUTIONS CONTRASTÉES SELON LES CATÉGORIES DE VÉGÉTAUX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176659" y="7491862"/>
            <a:ext cx="3874635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Plantes ornementales : 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Entre 2023 &amp; 2024 la superficie 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progresse de 2%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vs entre 2013 &amp; 2023, en moyenne 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-4% par 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20738" y="7218375"/>
            <a:ext cx="9975052" cy="1792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Plantes vivaces et à massifs :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+7% entre 2023 et 2024 VS en moyenne -3% / an </a:t>
            </a:r>
          </a:p>
          <a:p>
            <a:pPr algn="just">
              <a:lnSpc>
                <a:spcPts val="90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Plantes en pot d’intérieur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0% entre 2023 et 2024 VS en moyenne  -6% /an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Fleurs et feuillages coupés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0% entre 2023 et 2024 VS en moyenne -3% / an</a:t>
            </a:r>
          </a:p>
          <a:p>
            <a:pPr algn="just">
              <a:lnSpc>
                <a:spcPts val="90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Pépinière ornementale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-1% entre 2023 et 2024 VS en moyenne -7%/ an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Bulbiculture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-1% entre 2023 et 2024 VS en moyenne -4%/ an</a:t>
            </a:r>
          </a:p>
        </p:txBody>
      </p:sp>
      <p:sp>
        <p:nvSpPr>
          <p:cNvPr id="31" name="Freeform 31"/>
          <p:cNvSpPr/>
          <p:nvPr/>
        </p:nvSpPr>
        <p:spPr>
          <a:xfrm rot="5799698">
            <a:off x="635621" y="8558653"/>
            <a:ext cx="359757" cy="352562"/>
          </a:xfrm>
          <a:custGeom>
            <a:avLst/>
            <a:gdLst/>
            <a:ahLst/>
            <a:cxnLst/>
            <a:rect l="l" t="t" r="r" b="b"/>
            <a:pathLst>
              <a:path w="359757" h="352562">
                <a:moveTo>
                  <a:pt x="0" y="0"/>
                </a:moveTo>
                <a:lnTo>
                  <a:pt x="359757" y="0"/>
                </a:lnTo>
                <a:lnTo>
                  <a:pt x="359757" y="352562"/>
                </a:lnTo>
                <a:lnTo>
                  <a:pt x="0" y="352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TextBox 32"/>
          <p:cNvSpPr txBox="1"/>
          <p:nvPr/>
        </p:nvSpPr>
        <p:spPr>
          <a:xfrm>
            <a:off x="15014004" y="1715634"/>
            <a:ext cx="3024426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3 - Commerce &amp; réglementation</a:t>
            </a:r>
          </a:p>
        </p:txBody>
      </p:sp>
      <p:sp>
        <p:nvSpPr>
          <p:cNvPr id="33" name="AutoShape 33"/>
          <p:cNvSpPr/>
          <p:nvPr/>
        </p:nvSpPr>
        <p:spPr>
          <a:xfrm>
            <a:off x="-144887" y="9159589"/>
            <a:ext cx="18288000" cy="982524"/>
          </a:xfrm>
          <a:prstGeom prst="rect">
            <a:avLst/>
          </a:prstGeom>
          <a:solidFill>
            <a:srgbClr val="878335">
              <a:alpha val="4706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>
            <a:off x="260200" y="9644745"/>
            <a:ext cx="16782964" cy="207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3"/>
              </a:lnSpc>
              <a:spcBef>
                <a:spcPct val="0"/>
              </a:spcBef>
            </a:pPr>
            <a:r>
              <a:rPr lang="en-US" sz="1202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Source :  Résultats économiques et surfaces de production horticole en 2024, Valhor (données issues de l’Agreste), publié le 02/01/2026, https://www.valhor.fr/actualites/statistiques-publiques-agricoles-et-horticoles-2024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AD0022AC-3A75-77D3-8DB3-1ABA83CAF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85"/>
    </mc:Choice>
    <mc:Fallback>
      <p:transition spd="slow" advTm="108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126288"/>
            <a:ext cx="18288000" cy="1160712"/>
          </a:xfrm>
          <a:prstGeom prst="rect">
            <a:avLst/>
          </a:prstGeom>
          <a:solidFill>
            <a:srgbClr val="878335">
              <a:alpha val="4706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8341459" y="-7799154"/>
            <a:ext cx="1628870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 rot="5400000">
            <a:off x="8063534" y="-7973512"/>
            <a:ext cx="162085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442050" y="2185682"/>
            <a:ext cx="10788182" cy="1994245"/>
            <a:chOff x="0" y="0"/>
            <a:chExt cx="2841332" cy="5252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41332" cy="525233"/>
            </a:xfrm>
            <a:custGeom>
              <a:avLst/>
              <a:gdLst/>
              <a:ahLst/>
              <a:cxnLst/>
              <a:rect l="l" t="t" r="r" b="b"/>
              <a:pathLst>
                <a:path w="2841332" h="525233">
                  <a:moveTo>
                    <a:pt x="14353" y="0"/>
                  </a:moveTo>
                  <a:lnTo>
                    <a:pt x="2826979" y="0"/>
                  </a:lnTo>
                  <a:cubicBezTo>
                    <a:pt x="2830786" y="0"/>
                    <a:pt x="2834436" y="1512"/>
                    <a:pt x="2837128" y="4204"/>
                  </a:cubicBezTo>
                  <a:cubicBezTo>
                    <a:pt x="2839820" y="6895"/>
                    <a:pt x="2841332" y="10546"/>
                    <a:pt x="2841332" y="14353"/>
                  </a:cubicBezTo>
                  <a:lnTo>
                    <a:pt x="2841332" y="510881"/>
                  </a:lnTo>
                  <a:cubicBezTo>
                    <a:pt x="2841332" y="514687"/>
                    <a:pt x="2839820" y="518338"/>
                    <a:pt x="2837128" y="521029"/>
                  </a:cubicBezTo>
                  <a:cubicBezTo>
                    <a:pt x="2834436" y="523721"/>
                    <a:pt x="2830786" y="525233"/>
                    <a:pt x="2826979" y="525233"/>
                  </a:cubicBezTo>
                  <a:lnTo>
                    <a:pt x="14353" y="525233"/>
                  </a:lnTo>
                  <a:cubicBezTo>
                    <a:pt x="10546" y="525233"/>
                    <a:pt x="6895" y="523721"/>
                    <a:pt x="4204" y="521029"/>
                  </a:cubicBezTo>
                  <a:cubicBezTo>
                    <a:pt x="1512" y="518338"/>
                    <a:pt x="0" y="514687"/>
                    <a:pt x="0" y="510881"/>
                  </a:cubicBezTo>
                  <a:lnTo>
                    <a:pt x="0" y="14353"/>
                  </a:lnTo>
                  <a:cubicBezTo>
                    <a:pt x="0" y="10546"/>
                    <a:pt x="1512" y="6895"/>
                    <a:pt x="4204" y="4204"/>
                  </a:cubicBezTo>
                  <a:cubicBezTo>
                    <a:pt x="6895" y="1512"/>
                    <a:pt x="10546" y="0"/>
                    <a:pt x="14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41332" cy="572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2050" y="6630738"/>
            <a:ext cx="12593824" cy="2314061"/>
            <a:chOff x="0" y="0"/>
            <a:chExt cx="3316892" cy="6094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16892" cy="609465"/>
            </a:xfrm>
            <a:custGeom>
              <a:avLst/>
              <a:gdLst/>
              <a:ahLst/>
              <a:cxnLst/>
              <a:rect l="l" t="t" r="r" b="b"/>
              <a:pathLst>
                <a:path w="3316892" h="609465">
                  <a:moveTo>
                    <a:pt x="12295" y="0"/>
                  </a:moveTo>
                  <a:lnTo>
                    <a:pt x="3304597" y="0"/>
                  </a:lnTo>
                  <a:cubicBezTo>
                    <a:pt x="3311387" y="0"/>
                    <a:pt x="3316892" y="5505"/>
                    <a:pt x="3316892" y="12295"/>
                  </a:cubicBezTo>
                  <a:lnTo>
                    <a:pt x="3316892" y="597170"/>
                  </a:lnTo>
                  <a:cubicBezTo>
                    <a:pt x="3316892" y="603960"/>
                    <a:pt x="3311387" y="609465"/>
                    <a:pt x="3304597" y="609465"/>
                  </a:cubicBezTo>
                  <a:lnTo>
                    <a:pt x="12295" y="609465"/>
                  </a:lnTo>
                  <a:cubicBezTo>
                    <a:pt x="5505" y="609465"/>
                    <a:pt x="0" y="603960"/>
                    <a:pt x="0" y="597170"/>
                  </a:cubicBezTo>
                  <a:lnTo>
                    <a:pt x="0" y="12295"/>
                  </a:lnTo>
                  <a:cubicBezTo>
                    <a:pt x="0" y="5505"/>
                    <a:pt x="5505" y="0"/>
                    <a:pt x="122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316892" cy="657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83197" y="2185682"/>
            <a:ext cx="6164721" cy="1988944"/>
            <a:chOff x="0" y="0"/>
            <a:chExt cx="1623630" cy="5238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23630" cy="523837"/>
            </a:xfrm>
            <a:custGeom>
              <a:avLst/>
              <a:gdLst/>
              <a:ahLst/>
              <a:cxnLst/>
              <a:rect l="l" t="t" r="r" b="b"/>
              <a:pathLst>
                <a:path w="1623630" h="523837">
                  <a:moveTo>
                    <a:pt x="25117" y="0"/>
                  </a:moveTo>
                  <a:lnTo>
                    <a:pt x="1598513" y="0"/>
                  </a:lnTo>
                  <a:cubicBezTo>
                    <a:pt x="1605175" y="0"/>
                    <a:pt x="1611563" y="2646"/>
                    <a:pt x="1616274" y="7357"/>
                  </a:cubicBezTo>
                  <a:cubicBezTo>
                    <a:pt x="1620984" y="12067"/>
                    <a:pt x="1623630" y="18455"/>
                    <a:pt x="1623630" y="25117"/>
                  </a:cubicBezTo>
                  <a:lnTo>
                    <a:pt x="1623630" y="498720"/>
                  </a:lnTo>
                  <a:cubicBezTo>
                    <a:pt x="1623630" y="505382"/>
                    <a:pt x="1620984" y="511770"/>
                    <a:pt x="1616274" y="516480"/>
                  </a:cubicBezTo>
                  <a:cubicBezTo>
                    <a:pt x="1611563" y="521191"/>
                    <a:pt x="1605175" y="523837"/>
                    <a:pt x="1598513" y="523837"/>
                  </a:cubicBezTo>
                  <a:lnTo>
                    <a:pt x="25117" y="523837"/>
                  </a:lnTo>
                  <a:cubicBezTo>
                    <a:pt x="18455" y="523837"/>
                    <a:pt x="12067" y="521191"/>
                    <a:pt x="7357" y="516480"/>
                  </a:cubicBezTo>
                  <a:cubicBezTo>
                    <a:pt x="2646" y="511770"/>
                    <a:pt x="0" y="505382"/>
                    <a:pt x="0" y="498720"/>
                  </a:cubicBezTo>
                  <a:lnTo>
                    <a:pt x="0" y="25117"/>
                  </a:lnTo>
                  <a:cubicBezTo>
                    <a:pt x="0" y="18455"/>
                    <a:pt x="2646" y="12067"/>
                    <a:pt x="7357" y="7357"/>
                  </a:cubicBezTo>
                  <a:cubicBezTo>
                    <a:pt x="12067" y="2646"/>
                    <a:pt x="18455" y="0"/>
                    <a:pt x="251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623630" cy="57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42050" y="4375190"/>
            <a:ext cx="17305867" cy="2055524"/>
            <a:chOff x="0" y="0"/>
            <a:chExt cx="4557924" cy="5413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57924" cy="541373"/>
            </a:xfrm>
            <a:custGeom>
              <a:avLst/>
              <a:gdLst/>
              <a:ahLst/>
              <a:cxnLst/>
              <a:rect l="l" t="t" r="r" b="b"/>
              <a:pathLst>
                <a:path w="4557924" h="541373">
                  <a:moveTo>
                    <a:pt x="8947" y="0"/>
                  </a:moveTo>
                  <a:lnTo>
                    <a:pt x="4548977" y="0"/>
                  </a:lnTo>
                  <a:cubicBezTo>
                    <a:pt x="4551349" y="0"/>
                    <a:pt x="4553625" y="943"/>
                    <a:pt x="4555303" y="2621"/>
                  </a:cubicBezTo>
                  <a:cubicBezTo>
                    <a:pt x="4556981" y="4298"/>
                    <a:pt x="4557924" y="6574"/>
                    <a:pt x="4557924" y="8947"/>
                  </a:cubicBezTo>
                  <a:lnTo>
                    <a:pt x="4557924" y="532425"/>
                  </a:lnTo>
                  <a:cubicBezTo>
                    <a:pt x="4557924" y="534798"/>
                    <a:pt x="4556981" y="537074"/>
                    <a:pt x="4555303" y="538752"/>
                  </a:cubicBezTo>
                  <a:cubicBezTo>
                    <a:pt x="4553625" y="540430"/>
                    <a:pt x="4551349" y="541373"/>
                    <a:pt x="4548977" y="541373"/>
                  </a:cubicBezTo>
                  <a:lnTo>
                    <a:pt x="8947" y="541373"/>
                  </a:lnTo>
                  <a:cubicBezTo>
                    <a:pt x="6574" y="541373"/>
                    <a:pt x="4298" y="540430"/>
                    <a:pt x="2621" y="538752"/>
                  </a:cubicBezTo>
                  <a:cubicBezTo>
                    <a:pt x="943" y="537074"/>
                    <a:pt x="0" y="534798"/>
                    <a:pt x="0" y="532425"/>
                  </a:cubicBezTo>
                  <a:lnTo>
                    <a:pt x="0" y="8947"/>
                  </a:lnTo>
                  <a:cubicBezTo>
                    <a:pt x="0" y="6574"/>
                    <a:pt x="943" y="4298"/>
                    <a:pt x="2621" y="2621"/>
                  </a:cubicBezTo>
                  <a:cubicBezTo>
                    <a:pt x="4298" y="943"/>
                    <a:pt x="6574" y="0"/>
                    <a:pt x="89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557924" cy="588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8779264" y="4542790"/>
            <a:ext cx="0" cy="1472837"/>
          </a:xfrm>
          <a:prstGeom prst="line">
            <a:avLst/>
          </a:prstGeom>
          <a:ln w="38100" cap="flat">
            <a:solidFill>
              <a:srgbClr val="A29D4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16151784" y="2305619"/>
            <a:ext cx="1367413" cy="752077"/>
          </a:xfrm>
          <a:custGeom>
            <a:avLst/>
            <a:gdLst/>
            <a:ahLst/>
            <a:cxnLst/>
            <a:rect l="l" t="t" r="r" b="b"/>
            <a:pathLst>
              <a:path w="1367413" h="752077">
                <a:moveTo>
                  <a:pt x="0" y="0"/>
                </a:moveTo>
                <a:lnTo>
                  <a:pt x="1367412" y="0"/>
                </a:lnTo>
                <a:lnTo>
                  <a:pt x="1367412" y="752077"/>
                </a:lnTo>
                <a:lnTo>
                  <a:pt x="0" y="7520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9843774" y="6815204"/>
            <a:ext cx="1280980" cy="855054"/>
          </a:xfrm>
          <a:custGeom>
            <a:avLst/>
            <a:gdLst/>
            <a:ahLst/>
            <a:cxnLst/>
            <a:rect l="l" t="t" r="r" b="b"/>
            <a:pathLst>
              <a:path w="1280980" h="855054">
                <a:moveTo>
                  <a:pt x="0" y="0"/>
                </a:moveTo>
                <a:lnTo>
                  <a:pt x="1280980" y="0"/>
                </a:lnTo>
                <a:lnTo>
                  <a:pt x="1280980" y="855054"/>
                </a:lnTo>
                <a:lnTo>
                  <a:pt x="0" y="8550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11583197" y="6815204"/>
            <a:ext cx="1087196" cy="1230366"/>
          </a:xfrm>
          <a:custGeom>
            <a:avLst/>
            <a:gdLst/>
            <a:ahLst/>
            <a:cxnLst/>
            <a:rect l="l" t="t" r="r" b="b"/>
            <a:pathLst>
              <a:path w="1087196" h="1230366">
                <a:moveTo>
                  <a:pt x="0" y="0"/>
                </a:moveTo>
                <a:lnTo>
                  <a:pt x="1087196" y="0"/>
                </a:lnTo>
                <a:lnTo>
                  <a:pt x="1087196" y="1230366"/>
                </a:lnTo>
                <a:lnTo>
                  <a:pt x="0" y="1230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577703" y="2720014"/>
            <a:ext cx="10488425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u="sng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Entrée </a:t>
            </a:r>
            <a:r>
              <a:rPr lang="en-US" sz="1800" u="sng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en</a:t>
            </a:r>
            <a:r>
              <a:rPr lang="en-US" sz="1800" u="sng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800" u="sng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vigueur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</a:t>
            </a:r>
            <a:r>
              <a:rPr lang="en-US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 1er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janvier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2026</a:t>
            </a:r>
            <a:r>
              <a:rPr lang="en-US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 →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reportée</a:t>
            </a:r>
            <a:r>
              <a:rPr lang="en-US" sz="1800" b="1" dirty="0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 à 2027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u="sng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Objectifs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renforcer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la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traçabilité</a:t>
            </a:r>
            <a:r>
              <a:rPr lang="en-US" sz="1800" b="1" dirty="0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des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traitements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faciliter</a:t>
            </a:r>
            <a:r>
              <a:rPr lang="en-US" sz="1800" b="1" dirty="0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 les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contrôles</a:t>
            </a:r>
            <a:r>
              <a:rPr lang="en-US" sz="1800" b="1" dirty="0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officiels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et encourager des pratiques +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transparentes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dans la démarche </a:t>
            </a:r>
            <a:r>
              <a:rPr lang="en-US" sz="1800" b="1" dirty="0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Plan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Écophyto</a:t>
            </a:r>
            <a:r>
              <a:rPr lang="en-US" sz="1800" b="1" dirty="0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 2030</a:t>
            </a:r>
            <a:endParaRPr lang="en-US" sz="1800" b="1" dirty="0">
              <a:solidFill>
                <a:srgbClr val="6D6A1C"/>
              </a:solidFill>
              <a:latin typeface="Gotham Bold"/>
              <a:ea typeface="Gotham Bold"/>
              <a:cs typeface="Gotham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13356" y="2304689"/>
            <a:ext cx="10652529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NUMÉRISATION OBLIGATOIRE DU REGISTRE PHYTOSANITAIRE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2050" y="764865"/>
            <a:ext cx="15699858" cy="4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9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 QUI CHANGE EN JANVIER 2026 : TOUR D’HORIZON DES RÉGLEMENTATIONS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014004" y="1715634"/>
            <a:ext cx="3024426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3 - Commerce &amp; réglementation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9914" y="9163874"/>
            <a:ext cx="9754350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Sources : Réussir.fr, 2025, “Registre phytosanitaire numérique : la ministre de l'Agriculture fixe les règles pour 2027”</a:t>
            </a:r>
          </a:p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European Commission, 2026, “EU-Mercosur agreement”</a:t>
            </a:r>
          </a:p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Agrinfo, 2026, “Aperçu de la réglementation pour la nouvelle année : Exigences applicables à partir de 2026”</a:t>
            </a:r>
          </a:p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Légifrance, Arrêté du 5 janvier 2026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Ecologie.gouv, 2025, “Mécanisme d'Ajustement Carbone aux Frontières (MACF)”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443346" y="3789402"/>
            <a:ext cx="2622783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16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878335"/>
                </a:solidFill>
                <a:latin typeface="Gotham"/>
                <a:ea typeface="Gotham"/>
                <a:cs typeface="Gotham"/>
                <a:sym typeface="Gotham"/>
              </a:rPr>
              <a:t>Traçabilité &amp; pratiques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13356" y="7178424"/>
            <a:ext cx="10352772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u="sng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Entrée </a:t>
            </a:r>
            <a:r>
              <a:rPr lang="en-US" sz="1800" u="sng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en</a:t>
            </a:r>
            <a:r>
              <a:rPr lang="en-US" sz="1800" u="sng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800" u="sng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vigueur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</a:t>
            </a:r>
            <a:r>
              <a:rPr lang="en-US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1er </a:t>
            </a:r>
            <a:r>
              <a:rPr lang="en-US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janvier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2026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 dirty="0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CBAM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=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Mécanisme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d’Ajustement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Carbone aux Frontières</a:t>
            </a:r>
            <a:endParaRPr lang="en-US" sz="1800" dirty="0">
              <a:solidFill>
                <a:srgbClr val="6D6A1C"/>
              </a:solidFill>
              <a:latin typeface="Gotham"/>
              <a:ea typeface="Gotham"/>
              <a:cs typeface="Gotham"/>
            </a:endParaRP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u="sng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Objectif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intégrer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le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coût</a:t>
            </a:r>
            <a:r>
              <a:rPr lang="en-US" sz="1800" b="1" dirty="0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 du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carbone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dans les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produits</a:t>
            </a:r>
            <a:r>
              <a:rPr lang="en-US" sz="1800" b="1" dirty="0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importés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depuis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pays hors UE (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éviter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délocalisation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prod vers pays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où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les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règles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environnementales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sont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-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strictes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)</a:t>
            </a:r>
            <a:endParaRPr lang="en-US" sz="1800" dirty="0">
              <a:solidFill>
                <a:srgbClr val="6D6A1C"/>
              </a:solidFill>
              <a:latin typeface="Gotham"/>
              <a:ea typeface="Gotham"/>
              <a:cs typeface="Gotham"/>
            </a:endParaRPr>
          </a:p>
          <a:p>
            <a:pPr algn="just">
              <a:lnSpc>
                <a:spcPts val="2520"/>
              </a:lnSpc>
            </a:pP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→ Risque de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hausse</a:t>
            </a:r>
            <a:r>
              <a:rPr lang="en-US" sz="1800" b="1" dirty="0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 des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coûts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, incitation à la </a:t>
            </a:r>
            <a:r>
              <a:rPr lang="en-US" sz="1800" b="1" dirty="0" err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sobriété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des intrants</a:t>
            </a:r>
            <a:endParaRPr lang="en-US" sz="1800" dirty="0">
              <a:solidFill>
                <a:srgbClr val="6D6A1C"/>
              </a:solidFill>
              <a:latin typeface="Gotham"/>
              <a:ea typeface="Gotham"/>
              <a:cs typeface="Gotham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13356" y="6767579"/>
            <a:ext cx="801803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MISE EN PLACE DU CBAM SUR LES ENGRAIS (UE)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484264" y="8545957"/>
            <a:ext cx="2381298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16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878335"/>
                </a:solidFill>
                <a:latin typeface="Gotham"/>
                <a:ea typeface="Gotham"/>
                <a:cs typeface="Gotham"/>
                <a:sym typeface="Gotham"/>
              </a:rPr>
              <a:t>Coûts de production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751552" y="2714713"/>
            <a:ext cx="5767644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Signé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le 17 janvier 2026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u="sng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A venir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Ratification législative (devient obligatoire &amp; applicable juridiquement)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751552" y="2299388"/>
            <a:ext cx="4206431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ACCORD UE-MERCOSUR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32595" y="3784101"/>
            <a:ext cx="2802343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16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878335"/>
                </a:solidFill>
                <a:latin typeface="Gotham"/>
                <a:ea typeface="Gotham"/>
                <a:cs typeface="Gotham"/>
                <a:sym typeface="Gotham"/>
              </a:rPr>
              <a:t>Commerce international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13356" y="4906010"/>
            <a:ext cx="5868052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u="sng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Application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6 janvier 2026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  <a:hlinkClick r:id="rId8" tooltip="https://agrinfo.eu/book-of-reports/rev-maximum-residue-levels-for-chlorpropham/"/>
              </a:rPr>
              <a:t>chlorprophame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  <a:hlinkClick r:id="rId9" tooltip="https://agrinfo.eu/book-of-reports/maximum-residue-levels-for-fuberidazole/"/>
              </a:rPr>
              <a:t>fuberidazole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  <a:hlinkClick r:id="rId10" tooltip="https://agrinfo.eu/book-of-reports/maximum-residue-levels-for-methoxyfenozide/"/>
              </a:rPr>
              <a:t>méthoxyfénozide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  <a:hlinkClick r:id="rId11" tooltip="https://agrinfo.eu/book-of-reports/maximum-residue-levels-for-metolachlor/"/>
              </a:rPr>
              <a:t>métolachlore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  <a:hlinkClick r:id="rId12" tooltip="https://agrinfo.eu/book-of-reports/maximum-residue-levels-for-triflusulfuron/"/>
              </a:rPr>
              <a:t>triflusulfuron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13356" y="4495165"/>
            <a:ext cx="7849929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ABAISSEMENT DES LMR SUR LES PRODUITS IMPORTÉS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352861" y="6022340"/>
            <a:ext cx="328207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16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878335"/>
                </a:solidFill>
                <a:latin typeface="Gotham"/>
                <a:ea typeface="Gotham"/>
                <a:cs typeface="Gotham"/>
                <a:sym typeface="Gotham"/>
              </a:rPr>
              <a:t>Importations &amp; concurrence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995243" y="5220335"/>
            <a:ext cx="8725435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u="sng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Application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5 janvier 2026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Carbendazime et Bénomyl, Glufosinate, Thiophanate-méthyl, Mancozèbe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155894" y="4452302"/>
            <a:ext cx="790108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SUSPENSION DES IMPORTATIONS CONTENANT DES RÉSIDUS DE PESTICIDES INTERDITS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79905" y="7247482"/>
            <a:ext cx="4440774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→ </a:t>
            </a:r>
            <a:r>
              <a:rPr lang="en-US" sz="1800" b="1" u="none" strike="noStrike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Durcissement </a:t>
            </a:r>
            <a:r>
              <a:rPr lang="en-US" sz="1800" u="none" strike="noStrike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des exigences sanitaires, environnementales et commerciales appliquées à la filière végétale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760315" y="6053727"/>
            <a:ext cx="612040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u="none" strike="noStrike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→ </a:t>
            </a:r>
            <a:r>
              <a:rPr lang="en-US" sz="1800" b="1" u="none" strike="noStrike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Réciprocité</a:t>
            </a:r>
            <a:r>
              <a:rPr lang="en-US" sz="1800" u="none" strike="noStrike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des normes &amp; concurrence </a:t>
            </a:r>
            <a:r>
              <a:rPr lang="en-US" sz="1800" b="1" u="none" strike="noStrike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+ équitable</a:t>
            </a:r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484E6050-9317-B5C5-CCF5-172784CAE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125"/>
    </mc:Choice>
    <mc:Fallback>
      <p:transition spd="slow" advTm="143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5055195" y="-3640146"/>
            <a:ext cx="8939436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4768245" y="-4154863"/>
            <a:ext cx="875151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6134774" y="4719095"/>
            <a:ext cx="5893502" cy="4169107"/>
          </a:xfrm>
          <a:custGeom>
            <a:avLst/>
            <a:gdLst/>
            <a:ahLst/>
            <a:cxnLst/>
            <a:rect l="l" t="t" r="r" b="b"/>
            <a:pathLst>
              <a:path w="5893502" h="4169107">
                <a:moveTo>
                  <a:pt x="0" y="0"/>
                </a:moveTo>
                <a:lnTo>
                  <a:pt x="5893501" y="0"/>
                </a:lnTo>
                <a:lnTo>
                  <a:pt x="5893501" y="4169107"/>
                </a:lnTo>
                <a:lnTo>
                  <a:pt x="0" y="4169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777219" y="3052316"/>
            <a:ext cx="1677259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87833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4 - ORGANISATION DE LA FILIÈRE HORTICOLE &amp; ACTEURS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27446" y="9767097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67AD9E7-CE51-5707-57CD-F28A60EAA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4"/>
    </mc:Choice>
    <mc:Fallback>
      <p:transition spd="slow" advTm="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063534" y="-7973512"/>
            <a:ext cx="162085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8341459" y="-7799154"/>
            <a:ext cx="1628870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9408160"/>
            <a:ext cx="18288000" cy="878840"/>
          </a:xfrm>
          <a:prstGeom prst="rect">
            <a:avLst/>
          </a:prstGeom>
          <a:solidFill>
            <a:srgbClr val="878335">
              <a:alpha val="4706"/>
            </a:srgbClr>
          </a:solid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5201255" y="5644072"/>
            <a:ext cx="3076771" cy="2940800"/>
            <a:chOff x="0" y="0"/>
            <a:chExt cx="810343" cy="7745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0343" cy="774532"/>
            </a:xfrm>
            <a:custGeom>
              <a:avLst/>
              <a:gdLst/>
              <a:ahLst/>
              <a:cxnLst/>
              <a:rect l="l" t="t" r="r" b="b"/>
              <a:pathLst>
                <a:path w="810343" h="774532">
                  <a:moveTo>
                    <a:pt x="50325" y="0"/>
                  </a:moveTo>
                  <a:lnTo>
                    <a:pt x="760018" y="0"/>
                  </a:lnTo>
                  <a:cubicBezTo>
                    <a:pt x="787812" y="0"/>
                    <a:pt x="810343" y="22531"/>
                    <a:pt x="810343" y="50325"/>
                  </a:cubicBezTo>
                  <a:lnTo>
                    <a:pt x="810343" y="724207"/>
                  </a:lnTo>
                  <a:cubicBezTo>
                    <a:pt x="810343" y="737554"/>
                    <a:pt x="805041" y="750354"/>
                    <a:pt x="795603" y="759792"/>
                  </a:cubicBezTo>
                  <a:cubicBezTo>
                    <a:pt x="786165" y="769230"/>
                    <a:pt x="773365" y="774532"/>
                    <a:pt x="760018" y="774532"/>
                  </a:cubicBezTo>
                  <a:lnTo>
                    <a:pt x="50325" y="774532"/>
                  </a:lnTo>
                  <a:cubicBezTo>
                    <a:pt x="36978" y="774532"/>
                    <a:pt x="24178" y="769230"/>
                    <a:pt x="14740" y="759792"/>
                  </a:cubicBezTo>
                  <a:cubicBezTo>
                    <a:pt x="5302" y="750354"/>
                    <a:pt x="0" y="737554"/>
                    <a:pt x="0" y="724207"/>
                  </a:cubicBezTo>
                  <a:lnTo>
                    <a:pt x="0" y="50325"/>
                  </a:lnTo>
                  <a:cubicBezTo>
                    <a:pt x="0" y="36978"/>
                    <a:pt x="5302" y="24178"/>
                    <a:pt x="14740" y="14740"/>
                  </a:cubicBezTo>
                  <a:cubicBezTo>
                    <a:pt x="24178" y="5302"/>
                    <a:pt x="36978" y="0"/>
                    <a:pt x="503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0343" cy="822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0744" y="3961015"/>
            <a:ext cx="3315718" cy="5051295"/>
            <a:chOff x="0" y="0"/>
            <a:chExt cx="873276" cy="13303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3276" cy="1330382"/>
            </a:xfrm>
            <a:custGeom>
              <a:avLst/>
              <a:gdLst/>
              <a:ahLst/>
              <a:cxnLst/>
              <a:rect l="l" t="t" r="r" b="b"/>
              <a:pathLst>
                <a:path w="873276" h="1330382">
                  <a:moveTo>
                    <a:pt x="46698" y="0"/>
                  </a:moveTo>
                  <a:lnTo>
                    <a:pt x="826577" y="0"/>
                  </a:lnTo>
                  <a:cubicBezTo>
                    <a:pt x="838962" y="0"/>
                    <a:pt x="850840" y="4920"/>
                    <a:pt x="859598" y="13678"/>
                  </a:cubicBezTo>
                  <a:cubicBezTo>
                    <a:pt x="868356" y="22435"/>
                    <a:pt x="873276" y="34313"/>
                    <a:pt x="873276" y="46698"/>
                  </a:cubicBezTo>
                  <a:lnTo>
                    <a:pt x="873276" y="1283684"/>
                  </a:lnTo>
                  <a:cubicBezTo>
                    <a:pt x="873276" y="1296069"/>
                    <a:pt x="868356" y="1307947"/>
                    <a:pt x="859598" y="1316705"/>
                  </a:cubicBezTo>
                  <a:cubicBezTo>
                    <a:pt x="850840" y="1325462"/>
                    <a:pt x="838962" y="1330382"/>
                    <a:pt x="826577" y="1330382"/>
                  </a:cubicBezTo>
                  <a:lnTo>
                    <a:pt x="46698" y="1330382"/>
                  </a:lnTo>
                  <a:cubicBezTo>
                    <a:pt x="34313" y="1330382"/>
                    <a:pt x="22435" y="1325462"/>
                    <a:pt x="13678" y="1316705"/>
                  </a:cubicBezTo>
                  <a:cubicBezTo>
                    <a:pt x="4920" y="1307947"/>
                    <a:pt x="0" y="1296069"/>
                    <a:pt x="0" y="1283684"/>
                  </a:cubicBezTo>
                  <a:lnTo>
                    <a:pt x="0" y="46698"/>
                  </a:lnTo>
                  <a:cubicBezTo>
                    <a:pt x="0" y="34313"/>
                    <a:pt x="4920" y="22435"/>
                    <a:pt x="13678" y="13678"/>
                  </a:cubicBezTo>
                  <a:cubicBezTo>
                    <a:pt x="22435" y="4920"/>
                    <a:pt x="34313" y="0"/>
                    <a:pt x="466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73276" cy="1378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989578" y="2151175"/>
            <a:ext cx="3315718" cy="3153287"/>
            <a:chOff x="0" y="0"/>
            <a:chExt cx="873276" cy="8304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3276" cy="830495"/>
            </a:xfrm>
            <a:custGeom>
              <a:avLst/>
              <a:gdLst/>
              <a:ahLst/>
              <a:cxnLst/>
              <a:rect l="l" t="t" r="r" b="b"/>
              <a:pathLst>
                <a:path w="873276" h="830495">
                  <a:moveTo>
                    <a:pt x="46698" y="0"/>
                  </a:moveTo>
                  <a:lnTo>
                    <a:pt x="826577" y="0"/>
                  </a:lnTo>
                  <a:cubicBezTo>
                    <a:pt x="838962" y="0"/>
                    <a:pt x="850840" y="4920"/>
                    <a:pt x="859598" y="13678"/>
                  </a:cubicBezTo>
                  <a:cubicBezTo>
                    <a:pt x="868356" y="22435"/>
                    <a:pt x="873276" y="34313"/>
                    <a:pt x="873276" y="46698"/>
                  </a:cubicBezTo>
                  <a:lnTo>
                    <a:pt x="873276" y="783797"/>
                  </a:lnTo>
                  <a:cubicBezTo>
                    <a:pt x="873276" y="796182"/>
                    <a:pt x="868356" y="808060"/>
                    <a:pt x="859598" y="816818"/>
                  </a:cubicBezTo>
                  <a:cubicBezTo>
                    <a:pt x="850840" y="825575"/>
                    <a:pt x="838962" y="830495"/>
                    <a:pt x="826577" y="830495"/>
                  </a:cubicBezTo>
                  <a:lnTo>
                    <a:pt x="46698" y="830495"/>
                  </a:lnTo>
                  <a:cubicBezTo>
                    <a:pt x="34313" y="830495"/>
                    <a:pt x="22435" y="825575"/>
                    <a:pt x="13678" y="816818"/>
                  </a:cubicBezTo>
                  <a:cubicBezTo>
                    <a:pt x="4920" y="808060"/>
                    <a:pt x="0" y="796182"/>
                    <a:pt x="0" y="783797"/>
                  </a:cubicBezTo>
                  <a:lnTo>
                    <a:pt x="0" y="46698"/>
                  </a:lnTo>
                  <a:cubicBezTo>
                    <a:pt x="0" y="34313"/>
                    <a:pt x="4920" y="22435"/>
                    <a:pt x="13678" y="13678"/>
                  </a:cubicBezTo>
                  <a:cubicBezTo>
                    <a:pt x="22435" y="4920"/>
                    <a:pt x="34313" y="0"/>
                    <a:pt x="466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73276" cy="878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010146" y="4263919"/>
            <a:ext cx="3153092" cy="4994381"/>
            <a:chOff x="0" y="0"/>
            <a:chExt cx="830444" cy="131539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30444" cy="1315392"/>
            </a:xfrm>
            <a:custGeom>
              <a:avLst/>
              <a:gdLst/>
              <a:ahLst/>
              <a:cxnLst/>
              <a:rect l="l" t="t" r="r" b="b"/>
              <a:pathLst>
                <a:path w="830444" h="1315392">
                  <a:moveTo>
                    <a:pt x="49107" y="0"/>
                  </a:moveTo>
                  <a:lnTo>
                    <a:pt x="781337" y="0"/>
                  </a:lnTo>
                  <a:cubicBezTo>
                    <a:pt x="794361" y="0"/>
                    <a:pt x="806851" y="5174"/>
                    <a:pt x="816061" y="14383"/>
                  </a:cubicBezTo>
                  <a:cubicBezTo>
                    <a:pt x="825270" y="23592"/>
                    <a:pt x="830444" y="36083"/>
                    <a:pt x="830444" y="49107"/>
                  </a:cubicBezTo>
                  <a:lnTo>
                    <a:pt x="830444" y="1266286"/>
                  </a:lnTo>
                  <a:cubicBezTo>
                    <a:pt x="830444" y="1293407"/>
                    <a:pt x="808458" y="1315392"/>
                    <a:pt x="781337" y="1315392"/>
                  </a:cubicBezTo>
                  <a:lnTo>
                    <a:pt x="49107" y="1315392"/>
                  </a:lnTo>
                  <a:cubicBezTo>
                    <a:pt x="21986" y="1315392"/>
                    <a:pt x="0" y="1293407"/>
                    <a:pt x="0" y="1266286"/>
                  </a:cubicBezTo>
                  <a:lnTo>
                    <a:pt x="0" y="49107"/>
                  </a:lnTo>
                  <a:cubicBezTo>
                    <a:pt x="0" y="21986"/>
                    <a:pt x="21986" y="0"/>
                    <a:pt x="491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30444" cy="1363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68063" y="2389812"/>
            <a:ext cx="3028367" cy="4563140"/>
            <a:chOff x="0" y="0"/>
            <a:chExt cx="797595" cy="12018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97595" cy="1201815"/>
            </a:xfrm>
            <a:custGeom>
              <a:avLst/>
              <a:gdLst/>
              <a:ahLst/>
              <a:cxnLst/>
              <a:rect l="l" t="t" r="r" b="b"/>
              <a:pathLst>
                <a:path w="797595" h="1201815">
                  <a:moveTo>
                    <a:pt x="51129" y="0"/>
                  </a:moveTo>
                  <a:lnTo>
                    <a:pt x="746465" y="0"/>
                  </a:lnTo>
                  <a:cubicBezTo>
                    <a:pt x="760026" y="0"/>
                    <a:pt x="773031" y="5387"/>
                    <a:pt x="782619" y="14975"/>
                  </a:cubicBezTo>
                  <a:cubicBezTo>
                    <a:pt x="792208" y="24564"/>
                    <a:pt x="797595" y="37569"/>
                    <a:pt x="797595" y="51129"/>
                  </a:cubicBezTo>
                  <a:lnTo>
                    <a:pt x="797595" y="1150685"/>
                  </a:lnTo>
                  <a:cubicBezTo>
                    <a:pt x="797595" y="1164246"/>
                    <a:pt x="792208" y="1177251"/>
                    <a:pt x="782619" y="1186839"/>
                  </a:cubicBezTo>
                  <a:cubicBezTo>
                    <a:pt x="773031" y="1196428"/>
                    <a:pt x="760026" y="1201815"/>
                    <a:pt x="746465" y="1201815"/>
                  </a:cubicBezTo>
                  <a:lnTo>
                    <a:pt x="51129" y="1201815"/>
                  </a:lnTo>
                  <a:cubicBezTo>
                    <a:pt x="37569" y="1201815"/>
                    <a:pt x="24564" y="1196428"/>
                    <a:pt x="14975" y="1186839"/>
                  </a:cubicBezTo>
                  <a:cubicBezTo>
                    <a:pt x="5387" y="1177251"/>
                    <a:pt x="0" y="1164246"/>
                    <a:pt x="0" y="1150685"/>
                  </a:cubicBezTo>
                  <a:lnTo>
                    <a:pt x="0" y="51129"/>
                  </a:lnTo>
                  <a:cubicBezTo>
                    <a:pt x="0" y="37569"/>
                    <a:pt x="5387" y="24564"/>
                    <a:pt x="14975" y="14975"/>
                  </a:cubicBezTo>
                  <a:cubicBezTo>
                    <a:pt x="24564" y="5387"/>
                    <a:pt x="37569" y="0"/>
                    <a:pt x="511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797595" cy="1249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294187" y="2400097"/>
            <a:ext cx="1068833" cy="1272420"/>
          </a:xfrm>
          <a:custGeom>
            <a:avLst/>
            <a:gdLst/>
            <a:ahLst/>
            <a:cxnLst/>
            <a:rect l="l" t="t" r="r" b="b"/>
            <a:pathLst>
              <a:path w="1068833" h="1272420">
                <a:moveTo>
                  <a:pt x="0" y="0"/>
                </a:moveTo>
                <a:lnTo>
                  <a:pt x="1068833" y="0"/>
                </a:lnTo>
                <a:lnTo>
                  <a:pt x="1068833" y="1272420"/>
                </a:lnTo>
                <a:lnTo>
                  <a:pt x="0" y="1272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8834274" y="2624960"/>
            <a:ext cx="1667464" cy="1336056"/>
          </a:xfrm>
          <a:custGeom>
            <a:avLst/>
            <a:gdLst/>
            <a:ahLst/>
            <a:cxnLst/>
            <a:rect l="l" t="t" r="r" b="b"/>
            <a:pathLst>
              <a:path w="1667464" h="1336056">
                <a:moveTo>
                  <a:pt x="0" y="0"/>
                </a:moveTo>
                <a:lnTo>
                  <a:pt x="1667464" y="0"/>
                </a:lnTo>
                <a:lnTo>
                  <a:pt x="1667464" y="1336055"/>
                </a:lnTo>
                <a:lnTo>
                  <a:pt x="0" y="13360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4982210" y="5559961"/>
            <a:ext cx="1330454" cy="1684119"/>
          </a:xfrm>
          <a:custGeom>
            <a:avLst/>
            <a:gdLst/>
            <a:ahLst/>
            <a:cxnLst/>
            <a:rect l="l" t="t" r="r" b="b"/>
            <a:pathLst>
              <a:path w="1330454" h="1684119">
                <a:moveTo>
                  <a:pt x="0" y="0"/>
                </a:moveTo>
                <a:lnTo>
                  <a:pt x="1330454" y="0"/>
                </a:lnTo>
                <a:lnTo>
                  <a:pt x="1330454" y="1684119"/>
                </a:lnTo>
                <a:lnTo>
                  <a:pt x="0" y="1684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12650558" y="7016260"/>
            <a:ext cx="1063376" cy="1218770"/>
          </a:xfrm>
          <a:custGeom>
            <a:avLst/>
            <a:gdLst/>
            <a:ahLst/>
            <a:cxnLst/>
            <a:rect l="l" t="t" r="r" b="b"/>
            <a:pathLst>
              <a:path w="1063376" h="1218770">
                <a:moveTo>
                  <a:pt x="0" y="0"/>
                </a:moveTo>
                <a:lnTo>
                  <a:pt x="1063377" y="0"/>
                </a:lnTo>
                <a:lnTo>
                  <a:pt x="1063377" y="1218770"/>
                </a:lnTo>
                <a:lnTo>
                  <a:pt x="0" y="1218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Freeform 25"/>
          <p:cNvSpPr/>
          <p:nvPr/>
        </p:nvSpPr>
        <p:spPr>
          <a:xfrm>
            <a:off x="16230935" y="3635932"/>
            <a:ext cx="1318878" cy="1456592"/>
          </a:xfrm>
          <a:custGeom>
            <a:avLst/>
            <a:gdLst/>
            <a:ahLst/>
            <a:cxnLst/>
            <a:rect l="l" t="t" r="r" b="b"/>
            <a:pathLst>
              <a:path w="1318878" h="1456592">
                <a:moveTo>
                  <a:pt x="0" y="0"/>
                </a:moveTo>
                <a:lnTo>
                  <a:pt x="1318877" y="0"/>
                </a:lnTo>
                <a:lnTo>
                  <a:pt x="1318877" y="1456592"/>
                </a:lnTo>
                <a:lnTo>
                  <a:pt x="0" y="1456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>
            <a:off x="728361" y="673962"/>
            <a:ext cx="11922197" cy="45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9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BILAN 2025 : DE LA PRODUCTION ARBORICOLE EN FRANCE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95998" y="4068117"/>
            <a:ext cx="2665211" cy="33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POMMES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6696" y="4416885"/>
            <a:ext cx="3114992" cy="436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Volume de production :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1.570.000 tonnes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2025 vs 2024 :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baisse de 3%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→ pression des maladies, ravageurs et réduction des surfaces de production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2025 vs MOYENNE QUINQUÉNALE 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(2020-2024) :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2025 : 7% &gt; moy. quin.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883382" y="1715634"/>
            <a:ext cx="4154691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4 - Organisation &amp; acteurs de la filière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66696" y="9650027"/>
            <a:ext cx="14371177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Source : Agreste, Bilan 2025 de la production arboricole en France: Un contexte contrasté selon les fruits, (estimation établies au 1er juillet 2025)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314832" y="2298486"/>
            <a:ext cx="2665211" cy="33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POIRES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72773" y="4476895"/>
            <a:ext cx="2923798" cy="33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FRUITS À NOYAUX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849641" y="2380287"/>
            <a:ext cx="2665211" cy="33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FRAISES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407035" y="5774916"/>
            <a:ext cx="2665211" cy="33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CERISES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094353" y="2686579"/>
            <a:ext cx="3107499" cy="311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2025 vs 2024 :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production de poire plutôt stable 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2025 vs MOYENNE QUINQUÉNALE 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(2020-2024) :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2025 : 20% &gt; moy.quin.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8091460" y="4912292"/>
            <a:ext cx="2990465" cy="436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Volume de production :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217.000 tonnes 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2025 vs 2024 :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baisse de 8% 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→ baisse + accrue dans certaines régions comme la vallée du Rhône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2025 vs MOYENNE QUINQUÉNALE </a:t>
            </a:r>
          </a:p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(2020-2024) :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2025 ± moy. quin.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1772838" y="2748212"/>
            <a:ext cx="2904542" cy="436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Volume de production :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70.200 tonnes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2025 vs 2024 :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baisse de 2% 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025 vs MOYENNE QUINQUÉNALE 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(2020-2024) :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2025 : 6% &gt; moy. quin.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→ marché globalement dynamique 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5239355" y="6128702"/>
            <a:ext cx="2990465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Volume de production :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31.900 tonnes</a:t>
            </a:r>
          </a:p>
          <a:p>
            <a:pPr algn="just">
              <a:lnSpc>
                <a:spcPts val="252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just">
              <a:lnSpc>
                <a:spcPts val="2520"/>
              </a:lnSpc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2025 vs 2024 : 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hausse de 3% 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→ baisse des prix dû à cette forte offre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629906" y="1286760"/>
            <a:ext cx="8018502" cy="37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Réalisés avec les premières estimations du 1er juillet 2025.</a:t>
            </a:r>
          </a:p>
        </p:txBody>
      </p:sp>
      <p:cxnSp>
        <p:nvCxnSpPr>
          <p:cNvPr id="45" name="Connecteur : en arc 44">
            <a:extLst>
              <a:ext uri="{FF2B5EF4-FFF2-40B4-BE49-F238E27FC236}">
                <a16:creationId xmlns:a16="http://schemas.microsoft.com/office/drawing/2014/main" id="{ECF5402C-CF5E-7649-CA46-E3A0009BB347}"/>
              </a:ext>
            </a:extLst>
          </p:cNvPr>
          <p:cNvCxnSpPr/>
          <p:nvPr/>
        </p:nvCxnSpPr>
        <p:spPr>
          <a:xfrm flipV="1">
            <a:off x="3499328" y="3310795"/>
            <a:ext cx="498657" cy="3631840"/>
          </a:xfrm>
          <a:prstGeom prst="curvedConnector3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Connecteur : en arc 46">
            <a:extLst>
              <a:ext uri="{FF2B5EF4-FFF2-40B4-BE49-F238E27FC236}">
                <a16:creationId xmlns:a16="http://schemas.microsoft.com/office/drawing/2014/main" id="{A619A333-1487-3ADA-DC16-CFCC423460B2}"/>
              </a:ext>
            </a:extLst>
          </p:cNvPr>
          <p:cNvCxnSpPr>
            <a:cxnSpLocks/>
          </p:cNvCxnSpPr>
          <p:nvPr/>
        </p:nvCxnSpPr>
        <p:spPr>
          <a:xfrm flipV="1">
            <a:off x="11163066" y="3617690"/>
            <a:ext cx="493960" cy="4023321"/>
          </a:xfrm>
          <a:prstGeom prst="curvedConnector3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Connecteur : en arc 47">
            <a:extLst>
              <a:ext uri="{FF2B5EF4-FFF2-40B4-BE49-F238E27FC236}">
                <a16:creationId xmlns:a16="http://schemas.microsoft.com/office/drawing/2014/main" id="{4155C9D3-F449-59E2-838B-F394155AD14B}"/>
              </a:ext>
            </a:extLst>
          </p:cNvPr>
          <p:cNvCxnSpPr>
            <a:cxnSpLocks/>
          </p:cNvCxnSpPr>
          <p:nvPr/>
        </p:nvCxnSpPr>
        <p:spPr>
          <a:xfrm>
            <a:off x="7309327" y="3292409"/>
            <a:ext cx="707592" cy="4344577"/>
          </a:xfrm>
          <a:prstGeom prst="curvedConnector3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Connecteur : en arc 48">
            <a:extLst>
              <a:ext uri="{FF2B5EF4-FFF2-40B4-BE49-F238E27FC236}">
                <a16:creationId xmlns:a16="http://schemas.microsoft.com/office/drawing/2014/main" id="{047120DF-A7B4-D9A5-E54F-72115A41BDEC}"/>
              </a:ext>
            </a:extLst>
          </p:cNvPr>
          <p:cNvCxnSpPr>
            <a:cxnSpLocks/>
          </p:cNvCxnSpPr>
          <p:nvPr/>
        </p:nvCxnSpPr>
        <p:spPr>
          <a:xfrm>
            <a:off x="14696895" y="3632922"/>
            <a:ext cx="508777" cy="3600654"/>
          </a:xfrm>
          <a:prstGeom prst="curvedConnector3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C1077CD3-884A-611C-1773-59E75F911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01"/>
    </mc:Choice>
    <mc:Fallback>
      <p:transition spd="slow" advTm="94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341459" y="-7799154"/>
            <a:ext cx="1628870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8063534" y="-7973512"/>
            <a:ext cx="162085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70744" y="4044418"/>
            <a:ext cx="8985150" cy="1693105"/>
            <a:chOff x="0" y="0"/>
            <a:chExt cx="2366459" cy="4459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6459" cy="445921"/>
            </a:xfrm>
            <a:custGeom>
              <a:avLst/>
              <a:gdLst/>
              <a:ahLst/>
              <a:cxnLst/>
              <a:rect l="l" t="t" r="r" b="b"/>
              <a:pathLst>
                <a:path w="2366459" h="445921">
                  <a:moveTo>
                    <a:pt x="17233" y="0"/>
                  </a:moveTo>
                  <a:lnTo>
                    <a:pt x="2349227" y="0"/>
                  </a:lnTo>
                  <a:cubicBezTo>
                    <a:pt x="2358744" y="0"/>
                    <a:pt x="2366459" y="7715"/>
                    <a:pt x="2366459" y="17233"/>
                  </a:cubicBezTo>
                  <a:lnTo>
                    <a:pt x="2366459" y="428688"/>
                  </a:lnTo>
                  <a:cubicBezTo>
                    <a:pt x="2366459" y="438205"/>
                    <a:pt x="2358744" y="445921"/>
                    <a:pt x="2349227" y="445921"/>
                  </a:cubicBezTo>
                  <a:lnTo>
                    <a:pt x="17233" y="445921"/>
                  </a:lnTo>
                  <a:cubicBezTo>
                    <a:pt x="12662" y="445921"/>
                    <a:pt x="8279" y="444105"/>
                    <a:pt x="5047" y="440873"/>
                  </a:cubicBezTo>
                  <a:cubicBezTo>
                    <a:pt x="1816" y="437642"/>
                    <a:pt x="0" y="433258"/>
                    <a:pt x="0" y="428688"/>
                  </a:cubicBezTo>
                  <a:lnTo>
                    <a:pt x="0" y="17233"/>
                  </a:lnTo>
                  <a:cubicBezTo>
                    <a:pt x="0" y="7715"/>
                    <a:pt x="7715" y="0"/>
                    <a:pt x="172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66459" cy="493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8691" y="4629226"/>
            <a:ext cx="787258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Recensement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des acteurs et points de vente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Plateforme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nationale de données de prix en circuits courts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u="sng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Objectif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structurer l’information économique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313153" y="4044418"/>
            <a:ext cx="8827892" cy="1693105"/>
            <a:chOff x="0" y="0"/>
            <a:chExt cx="2325041" cy="4459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25041" cy="445921"/>
            </a:xfrm>
            <a:custGeom>
              <a:avLst/>
              <a:gdLst/>
              <a:ahLst/>
              <a:cxnLst/>
              <a:rect l="l" t="t" r="r" b="b"/>
              <a:pathLst>
                <a:path w="2325041" h="445921">
                  <a:moveTo>
                    <a:pt x="17540" y="0"/>
                  </a:moveTo>
                  <a:lnTo>
                    <a:pt x="2307502" y="0"/>
                  </a:lnTo>
                  <a:cubicBezTo>
                    <a:pt x="2312154" y="0"/>
                    <a:pt x="2316615" y="1848"/>
                    <a:pt x="2319904" y="5137"/>
                  </a:cubicBezTo>
                  <a:cubicBezTo>
                    <a:pt x="2323193" y="8427"/>
                    <a:pt x="2325041" y="12888"/>
                    <a:pt x="2325041" y="17540"/>
                  </a:cubicBezTo>
                  <a:lnTo>
                    <a:pt x="2325041" y="428381"/>
                  </a:lnTo>
                  <a:cubicBezTo>
                    <a:pt x="2325041" y="438068"/>
                    <a:pt x="2317189" y="445921"/>
                    <a:pt x="2307502" y="445921"/>
                  </a:cubicBezTo>
                  <a:lnTo>
                    <a:pt x="17540" y="445921"/>
                  </a:lnTo>
                  <a:cubicBezTo>
                    <a:pt x="12888" y="445921"/>
                    <a:pt x="8427" y="444073"/>
                    <a:pt x="5137" y="440784"/>
                  </a:cubicBezTo>
                  <a:cubicBezTo>
                    <a:pt x="1848" y="437494"/>
                    <a:pt x="0" y="433033"/>
                    <a:pt x="0" y="428381"/>
                  </a:cubicBezTo>
                  <a:lnTo>
                    <a:pt x="0" y="17540"/>
                  </a:lnTo>
                  <a:cubicBezTo>
                    <a:pt x="0" y="12888"/>
                    <a:pt x="1848" y="8427"/>
                    <a:pt x="5137" y="5137"/>
                  </a:cubicBezTo>
                  <a:cubicBezTo>
                    <a:pt x="8427" y="1848"/>
                    <a:pt x="12888" y="0"/>
                    <a:pt x="175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325041" cy="493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6284082" y="4824965"/>
            <a:ext cx="3238025" cy="0"/>
          </a:xfrm>
          <a:prstGeom prst="line">
            <a:avLst/>
          </a:prstGeom>
          <a:ln w="19050" cap="flat">
            <a:solidFill>
              <a:srgbClr val="6D6A1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12" name="AutoShape 12"/>
          <p:cNvSpPr/>
          <p:nvPr/>
        </p:nvSpPr>
        <p:spPr>
          <a:xfrm>
            <a:off x="7764824" y="5115954"/>
            <a:ext cx="1757284" cy="0"/>
          </a:xfrm>
          <a:prstGeom prst="line">
            <a:avLst/>
          </a:prstGeom>
          <a:ln w="19050" cap="flat">
            <a:solidFill>
              <a:srgbClr val="6D6A1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3" name="Group 13"/>
          <p:cNvGrpSpPr/>
          <p:nvPr/>
        </p:nvGrpSpPr>
        <p:grpSpPr>
          <a:xfrm>
            <a:off x="170744" y="2215086"/>
            <a:ext cx="8973256" cy="1695982"/>
            <a:chOff x="0" y="0"/>
            <a:chExt cx="2363327" cy="4466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63327" cy="446678"/>
            </a:xfrm>
            <a:custGeom>
              <a:avLst/>
              <a:gdLst/>
              <a:ahLst/>
              <a:cxnLst/>
              <a:rect l="l" t="t" r="r" b="b"/>
              <a:pathLst>
                <a:path w="2363327" h="446678">
                  <a:moveTo>
                    <a:pt x="17256" y="0"/>
                  </a:moveTo>
                  <a:lnTo>
                    <a:pt x="2346071" y="0"/>
                  </a:lnTo>
                  <a:cubicBezTo>
                    <a:pt x="2350648" y="0"/>
                    <a:pt x="2355037" y="1818"/>
                    <a:pt x="2358273" y="5054"/>
                  </a:cubicBezTo>
                  <a:cubicBezTo>
                    <a:pt x="2361509" y="8290"/>
                    <a:pt x="2363327" y="12679"/>
                    <a:pt x="2363327" y="17256"/>
                  </a:cubicBezTo>
                  <a:lnTo>
                    <a:pt x="2363327" y="429423"/>
                  </a:lnTo>
                  <a:cubicBezTo>
                    <a:pt x="2363327" y="433999"/>
                    <a:pt x="2361509" y="438388"/>
                    <a:pt x="2358273" y="441624"/>
                  </a:cubicBezTo>
                  <a:cubicBezTo>
                    <a:pt x="2355037" y="444860"/>
                    <a:pt x="2350648" y="446678"/>
                    <a:pt x="2346071" y="446678"/>
                  </a:cubicBezTo>
                  <a:lnTo>
                    <a:pt x="17256" y="446678"/>
                  </a:lnTo>
                  <a:cubicBezTo>
                    <a:pt x="7726" y="446678"/>
                    <a:pt x="0" y="438953"/>
                    <a:pt x="0" y="429423"/>
                  </a:cubicBezTo>
                  <a:lnTo>
                    <a:pt x="0" y="17256"/>
                  </a:lnTo>
                  <a:cubicBezTo>
                    <a:pt x="0" y="12679"/>
                    <a:pt x="1818" y="8290"/>
                    <a:pt x="5054" y="5054"/>
                  </a:cubicBezTo>
                  <a:cubicBezTo>
                    <a:pt x="8290" y="1818"/>
                    <a:pt x="12679" y="0"/>
                    <a:pt x="172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363327" cy="494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569821" y="2587275"/>
            <a:ext cx="2476749" cy="870299"/>
          </a:xfrm>
          <a:custGeom>
            <a:avLst/>
            <a:gdLst/>
            <a:ahLst/>
            <a:cxnLst/>
            <a:rect l="l" t="t" r="r" b="b"/>
            <a:pathLst>
              <a:path w="2476749" h="870299">
                <a:moveTo>
                  <a:pt x="0" y="0"/>
                </a:moveTo>
                <a:lnTo>
                  <a:pt x="2476749" y="0"/>
                </a:lnTo>
                <a:lnTo>
                  <a:pt x="2476749" y="870299"/>
                </a:lnTo>
                <a:lnTo>
                  <a:pt x="0" y="870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147" t="-114839" r="-33008" b="-11806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4403606" y="2587275"/>
            <a:ext cx="2429184" cy="870299"/>
          </a:xfrm>
          <a:custGeom>
            <a:avLst/>
            <a:gdLst/>
            <a:ahLst/>
            <a:cxnLst/>
            <a:rect l="l" t="t" r="r" b="b"/>
            <a:pathLst>
              <a:path w="2429184" h="870299">
                <a:moveTo>
                  <a:pt x="0" y="0"/>
                </a:moveTo>
                <a:lnTo>
                  <a:pt x="2429185" y="0"/>
                </a:lnTo>
                <a:lnTo>
                  <a:pt x="2429185" y="870299"/>
                </a:lnTo>
                <a:lnTo>
                  <a:pt x="0" y="870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101" b="-5023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8" name="Group 18"/>
          <p:cNvGrpSpPr/>
          <p:nvPr/>
        </p:nvGrpSpPr>
        <p:grpSpPr>
          <a:xfrm>
            <a:off x="170744" y="5889671"/>
            <a:ext cx="7316868" cy="1605799"/>
            <a:chOff x="0" y="0"/>
            <a:chExt cx="1927076" cy="4229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27076" cy="422926"/>
            </a:xfrm>
            <a:custGeom>
              <a:avLst/>
              <a:gdLst/>
              <a:ahLst/>
              <a:cxnLst/>
              <a:rect l="l" t="t" r="r" b="b"/>
              <a:pathLst>
                <a:path w="1927076" h="422926">
                  <a:moveTo>
                    <a:pt x="21162" y="0"/>
                  </a:moveTo>
                  <a:lnTo>
                    <a:pt x="1905914" y="0"/>
                  </a:lnTo>
                  <a:cubicBezTo>
                    <a:pt x="1911527" y="0"/>
                    <a:pt x="1916910" y="2230"/>
                    <a:pt x="1920878" y="6198"/>
                  </a:cubicBezTo>
                  <a:cubicBezTo>
                    <a:pt x="1924847" y="10167"/>
                    <a:pt x="1927076" y="15549"/>
                    <a:pt x="1927076" y="21162"/>
                  </a:cubicBezTo>
                  <a:lnTo>
                    <a:pt x="1927076" y="401765"/>
                  </a:lnTo>
                  <a:cubicBezTo>
                    <a:pt x="1927076" y="407377"/>
                    <a:pt x="1924847" y="412760"/>
                    <a:pt x="1920878" y="416728"/>
                  </a:cubicBezTo>
                  <a:cubicBezTo>
                    <a:pt x="1916910" y="420697"/>
                    <a:pt x="1911527" y="422926"/>
                    <a:pt x="1905914" y="422926"/>
                  </a:cubicBezTo>
                  <a:lnTo>
                    <a:pt x="21162" y="422926"/>
                  </a:lnTo>
                  <a:cubicBezTo>
                    <a:pt x="15549" y="422926"/>
                    <a:pt x="10167" y="420697"/>
                    <a:pt x="6198" y="416728"/>
                  </a:cubicBezTo>
                  <a:cubicBezTo>
                    <a:pt x="2230" y="412760"/>
                    <a:pt x="0" y="407377"/>
                    <a:pt x="0" y="401765"/>
                  </a:cubicBezTo>
                  <a:lnTo>
                    <a:pt x="0" y="21162"/>
                  </a:lnTo>
                  <a:cubicBezTo>
                    <a:pt x="0" y="15549"/>
                    <a:pt x="2230" y="10167"/>
                    <a:pt x="6198" y="6198"/>
                  </a:cubicBezTo>
                  <a:cubicBezTo>
                    <a:pt x="10167" y="2230"/>
                    <a:pt x="15549" y="0"/>
                    <a:pt x="211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927076" cy="470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0744" y="7647617"/>
            <a:ext cx="10025656" cy="1343879"/>
            <a:chOff x="0" y="0"/>
            <a:chExt cx="2640502" cy="35394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640502" cy="353943"/>
            </a:xfrm>
            <a:custGeom>
              <a:avLst/>
              <a:gdLst/>
              <a:ahLst/>
              <a:cxnLst/>
              <a:rect l="l" t="t" r="r" b="b"/>
              <a:pathLst>
                <a:path w="2640502" h="353943">
                  <a:moveTo>
                    <a:pt x="15444" y="0"/>
                  </a:moveTo>
                  <a:lnTo>
                    <a:pt x="2625058" y="0"/>
                  </a:lnTo>
                  <a:cubicBezTo>
                    <a:pt x="2629154" y="0"/>
                    <a:pt x="2633082" y="1627"/>
                    <a:pt x="2635978" y="4524"/>
                  </a:cubicBezTo>
                  <a:cubicBezTo>
                    <a:pt x="2638875" y="7420"/>
                    <a:pt x="2640502" y="11348"/>
                    <a:pt x="2640502" y="15444"/>
                  </a:cubicBezTo>
                  <a:lnTo>
                    <a:pt x="2640502" y="338499"/>
                  </a:lnTo>
                  <a:cubicBezTo>
                    <a:pt x="2640502" y="342595"/>
                    <a:pt x="2638875" y="346524"/>
                    <a:pt x="2635978" y="349420"/>
                  </a:cubicBezTo>
                  <a:cubicBezTo>
                    <a:pt x="2633082" y="352316"/>
                    <a:pt x="2629154" y="353943"/>
                    <a:pt x="2625058" y="353943"/>
                  </a:cubicBezTo>
                  <a:lnTo>
                    <a:pt x="15444" y="353943"/>
                  </a:lnTo>
                  <a:cubicBezTo>
                    <a:pt x="11348" y="353943"/>
                    <a:pt x="7420" y="352316"/>
                    <a:pt x="4524" y="349420"/>
                  </a:cubicBezTo>
                  <a:cubicBezTo>
                    <a:pt x="1627" y="346524"/>
                    <a:pt x="0" y="342595"/>
                    <a:pt x="0" y="338499"/>
                  </a:cubicBezTo>
                  <a:lnTo>
                    <a:pt x="0" y="15444"/>
                  </a:lnTo>
                  <a:cubicBezTo>
                    <a:pt x="0" y="11348"/>
                    <a:pt x="1627" y="7420"/>
                    <a:pt x="4524" y="4524"/>
                  </a:cubicBezTo>
                  <a:cubicBezTo>
                    <a:pt x="7420" y="1627"/>
                    <a:pt x="11348" y="0"/>
                    <a:pt x="154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2640502" cy="401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743918" y="5966282"/>
            <a:ext cx="6914775" cy="3025214"/>
          </a:xfrm>
          <a:custGeom>
            <a:avLst/>
            <a:gdLst/>
            <a:ahLst/>
            <a:cxnLst/>
            <a:rect l="l" t="t" r="r" b="b"/>
            <a:pathLst>
              <a:path w="6914775" h="3025214">
                <a:moveTo>
                  <a:pt x="0" y="0"/>
                </a:moveTo>
                <a:lnTo>
                  <a:pt x="6914776" y="0"/>
                </a:lnTo>
                <a:lnTo>
                  <a:pt x="6914776" y="3025214"/>
                </a:lnTo>
                <a:lnTo>
                  <a:pt x="0" y="3025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extBox 25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  <p:sp>
        <p:nvSpPr>
          <p:cNvPr id="26" name="AutoShape 26"/>
          <p:cNvSpPr/>
          <p:nvPr/>
        </p:nvSpPr>
        <p:spPr>
          <a:xfrm>
            <a:off x="0" y="9304476"/>
            <a:ext cx="18288000" cy="982524"/>
          </a:xfrm>
          <a:prstGeom prst="rect">
            <a:avLst/>
          </a:prstGeom>
          <a:solidFill>
            <a:srgbClr val="878335">
              <a:alpha val="4706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27" name="TextBox 27"/>
          <p:cNvSpPr txBox="1"/>
          <p:nvPr/>
        </p:nvSpPr>
        <p:spPr>
          <a:xfrm>
            <a:off x="398691" y="2775688"/>
            <a:ext cx="8373916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+6,5 %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d’exploitations vendant en circuits courts (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en 10 ans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)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Évolution des 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attentes des consommateurs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Multiplication d’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observatoires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… sans base nationale unifiée → 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ObSAT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50865" y="4629226"/>
            <a:ext cx="8599291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Cartographie participative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nationale des circuits courts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Partenariats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avec plateformes de vente directe (La Ruche, Cagette.net)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Traitement des données (nettoyage appuyé par 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IA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98691" y="2307693"/>
            <a:ext cx="1880231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CONTEXTE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39189" y="817427"/>
            <a:ext cx="1666683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PRICCO – UNE PLATEFORME POUR STRUCTURER LES CIRCUITS COURTS EN FRANCE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989673" y="1731827"/>
            <a:ext cx="4891179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4 - Organisation &amp; acteurs de la filière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06397" y="4161231"/>
            <a:ext cx="8837603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PROJET PRICCO (INRAE – UMR INNOVATION, MONTPELLIER)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03652" y="4161231"/>
            <a:ext cx="2073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MÉTHODE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8691" y="6357666"/>
            <a:ext cx="6825763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Interface visuelle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graphiques, filtres (produit, années, comparaisons bio/conventionnel) →</a:t>
            </a:r>
            <a:r>
              <a:rPr lang="en-US" sz="1800" i="1">
                <a:solidFill>
                  <a:srgbClr val="6D6A1C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800" b="1" i="1">
                <a:solidFill>
                  <a:srgbClr val="6D6A1C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version bêta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Écart de prix bio/conv + faible en CC qu’en GMS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98691" y="5975396"/>
            <a:ext cx="586571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RÉSULTAT &amp; PREMIERS CONSTATS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98691" y="8153964"/>
            <a:ext cx="9797709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Outil collectif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mobilisant producteurs, plateformes, recherche, consommateurs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Fort intérêt des 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collectivités territoriales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, pas encore trop des pouvoirs publiques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98691" y="7809794"/>
            <a:ext cx="586571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ENJEU FILIÈRE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42050" y="9470528"/>
            <a:ext cx="17216643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Sources : Conférence SIVAL “Les circuits courts en France : des données sur la transformation et la commercialisation” (14/01/26 Manon Pradère INRAE UMR Innovation)</a:t>
            </a:r>
          </a:p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Site internet de l’Obsat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Site internet Pricco</a:t>
            </a:r>
          </a:p>
        </p:txBody>
      </p:sp>
      <p:sp>
        <p:nvSpPr>
          <p:cNvPr id="39" name="Freeform 39"/>
          <p:cNvSpPr/>
          <p:nvPr/>
        </p:nvSpPr>
        <p:spPr>
          <a:xfrm>
            <a:off x="16773933" y="240273"/>
            <a:ext cx="1264497" cy="1320347"/>
          </a:xfrm>
          <a:custGeom>
            <a:avLst/>
            <a:gdLst/>
            <a:ahLst/>
            <a:cxnLst/>
            <a:rect l="l" t="t" r="r" b="b"/>
            <a:pathLst>
              <a:path w="1264497" h="1320347">
                <a:moveTo>
                  <a:pt x="0" y="0"/>
                </a:moveTo>
                <a:lnTo>
                  <a:pt x="1264497" y="0"/>
                </a:lnTo>
                <a:lnTo>
                  <a:pt x="1264497" y="1320347"/>
                </a:lnTo>
                <a:lnTo>
                  <a:pt x="0" y="13203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A813154B-501A-9618-D557-90D491430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780"/>
    </mc:Choice>
    <mc:Fallback>
      <p:transition spd="slow" advTm="171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341459" y="-7799154"/>
            <a:ext cx="1628870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8063534" y="-7973512"/>
            <a:ext cx="162085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>
            <a:off x="0" y="9304476"/>
            <a:ext cx="18288000" cy="982524"/>
          </a:xfrm>
          <a:prstGeom prst="rect">
            <a:avLst/>
          </a:prstGeom>
          <a:solidFill>
            <a:srgbClr val="878335">
              <a:alpha val="4706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5" name="AutoShape 5"/>
          <p:cNvSpPr/>
          <p:nvPr/>
        </p:nvSpPr>
        <p:spPr>
          <a:xfrm flipV="1">
            <a:off x="4336707" y="4288944"/>
            <a:ext cx="5583837" cy="0"/>
          </a:xfrm>
          <a:prstGeom prst="line">
            <a:avLst/>
          </a:prstGeom>
          <a:ln w="38100" cap="flat">
            <a:solidFill>
              <a:srgbClr val="6D6A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9920543" y="4073996"/>
            <a:ext cx="3548544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23 -</a:t>
            </a:r>
            <a:r>
              <a:rPr lang="en-US" sz="2199" b="1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24 JANVIER 2026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23328" y="5189855"/>
            <a:ext cx="8326280" cy="935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i="1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Essen, Allemagne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878335"/>
                </a:solidFill>
                <a:latin typeface="Gotham"/>
                <a:ea typeface="Gotham"/>
                <a:cs typeface="Gotham"/>
                <a:sym typeface="Gotham"/>
              </a:rPr>
              <a:t>Salon international de l’horticulture ornementale et professionnelle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878335"/>
                </a:solidFill>
                <a:latin typeface="Gotham"/>
                <a:ea typeface="Gotham"/>
                <a:cs typeface="Gotham"/>
                <a:sym typeface="Gotham"/>
              </a:rPr>
              <a:t>→ résultats du concours AIPH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23328" y="4800600"/>
            <a:ext cx="6310070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IPM ESSEN 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20543" y="6430010"/>
            <a:ext cx="3547354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27</a:t>
            </a:r>
            <a:r>
              <a:rPr lang="en-US" sz="2199" b="1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- 30 JANVIER 2026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3255" y="6430010"/>
            <a:ext cx="2972572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2 - </a:t>
            </a:r>
            <a:r>
              <a:rPr lang="en-US" sz="2199" b="1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 FÉVRIER 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9028" y="7467118"/>
            <a:ext cx="7649946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i="1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Berlin, Allemagne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878335"/>
                </a:solidFill>
                <a:latin typeface="Gotham"/>
                <a:ea typeface="Gotham"/>
                <a:cs typeface="Gotham"/>
                <a:sym typeface="Gotham"/>
              </a:rPr>
              <a:t>Salon mondial dédié aux fruits et légumes frais, couvrant l’ensemble de la chaîne de valeur (production, sélection variétale, intrants, technologies, logistique, commerce international)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0597" y="7004050"/>
            <a:ext cx="3638193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FRUIT LOGISTICA 2026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8795689"/>
            <a:ext cx="3069312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4 - 6</a:t>
            </a:r>
            <a:r>
              <a:rPr lang="en-US" sz="2199" b="1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FÉVRIER 2026</a:t>
            </a:r>
          </a:p>
        </p:txBody>
      </p:sp>
      <p:sp>
        <p:nvSpPr>
          <p:cNvPr id="14" name="AutoShape 14"/>
          <p:cNvSpPr/>
          <p:nvPr/>
        </p:nvSpPr>
        <p:spPr>
          <a:xfrm>
            <a:off x="3855826" y="6644957"/>
            <a:ext cx="6064717" cy="0"/>
          </a:xfrm>
          <a:prstGeom prst="line">
            <a:avLst/>
          </a:prstGeom>
          <a:ln w="38100" cap="flat">
            <a:solidFill>
              <a:srgbClr val="6D6A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" name="AutoShape 15"/>
          <p:cNvSpPr/>
          <p:nvPr/>
        </p:nvSpPr>
        <p:spPr>
          <a:xfrm flipH="1">
            <a:off x="13467897" y="4288944"/>
            <a:ext cx="3296435" cy="21376"/>
          </a:xfrm>
          <a:prstGeom prst="line">
            <a:avLst/>
          </a:prstGeom>
          <a:ln w="38100" cap="flat">
            <a:solidFill>
              <a:srgbClr val="6D6A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" name="AutoShape 16"/>
          <p:cNvSpPr/>
          <p:nvPr/>
        </p:nvSpPr>
        <p:spPr>
          <a:xfrm>
            <a:off x="4098012" y="9010637"/>
            <a:ext cx="5633538" cy="0"/>
          </a:xfrm>
          <a:prstGeom prst="line">
            <a:avLst/>
          </a:prstGeom>
          <a:ln w="38100" cap="flat">
            <a:solidFill>
              <a:srgbClr val="6D6A1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18" name="AutoShape 18"/>
          <p:cNvSpPr/>
          <p:nvPr/>
        </p:nvSpPr>
        <p:spPr>
          <a:xfrm>
            <a:off x="-276596" y="4288944"/>
            <a:ext cx="1144359" cy="0"/>
          </a:xfrm>
          <a:prstGeom prst="line">
            <a:avLst/>
          </a:prstGeom>
          <a:ln w="38100" cap="flat">
            <a:solidFill>
              <a:srgbClr val="6D6A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16007191" y="2305204"/>
            <a:ext cx="1991540" cy="843915"/>
          </a:xfrm>
          <a:custGeom>
            <a:avLst/>
            <a:gdLst/>
            <a:ahLst/>
            <a:cxnLst/>
            <a:rect l="l" t="t" r="r" b="b"/>
            <a:pathLst>
              <a:path w="1991540" h="843915">
                <a:moveTo>
                  <a:pt x="0" y="0"/>
                </a:moveTo>
                <a:lnTo>
                  <a:pt x="1991539" y="0"/>
                </a:lnTo>
                <a:lnTo>
                  <a:pt x="1991539" y="843915"/>
                </a:lnTo>
                <a:lnTo>
                  <a:pt x="0" y="843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7703797" y="4560293"/>
            <a:ext cx="1452097" cy="1813315"/>
          </a:xfrm>
          <a:custGeom>
            <a:avLst/>
            <a:gdLst/>
            <a:ahLst/>
            <a:cxnLst/>
            <a:rect l="l" t="t" r="r" b="b"/>
            <a:pathLst>
              <a:path w="1452097" h="1813315">
                <a:moveTo>
                  <a:pt x="0" y="0"/>
                </a:moveTo>
                <a:lnTo>
                  <a:pt x="1452097" y="0"/>
                </a:lnTo>
                <a:lnTo>
                  <a:pt x="1452097" y="1813315"/>
                </a:lnTo>
                <a:lnTo>
                  <a:pt x="0" y="1813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12237766" y="4589616"/>
            <a:ext cx="881193" cy="906658"/>
          </a:xfrm>
          <a:custGeom>
            <a:avLst/>
            <a:gdLst/>
            <a:ahLst/>
            <a:cxnLst/>
            <a:rect l="l" t="t" r="r" b="b"/>
            <a:pathLst>
              <a:path w="881193" h="906658">
                <a:moveTo>
                  <a:pt x="0" y="0"/>
                </a:moveTo>
                <a:lnTo>
                  <a:pt x="881194" y="0"/>
                </a:lnTo>
                <a:lnTo>
                  <a:pt x="881194" y="906658"/>
                </a:lnTo>
                <a:lnTo>
                  <a:pt x="0" y="9066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888" r="-2914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4400435" y="6883082"/>
            <a:ext cx="2180300" cy="803579"/>
          </a:xfrm>
          <a:custGeom>
            <a:avLst/>
            <a:gdLst/>
            <a:ahLst/>
            <a:cxnLst/>
            <a:rect l="l" t="t" r="r" b="b"/>
            <a:pathLst>
              <a:path w="2180300" h="803579">
                <a:moveTo>
                  <a:pt x="0" y="0"/>
                </a:moveTo>
                <a:lnTo>
                  <a:pt x="2180299" y="0"/>
                </a:lnTo>
                <a:lnTo>
                  <a:pt x="2180299" y="803580"/>
                </a:lnTo>
                <a:lnTo>
                  <a:pt x="0" y="803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5280042" y="2692723"/>
            <a:ext cx="2246487" cy="595319"/>
          </a:xfrm>
          <a:custGeom>
            <a:avLst/>
            <a:gdLst/>
            <a:ahLst/>
            <a:cxnLst/>
            <a:rect l="l" t="t" r="r" b="b"/>
            <a:pathLst>
              <a:path w="2246487" h="595319">
                <a:moveTo>
                  <a:pt x="0" y="0"/>
                </a:moveTo>
                <a:lnTo>
                  <a:pt x="2246487" y="0"/>
                </a:lnTo>
                <a:lnTo>
                  <a:pt x="2246487" y="595319"/>
                </a:lnTo>
                <a:lnTo>
                  <a:pt x="0" y="5953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>
            <a:off x="570326" y="2988154"/>
            <a:ext cx="7708648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i="1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Victoria, Australie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878335"/>
                </a:solidFill>
                <a:latin typeface="Gotham"/>
                <a:ea typeface="Gotham"/>
                <a:cs typeface="Gotham"/>
                <a:sym typeface="Gotham"/>
              </a:rPr>
              <a:t>Thème : irrigation des cultures face au changement climatique, environnement et énergie (conférences, ateliers, visites techniques)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70326" y="2209644"/>
            <a:ext cx="7510524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XI SYMPOSIUM INTERNATIONAL SUR L’IRRIGATION DES CULTURES HORTICOLES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67763" y="4073997"/>
            <a:ext cx="3468944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18</a:t>
            </a:r>
            <a:r>
              <a:rPr lang="en-US" sz="2200" b="1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- 23 JANVIER 2026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73070" y="2995767"/>
            <a:ext cx="8589271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i="1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Kielce, Pologne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878335"/>
                </a:solidFill>
                <a:latin typeface="Gotham"/>
                <a:ea typeface="Gotham"/>
                <a:cs typeface="Gotham"/>
                <a:sym typeface="Gotham"/>
              </a:rPr>
              <a:t>Salon professionnel majeur en Europe centrale pour la filière F&amp;L (conférences sur innovation, production sous abri et agriculture contrôlée)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373070" y="2128992"/>
            <a:ext cx="6634121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TSW 2026 – FOIRE HORTICOLE DE POLOGNE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29028" y="666594"/>
            <a:ext cx="525131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70326" y="5168265"/>
            <a:ext cx="7660217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i="1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Angers, France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878335"/>
                </a:solidFill>
                <a:latin typeface="Gotham"/>
                <a:ea typeface="Gotham"/>
                <a:cs typeface="Gotham"/>
                <a:sym typeface="Gotham"/>
              </a:rPr>
              <a:t>Salon grand public et professionnel centré sur vins de Loire et produits locaux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70326" y="4800600"/>
            <a:ext cx="6310070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3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ANGERS LOIRE DÉGUST’ 2026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557603" y="8669173"/>
            <a:ext cx="33242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50" dirty="0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...</a:t>
            </a:r>
            <a:endParaRPr lang="en-US" sz="2499" dirty="0">
              <a:solidFill>
                <a:srgbClr val="6D6A1C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80597" y="9468078"/>
            <a:ext cx="9260732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Sources : https://www.irrigation2026.com.au/</a:t>
            </a:r>
          </a:p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https://www.fruitnet.com/eurofruit/tsw-2026-horticultural-fair-set-for-january/269213.article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https://www.salondesvinsdeloire.com/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673862" y="9468078"/>
            <a:ext cx="2334935" cy="41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9"/>
              </a:lnSpc>
              <a:spcBef>
                <a:spcPct val="0"/>
              </a:spcBef>
            </a:pPr>
            <a:r>
              <a:rPr lang="en-US" sz="1200" i="1" u="none" strike="noStrike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https://www.ipm-essen.de/</a:t>
            </a:r>
          </a:p>
          <a:p>
            <a:pPr marL="0" lvl="0" indent="0" algn="l">
              <a:lnSpc>
                <a:spcPts val="1679"/>
              </a:lnSpc>
              <a:spcBef>
                <a:spcPct val="0"/>
              </a:spcBef>
            </a:pPr>
            <a:r>
              <a:rPr lang="en-US" sz="1200" i="1" u="none" strike="noStrike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https://www.fruitlogistica.com/</a:t>
            </a: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B65BF8F1-4A1F-E51C-5419-580C47DB9011}"/>
              </a:ext>
            </a:extLst>
          </p:cNvPr>
          <p:cNvSpPr/>
          <p:nvPr/>
        </p:nvSpPr>
        <p:spPr>
          <a:xfrm rot="2340000">
            <a:off x="14164531" y="3875026"/>
            <a:ext cx="2878809" cy="3727395"/>
          </a:xfrm>
          <a:prstGeom prst="arc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AutoShape 15">
            <a:extLst>
              <a:ext uri="{FF2B5EF4-FFF2-40B4-BE49-F238E27FC236}">
                <a16:creationId xmlns:a16="http://schemas.microsoft.com/office/drawing/2014/main" id="{EFF34437-AD59-B02B-E554-688E514A6579}"/>
              </a:ext>
            </a:extLst>
          </p:cNvPr>
          <p:cNvSpPr/>
          <p:nvPr/>
        </p:nvSpPr>
        <p:spPr>
          <a:xfrm flipH="1">
            <a:off x="13467896" y="6611422"/>
            <a:ext cx="3296435" cy="21376"/>
          </a:xfrm>
          <a:prstGeom prst="line">
            <a:avLst/>
          </a:prstGeom>
          <a:ln w="38100" cap="flat">
            <a:solidFill>
              <a:srgbClr val="6D6A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8A931A6D-F36C-0D0E-0890-FDE3D94FC37D}"/>
              </a:ext>
            </a:extLst>
          </p:cNvPr>
          <p:cNvSpPr/>
          <p:nvPr/>
        </p:nvSpPr>
        <p:spPr>
          <a:xfrm rot="12780000">
            <a:off x="195752" y="5531124"/>
            <a:ext cx="2878809" cy="3727395"/>
          </a:xfrm>
          <a:prstGeom prst="arc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AutoShape 14">
            <a:extLst>
              <a:ext uri="{FF2B5EF4-FFF2-40B4-BE49-F238E27FC236}">
                <a16:creationId xmlns:a16="http://schemas.microsoft.com/office/drawing/2014/main" id="{E0505C00-91F7-ED11-BA6B-437A86966F3C}"/>
              </a:ext>
            </a:extLst>
          </p:cNvPr>
          <p:cNvSpPr/>
          <p:nvPr/>
        </p:nvSpPr>
        <p:spPr>
          <a:xfrm flipV="1">
            <a:off x="387363" y="6597864"/>
            <a:ext cx="473264" cy="37153"/>
          </a:xfrm>
          <a:prstGeom prst="line">
            <a:avLst/>
          </a:prstGeom>
          <a:ln w="38100" cap="flat">
            <a:solidFill>
              <a:srgbClr val="6D6A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CF7AF847-8545-3CCC-0640-CF4C65EE6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917"/>
    </mc:Choice>
    <mc:Fallback>
      <p:transition spd="slow" advTm="9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30877" y="3677720"/>
            <a:ext cx="13426246" cy="2517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16"/>
              </a:lnSpc>
            </a:pPr>
            <a:r>
              <a:rPr lang="en-US" sz="8346">
                <a:solidFill>
                  <a:srgbClr val="87833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MERCI POUR VOTRE ATTENTION :)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3CCE8A-85E8-3DD0-0A02-712A36A51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3"/>
    </mc:Choice>
    <mc:Fallback>
      <p:transition spd="slow" advTm="8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3843" y="-222831"/>
            <a:ext cx="21448020" cy="11165010"/>
          </a:xfrm>
          <a:prstGeom prst="rect">
            <a:avLst/>
          </a:prstGeom>
          <a:solidFill>
            <a:srgbClr val="878335">
              <a:alpha val="12941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3450" y="1000125"/>
            <a:ext cx="17904550" cy="931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1 - Innovations </a:t>
            </a:r>
            <a:r>
              <a:rPr lang="en-US" sz="1350" b="1" i="1" err="1">
                <a:latin typeface="Gotham Bold Italics"/>
                <a:ea typeface="Gotham Bold Italics"/>
                <a:cs typeface="Gotham Bold Italics"/>
                <a:sym typeface="Gotham Bold Italics"/>
              </a:rPr>
              <a:t>technologiques</a:t>
            </a: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 et innovations </a:t>
            </a:r>
            <a:r>
              <a:rPr lang="en-US" sz="1350" b="1" i="1" err="1">
                <a:latin typeface="Gotham Bold Italics"/>
                <a:ea typeface="Gotham Bold Italics"/>
                <a:cs typeface="Gotham Bold Italics"/>
                <a:sym typeface="Gotham Bold Italics"/>
              </a:rPr>
              <a:t>produits</a:t>
            </a: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 </a:t>
            </a:r>
            <a:endParaRPr lang="en-US" sz="1350" b="1" i="1" dirty="0">
              <a:latin typeface="Gotham Bold Italics"/>
              <a:ea typeface="Gotham Bold Italics"/>
              <a:cs typeface="Gotham Bold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Sival, communiqué de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presse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du 8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janvier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2026, https://www.sival-angers.com/app/uploads/sites/2/2026/01/cp_tempsforts.pdf  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Sival, communiqué de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presse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du 15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janvier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2026, https://www.sival-angers.com/app/uploads/sites/2/2026/01/cp_cloture_verbatim.pdf  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Sival Innovation,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Lauréats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2026, https://www.sival-innovation.com/  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Amoéba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, communiqué de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presse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du 5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juin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2023, https://amoeba-nature.com/wp-content/uploads/2023/06/CP-Lancement-AXPERA-VDEF.pdf  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Sival Innovation, 2026, AXPERA, https://www.sival-innovation.com/axpera/  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Plaquette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commerciale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AXPERA, 2025, Le premier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biofongicide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anti-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mildiou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et anti-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oïdium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à bas de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lysat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d’amibe</a:t>
            </a:r>
            <a:endParaRPr lang="en-US" sz="1350" i="1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VOLTZ-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Maraîchage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, communiqué de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presse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nouveauté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tomate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/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ToBRFV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, https://fr.voltz-maraichage.com/sites/default/files/2025-12/Communiqu%C3%A9%20de%20presse%20Carlitos%20F1.pdf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algn="l">
              <a:lnSpc>
                <a:spcPts val="699"/>
              </a:lnSpc>
            </a:pP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algn="l">
              <a:lnSpc>
                <a:spcPts val="1959"/>
              </a:lnSpc>
            </a:pP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2 - </a:t>
            </a:r>
            <a:r>
              <a:rPr lang="en-US" sz="1350" b="1" i="1" err="1">
                <a:latin typeface="Gotham Bold Italics"/>
                <a:ea typeface="Gotham Bold Italics"/>
                <a:cs typeface="Gotham Bold Italics"/>
                <a:sym typeface="Gotham Bold Italics"/>
              </a:rPr>
              <a:t>Actualités</a:t>
            </a: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 </a:t>
            </a:r>
            <a:r>
              <a:rPr lang="en-US" sz="1350" b="1" i="1" err="1">
                <a:latin typeface="Gotham Bold Italics"/>
                <a:ea typeface="Gotham Bold Italics"/>
                <a:cs typeface="Gotham Bold Italics"/>
                <a:sym typeface="Gotham Bold Italics"/>
              </a:rPr>
              <a:t>internationales</a:t>
            </a: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 </a:t>
            </a:r>
            <a:endParaRPr lang="en-US" sz="1350" b="1" i="1" dirty="0">
              <a:latin typeface="Gotham Bold Italics"/>
              <a:ea typeface="Gotham Bold Italics"/>
              <a:cs typeface="Gotham Bold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AIPH - Wikipedia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, https://en.wikipedia.org/wiki/AIPH 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“Finalists announced for Young International Grower of the Year 2026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",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rédigé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le 6/01/2026 par Hannah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Pinnells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, https://aiph.org/latest-news/young-international-grower-of-the-year-finalists-2026/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“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Pénétrer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de nouveaux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marchés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en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renouant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avec les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racines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”,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rédigé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le 05/01/2023, 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https://www.bpnieuws.nl/article/9491486/nieuwe-markten-betreden-door-terug-te-grijpen-naar-de-roots/</a:t>
            </a:r>
            <a:endParaRPr lang="en-US" sz="1350" i="1" dirty="0">
              <a:latin typeface="Gotham Italics"/>
              <a:ea typeface="Gotham Italics"/>
              <a:cs typeface="Gotham Itali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Biofil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,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janv-fev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2026, “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Réviser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, simplifier, sans toucher aux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fondamentaux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” (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itw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de Michel Reynaud, vice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président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d’Ecocert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&amp;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membre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de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Ifoam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Europe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FNAB, 2025 : https://www.fnab.org/revision-du-reglement-bio-europeen-une-proposition-contenue-rassurante-fidele-aux-principes-de-la-bio-mais-des-alertes-majeures-sur-les-volailles/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European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Comission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, 2025 : https://agriculture.ec.europa.eu/media/news/organic-rulebook-fit-future-2025-12-17_en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spc="27" err="1">
                <a:latin typeface="Gotham Italics"/>
                <a:ea typeface="Gotham Italics"/>
                <a:cs typeface="Gotham Italics"/>
                <a:sym typeface="Gotham Italics"/>
              </a:rPr>
              <a:t>Bioeco</a:t>
            </a:r>
            <a:r>
              <a:rPr lang="en-US" sz="1350" i="1" spc="27" dirty="0">
                <a:latin typeface="Gotham Italics"/>
                <a:ea typeface="Gotham Italics"/>
                <a:cs typeface="Gotham Italics"/>
                <a:sym typeface="Gotham Italics"/>
              </a:rPr>
              <a:t> Actual, 2025 : https://www.bioecoactual.com/en/2025/12/22/ifoam-organics-europe-amendment-organic-regulation/</a:t>
            </a:r>
            <a:endParaRPr lang="en-US" sz="1350" i="1" spc="27" dirty="0">
              <a:latin typeface="Gotham Italics"/>
              <a:ea typeface="Gotham Italics"/>
              <a:cs typeface="Gotham Italics"/>
            </a:endParaRPr>
          </a:p>
          <a:p>
            <a:pPr algn="l">
              <a:lnSpc>
                <a:spcPts val="699"/>
              </a:lnSpc>
            </a:pPr>
            <a:endParaRPr lang="en-US" sz="1350" i="1" spc="27" dirty="0">
              <a:latin typeface="Gotham Italics"/>
              <a:ea typeface="Gotham Italics"/>
              <a:cs typeface="Gotham Italics"/>
            </a:endParaRPr>
          </a:p>
          <a:p>
            <a:pPr algn="l">
              <a:lnSpc>
                <a:spcPts val="1959"/>
              </a:lnSpc>
            </a:pP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3 - Commerce &amp; </a:t>
            </a:r>
            <a:r>
              <a:rPr lang="en-US" sz="1350" b="1" i="1" err="1">
                <a:latin typeface="Gotham Bold Italics"/>
                <a:ea typeface="Gotham Bold Italics"/>
                <a:cs typeface="Gotham Bold Italics"/>
                <a:sym typeface="Gotham Bold Italics"/>
              </a:rPr>
              <a:t>réglementation</a:t>
            </a:r>
            <a:endParaRPr lang="en-US" sz="1350" b="1" i="1">
              <a:latin typeface="Gotham Bold Italics"/>
              <a:ea typeface="Gotham Bold Italics"/>
              <a:cs typeface="Gotham Bold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Résultats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économiques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et surfaces de production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horticole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en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2024,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Valhor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(données issues de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l’Agreste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),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publié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le 02/01/2026,  https://www.valhor.fr/actualites/statistiques-publiques-agricoles-et-horticoles-2024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Réussir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: https://www.reussir.fr/grandes-cultures/registre-phytosanitaire-numerique-annie-genevard-fixe-les-regles-pour-2027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European Commission : https://policy.trade.ec.europa.eu/eu-trade-relationships-country-and-region/countries-and-regions/mercosur/eu-mercosur-agreement_en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Agrinfo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: https://agrinfo.eu/book-of-reports/new-year-regulatory-overview-requirements-that-apply-from-2026/translate/fr/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Légifrance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: https://www.legifrance.gouv.fr/jorf/id/JORFTEXT000053313910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Ecologie.gouv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: https://www.ecologie.gouv.fr/politiques-publiques/mecanisme-dajustement-carbone-aux-frontieres-macf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algn="l">
              <a:lnSpc>
                <a:spcPts val="699"/>
              </a:lnSpc>
            </a:pP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algn="l">
              <a:lnSpc>
                <a:spcPts val="1959"/>
              </a:lnSpc>
            </a:pP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4 - </a:t>
            </a:r>
            <a:r>
              <a:rPr lang="en-US" sz="1350" b="1" i="1" err="1">
                <a:latin typeface="Gotham Bold Italics"/>
                <a:ea typeface="Gotham Bold Italics"/>
                <a:cs typeface="Gotham Bold Italics"/>
                <a:sym typeface="Gotham Bold Italics"/>
              </a:rPr>
              <a:t>Organisation</a:t>
            </a: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 de la </a:t>
            </a:r>
            <a:r>
              <a:rPr lang="en-US" sz="1350" b="1" i="1" err="1">
                <a:latin typeface="Gotham Bold Italics"/>
                <a:ea typeface="Gotham Bold Italics"/>
                <a:cs typeface="Gotham Bold Italics"/>
                <a:sym typeface="Gotham Bold Italics"/>
              </a:rPr>
              <a:t>filière</a:t>
            </a: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 </a:t>
            </a:r>
            <a:r>
              <a:rPr lang="en-US" sz="1350" b="1" i="1" err="1">
                <a:latin typeface="Gotham Bold Italics"/>
                <a:ea typeface="Gotham Bold Italics"/>
                <a:cs typeface="Gotham Bold Italics"/>
                <a:sym typeface="Gotham Bold Italics"/>
              </a:rPr>
              <a:t>horticole</a:t>
            </a: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 &amp; </a:t>
            </a:r>
            <a:r>
              <a:rPr lang="en-US" sz="1350" b="1" i="1" err="1">
                <a:latin typeface="Gotham Bold Italics"/>
                <a:ea typeface="Gotham Bold Italics"/>
                <a:cs typeface="Gotham Bold Italics"/>
                <a:sym typeface="Gotham Bold Italics"/>
              </a:rPr>
              <a:t>acteurs</a:t>
            </a:r>
            <a:endParaRPr lang="en-US" sz="1350" b="1" i="1">
              <a:latin typeface="Gotham Bold Italics"/>
              <a:ea typeface="Gotham Bold Italics"/>
              <a:cs typeface="Gotham Bold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Agreste, Bilan 2025 de la production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arboricole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en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France: Un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contexte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contrasté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selon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les fruits, (estimation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établies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au 1er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juillet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2025).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Conférence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SIVAL “Les circuits courts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en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France : des données sur la transformation et la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commercialisation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” (14/01/26 Manon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Pradère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INRAE UMR Innovation)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Obsat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: https://obsat.org/ 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301625" lvl="1" indent="-150495" algn="l">
              <a:lnSpc>
                <a:spcPts val="1959"/>
              </a:lnSpc>
              <a:buFont typeface="Arial"/>
              <a:buChar char="•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Pricco : https://pricco.sk8.inrae.fr/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algn="l">
              <a:lnSpc>
                <a:spcPts val="699"/>
              </a:lnSpc>
            </a:pP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algn="l">
              <a:lnSpc>
                <a:spcPts val="1959"/>
              </a:lnSpc>
            </a:pPr>
            <a:r>
              <a:rPr lang="en-US" sz="1350" b="1" i="1" dirty="0">
                <a:latin typeface="Gotham Bold Italics"/>
                <a:ea typeface="Gotham Bold Italics"/>
                <a:cs typeface="Gotham Bold Italics"/>
                <a:sym typeface="Gotham Bold Italics"/>
              </a:rPr>
              <a:t>Agenda</a:t>
            </a:r>
            <a:endParaRPr lang="en-US" sz="1350" b="1" i="1" dirty="0">
              <a:latin typeface="Gotham Bold Italics"/>
              <a:ea typeface="Gotham Bold Italics"/>
              <a:cs typeface="Gotham Bold Italics"/>
            </a:endParaRPr>
          </a:p>
          <a:p>
            <a:pPr marL="603885" lvl="2" indent="-201295" algn="l">
              <a:lnSpc>
                <a:spcPts val="1959"/>
              </a:lnSpc>
              <a:buFont typeface="Arial"/>
              <a:buChar char="⚬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Irrigation 2026 : https://www.irrigation2026.com.au/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603885" lvl="2" indent="-201295" algn="l">
              <a:lnSpc>
                <a:spcPts val="1959"/>
              </a:lnSpc>
              <a:buFont typeface="Arial"/>
              <a:buChar char="⚬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Fruit net : https://www.fruitnet.com/eurofruit/tsw-2026-horticultural-fair-set-for-january/269213.article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603885" lvl="2" indent="-201295" algn="l">
              <a:lnSpc>
                <a:spcPts val="1959"/>
              </a:lnSpc>
              <a:buFont typeface="Arial"/>
              <a:buChar char="⚬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Salon des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vins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de Loire : https://www.salondesvinsdeloire.com/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603885" lvl="2" indent="-201295" algn="l">
              <a:lnSpc>
                <a:spcPts val="1959"/>
              </a:lnSpc>
              <a:buFont typeface="Arial"/>
              <a:buChar char="⚬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IPM </a:t>
            </a:r>
            <a:r>
              <a:rPr lang="en-US" sz="1350" i="1" err="1">
                <a:latin typeface="Gotham Italics"/>
                <a:ea typeface="Gotham Italics"/>
                <a:cs typeface="Gotham Italics"/>
                <a:sym typeface="Gotham Italics"/>
              </a:rPr>
              <a:t>essen</a:t>
            </a: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 : https://www.ipm-essen.de/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  <a:p>
            <a:pPr marL="603885" lvl="2" indent="-201295" algn="l">
              <a:lnSpc>
                <a:spcPts val="1959"/>
              </a:lnSpc>
              <a:buFont typeface="Arial"/>
              <a:buChar char="⚬"/>
            </a:pPr>
            <a:r>
              <a:rPr lang="en-US" sz="1350" i="1" dirty="0">
                <a:latin typeface="Gotham Italics"/>
                <a:ea typeface="Gotham Italics"/>
                <a:cs typeface="Gotham Italics"/>
                <a:sym typeface="Gotham Italics"/>
              </a:rPr>
              <a:t>Fruit Logistica : https://www.fruitlogistica.com/</a:t>
            </a:r>
            <a:endParaRPr lang="en-US" sz="1350" i="1" dirty="0">
              <a:latin typeface="Gotham Italics"/>
              <a:ea typeface="Gotham Italics"/>
              <a:cs typeface="Gotham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83450" y="366253"/>
            <a:ext cx="1110433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dirty="0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SOURCES BIBLIOGRAPHIQUES &amp; SITOGRAPHIQUES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124957" y="9258300"/>
            <a:ext cx="1175568" cy="137659"/>
          </a:xfrm>
          <a:prstGeom prst="rect">
            <a:avLst/>
          </a:prstGeom>
          <a:solidFill>
            <a:srgbClr val="878335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288000" cy="1493392"/>
          </a:xfrm>
          <a:prstGeom prst="rect">
            <a:avLst/>
          </a:prstGeom>
          <a:solidFill>
            <a:srgbClr val="878335">
              <a:alpha val="4706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435798" y="410424"/>
            <a:ext cx="805668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ORDRE DU JOUR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13361" y="2187670"/>
            <a:ext cx="11638841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Sival 2026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    → Dossier : Axpera, nouveau biofongicide élu Sival d’or 2026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CARLITOS F1 - nouvelle variété de tomate de VOLTZ Maraîchage résistante au ToBRFV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8166" y="2236088"/>
            <a:ext cx="5103166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1 - INNOVATIONS TECHNOLOGIQUES/PRODUIT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8166" y="3877564"/>
            <a:ext cx="478416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2 - ACTUALITÉS INTERNATIONALES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8166" y="5523325"/>
            <a:ext cx="538519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3 - COMMERCE &amp; RÉGLEMENTATION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8166" y="7169086"/>
            <a:ext cx="394526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4 - ORGANISATION &amp; ACTEURS DE LA FILIÈRE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8166" y="8729122"/>
            <a:ext cx="538519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13361" y="5651118"/>
            <a:ext cx="10391066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Résultats économiques &amp; surfaces de production en horticulture en 2024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Panorama des réglementations qui changent en janvier 2026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13361" y="7296880"/>
            <a:ext cx="941929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Bilan 2025 de la production arboricole en France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Pricco - un outil pour structurer les circuits-courts</a:t>
            </a:r>
          </a:p>
        </p:txBody>
      </p:sp>
      <p:sp>
        <p:nvSpPr>
          <p:cNvPr id="14" name="AutoShape 14"/>
          <p:cNvSpPr/>
          <p:nvPr/>
        </p:nvSpPr>
        <p:spPr>
          <a:xfrm flipH="1">
            <a:off x="435798" y="5190198"/>
            <a:ext cx="17276944" cy="0"/>
          </a:xfrm>
          <a:prstGeom prst="line">
            <a:avLst/>
          </a:prstGeom>
          <a:ln w="38100" cap="flat">
            <a:solidFill>
              <a:srgbClr val="A29D4E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6213361" y="4005357"/>
            <a:ext cx="10391066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3 </a:t>
            </a:r>
            <a:r>
              <a:rPr lang="en-US" sz="200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finalistes</a:t>
            </a:r>
            <a:r>
              <a:rPr lang="en-US" sz="200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du concours AIPH</a:t>
            </a:r>
            <a:endParaRPr lang="fr-FR" dirty="0"/>
          </a:p>
          <a:p>
            <a:pPr marL="431800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Proposition de </a:t>
            </a:r>
            <a:r>
              <a:rPr lang="en-US" sz="200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révision</a:t>
            </a:r>
            <a:r>
              <a:rPr lang="en-US" sz="200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du </a:t>
            </a:r>
            <a:r>
              <a:rPr lang="en-US" sz="200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réglement</a:t>
            </a:r>
            <a:r>
              <a:rPr lang="en-US" sz="2000" dirty="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 bio </a:t>
            </a:r>
            <a:r>
              <a:rPr lang="en-US" sz="2000" dirty="0" err="1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européen</a:t>
            </a:r>
            <a:endParaRPr lang="en-US" sz="2000" dirty="0" err="1">
              <a:solidFill>
                <a:srgbClr val="452918"/>
              </a:solidFill>
              <a:latin typeface="Gotham"/>
              <a:ea typeface="Gotham"/>
              <a:cs typeface="Gotham"/>
            </a:endParaRPr>
          </a:p>
        </p:txBody>
      </p:sp>
      <p:sp>
        <p:nvSpPr>
          <p:cNvPr id="16" name="AutoShape 16"/>
          <p:cNvSpPr/>
          <p:nvPr/>
        </p:nvSpPr>
        <p:spPr>
          <a:xfrm flipH="1">
            <a:off x="435798" y="3544189"/>
            <a:ext cx="17276944" cy="0"/>
          </a:xfrm>
          <a:prstGeom prst="line">
            <a:avLst/>
          </a:prstGeom>
          <a:ln w="38100" cap="flat">
            <a:solidFill>
              <a:srgbClr val="A29D4E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" name="AutoShape 17"/>
          <p:cNvSpPr/>
          <p:nvPr/>
        </p:nvSpPr>
        <p:spPr>
          <a:xfrm flipH="1">
            <a:off x="435798" y="6764750"/>
            <a:ext cx="17276944" cy="0"/>
          </a:xfrm>
          <a:prstGeom prst="line">
            <a:avLst/>
          </a:prstGeom>
          <a:ln w="38100" cap="flat">
            <a:solidFill>
              <a:srgbClr val="A29D4E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" name="AutoShape 18"/>
          <p:cNvSpPr/>
          <p:nvPr/>
        </p:nvSpPr>
        <p:spPr>
          <a:xfrm flipH="1">
            <a:off x="435798" y="8486711"/>
            <a:ext cx="17276944" cy="0"/>
          </a:xfrm>
          <a:prstGeom prst="line">
            <a:avLst/>
          </a:prstGeom>
          <a:ln w="38100" cap="flat">
            <a:solidFill>
              <a:srgbClr val="A29D4E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16678900" y="119078"/>
            <a:ext cx="1306056" cy="1363741"/>
          </a:xfrm>
          <a:custGeom>
            <a:avLst/>
            <a:gdLst/>
            <a:ahLst/>
            <a:cxnLst/>
            <a:rect l="l" t="t" r="r" b="b"/>
            <a:pathLst>
              <a:path w="1306056" h="1363741">
                <a:moveTo>
                  <a:pt x="0" y="0"/>
                </a:moveTo>
                <a:lnTo>
                  <a:pt x="1306056" y="0"/>
                </a:lnTo>
                <a:lnTo>
                  <a:pt x="1306056" y="1363742"/>
                </a:lnTo>
                <a:lnTo>
                  <a:pt x="0" y="1363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71D30269-B55B-8032-695F-5773BFB24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56"/>
    </mc:Choice>
    <mc:Fallback>
      <p:transition spd="slow" advTm="65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5026898" y="-2969498"/>
            <a:ext cx="8379460" cy="16375856"/>
          </a:xfrm>
          <a:prstGeom prst="rect">
            <a:avLst/>
          </a:prstGeom>
          <a:solidFill>
            <a:srgbClr val="6D6A1C">
              <a:alpha val="34902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5944872" y="6154848"/>
            <a:ext cx="5210285" cy="2926325"/>
          </a:xfrm>
          <a:custGeom>
            <a:avLst/>
            <a:gdLst/>
            <a:ahLst/>
            <a:cxnLst/>
            <a:rect l="l" t="t" r="r" b="b"/>
            <a:pathLst>
              <a:path w="5210285" h="2926325">
                <a:moveTo>
                  <a:pt x="0" y="0"/>
                </a:moveTo>
                <a:lnTo>
                  <a:pt x="5210286" y="0"/>
                </a:lnTo>
                <a:lnTo>
                  <a:pt x="5210286" y="2926325"/>
                </a:lnTo>
                <a:lnTo>
                  <a:pt x="0" y="2926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690484" y="3300908"/>
            <a:ext cx="14563351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87833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1 - INNOVATIONS TECHNOLOGIQUES 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87833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&amp;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87833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INNOVATIONS PRODUITS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47917" y="9767097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6" name="AutoShape 6"/>
          <p:cNvSpPr/>
          <p:nvPr/>
        </p:nvSpPr>
        <p:spPr>
          <a:xfrm rot="5400000">
            <a:off x="5055195" y="-3640146"/>
            <a:ext cx="8939436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E2AB449-B81C-DEEA-E9ED-955852592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3"/>
    </mc:Choice>
    <mc:Fallback>
      <p:transition spd="slow" advTm="4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341459" y="-7799154"/>
            <a:ext cx="1628870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8063534" y="-7973512"/>
            <a:ext cx="162085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9304476"/>
            <a:ext cx="18288000" cy="982524"/>
          </a:xfrm>
          <a:prstGeom prst="rect">
            <a:avLst/>
          </a:prstGeom>
          <a:solidFill>
            <a:srgbClr val="878335">
              <a:alpha val="4706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AutoShape 6"/>
          <p:cNvSpPr/>
          <p:nvPr/>
        </p:nvSpPr>
        <p:spPr>
          <a:xfrm>
            <a:off x="5539869" y="2676787"/>
            <a:ext cx="312470" cy="0"/>
          </a:xfrm>
          <a:prstGeom prst="line">
            <a:avLst/>
          </a:prstGeom>
          <a:ln w="57150" cap="flat">
            <a:solidFill>
              <a:srgbClr val="8783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" name="AutoShape 7"/>
          <p:cNvSpPr/>
          <p:nvPr/>
        </p:nvSpPr>
        <p:spPr>
          <a:xfrm>
            <a:off x="12100074" y="2676787"/>
            <a:ext cx="312470" cy="0"/>
          </a:xfrm>
          <a:prstGeom prst="line">
            <a:avLst/>
          </a:prstGeom>
          <a:ln w="57150" cap="flat">
            <a:solidFill>
              <a:srgbClr val="8783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3133912" y="3299100"/>
            <a:ext cx="1163405" cy="1163405"/>
          </a:xfrm>
          <a:custGeom>
            <a:avLst/>
            <a:gdLst/>
            <a:ahLst/>
            <a:cxnLst/>
            <a:rect l="l" t="t" r="r" b="b"/>
            <a:pathLst>
              <a:path w="1163405" h="1163405">
                <a:moveTo>
                  <a:pt x="0" y="0"/>
                </a:moveTo>
                <a:lnTo>
                  <a:pt x="1163405" y="0"/>
                </a:lnTo>
                <a:lnTo>
                  <a:pt x="1163405" y="1163405"/>
                </a:lnTo>
                <a:lnTo>
                  <a:pt x="0" y="116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5750988" y="4822622"/>
            <a:ext cx="2318601" cy="3107404"/>
          </a:xfrm>
          <a:custGeom>
            <a:avLst/>
            <a:gdLst/>
            <a:ahLst/>
            <a:cxnLst/>
            <a:rect l="l" t="t" r="r" b="b"/>
            <a:pathLst>
              <a:path w="2318601" h="3107404">
                <a:moveTo>
                  <a:pt x="0" y="0"/>
                </a:moveTo>
                <a:lnTo>
                  <a:pt x="2318601" y="0"/>
                </a:lnTo>
                <a:lnTo>
                  <a:pt x="2318601" y="3107404"/>
                </a:lnTo>
                <a:lnTo>
                  <a:pt x="0" y="3107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634036" y="6012074"/>
            <a:ext cx="1663786" cy="2495679"/>
          </a:xfrm>
          <a:custGeom>
            <a:avLst/>
            <a:gdLst/>
            <a:ahLst/>
            <a:cxnLst/>
            <a:rect l="l" t="t" r="r" b="b"/>
            <a:pathLst>
              <a:path w="1663786" h="2495679">
                <a:moveTo>
                  <a:pt x="0" y="0"/>
                </a:moveTo>
                <a:lnTo>
                  <a:pt x="1663786" y="0"/>
                </a:lnTo>
                <a:lnTo>
                  <a:pt x="1663786" y="2495679"/>
                </a:lnTo>
                <a:lnTo>
                  <a:pt x="0" y="24956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3532924" y="5048935"/>
            <a:ext cx="1509737" cy="1887171"/>
          </a:xfrm>
          <a:custGeom>
            <a:avLst/>
            <a:gdLst/>
            <a:ahLst/>
            <a:cxnLst/>
            <a:rect l="l" t="t" r="r" b="b"/>
            <a:pathLst>
              <a:path w="1509737" h="1887171">
                <a:moveTo>
                  <a:pt x="0" y="0"/>
                </a:moveTo>
                <a:lnTo>
                  <a:pt x="1509736" y="0"/>
                </a:lnTo>
                <a:lnTo>
                  <a:pt x="1509736" y="1887171"/>
                </a:lnTo>
                <a:lnTo>
                  <a:pt x="0" y="18871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6327982" y="6499518"/>
            <a:ext cx="2427258" cy="1955852"/>
          </a:xfrm>
          <a:custGeom>
            <a:avLst/>
            <a:gdLst/>
            <a:ahLst/>
            <a:cxnLst/>
            <a:rect l="l" t="t" r="r" b="b"/>
            <a:pathLst>
              <a:path w="2427258" h="1955852">
                <a:moveTo>
                  <a:pt x="0" y="0"/>
                </a:moveTo>
                <a:lnTo>
                  <a:pt x="2427258" y="0"/>
                </a:lnTo>
                <a:lnTo>
                  <a:pt x="2427258" y="1955852"/>
                </a:lnTo>
                <a:lnTo>
                  <a:pt x="0" y="19558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4841" r="-393" b="-132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9618676" y="5107522"/>
            <a:ext cx="2077649" cy="1454355"/>
          </a:xfrm>
          <a:custGeom>
            <a:avLst/>
            <a:gdLst/>
            <a:ahLst/>
            <a:cxnLst/>
            <a:rect l="l" t="t" r="r" b="b"/>
            <a:pathLst>
              <a:path w="2077649" h="1454355">
                <a:moveTo>
                  <a:pt x="0" y="0"/>
                </a:moveTo>
                <a:lnTo>
                  <a:pt x="2077649" y="0"/>
                </a:lnTo>
                <a:lnTo>
                  <a:pt x="2077649" y="1454354"/>
                </a:lnTo>
                <a:lnTo>
                  <a:pt x="0" y="14543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2695432" y="6707925"/>
            <a:ext cx="2118029" cy="1191392"/>
          </a:xfrm>
          <a:custGeom>
            <a:avLst/>
            <a:gdLst/>
            <a:ahLst/>
            <a:cxnLst/>
            <a:rect l="l" t="t" r="r" b="b"/>
            <a:pathLst>
              <a:path w="2118029" h="1191392">
                <a:moveTo>
                  <a:pt x="0" y="0"/>
                </a:moveTo>
                <a:lnTo>
                  <a:pt x="2118029" y="0"/>
                </a:lnTo>
                <a:lnTo>
                  <a:pt x="2118029" y="1191392"/>
                </a:lnTo>
                <a:lnTo>
                  <a:pt x="0" y="1191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0" r="-6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4931593" y="3675380"/>
            <a:ext cx="842481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452918"/>
                </a:solidFill>
                <a:latin typeface="Gotham Bold"/>
                <a:ea typeface="Gotham Bold"/>
                <a:cs typeface="Gotham Bold"/>
                <a:sym typeface="Gotham Bold"/>
              </a:rPr>
              <a:t>Concours Sival Innovation : 5 Sival d’or dans 4 catégories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994582" y="3299100"/>
            <a:ext cx="1163405" cy="1163405"/>
          </a:xfrm>
          <a:custGeom>
            <a:avLst/>
            <a:gdLst/>
            <a:ahLst/>
            <a:cxnLst/>
            <a:rect l="l" t="t" r="r" b="b"/>
            <a:pathLst>
              <a:path w="1163405" h="1163405">
                <a:moveTo>
                  <a:pt x="0" y="0"/>
                </a:moveTo>
                <a:lnTo>
                  <a:pt x="1163405" y="0"/>
                </a:lnTo>
                <a:lnTo>
                  <a:pt x="1163405" y="1163405"/>
                </a:lnTo>
                <a:lnTo>
                  <a:pt x="0" y="1163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7" name="Group 17"/>
          <p:cNvGrpSpPr/>
          <p:nvPr/>
        </p:nvGrpSpPr>
        <p:grpSpPr>
          <a:xfrm>
            <a:off x="4628650" y="3576341"/>
            <a:ext cx="8737282" cy="643920"/>
            <a:chOff x="0" y="0"/>
            <a:chExt cx="2301177" cy="16959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01177" cy="169592"/>
            </a:xfrm>
            <a:custGeom>
              <a:avLst/>
              <a:gdLst/>
              <a:ahLst/>
              <a:cxnLst/>
              <a:rect l="l" t="t" r="r" b="b"/>
              <a:pathLst>
                <a:path w="2301177" h="169592">
                  <a:moveTo>
                    <a:pt x="17722" y="0"/>
                  </a:moveTo>
                  <a:lnTo>
                    <a:pt x="2283456" y="0"/>
                  </a:lnTo>
                  <a:cubicBezTo>
                    <a:pt x="2288156" y="0"/>
                    <a:pt x="2292663" y="1867"/>
                    <a:pt x="2295987" y="5191"/>
                  </a:cubicBezTo>
                  <a:cubicBezTo>
                    <a:pt x="2299310" y="8514"/>
                    <a:pt x="2301177" y="13022"/>
                    <a:pt x="2301177" y="17722"/>
                  </a:cubicBezTo>
                  <a:lnTo>
                    <a:pt x="2301177" y="151870"/>
                  </a:lnTo>
                  <a:cubicBezTo>
                    <a:pt x="2301177" y="156571"/>
                    <a:pt x="2299310" y="161078"/>
                    <a:pt x="2295987" y="164402"/>
                  </a:cubicBezTo>
                  <a:cubicBezTo>
                    <a:pt x="2292663" y="167725"/>
                    <a:pt x="2288156" y="169592"/>
                    <a:pt x="2283456" y="169592"/>
                  </a:cubicBezTo>
                  <a:lnTo>
                    <a:pt x="17722" y="169592"/>
                  </a:lnTo>
                  <a:cubicBezTo>
                    <a:pt x="13022" y="169592"/>
                    <a:pt x="8514" y="167725"/>
                    <a:pt x="5191" y="164402"/>
                  </a:cubicBezTo>
                  <a:cubicBezTo>
                    <a:pt x="1867" y="161078"/>
                    <a:pt x="0" y="156571"/>
                    <a:pt x="0" y="151870"/>
                  </a:cubicBezTo>
                  <a:lnTo>
                    <a:pt x="0" y="17722"/>
                  </a:lnTo>
                  <a:cubicBezTo>
                    <a:pt x="0" y="13022"/>
                    <a:pt x="1867" y="8514"/>
                    <a:pt x="5191" y="5191"/>
                  </a:cubicBezTo>
                  <a:cubicBezTo>
                    <a:pt x="8514" y="1867"/>
                    <a:pt x="13022" y="0"/>
                    <a:pt x="1772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301177" cy="217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87596" y="853622"/>
            <a:ext cx="2567901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SIVAL 2026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7492" y="9409251"/>
            <a:ext cx="13188238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Sources : Sival, communiqué de presse du 8 janvier 2026</a:t>
            </a:r>
          </a:p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Sival, communiqué de presse du 15 janvier 2026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Sival Innovation, Lauréats 2026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508461" y="1715634"/>
            <a:ext cx="4529969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1 - Innovations technologique / produit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4036" y="2529150"/>
            <a:ext cx="3768426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 13 au 15 janvier 2026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89745" y="2529150"/>
            <a:ext cx="3768426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Près de 24 000 visiteurs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54446" y="2529150"/>
            <a:ext cx="3768426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Plus de 700 exposants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19070" y="5142549"/>
            <a:ext cx="3274566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Innovation variétale :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Fraise Demoiselle®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50045" y="7150419"/>
            <a:ext cx="269454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Innovation variétale :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Poire Kiara®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777671" y="5114291"/>
            <a:ext cx="352787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Equipements et fournitures pour la production :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Skytree stratus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55894" y="6885451"/>
            <a:ext cx="3073998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Outil numérique, traitement de données : CalyFeL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29675" y="5232401"/>
            <a:ext cx="3787962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Santé des plantes, sols et supports de culture : AXPERA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24349" y="8479178"/>
            <a:ext cx="1974850" cy="17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Philippe Labeguerie Photographe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1860" y="8420563"/>
            <a:ext cx="630078" cy="167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Skytree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840752" y="6922613"/>
            <a:ext cx="894080" cy="17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CEP Innovation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332222" y="6533301"/>
            <a:ext cx="650558" cy="17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HappyyFeL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511876" y="7901451"/>
            <a:ext cx="485140" cy="17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amoéba</a:t>
            </a:r>
          </a:p>
        </p:txBody>
      </p:sp>
      <p:sp>
        <p:nvSpPr>
          <p:cNvPr id="36" name="Freeform 36"/>
          <p:cNvSpPr/>
          <p:nvPr/>
        </p:nvSpPr>
        <p:spPr>
          <a:xfrm>
            <a:off x="16278040" y="240273"/>
            <a:ext cx="1264497" cy="1320347"/>
          </a:xfrm>
          <a:custGeom>
            <a:avLst/>
            <a:gdLst/>
            <a:ahLst/>
            <a:cxnLst/>
            <a:rect l="l" t="t" r="r" b="b"/>
            <a:pathLst>
              <a:path w="1264497" h="1320347">
                <a:moveTo>
                  <a:pt x="0" y="0"/>
                </a:moveTo>
                <a:lnTo>
                  <a:pt x="1264497" y="0"/>
                </a:lnTo>
                <a:lnTo>
                  <a:pt x="1264497" y="1320347"/>
                </a:lnTo>
                <a:lnTo>
                  <a:pt x="0" y="13203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7FD67C54-DE7A-E2A7-0D73-C18A53217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70"/>
    </mc:Choice>
    <mc:Fallback>
      <p:transition spd="slow" advTm="62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341459" y="-7799154"/>
            <a:ext cx="1628870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8063534" y="-7973512"/>
            <a:ext cx="162085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9304476"/>
            <a:ext cx="18288000" cy="982524"/>
          </a:xfrm>
          <a:prstGeom prst="rect">
            <a:avLst/>
          </a:prstGeom>
          <a:solidFill>
            <a:srgbClr val="878335">
              <a:alpha val="4706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947492" y="3116762"/>
            <a:ext cx="2713431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Fonctionnement 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9071" y="3629965"/>
            <a:ext cx="5878404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Substance active : amibes cultivées en bioréacteurs, récoltées en continu, concentrées via de la centrifugation puis lysées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Utilisable seul ou en association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Pas de limite maximale de résidus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7492" y="5668426"/>
            <a:ext cx="2713431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Détails 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4391" y="6182776"/>
            <a:ext cx="5853083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Fongicide de contact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Stimule les défenses naturelles des plantes et inhibe la germination des spores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Efficace contre le mildiou, l’oïdium (vigne et cultures maraichères), les rouilles, la septoriose du blé, cercosporiose du bananier, la fusariose du gazon et la tavelure du pommier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59071" y="2947558"/>
            <a:ext cx="6082111" cy="2435118"/>
            <a:chOff x="0" y="0"/>
            <a:chExt cx="1601873" cy="6413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01873" cy="641348"/>
            </a:xfrm>
            <a:custGeom>
              <a:avLst/>
              <a:gdLst/>
              <a:ahLst/>
              <a:cxnLst/>
              <a:rect l="l" t="t" r="r" b="b"/>
              <a:pathLst>
                <a:path w="1601873" h="641348">
                  <a:moveTo>
                    <a:pt x="25458" y="0"/>
                  </a:moveTo>
                  <a:lnTo>
                    <a:pt x="1576415" y="0"/>
                  </a:lnTo>
                  <a:cubicBezTo>
                    <a:pt x="1583167" y="0"/>
                    <a:pt x="1589642" y="2682"/>
                    <a:pt x="1594417" y="7456"/>
                  </a:cubicBezTo>
                  <a:cubicBezTo>
                    <a:pt x="1599191" y="12231"/>
                    <a:pt x="1601873" y="18706"/>
                    <a:pt x="1601873" y="25458"/>
                  </a:cubicBezTo>
                  <a:lnTo>
                    <a:pt x="1601873" y="615890"/>
                  </a:lnTo>
                  <a:cubicBezTo>
                    <a:pt x="1601873" y="629950"/>
                    <a:pt x="1590475" y="641348"/>
                    <a:pt x="1576415" y="641348"/>
                  </a:cubicBezTo>
                  <a:lnTo>
                    <a:pt x="25458" y="641348"/>
                  </a:lnTo>
                  <a:cubicBezTo>
                    <a:pt x="18706" y="641348"/>
                    <a:pt x="12231" y="638666"/>
                    <a:pt x="7456" y="633891"/>
                  </a:cubicBezTo>
                  <a:cubicBezTo>
                    <a:pt x="2682" y="629117"/>
                    <a:pt x="0" y="622642"/>
                    <a:pt x="0" y="615890"/>
                  </a:cubicBezTo>
                  <a:lnTo>
                    <a:pt x="0" y="25458"/>
                  </a:lnTo>
                  <a:cubicBezTo>
                    <a:pt x="0" y="11398"/>
                    <a:pt x="11398" y="0"/>
                    <a:pt x="2545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601873" cy="669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6286" y="5533282"/>
            <a:ext cx="6082111" cy="2969190"/>
            <a:chOff x="0" y="0"/>
            <a:chExt cx="1601873" cy="7820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1873" cy="782009"/>
            </a:xfrm>
            <a:custGeom>
              <a:avLst/>
              <a:gdLst/>
              <a:ahLst/>
              <a:cxnLst/>
              <a:rect l="l" t="t" r="r" b="b"/>
              <a:pathLst>
                <a:path w="1601873" h="782009">
                  <a:moveTo>
                    <a:pt x="25458" y="0"/>
                  </a:moveTo>
                  <a:lnTo>
                    <a:pt x="1576415" y="0"/>
                  </a:lnTo>
                  <a:cubicBezTo>
                    <a:pt x="1583167" y="0"/>
                    <a:pt x="1589642" y="2682"/>
                    <a:pt x="1594417" y="7456"/>
                  </a:cubicBezTo>
                  <a:cubicBezTo>
                    <a:pt x="1599191" y="12231"/>
                    <a:pt x="1601873" y="18706"/>
                    <a:pt x="1601873" y="25458"/>
                  </a:cubicBezTo>
                  <a:lnTo>
                    <a:pt x="1601873" y="756551"/>
                  </a:lnTo>
                  <a:cubicBezTo>
                    <a:pt x="1601873" y="770611"/>
                    <a:pt x="1590475" y="782009"/>
                    <a:pt x="1576415" y="782009"/>
                  </a:cubicBezTo>
                  <a:lnTo>
                    <a:pt x="25458" y="782009"/>
                  </a:lnTo>
                  <a:cubicBezTo>
                    <a:pt x="11398" y="782009"/>
                    <a:pt x="0" y="770611"/>
                    <a:pt x="0" y="756551"/>
                  </a:cubicBezTo>
                  <a:lnTo>
                    <a:pt x="0" y="25458"/>
                  </a:lnTo>
                  <a:cubicBezTo>
                    <a:pt x="0" y="11398"/>
                    <a:pt x="11398" y="0"/>
                    <a:pt x="2545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601873" cy="810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276146" y="3559626"/>
            <a:ext cx="10676559" cy="4436676"/>
          </a:xfrm>
          <a:custGeom>
            <a:avLst/>
            <a:gdLst/>
            <a:ahLst/>
            <a:cxnLst/>
            <a:rect l="l" t="t" r="r" b="b"/>
            <a:pathLst>
              <a:path w="10676559" h="4436676">
                <a:moveTo>
                  <a:pt x="0" y="0"/>
                </a:moveTo>
                <a:lnTo>
                  <a:pt x="10676559" y="0"/>
                </a:lnTo>
                <a:lnTo>
                  <a:pt x="10676559" y="4436675"/>
                </a:lnTo>
                <a:lnTo>
                  <a:pt x="0" y="4436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3" r="-54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96286" y="2318797"/>
            <a:ext cx="1671921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Marque de biofongicides proposée par le groupe Amoéba et déposée en 2023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9071" y="790575"/>
            <a:ext cx="1664548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DOSSIER : FOCUS SUR AXPERA, UN NOUVEAU BIOFONGICIDE À BASE D’AMIDES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7492" y="9409251"/>
            <a:ext cx="13188238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Sources : Amoéba, communiqué de presse du 5 juin 2023</a:t>
            </a:r>
          </a:p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Sival Innovation, 2026, AXPERA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Plaquette commerciale AXPERA, 2025, Le premier biofongicide anti-mildiou et anti-oïdium à bas de lysat d’amibe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08461" y="1715634"/>
            <a:ext cx="4529969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1 - Innovations technologique / produit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4391" y="8731072"/>
            <a:ext cx="16719217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Premières AMM prévues ce début d’année en Europe pour de l’utilisation sur la vigne, commercialisation par la société Koppert plus tard en 2026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33045442-8828-25DF-AC6F-6AA519C17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40"/>
    </mc:Choice>
    <mc:Fallback>
      <p:transition spd="slow" advTm="11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341459" y="-7799154"/>
            <a:ext cx="1628870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8063534" y="-7973512"/>
            <a:ext cx="162085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9304476"/>
            <a:ext cx="18288000" cy="982524"/>
          </a:xfrm>
          <a:prstGeom prst="rect">
            <a:avLst/>
          </a:prstGeom>
          <a:solidFill>
            <a:srgbClr val="878335">
              <a:alpha val="4706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306397" y="3125936"/>
            <a:ext cx="4368402" cy="25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Tomato Brown Rugose Fruit Virus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Découvert en 2014 en Israël, arrivé en France en 2023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Virus de contact qui se répand très rapidement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Peut entraîner de lourdes pertes à la récolte et la mort des plants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452918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4036" y="2654449"/>
            <a:ext cx="42349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Qu’est ce que le ToBRFV 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19329" y="5871179"/>
            <a:ext cx="42349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Quels sont les symptômes 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12768" y="2775852"/>
            <a:ext cx="5785426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La nouvelle variété CARLITOS F1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14185" y="6404579"/>
            <a:ext cx="5385195" cy="25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Sur les feuilles : chloroses, mosaïques, marbrures, déformations, boursouflures vert foncé, flétrissement puis jaunissement qui peuvent entraîner la mort des plantes 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Sur les fruits : tâches jaunes et vertes ou brune, maturation irrégulière, déformations, peau rugueuse.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452918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154426" y="3230711"/>
            <a:ext cx="5203019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Tomates rondes commercialisées en vrac ou en grappes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Bonne conservation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452918"/>
                </a:solidFill>
                <a:latin typeface="Gotham"/>
                <a:ea typeface="Gotham"/>
                <a:cs typeface="Gotham"/>
                <a:sym typeface="Gotham"/>
              </a:rPr>
              <a:t>Haut niveau de résistance à différents pathogènes, niveau de résistance intermédiaire au ToBRF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37218" y="2499572"/>
            <a:ext cx="4631817" cy="2969190"/>
            <a:chOff x="0" y="0"/>
            <a:chExt cx="1219902" cy="7820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19902" cy="782009"/>
            </a:xfrm>
            <a:custGeom>
              <a:avLst/>
              <a:gdLst/>
              <a:ahLst/>
              <a:cxnLst/>
              <a:rect l="l" t="t" r="r" b="b"/>
              <a:pathLst>
                <a:path w="1219902" h="782009">
                  <a:moveTo>
                    <a:pt x="33429" y="0"/>
                  </a:moveTo>
                  <a:lnTo>
                    <a:pt x="1186473" y="0"/>
                  </a:lnTo>
                  <a:cubicBezTo>
                    <a:pt x="1204935" y="0"/>
                    <a:pt x="1219902" y="14967"/>
                    <a:pt x="1219902" y="33429"/>
                  </a:cubicBezTo>
                  <a:lnTo>
                    <a:pt x="1219902" y="748580"/>
                  </a:lnTo>
                  <a:cubicBezTo>
                    <a:pt x="1219902" y="757446"/>
                    <a:pt x="1216380" y="765948"/>
                    <a:pt x="1210111" y="772218"/>
                  </a:cubicBezTo>
                  <a:cubicBezTo>
                    <a:pt x="1203842" y="778487"/>
                    <a:pt x="1195339" y="782009"/>
                    <a:pt x="1186473" y="782009"/>
                  </a:cubicBezTo>
                  <a:lnTo>
                    <a:pt x="33429" y="782009"/>
                  </a:lnTo>
                  <a:cubicBezTo>
                    <a:pt x="14967" y="782009"/>
                    <a:pt x="0" y="767042"/>
                    <a:pt x="0" y="748580"/>
                  </a:cubicBezTo>
                  <a:lnTo>
                    <a:pt x="0" y="33429"/>
                  </a:lnTo>
                  <a:cubicBezTo>
                    <a:pt x="0" y="14967"/>
                    <a:pt x="14967" y="0"/>
                    <a:pt x="33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219902" cy="810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914185" y="5766266"/>
            <a:ext cx="5419001" cy="2969190"/>
            <a:chOff x="0" y="0"/>
            <a:chExt cx="1427227" cy="7820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27227" cy="782009"/>
            </a:xfrm>
            <a:custGeom>
              <a:avLst/>
              <a:gdLst/>
              <a:ahLst/>
              <a:cxnLst/>
              <a:rect l="l" t="t" r="r" b="b"/>
              <a:pathLst>
                <a:path w="1427227" h="782009">
                  <a:moveTo>
                    <a:pt x="28573" y="0"/>
                  </a:moveTo>
                  <a:lnTo>
                    <a:pt x="1398653" y="0"/>
                  </a:lnTo>
                  <a:cubicBezTo>
                    <a:pt x="1406231" y="0"/>
                    <a:pt x="1413499" y="3010"/>
                    <a:pt x="1418858" y="8369"/>
                  </a:cubicBezTo>
                  <a:cubicBezTo>
                    <a:pt x="1424216" y="13727"/>
                    <a:pt x="1427227" y="20995"/>
                    <a:pt x="1427227" y="28573"/>
                  </a:cubicBezTo>
                  <a:lnTo>
                    <a:pt x="1427227" y="753436"/>
                  </a:lnTo>
                  <a:cubicBezTo>
                    <a:pt x="1427227" y="761014"/>
                    <a:pt x="1424216" y="768281"/>
                    <a:pt x="1418858" y="773640"/>
                  </a:cubicBezTo>
                  <a:cubicBezTo>
                    <a:pt x="1413499" y="778998"/>
                    <a:pt x="1406231" y="782009"/>
                    <a:pt x="1398653" y="782009"/>
                  </a:cubicBezTo>
                  <a:lnTo>
                    <a:pt x="28573" y="782009"/>
                  </a:lnTo>
                  <a:cubicBezTo>
                    <a:pt x="20995" y="782009"/>
                    <a:pt x="13727" y="778998"/>
                    <a:pt x="8369" y="773640"/>
                  </a:cubicBezTo>
                  <a:cubicBezTo>
                    <a:pt x="3010" y="768281"/>
                    <a:pt x="0" y="761014"/>
                    <a:pt x="0" y="753436"/>
                  </a:cubicBezTo>
                  <a:lnTo>
                    <a:pt x="0" y="28573"/>
                  </a:lnTo>
                  <a:cubicBezTo>
                    <a:pt x="0" y="20995"/>
                    <a:pt x="3010" y="13727"/>
                    <a:pt x="8369" y="8369"/>
                  </a:cubicBezTo>
                  <a:cubicBezTo>
                    <a:pt x="13727" y="3010"/>
                    <a:pt x="20995" y="0"/>
                    <a:pt x="285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427227" cy="810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201537" y="2623105"/>
            <a:ext cx="5203019" cy="2603728"/>
            <a:chOff x="0" y="0"/>
            <a:chExt cx="1370343" cy="68575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0343" cy="685755"/>
            </a:xfrm>
            <a:custGeom>
              <a:avLst/>
              <a:gdLst/>
              <a:ahLst/>
              <a:cxnLst/>
              <a:rect l="l" t="t" r="r" b="b"/>
              <a:pathLst>
                <a:path w="1370343" h="685755">
                  <a:moveTo>
                    <a:pt x="29759" y="0"/>
                  </a:moveTo>
                  <a:lnTo>
                    <a:pt x="1340583" y="0"/>
                  </a:lnTo>
                  <a:cubicBezTo>
                    <a:pt x="1348476" y="0"/>
                    <a:pt x="1356045" y="3135"/>
                    <a:pt x="1361626" y="8716"/>
                  </a:cubicBezTo>
                  <a:cubicBezTo>
                    <a:pt x="1367207" y="14297"/>
                    <a:pt x="1370343" y="21867"/>
                    <a:pt x="1370343" y="29759"/>
                  </a:cubicBezTo>
                  <a:lnTo>
                    <a:pt x="1370343" y="655996"/>
                  </a:lnTo>
                  <a:cubicBezTo>
                    <a:pt x="1370343" y="672432"/>
                    <a:pt x="1357019" y="685755"/>
                    <a:pt x="1340583" y="685755"/>
                  </a:cubicBezTo>
                  <a:lnTo>
                    <a:pt x="29759" y="685755"/>
                  </a:lnTo>
                  <a:cubicBezTo>
                    <a:pt x="13324" y="685755"/>
                    <a:pt x="0" y="672432"/>
                    <a:pt x="0" y="655996"/>
                  </a:cubicBezTo>
                  <a:lnTo>
                    <a:pt x="0" y="29759"/>
                  </a:lnTo>
                  <a:cubicBezTo>
                    <a:pt x="0" y="13324"/>
                    <a:pt x="13324" y="0"/>
                    <a:pt x="297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370343" cy="714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82474" y="600137"/>
            <a:ext cx="17022082" cy="89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9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CARLITOS F1 - NOUVELLE VARIÉTÉ DE TOMATE DE VOLTZ MARAÎCHAGE RÉSISTANTE AU TOBRFV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9597359"/>
            <a:ext cx="13188238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Source : VOLTZ-Maraîchage, communiqué de presse nouveauté tomate / ToBRFV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508461" y="1715634"/>
            <a:ext cx="4529969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1 - Innovations technologique / produit 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50787" y="5961990"/>
            <a:ext cx="3604677" cy="2577742"/>
            <a:chOff x="0" y="0"/>
            <a:chExt cx="4806236" cy="34369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806236" cy="3204157"/>
            </a:xfrm>
            <a:custGeom>
              <a:avLst/>
              <a:gdLst/>
              <a:ahLst/>
              <a:cxnLst/>
              <a:rect l="l" t="t" r="r" b="b"/>
              <a:pathLst>
                <a:path w="4806236" h="3204157">
                  <a:moveTo>
                    <a:pt x="0" y="0"/>
                  </a:moveTo>
                  <a:lnTo>
                    <a:pt x="4806236" y="0"/>
                  </a:lnTo>
                  <a:lnTo>
                    <a:pt x="4806236" y="3204157"/>
                  </a:lnTo>
                  <a:lnTo>
                    <a:pt x="0" y="3204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301949" y="3213682"/>
              <a:ext cx="2035598" cy="223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Getty Images/iStockphoto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576342" y="2451947"/>
            <a:ext cx="4060882" cy="2946043"/>
            <a:chOff x="0" y="0"/>
            <a:chExt cx="5414510" cy="392805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414510" cy="3713451"/>
            </a:xfrm>
            <a:custGeom>
              <a:avLst/>
              <a:gdLst/>
              <a:ahLst/>
              <a:cxnLst/>
              <a:rect l="l" t="t" r="r" b="b"/>
              <a:pathLst>
                <a:path w="5414510" h="3713451">
                  <a:moveTo>
                    <a:pt x="0" y="0"/>
                  </a:moveTo>
                  <a:lnTo>
                    <a:pt x="5414510" y="0"/>
                  </a:lnTo>
                  <a:lnTo>
                    <a:pt x="5414510" y="3713451"/>
                  </a:lnTo>
                  <a:lnTo>
                    <a:pt x="0" y="3713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770101" y="3704750"/>
              <a:ext cx="1874308" cy="223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Agriculture du Maghreb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774280" y="5417040"/>
            <a:ext cx="3963312" cy="2812028"/>
            <a:chOff x="0" y="0"/>
            <a:chExt cx="5284416" cy="374937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284416" cy="3516539"/>
            </a:xfrm>
            <a:custGeom>
              <a:avLst/>
              <a:gdLst/>
              <a:ahLst/>
              <a:cxnLst/>
              <a:rect l="l" t="t" r="r" b="b"/>
              <a:pathLst>
                <a:path w="5284416" h="3516539">
                  <a:moveTo>
                    <a:pt x="0" y="0"/>
                  </a:moveTo>
                  <a:lnTo>
                    <a:pt x="5284416" y="0"/>
                  </a:lnTo>
                  <a:lnTo>
                    <a:pt x="5284416" y="3516539"/>
                  </a:lnTo>
                  <a:lnTo>
                    <a:pt x="0" y="3516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123307" y="3526064"/>
              <a:ext cx="1037802" cy="223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Voltz</a:t>
              </a:r>
            </a:p>
          </p:txBody>
        </p:sp>
      </p:grp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55183D99-044A-7F1D-6CA2-AFC7A69B2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68"/>
    </mc:Choice>
    <mc:Fallback>
      <p:transition spd="slow" advTm="7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5055195" y="-3640146"/>
            <a:ext cx="8939436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4517254" y="-3991414"/>
            <a:ext cx="875151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7082852" y="3780558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4357469" y="2423504"/>
            <a:ext cx="957306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87833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2 - ACTUALITÉS INTERNATIONALES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66967" y="9937750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72743FF-2480-5FE5-927C-CFAE3E554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8"/>
    </mc:Choice>
    <mc:Fallback>
      <p:transition spd="slow" advTm="3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063534" y="-7973512"/>
            <a:ext cx="162085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8341459" y="-7799154"/>
            <a:ext cx="1628870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447091" y="632493"/>
            <a:ext cx="15859524" cy="89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9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 JEUNES PROFESSIONNELS FINALISTES POUR LE PRIX DU JEUNE CULTIVATEUR INTERNATIONAL DE L'ANNÉE DE L'AIPH</a:t>
            </a:r>
          </a:p>
        </p:txBody>
      </p:sp>
      <p:sp>
        <p:nvSpPr>
          <p:cNvPr id="5" name="Freeform 5"/>
          <p:cNvSpPr/>
          <p:nvPr/>
        </p:nvSpPr>
        <p:spPr>
          <a:xfrm>
            <a:off x="15487129" y="2641424"/>
            <a:ext cx="2260788" cy="1094222"/>
          </a:xfrm>
          <a:custGeom>
            <a:avLst/>
            <a:gdLst/>
            <a:ahLst/>
            <a:cxnLst/>
            <a:rect l="l" t="t" r="r" b="b"/>
            <a:pathLst>
              <a:path w="2260788" h="1094222">
                <a:moveTo>
                  <a:pt x="0" y="0"/>
                </a:moveTo>
                <a:lnTo>
                  <a:pt x="2260788" y="0"/>
                </a:lnTo>
                <a:lnTo>
                  <a:pt x="2260788" y="1094221"/>
                </a:lnTo>
                <a:lnTo>
                  <a:pt x="0" y="1094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6355476" y="4122777"/>
            <a:ext cx="5599210" cy="4748391"/>
            <a:chOff x="0" y="0"/>
            <a:chExt cx="1474689" cy="12506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4689" cy="1250605"/>
            </a:xfrm>
            <a:custGeom>
              <a:avLst/>
              <a:gdLst/>
              <a:ahLst/>
              <a:cxnLst/>
              <a:rect l="l" t="t" r="r" b="b"/>
              <a:pathLst>
                <a:path w="1474689" h="1250605">
                  <a:moveTo>
                    <a:pt x="27654" y="0"/>
                  </a:moveTo>
                  <a:lnTo>
                    <a:pt x="1447035" y="0"/>
                  </a:lnTo>
                  <a:cubicBezTo>
                    <a:pt x="1454370" y="0"/>
                    <a:pt x="1461403" y="2913"/>
                    <a:pt x="1466590" y="8100"/>
                  </a:cubicBezTo>
                  <a:cubicBezTo>
                    <a:pt x="1471776" y="13286"/>
                    <a:pt x="1474689" y="20319"/>
                    <a:pt x="1474689" y="27654"/>
                  </a:cubicBezTo>
                  <a:lnTo>
                    <a:pt x="1474689" y="1222951"/>
                  </a:lnTo>
                  <a:cubicBezTo>
                    <a:pt x="1474689" y="1230286"/>
                    <a:pt x="1471776" y="1237319"/>
                    <a:pt x="1466590" y="1242505"/>
                  </a:cubicBezTo>
                  <a:cubicBezTo>
                    <a:pt x="1461403" y="1247692"/>
                    <a:pt x="1454370" y="1250605"/>
                    <a:pt x="1447035" y="1250605"/>
                  </a:cubicBezTo>
                  <a:lnTo>
                    <a:pt x="27654" y="1250605"/>
                  </a:lnTo>
                  <a:cubicBezTo>
                    <a:pt x="20319" y="1250605"/>
                    <a:pt x="13286" y="1247692"/>
                    <a:pt x="8100" y="1242505"/>
                  </a:cubicBezTo>
                  <a:cubicBezTo>
                    <a:pt x="2913" y="1237319"/>
                    <a:pt x="0" y="1230286"/>
                    <a:pt x="0" y="1222951"/>
                  </a:cubicBezTo>
                  <a:lnTo>
                    <a:pt x="0" y="27654"/>
                  </a:lnTo>
                  <a:cubicBezTo>
                    <a:pt x="0" y="20319"/>
                    <a:pt x="2913" y="13286"/>
                    <a:pt x="8100" y="8100"/>
                  </a:cubicBezTo>
                  <a:cubicBezTo>
                    <a:pt x="13286" y="2913"/>
                    <a:pt x="20319" y="0"/>
                    <a:pt x="276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474689" cy="1298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795771" y="4389477"/>
            <a:ext cx="1806174" cy="2037996"/>
          </a:xfrm>
          <a:custGeom>
            <a:avLst/>
            <a:gdLst/>
            <a:ahLst/>
            <a:cxnLst/>
            <a:rect l="l" t="t" r="r" b="b"/>
            <a:pathLst>
              <a:path w="1806174" h="2037996">
                <a:moveTo>
                  <a:pt x="0" y="0"/>
                </a:moveTo>
                <a:lnTo>
                  <a:pt x="1806173" y="0"/>
                </a:lnTo>
                <a:lnTo>
                  <a:pt x="1806173" y="2037996"/>
                </a:lnTo>
                <a:lnTo>
                  <a:pt x="0" y="20379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12203962" y="4122777"/>
            <a:ext cx="5599210" cy="4748391"/>
            <a:chOff x="0" y="0"/>
            <a:chExt cx="1474689" cy="12506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74689" cy="1250605"/>
            </a:xfrm>
            <a:custGeom>
              <a:avLst/>
              <a:gdLst/>
              <a:ahLst/>
              <a:cxnLst/>
              <a:rect l="l" t="t" r="r" b="b"/>
              <a:pathLst>
                <a:path w="1474689" h="1250605">
                  <a:moveTo>
                    <a:pt x="27654" y="0"/>
                  </a:moveTo>
                  <a:lnTo>
                    <a:pt x="1447035" y="0"/>
                  </a:lnTo>
                  <a:cubicBezTo>
                    <a:pt x="1454370" y="0"/>
                    <a:pt x="1461403" y="2913"/>
                    <a:pt x="1466590" y="8100"/>
                  </a:cubicBezTo>
                  <a:cubicBezTo>
                    <a:pt x="1471776" y="13286"/>
                    <a:pt x="1474689" y="20319"/>
                    <a:pt x="1474689" y="27654"/>
                  </a:cubicBezTo>
                  <a:lnTo>
                    <a:pt x="1474689" y="1222951"/>
                  </a:lnTo>
                  <a:cubicBezTo>
                    <a:pt x="1474689" y="1230286"/>
                    <a:pt x="1471776" y="1237319"/>
                    <a:pt x="1466590" y="1242505"/>
                  </a:cubicBezTo>
                  <a:cubicBezTo>
                    <a:pt x="1461403" y="1247692"/>
                    <a:pt x="1454370" y="1250605"/>
                    <a:pt x="1447035" y="1250605"/>
                  </a:cubicBezTo>
                  <a:lnTo>
                    <a:pt x="27654" y="1250605"/>
                  </a:lnTo>
                  <a:cubicBezTo>
                    <a:pt x="20319" y="1250605"/>
                    <a:pt x="13286" y="1247692"/>
                    <a:pt x="8100" y="1242505"/>
                  </a:cubicBezTo>
                  <a:cubicBezTo>
                    <a:pt x="2913" y="1237319"/>
                    <a:pt x="0" y="1230286"/>
                    <a:pt x="0" y="1222951"/>
                  </a:cubicBezTo>
                  <a:lnTo>
                    <a:pt x="0" y="27654"/>
                  </a:lnTo>
                  <a:cubicBezTo>
                    <a:pt x="0" y="20319"/>
                    <a:pt x="2913" y="13286"/>
                    <a:pt x="8100" y="8100"/>
                  </a:cubicBezTo>
                  <a:cubicBezTo>
                    <a:pt x="13286" y="2913"/>
                    <a:pt x="20319" y="0"/>
                    <a:pt x="276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474689" cy="1260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746508" y="4465983"/>
            <a:ext cx="1792866" cy="2016631"/>
          </a:xfrm>
          <a:custGeom>
            <a:avLst/>
            <a:gdLst/>
            <a:ahLst/>
            <a:cxnLst/>
            <a:rect l="l" t="t" r="r" b="b"/>
            <a:pathLst>
              <a:path w="1792866" h="2016631">
                <a:moveTo>
                  <a:pt x="0" y="0"/>
                </a:moveTo>
                <a:lnTo>
                  <a:pt x="1792866" y="0"/>
                </a:lnTo>
                <a:lnTo>
                  <a:pt x="1792866" y="2016631"/>
                </a:lnTo>
                <a:lnTo>
                  <a:pt x="0" y="2016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90" b="-1990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4" name="Group 14"/>
          <p:cNvGrpSpPr/>
          <p:nvPr/>
        </p:nvGrpSpPr>
        <p:grpSpPr>
          <a:xfrm>
            <a:off x="546716" y="4122777"/>
            <a:ext cx="5599210" cy="4748391"/>
            <a:chOff x="0" y="0"/>
            <a:chExt cx="1474689" cy="12506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74689" cy="1250605"/>
            </a:xfrm>
            <a:custGeom>
              <a:avLst/>
              <a:gdLst/>
              <a:ahLst/>
              <a:cxnLst/>
              <a:rect l="l" t="t" r="r" b="b"/>
              <a:pathLst>
                <a:path w="1474689" h="1250605">
                  <a:moveTo>
                    <a:pt x="27654" y="0"/>
                  </a:moveTo>
                  <a:lnTo>
                    <a:pt x="1447035" y="0"/>
                  </a:lnTo>
                  <a:cubicBezTo>
                    <a:pt x="1454370" y="0"/>
                    <a:pt x="1461403" y="2913"/>
                    <a:pt x="1466590" y="8100"/>
                  </a:cubicBezTo>
                  <a:cubicBezTo>
                    <a:pt x="1471776" y="13286"/>
                    <a:pt x="1474689" y="20319"/>
                    <a:pt x="1474689" y="27654"/>
                  </a:cubicBezTo>
                  <a:lnTo>
                    <a:pt x="1474689" y="1222951"/>
                  </a:lnTo>
                  <a:cubicBezTo>
                    <a:pt x="1474689" y="1230286"/>
                    <a:pt x="1471776" y="1237319"/>
                    <a:pt x="1466590" y="1242505"/>
                  </a:cubicBezTo>
                  <a:cubicBezTo>
                    <a:pt x="1461403" y="1247692"/>
                    <a:pt x="1454370" y="1250605"/>
                    <a:pt x="1447035" y="1250605"/>
                  </a:cubicBezTo>
                  <a:lnTo>
                    <a:pt x="27654" y="1250605"/>
                  </a:lnTo>
                  <a:cubicBezTo>
                    <a:pt x="20319" y="1250605"/>
                    <a:pt x="13286" y="1247692"/>
                    <a:pt x="8100" y="1242505"/>
                  </a:cubicBezTo>
                  <a:cubicBezTo>
                    <a:pt x="2913" y="1237319"/>
                    <a:pt x="0" y="1230286"/>
                    <a:pt x="0" y="1222951"/>
                  </a:cubicBezTo>
                  <a:lnTo>
                    <a:pt x="0" y="27654"/>
                  </a:lnTo>
                  <a:cubicBezTo>
                    <a:pt x="0" y="20319"/>
                    <a:pt x="2913" y="13286"/>
                    <a:pt x="8100" y="8100"/>
                  </a:cubicBezTo>
                  <a:cubicBezTo>
                    <a:pt x="13286" y="2913"/>
                    <a:pt x="20319" y="0"/>
                    <a:pt x="276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474689" cy="1298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4086541" y="4410842"/>
            <a:ext cx="1716485" cy="2016631"/>
          </a:xfrm>
          <a:custGeom>
            <a:avLst/>
            <a:gdLst/>
            <a:ahLst/>
            <a:cxnLst/>
            <a:rect l="l" t="t" r="r" b="b"/>
            <a:pathLst>
              <a:path w="1716485" h="2016631">
                <a:moveTo>
                  <a:pt x="0" y="0"/>
                </a:moveTo>
                <a:lnTo>
                  <a:pt x="1716485" y="0"/>
                </a:lnTo>
                <a:lnTo>
                  <a:pt x="1716485" y="2016631"/>
                </a:lnTo>
                <a:lnTo>
                  <a:pt x="0" y="20166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55" r="-74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634036" y="2529150"/>
            <a:ext cx="11203165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9"/>
              </a:lnSpc>
            </a:pPr>
            <a:r>
              <a:rPr lang="en-US" sz="21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Qu’est ce que l’AIPH (Association internationale des producteurs horticoles) ?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7488" y="3005400"/>
            <a:ext cx="14484391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Promeut des producteurs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  <a:hlinkClick r:id="rId8" tooltip="https://en.wikipedia.org/wiki/Horticultural"/>
              </a:rPr>
              <a:t>horticoles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, organise les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  <a:hlinkClick r:id="rId9" tooltip="https://en.wikipedia.org/wiki/Garden_festival"/>
              </a:rPr>
              <a:t>festivals ou expositions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internationales, pour mutualiser les connaissances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     → 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Concours :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met en lumière producteur développement une technique de management ou une innovation inspirante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30961" y="4588786"/>
            <a:ext cx="189066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HENIL VASHI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16951" y="6660382"/>
            <a:ext cx="5342243" cy="210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Pépinière</a:t>
            </a:r>
          </a:p>
          <a:p>
            <a:pPr algn="just">
              <a:lnSpc>
                <a:spcPts val="90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Développe des substrats de culture réduits en tourbe et sans tourbe</a:t>
            </a:r>
          </a:p>
          <a:p>
            <a:pPr algn="just">
              <a:lnSpc>
                <a:spcPts val="90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Réduction de 30 % de l'utilisation de la tourbe tout en améliorant la qualité des cultures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30961" y="5220202"/>
            <a:ext cx="2679967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 i="1">
                <a:solidFill>
                  <a:srgbClr val="6D6A1C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Conseiller horticole de  Robin Tacchi Plants (Royaume Uni)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618835" y="4626075"/>
            <a:ext cx="220681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CAUÊ GOMES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37769" y="5220202"/>
            <a:ext cx="2509026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 i="1">
                <a:solidFill>
                  <a:srgbClr val="6D6A1C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Directeur technique et associé de Sitio Kolibri (Brésil)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61899" y="4588786"/>
            <a:ext cx="2542474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TATIANA RIBON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9876" y="6660382"/>
            <a:ext cx="5196691" cy="210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Entreprise familiale en floriculture</a:t>
            </a:r>
          </a:p>
          <a:p>
            <a:pPr algn="just">
              <a:lnSpc>
                <a:spcPts val="90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Stratégie de management basée sur l’analyse de l’actualité et des besoins mondiaux (intérêt pour le marché asiatique - production d’oeillet) </a:t>
            </a:r>
          </a:p>
          <a:p>
            <a:pPr algn="just">
              <a:lnSpc>
                <a:spcPts val="90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+17% de vente en 1 an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80388" y="5225056"/>
            <a:ext cx="2572192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1" i="1">
                <a:solidFill>
                  <a:srgbClr val="6D6A1C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Directrice générale de Flores La Conchita (Colombie)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08201" y="6671812"/>
            <a:ext cx="5336875" cy="2014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Entreprise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de floriculture -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spécialisée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dans la production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d’orchidée</a:t>
            </a:r>
            <a:endParaRPr lang="en-US" sz="1800" dirty="0" err="1">
              <a:solidFill>
                <a:srgbClr val="6D6A1C"/>
              </a:solidFill>
              <a:latin typeface="Gotham"/>
              <a:ea typeface="Gotham"/>
              <a:cs typeface="Gotham"/>
            </a:endParaRPr>
          </a:p>
          <a:p>
            <a:pPr algn="just">
              <a:lnSpc>
                <a:spcPts val="900"/>
              </a:lnSpc>
            </a:pPr>
            <a:endParaRPr lang="en-US" sz="1800">
              <a:solidFill>
                <a:srgbClr val="6D6A1C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Agriculture de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précision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: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optimiser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la production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en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respectant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des principes de </a:t>
            </a:r>
            <a:r>
              <a:rPr lang="en-US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durabilité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(ex : irrigation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uniquement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par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l’eau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de </a:t>
            </a:r>
            <a:r>
              <a:rPr lang="en-US" sz="1800" dirty="0" err="1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pluie</a:t>
            </a:r>
            <a:r>
              <a:rPr lang="en-US" sz="1800" dirty="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) </a:t>
            </a:r>
            <a:endParaRPr lang="en-US" sz="1800" dirty="0">
              <a:solidFill>
                <a:srgbClr val="6D6A1C"/>
              </a:solidFill>
              <a:latin typeface="Gotham"/>
              <a:ea typeface="Gotham"/>
              <a:cs typeface="Gotham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id="30" name="AutoShape 30"/>
          <p:cNvSpPr/>
          <p:nvPr/>
        </p:nvSpPr>
        <p:spPr>
          <a:xfrm>
            <a:off x="0" y="9304476"/>
            <a:ext cx="18288000" cy="982524"/>
          </a:xfrm>
          <a:prstGeom prst="rect">
            <a:avLst/>
          </a:prstGeom>
          <a:solidFill>
            <a:srgbClr val="878335">
              <a:alpha val="4706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1" name="TextBox 31"/>
          <p:cNvSpPr txBox="1"/>
          <p:nvPr/>
        </p:nvSpPr>
        <p:spPr>
          <a:xfrm>
            <a:off x="480020" y="9468078"/>
            <a:ext cx="16691253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Sources : </a:t>
            </a: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  <a:hlinkClick r:id="rId10" tooltip="https://en.wikipedia.org/wiki/AIPH"/>
              </a:rPr>
              <a:t>AIPH - Wikipedia</a:t>
            </a: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, https://en.wikipedia.org/wiki/AIPH </a:t>
            </a:r>
          </a:p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</a:t>
            </a: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  <a:hlinkClick r:id="rId11" tooltip="https://aiph.org/latest-news/young-international-grower-of-the-year-finalists-2026/"/>
              </a:rPr>
              <a:t>Finalists announced for Young International Grower of the Year 2026</a:t>
            </a: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, rédigé le 6/01/2026 par Hannah Pinnells, https://aiph.org/latest-news/young-international-grower-of-the-year-finalists-2026/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Pénétrer de nouveaux marchés en renouant avec les racines, rédigé le 05/01/2023,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747356" y="1715634"/>
            <a:ext cx="3291074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2 - Actualités internationales</a:t>
            </a:r>
          </a:p>
        </p:txBody>
      </p:sp>
      <p:sp>
        <p:nvSpPr>
          <p:cNvPr id="33" name="AutoShape 33"/>
          <p:cNvSpPr/>
          <p:nvPr/>
        </p:nvSpPr>
        <p:spPr>
          <a:xfrm flipH="1">
            <a:off x="515948" y="6527673"/>
            <a:ext cx="3163195" cy="9043"/>
          </a:xfrm>
          <a:prstGeom prst="line">
            <a:avLst/>
          </a:prstGeom>
          <a:ln w="38100" cap="flat">
            <a:solidFill>
              <a:srgbClr val="A29D4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4" name="AutoShape 34"/>
          <p:cNvSpPr/>
          <p:nvPr/>
        </p:nvSpPr>
        <p:spPr>
          <a:xfrm flipH="1">
            <a:off x="6410685" y="6521848"/>
            <a:ext cx="3163195" cy="9043"/>
          </a:xfrm>
          <a:prstGeom prst="line">
            <a:avLst/>
          </a:prstGeom>
          <a:ln w="38100" cap="flat">
            <a:solidFill>
              <a:srgbClr val="A29D4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5" name="AutoShape 35"/>
          <p:cNvSpPr/>
          <p:nvPr/>
        </p:nvSpPr>
        <p:spPr>
          <a:xfrm flipH="1">
            <a:off x="12204017" y="6498457"/>
            <a:ext cx="3163195" cy="9043"/>
          </a:xfrm>
          <a:prstGeom prst="line">
            <a:avLst/>
          </a:prstGeom>
          <a:ln w="38100" cap="flat">
            <a:solidFill>
              <a:srgbClr val="A29D4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16306615" y="240273"/>
            <a:ext cx="1264497" cy="1320347"/>
          </a:xfrm>
          <a:custGeom>
            <a:avLst/>
            <a:gdLst/>
            <a:ahLst/>
            <a:cxnLst/>
            <a:rect l="l" t="t" r="r" b="b"/>
            <a:pathLst>
              <a:path w="1264497" h="1320347">
                <a:moveTo>
                  <a:pt x="0" y="0"/>
                </a:moveTo>
                <a:lnTo>
                  <a:pt x="1264497" y="0"/>
                </a:lnTo>
                <a:lnTo>
                  <a:pt x="1264497" y="1320347"/>
                </a:lnTo>
                <a:lnTo>
                  <a:pt x="0" y="13203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554C487C-2462-3A91-0967-12B65EC46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64"/>
    </mc:Choice>
    <mc:Fallback>
      <p:transition spd="slow" advTm="114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304476"/>
            <a:ext cx="18288000" cy="982524"/>
          </a:xfrm>
          <a:prstGeom prst="rect">
            <a:avLst/>
          </a:prstGeom>
          <a:solidFill>
            <a:srgbClr val="878335">
              <a:alpha val="4706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5400000">
            <a:off x="8341459" y="-7799154"/>
            <a:ext cx="1628870" cy="17970300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 rot="5400000">
            <a:off x="8063534" y="-7973512"/>
            <a:ext cx="1620850" cy="17747917"/>
          </a:xfrm>
          <a:prstGeom prst="rect">
            <a:avLst/>
          </a:prstGeom>
          <a:solidFill>
            <a:srgbClr val="6D6A1C">
              <a:alpha val="18824"/>
            </a:srgbClr>
          </a:solid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543782" y="2241507"/>
            <a:ext cx="12354867" cy="1713902"/>
            <a:chOff x="0" y="0"/>
            <a:chExt cx="3253957" cy="4513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53957" cy="451398"/>
            </a:xfrm>
            <a:custGeom>
              <a:avLst/>
              <a:gdLst/>
              <a:ahLst/>
              <a:cxnLst/>
              <a:rect l="l" t="t" r="r" b="b"/>
              <a:pathLst>
                <a:path w="3253957" h="451398">
                  <a:moveTo>
                    <a:pt x="12533" y="0"/>
                  </a:moveTo>
                  <a:lnTo>
                    <a:pt x="3241424" y="0"/>
                  </a:lnTo>
                  <a:cubicBezTo>
                    <a:pt x="3248346" y="0"/>
                    <a:pt x="3253957" y="5611"/>
                    <a:pt x="3253957" y="12533"/>
                  </a:cubicBezTo>
                  <a:lnTo>
                    <a:pt x="3253957" y="438865"/>
                  </a:lnTo>
                  <a:cubicBezTo>
                    <a:pt x="3253957" y="445787"/>
                    <a:pt x="3248346" y="451398"/>
                    <a:pt x="3241424" y="451398"/>
                  </a:cubicBezTo>
                  <a:lnTo>
                    <a:pt x="12533" y="451398"/>
                  </a:lnTo>
                  <a:cubicBezTo>
                    <a:pt x="5611" y="451398"/>
                    <a:pt x="0" y="445787"/>
                    <a:pt x="0" y="438865"/>
                  </a:cubicBezTo>
                  <a:lnTo>
                    <a:pt x="0" y="12533"/>
                  </a:lnTo>
                  <a:cubicBezTo>
                    <a:pt x="0" y="5611"/>
                    <a:pt x="5611" y="0"/>
                    <a:pt x="125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253957" cy="499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3896" y="2861836"/>
            <a:ext cx="11991252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Proposition de révision 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ciblée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du règlement (UE) 2018/848 sur l’agriculture biologique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Commission européenne – 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16 décembre 2025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Objectif : ajustements ciblés du règlement bio UE, sans remise en cause des principes fondamentaux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9374" y="2384316"/>
            <a:ext cx="3505769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QUOI S’AGIT-IL 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43782" y="4193534"/>
            <a:ext cx="12354867" cy="1325925"/>
            <a:chOff x="0" y="0"/>
            <a:chExt cx="3253957" cy="3492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3957" cy="349215"/>
            </a:xfrm>
            <a:custGeom>
              <a:avLst/>
              <a:gdLst/>
              <a:ahLst/>
              <a:cxnLst/>
              <a:rect l="l" t="t" r="r" b="b"/>
              <a:pathLst>
                <a:path w="3253957" h="349215">
                  <a:moveTo>
                    <a:pt x="12533" y="0"/>
                  </a:moveTo>
                  <a:lnTo>
                    <a:pt x="3241424" y="0"/>
                  </a:lnTo>
                  <a:cubicBezTo>
                    <a:pt x="3248346" y="0"/>
                    <a:pt x="3253957" y="5611"/>
                    <a:pt x="3253957" y="12533"/>
                  </a:cubicBezTo>
                  <a:lnTo>
                    <a:pt x="3253957" y="336682"/>
                  </a:lnTo>
                  <a:cubicBezTo>
                    <a:pt x="3253957" y="343604"/>
                    <a:pt x="3248346" y="349215"/>
                    <a:pt x="3241424" y="349215"/>
                  </a:cubicBezTo>
                  <a:lnTo>
                    <a:pt x="12533" y="349215"/>
                  </a:lnTo>
                  <a:cubicBezTo>
                    <a:pt x="5611" y="349215"/>
                    <a:pt x="0" y="343604"/>
                    <a:pt x="0" y="336682"/>
                  </a:cubicBezTo>
                  <a:lnTo>
                    <a:pt x="0" y="12533"/>
                  </a:lnTo>
                  <a:cubicBezTo>
                    <a:pt x="0" y="5611"/>
                    <a:pt x="5611" y="0"/>
                    <a:pt x="125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253957" cy="396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30666" y="4757752"/>
            <a:ext cx="11944482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Clarification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des règles d’importation de produits bio (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USA vers UE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) : règles de prod “équivalentes” ne suffisent plus pour utiliser logo bio UE → respect de toutes les exigences UE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 à l’identique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9374" y="4289757"/>
            <a:ext cx="162417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POINT CLÉ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43782" y="5786159"/>
            <a:ext cx="6135740" cy="1649775"/>
            <a:chOff x="0" y="0"/>
            <a:chExt cx="1615997" cy="4345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15997" cy="434509"/>
            </a:xfrm>
            <a:custGeom>
              <a:avLst/>
              <a:gdLst/>
              <a:ahLst/>
              <a:cxnLst/>
              <a:rect l="l" t="t" r="r" b="b"/>
              <a:pathLst>
                <a:path w="1615997" h="434509">
                  <a:moveTo>
                    <a:pt x="25235" y="0"/>
                  </a:moveTo>
                  <a:lnTo>
                    <a:pt x="1590762" y="0"/>
                  </a:lnTo>
                  <a:cubicBezTo>
                    <a:pt x="1597455" y="0"/>
                    <a:pt x="1603873" y="2659"/>
                    <a:pt x="1608606" y="7391"/>
                  </a:cubicBezTo>
                  <a:cubicBezTo>
                    <a:pt x="1613339" y="12124"/>
                    <a:pt x="1615997" y="18543"/>
                    <a:pt x="1615997" y="25235"/>
                  </a:cubicBezTo>
                  <a:lnTo>
                    <a:pt x="1615997" y="409273"/>
                  </a:lnTo>
                  <a:cubicBezTo>
                    <a:pt x="1615997" y="423210"/>
                    <a:pt x="1604699" y="434509"/>
                    <a:pt x="1590762" y="434509"/>
                  </a:cubicBezTo>
                  <a:lnTo>
                    <a:pt x="25235" y="434509"/>
                  </a:lnTo>
                  <a:cubicBezTo>
                    <a:pt x="18543" y="434509"/>
                    <a:pt x="12124" y="431850"/>
                    <a:pt x="7391" y="427117"/>
                  </a:cubicBezTo>
                  <a:cubicBezTo>
                    <a:pt x="2659" y="422385"/>
                    <a:pt x="0" y="415966"/>
                    <a:pt x="0" y="409273"/>
                  </a:cubicBezTo>
                  <a:lnTo>
                    <a:pt x="0" y="25235"/>
                  </a:lnTo>
                  <a:cubicBezTo>
                    <a:pt x="0" y="11298"/>
                    <a:pt x="11298" y="0"/>
                    <a:pt x="252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615997" cy="482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00509" y="6356956"/>
            <a:ext cx="6037320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Transparence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pour les consommateurs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Crédibilité 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du label bio européen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Concurrence + équitable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avec les importations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59374" y="5900459"/>
            <a:ext cx="1574234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ENJEUX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43782" y="7702634"/>
            <a:ext cx="12354867" cy="1413767"/>
            <a:chOff x="0" y="0"/>
            <a:chExt cx="3253957" cy="37235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53957" cy="372350"/>
            </a:xfrm>
            <a:custGeom>
              <a:avLst/>
              <a:gdLst/>
              <a:ahLst/>
              <a:cxnLst/>
              <a:rect l="l" t="t" r="r" b="b"/>
              <a:pathLst>
                <a:path w="3253957" h="372350">
                  <a:moveTo>
                    <a:pt x="12533" y="0"/>
                  </a:moveTo>
                  <a:lnTo>
                    <a:pt x="3241424" y="0"/>
                  </a:lnTo>
                  <a:cubicBezTo>
                    <a:pt x="3248346" y="0"/>
                    <a:pt x="3253957" y="5611"/>
                    <a:pt x="3253957" y="12533"/>
                  </a:cubicBezTo>
                  <a:lnTo>
                    <a:pt x="3253957" y="359817"/>
                  </a:lnTo>
                  <a:cubicBezTo>
                    <a:pt x="3253957" y="366739"/>
                    <a:pt x="3248346" y="372350"/>
                    <a:pt x="3241424" y="372350"/>
                  </a:cubicBezTo>
                  <a:lnTo>
                    <a:pt x="12533" y="372350"/>
                  </a:lnTo>
                  <a:cubicBezTo>
                    <a:pt x="5611" y="372350"/>
                    <a:pt x="0" y="366739"/>
                    <a:pt x="0" y="359817"/>
                  </a:cubicBezTo>
                  <a:lnTo>
                    <a:pt x="0" y="12533"/>
                  </a:lnTo>
                  <a:cubicBezTo>
                    <a:pt x="0" y="5611"/>
                    <a:pt x="5611" y="0"/>
                    <a:pt x="125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29D4E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3253957" cy="419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31830" y="8170528"/>
            <a:ext cx="12143318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Accueil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 globalement favorable</a:t>
            </a: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 au niveau européen → proposition saluée par IFOAM Organics Europe</a:t>
            </a:r>
          </a:p>
          <a:p>
            <a:pPr marL="388620" lvl="1" indent="-194310" algn="just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6D6A1C"/>
                </a:solidFill>
                <a:latin typeface="Gotham"/>
                <a:ea typeface="Gotham"/>
                <a:cs typeface="Gotham"/>
                <a:sym typeface="Gotham"/>
              </a:rPr>
              <a:t>Points de vigilance soulevés par certains acteurs (ex : FNAB) sur le </a:t>
            </a:r>
            <a:r>
              <a:rPr lang="en-US" sz="1800" b="1">
                <a:solidFill>
                  <a:srgbClr val="6D6A1C"/>
                </a:solidFill>
                <a:latin typeface="Gotham Bold"/>
                <a:ea typeface="Gotham Bold"/>
                <a:cs typeface="Gotham Bold"/>
                <a:sym typeface="Gotham Bold"/>
              </a:rPr>
              <a:t>risque de dilution des exigences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59374" y="7816934"/>
            <a:ext cx="189661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6D6A1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RÉACTIONS</a:t>
            </a:r>
          </a:p>
        </p:txBody>
      </p:sp>
      <p:sp>
        <p:nvSpPr>
          <p:cNvPr id="25" name="Freeform 25"/>
          <p:cNvSpPr/>
          <p:nvPr/>
        </p:nvSpPr>
        <p:spPr>
          <a:xfrm>
            <a:off x="13962135" y="2899936"/>
            <a:ext cx="2820579" cy="1876967"/>
          </a:xfrm>
          <a:custGeom>
            <a:avLst/>
            <a:gdLst/>
            <a:ahLst/>
            <a:cxnLst/>
            <a:rect l="l" t="t" r="r" b="b"/>
            <a:pathLst>
              <a:path w="2820579" h="1876967">
                <a:moveTo>
                  <a:pt x="0" y="0"/>
                </a:moveTo>
                <a:lnTo>
                  <a:pt x="2820579" y="0"/>
                </a:lnTo>
                <a:lnTo>
                  <a:pt x="2820579" y="1876968"/>
                </a:lnTo>
                <a:lnTo>
                  <a:pt x="0" y="1876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14747356" y="5508081"/>
            <a:ext cx="1462010" cy="1494620"/>
          </a:xfrm>
          <a:custGeom>
            <a:avLst/>
            <a:gdLst/>
            <a:ahLst/>
            <a:cxnLst/>
            <a:rect l="l" t="t" r="r" b="b"/>
            <a:pathLst>
              <a:path w="1462010" h="1494620">
                <a:moveTo>
                  <a:pt x="0" y="0"/>
                </a:moveTo>
                <a:lnTo>
                  <a:pt x="1462010" y="0"/>
                </a:lnTo>
                <a:lnTo>
                  <a:pt x="1462010" y="1494620"/>
                </a:lnTo>
                <a:lnTo>
                  <a:pt x="0" y="1494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15924890" y="7733878"/>
            <a:ext cx="1204328" cy="1351280"/>
          </a:xfrm>
          <a:custGeom>
            <a:avLst/>
            <a:gdLst/>
            <a:ahLst/>
            <a:cxnLst/>
            <a:rect l="l" t="t" r="r" b="b"/>
            <a:pathLst>
              <a:path w="1204328" h="1351280">
                <a:moveTo>
                  <a:pt x="0" y="0"/>
                </a:moveTo>
                <a:lnTo>
                  <a:pt x="1204328" y="0"/>
                </a:lnTo>
                <a:lnTo>
                  <a:pt x="1204328" y="1351280"/>
                </a:lnTo>
                <a:lnTo>
                  <a:pt x="0" y="13512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3593430" y="7836651"/>
            <a:ext cx="1888359" cy="1145733"/>
          </a:xfrm>
          <a:custGeom>
            <a:avLst/>
            <a:gdLst/>
            <a:ahLst/>
            <a:cxnLst/>
            <a:rect l="l" t="t" r="r" b="b"/>
            <a:pathLst>
              <a:path w="1888359" h="1145733">
                <a:moveTo>
                  <a:pt x="0" y="0"/>
                </a:moveTo>
                <a:lnTo>
                  <a:pt x="1888359" y="0"/>
                </a:lnTo>
                <a:lnTo>
                  <a:pt x="1888359" y="1145733"/>
                </a:lnTo>
                <a:lnTo>
                  <a:pt x="0" y="11457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6373" b="-2844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352792" y="739504"/>
            <a:ext cx="11837028" cy="44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9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87833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PROPOSITION DE RÉVISION DU RÉGLEMENT BIO EUROPÉEN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747917" y="959975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D6A1C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747356" y="1715634"/>
            <a:ext cx="3291074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8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878335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2 - Actualités internationales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9354526"/>
            <a:ext cx="14949958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Sources : Biofil, janv-fev 2026, “Réviser, simplifier, sans toucher aux fondamentaux” (itw de Michel Reynaud, vice président d’Ecocert &amp; membre de Ifoam Europe</a:t>
            </a:r>
          </a:p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FNAB, 2025, “Révision du règlement bio européen : une proposition contenue, rassurante, fidèle aux principes de la bio, mais des alertes majeures sur les volailles“</a:t>
            </a:r>
          </a:p>
          <a:p>
            <a:pPr algn="l">
              <a:lnSpc>
                <a:spcPts val="1679"/>
              </a:lnSpc>
            </a:pPr>
            <a:r>
              <a:rPr lang="en-US" sz="1200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 European Comission, 2025, “Organic rulebook fit for the future”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 i="1" spc="24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               Bioeco Actual, 2025, “IFOAM Organics Europe welcomes the European Commission’s proposal for a targeted amendment of the Organic Regulation (EU) 2018/848”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3CA92160-9756-012B-A751-461495139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456250" t="-456250" r="-456250" b="-456250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29"/>
    </mc:Choice>
    <mc:Fallback>
      <p:transition spd="slow" advTm="8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3023</Words>
  <Application>Microsoft Office PowerPoint</Application>
  <PresentationFormat>Personnalisé</PresentationFormat>
  <Paragraphs>346</Paragraphs>
  <Slides>18</Slides>
  <Notes>1</Notes>
  <HiddenSlides>0</HiddenSlides>
  <MMClips>17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8" baseType="lpstr">
      <vt:lpstr>League Spartan</vt:lpstr>
      <vt:lpstr>Gotham Italics</vt:lpstr>
      <vt:lpstr>Open Sans</vt:lpstr>
      <vt:lpstr>Calibri</vt:lpstr>
      <vt:lpstr>Arial</vt:lpstr>
      <vt:lpstr>Glacial Indifference</vt:lpstr>
      <vt:lpstr>Gotham Bold Italics</vt:lpstr>
      <vt:lpstr>Gotham</vt:lpstr>
      <vt:lpstr>Gotham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de presse .. Janvier</dc:title>
  <cp:lastModifiedBy>Sixtine Parant</cp:lastModifiedBy>
  <cp:revision>129</cp:revision>
  <dcterms:created xsi:type="dcterms:W3CDTF">2006-08-16T00:00:00Z</dcterms:created>
  <dcterms:modified xsi:type="dcterms:W3CDTF">2026-01-21T13:03:08Z</dcterms:modified>
  <dc:identifier>DAG-sNvgCt0</dc:identifier>
</cp:coreProperties>
</file>