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6" r:id="rId3"/>
    <p:sldId id="280" r:id="rId4"/>
    <p:sldId id="270" r:id="rId5"/>
    <p:sldId id="264" r:id="rId6"/>
    <p:sldId id="281" r:id="rId7"/>
    <p:sldId id="271" r:id="rId8"/>
    <p:sldId id="272" r:id="rId9"/>
    <p:sldId id="282" r:id="rId10"/>
    <p:sldId id="278" r:id="rId11"/>
    <p:sldId id="269" r:id="rId12"/>
    <p:sldId id="275" r:id="rId13"/>
    <p:sldId id="283" r:id="rId14"/>
    <p:sldId id="274" r:id="rId15"/>
    <p:sldId id="273" r:id="rId16"/>
    <p:sldId id="276" r:id="rId17"/>
    <p:sldId id="279" r:id="rId18"/>
    <p:sldId id="284" r:id="rId19"/>
    <p:sldId id="261" r:id="rId20"/>
    <p:sldId id="268" r:id="rId21"/>
    <p:sldId id="267" r:id="rId22"/>
    <p:sldId id="277" r:id="rId2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7F5"/>
    <a:srgbClr val="2722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03"/>
  </p:normalViewPr>
  <p:slideViewPr>
    <p:cSldViewPr snapToGrid="0">
      <p:cViewPr varScale="1">
        <p:scale>
          <a:sx n="76" d="100"/>
          <a:sy n="76" d="100"/>
        </p:scale>
        <p:origin x="88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F7B64A-7188-47D3-BA58-0DE55336D843}" type="doc">
      <dgm:prSet loTypeId="urn:microsoft.com/office/officeart/2005/8/layout/hierarchy3" loCatId="hierarchy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fr-FR"/>
        </a:p>
      </dgm:t>
    </dgm:pt>
    <dgm:pt modelId="{2FA4861F-8902-416B-8648-657ACA346ED3}">
      <dgm:prSet phldrT="[Texte]" custT="1"/>
      <dgm:spPr>
        <a:ln>
          <a:solidFill>
            <a:srgbClr val="F9F7F5"/>
          </a:solidFill>
        </a:ln>
      </dgm:spPr>
      <dgm:t>
        <a:bodyPr/>
        <a:lstStyle/>
        <a:p>
          <a:r>
            <a:rPr lang="fr-FR" sz="1700" dirty="0">
              <a:solidFill>
                <a:srgbClr val="F9F7F5"/>
              </a:solidFill>
            </a:rPr>
            <a:t>Outil d’Aide à </a:t>
          </a:r>
        </a:p>
        <a:p>
          <a:r>
            <a:rPr lang="fr-FR" sz="1700" dirty="0">
              <a:solidFill>
                <a:srgbClr val="F9F7F5"/>
              </a:solidFill>
            </a:rPr>
            <a:t>la Décision</a:t>
          </a:r>
        </a:p>
      </dgm:t>
    </dgm:pt>
    <dgm:pt modelId="{0D4FA4EF-006B-4642-BA81-00D88C0736C8}" type="parTrans" cxnId="{67179EC5-51F7-4C14-BF0D-08418C0ABB88}">
      <dgm:prSet/>
      <dgm:spPr/>
      <dgm:t>
        <a:bodyPr/>
        <a:lstStyle/>
        <a:p>
          <a:endParaRPr lang="fr-FR"/>
        </a:p>
      </dgm:t>
    </dgm:pt>
    <dgm:pt modelId="{8992CC3F-D639-4B3B-965A-F9B7F8E085EB}" type="sibTrans" cxnId="{67179EC5-51F7-4C14-BF0D-08418C0ABB88}">
      <dgm:prSet/>
      <dgm:spPr/>
      <dgm:t>
        <a:bodyPr/>
        <a:lstStyle/>
        <a:p>
          <a:endParaRPr lang="fr-FR"/>
        </a:p>
      </dgm:t>
    </dgm:pt>
    <dgm:pt modelId="{6F8B4A8C-4742-4BD9-A4EB-5DA53E122F6F}">
      <dgm:prSet phldrT="[Texte]" custT="1"/>
      <dgm:spPr>
        <a:solidFill>
          <a:srgbClr val="F9F7F5">
            <a:alpha val="89804"/>
          </a:srgbClr>
        </a:solidFill>
        <a:ln>
          <a:solidFill>
            <a:schemeClr val="bg2"/>
          </a:solidFill>
        </a:ln>
      </dgm:spPr>
      <dgm:t>
        <a:bodyPr/>
        <a:lstStyle/>
        <a:p>
          <a:r>
            <a:rPr lang="fr-FR" sz="1500" dirty="0"/>
            <a:t>L’Internet des objets (</a:t>
          </a:r>
          <a:r>
            <a:rPr lang="fr-FR" sz="1500" dirty="0" err="1"/>
            <a:t>loT</a:t>
          </a:r>
          <a:r>
            <a:rPr lang="fr-FR" sz="1500" dirty="0"/>
            <a:t>)</a:t>
          </a:r>
        </a:p>
      </dgm:t>
    </dgm:pt>
    <dgm:pt modelId="{EDC6DA31-B5B2-450C-A34D-1AF9D33028DF}" type="parTrans" cxnId="{5796AE56-701D-4CCF-B9DC-69E0CFD79B50}">
      <dgm:prSet/>
      <dgm:spPr/>
      <dgm:t>
        <a:bodyPr/>
        <a:lstStyle/>
        <a:p>
          <a:endParaRPr lang="fr-FR"/>
        </a:p>
      </dgm:t>
    </dgm:pt>
    <dgm:pt modelId="{A3267B05-B661-4940-8AC6-2AA1D3AA17B9}" type="sibTrans" cxnId="{5796AE56-701D-4CCF-B9DC-69E0CFD79B50}">
      <dgm:prSet/>
      <dgm:spPr/>
      <dgm:t>
        <a:bodyPr/>
        <a:lstStyle/>
        <a:p>
          <a:endParaRPr lang="fr-FR"/>
        </a:p>
      </dgm:t>
    </dgm:pt>
    <dgm:pt modelId="{32C8F0D1-F35F-4BD3-AC83-014D5074374D}">
      <dgm:prSet phldrT="[Texte]" custT="1"/>
      <dgm:spPr>
        <a:solidFill>
          <a:srgbClr val="F9F7F5">
            <a:alpha val="89804"/>
          </a:srgbClr>
        </a:solidFill>
        <a:ln>
          <a:solidFill>
            <a:schemeClr val="bg2"/>
          </a:solidFill>
        </a:ln>
      </dgm:spPr>
      <dgm:t>
        <a:bodyPr/>
        <a:lstStyle/>
        <a:p>
          <a:r>
            <a:rPr lang="fr-FR" sz="1500" dirty="0"/>
            <a:t>L’intelligence artificielle</a:t>
          </a:r>
        </a:p>
      </dgm:t>
    </dgm:pt>
    <dgm:pt modelId="{E9A727B0-C224-4943-BB27-B91F853B9FC1}" type="parTrans" cxnId="{CB4539B7-9673-4BFD-9B48-C720B873BE81}">
      <dgm:prSet/>
      <dgm:spPr/>
      <dgm:t>
        <a:bodyPr/>
        <a:lstStyle/>
        <a:p>
          <a:endParaRPr lang="fr-FR"/>
        </a:p>
      </dgm:t>
    </dgm:pt>
    <dgm:pt modelId="{BB2105FB-1B64-4A8A-982D-D964BCB41700}" type="sibTrans" cxnId="{CB4539B7-9673-4BFD-9B48-C720B873BE81}">
      <dgm:prSet/>
      <dgm:spPr/>
      <dgm:t>
        <a:bodyPr/>
        <a:lstStyle/>
        <a:p>
          <a:endParaRPr lang="fr-FR"/>
        </a:p>
      </dgm:t>
    </dgm:pt>
    <dgm:pt modelId="{986FB1F3-2DF3-4AF8-B40C-E6A307BEA794}">
      <dgm:prSet custT="1"/>
      <dgm:spPr>
        <a:solidFill>
          <a:srgbClr val="F9F7F5">
            <a:alpha val="89804"/>
          </a:srgbClr>
        </a:solidFill>
        <a:ln>
          <a:solidFill>
            <a:schemeClr val="bg2"/>
          </a:solidFill>
        </a:ln>
      </dgm:spPr>
      <dgm:t>
        <a:bodyPr/>
        <a:lstStyle/>
        <a:p>
          <a:r>
            <a:rPr lang="fr-FR" sz="1500" dirty="0"/>
            <a:t>L’imagerie satellitaire</a:t>
          </a:r>
        </a:p>
      </dgm:t>
    </dgm:pt>
    <dgm:pt modelId="{CCC55F33-75EF-4F63-99DF-46F59279EE76}" type="parTrans" cxnId="{5FCB7B64-4128-4DC7-BE09-5B3E16BF8C07}">
      <dgm:prSet/>
      <dgm:spPr/>
      <dgm:t>
        <a:bodyPr/>
        <a:lstStyle/>
        <a:p>
          <a:endParaRPr lang="fr-FR"/>
        </a:p>
      </dgm:t>
    </dgm:pt>
    <dgm:pt modelId="{3F286A29-6C91-494F-B5BF-EEF904FCBF4E}" type="sibTrans" cxnId="{5FCB7B64-4128-4DC7-BE09-5B3E16BF8C07}">
      <dgm:prSet/>
      <dgm:spPr/>
      <dgm:t>
        <a:bodyPr/>
        <a:lstStyle/>
        <a:p>
          <a:endParaRPr lang="fr-FR"/>
        </a:p>
      </dgm:t>
    </dgm:pt>
    <dgm:pt modelId="{FF969CC4-B2A8-488F-8F92-0B8CEC07B57E}">
      <dgm:prSet custT="1"/>
      <dgm:spPr>
        <a:solidFill>
          <a:srgbClr val="F9F7F5">
            <a:alpha val="89804"/>
          </a:srgbClr>
        </a:solidFill>
        <a:ln>
          <a:solidFill>
            <a:schemeClr val="bg2"/>
          </a:solidFill>
        </a:ln>
      </dgm:spPr>
      <dgm:t>
        <a:bodyPr/>
        <a:lstStyle/>
        <a:p>
          <a:r>
            <a:rPr lang="fr-FR" sz="1500" dirty="0"/>
            <a:t>Traduction des données complexes en tâches claires et concrètes</a:t>
          </a:r>
        </a:p>
      </dgm:t>
    </dgm:pt>
    <dgm:pt modelId="{E4B2584B-ADB4-4A00-ACF8-A41BBFE279E2}" type="parTrans" cxnId="{8874B469-6E0D-4EC6-B505-56B18B41398E}">
      <dgm:prSet/>
      <dgm:spPr>
        <a:ln>
          <a:solidFill>
            <a:schemeClr val="bg2"/>
          </a:solidFill>
        </a:ln>
      </dgm:spPr>
      <dgm:t>
        <a:bodyPr/>
        <a:lstStyle/>
        <a:p>
          <a:endParaRPr lang="fr-FR"/>
        </a:p>
      </dgm:t>
    </dgm:pt>
    <dgm:pt modelId="{EFB234E6-F78D-4E84-A614-0790E33E0A57}" type="sibTrans" cxnId="{8874B469-6E0D-4EC6-B505-56B18B41398E}">
      <dgm:prSet/>
      <dgm:spPr/>
      <dgm:t>
        <a:bodyPr/>
        <a:lstStyle/>
        <a:p>
          <a:endParaRPr lang="fr-FR"/>
        </a:p>
      </dgm:t>
    </dgm:pt>
    <dgm:pt modelId="{30308DDF-44F5-4DAF-9409-11FD9C78D327}" type="pres">
      <dgm:prSet presAssocID="{C2F7B64A-7188-47D3-BA58-0DE55336D84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BD14BDB-0FA4-4845-93ED-E19E5D24B4A3}" type="pres">
      <dgm:prSet presAssocID="{2FA4861F-8902-416B-8648-657ACA346ED3}" presName="root" presStyleCnt="0"/>
      <dgm:spPr/>
    </dgm:pt>
    <dgm:pt modelId="{218D21E3-935C-4B71-BFFF-0662AF697F35}" type="pres">
      <dgm:prSet presAssocID="{2FA4861F-8902-416B-8648-657ACA346ED3}" presName="rootComposite" presStyleCnt="0"/>
      <dgm:spPr/>
    </dgm:pt>
    <dgm:pt modelId="{373084A7-DE5C-4C4B-AECD-302BD4BF7CEB}" type="pres">
      <dgm:prSet presAssocID="{2FA4861F-8902-416B-8648-657ACA346ED3}" presName="rootText" presStyleLbl="node1" presStyleIdx="0" presStyleCnt="1" custScaleX="130665"/>
      <dgm:spPr/>
    </dgm:pt>
    <dgm:pt modelId="{390BDB09-1BCA-4997-92E9-CC2DE7E8E205}" type="pres">
      <dgm:prSet presAssocID="{2FA4861F-8902-416B-8648-657ACA346ED3}" presName="rootConnector" presStyleLbl="node1" presStyleIdx="0" presStyleCnt="1"/>
      <dgm:spPr/>
    </dgm:pt>
    <dgm:pt modelId="{B1FC0481-5D37-46A6-807D-7D11AE270C55}" type="pres">
      <dgm:prSet presAssocID="{2FA4861F-8902-416B-8648-657ACA346ED3}" presName="childShape" presStyleCnt="0"/>
      <dgm:spPr/>
    </dgm:pt>
    <dgm:pt modelId="{E8BEF8FA-9A2D-4A64-B666-ACAB5C949F9B}" type="pres">
      <dgm:prSet presAssocID="{EDC6DA31-B5B2-450C-A34D-1AF9D33028DF}" presName="Name13" presStyleLbl="parChTrans1D2" presStyleIdx="0" presStyleCnt="4"/>
      <dgm:spPr/>
    </dgm:pt>
    <dgm:pt modelId="{805ED072-3C13-4DF8-9B45-639B51E1D05A}" type="pres">
      <dgm:prSet presAssocID="{6F8B4A8C-4742-4BD9-A4EB-5DA53E122F6F}" presName="childText" presStyleLbl="bgAcc1" presStyleIdx="0" presStyleCnt="4" custScaleX="166517">
        <dgm:presLayoutVars>
          <dgm:bulletEnabled val="1"/>
        </dgm:presLayoutVars>
      </dgm:prSet>
      <dgm:spPr/>
    </dgm:pt>
    <dgm:pt modelId="{1D46D8C0-E412-4B97-9425-E8D638F906A7}" type="pres">
      <dgm:prSet presAssocID="{E9A727B0-C224-4943-BB27-B91F853B9FC1}" presName="Name13" presStyleLbl="parChTrans1D2" presStyleIdx="1" presStyleCnt="4"/>
      <dgm:spPr/>
    </dgm:pt>
    <dgm:pt modelId="{7866AB4F-26E9-4BC5-B852-8FCE0E1C6C94}" type="pres">
      <dgm:prSet presAssocID="{32C8F0D1-F35F-4BD3-AC83-014D5074374D}" presName="childText" presStyleLbl="bgAcc1" presStyleIdx="1" presStyleCnt="4" custScaleX="167185" custLinFactNeighborY="-4208">
        <dgm:presLayoutVars>
          <dgm:bulletEnabled val="1"/>
        </dgm:presLayoutVars>
      </dgm:prSet>
      <dgm:spPr/>
    </dgm:pt>
    <dgm:pt modelId="{668EB2C7-BFFF-46E7-9AA6-0F0583466765}" type="pres">
      <dgm:prSet presAssocID="{CCC55F33-75EF-4F63-99DF-46F59279EE76}" presName="Name13" presStyleLbl="parChTrans1D2" presStyleIdx="2" presStyleCnt="4"/>
      <dgm:spPr/>
    </dgm:pt>
    <dgm:pt modelId="{B0B1C35B-9049-49DA-B62D-AE19FC78238B}" type="pres">
      <dgm:prSet presAssocID="{986FB1F3-2DF3-4AF8-B40C-E6A307BEA794}" presName="childText" presStyleLbl="bgAcc1" presStyleIdx="2" presStyleCnt="4" custScaleX="168353">
        <dgm:presLayoutVars>
          <dgm:bulletEnabled val="1"/>
        </dgm:presLayoutVars>
      </dgm:prSet>
      <dgm:spPr/>
    </dgm:pt>
    <dgm:pt modelId="{4374021E-4D41-4201-984A-008494FA5EBC}" type="pres">
      <dgm:prSet presAssocID="{E4B2584B-ADB4-4A00-ACF8-A41BBFE279E2}" presName="Name13" presStyleLbl="parChTrans1D2" presStyleIdx="3" presStyleCnt="4"/>
      <dgm:spPr/>
    </dgm:pt>
    <dgm:pt modelId="{AE7B8A9C-2459-4F01-AFC2-1AA7C8C8018D}" type="pres">
      <dgm:prSet presAssocID="{FF969CC4-B2A8-488F-8F92-0B8CEC07B57E}" presName="childText" presStyleLbl="bgAcc1" presStyleIdx="3" presStyleCnt="4" custScaleX="169521">
        <dgm:presLayoutVars>
          <dgm:bulletEnabled val="1"/>
        </dgm:presLayoutVars>
      </dgm:prSet>
      <dgm:spPr/>
    </dgm:pt>
  </dgm:ptLst>
  <dgm:cxnLst>
    <dgm:cxn modelId="{16339B03-40ED-4291-AC28-824ADF1D2D66}" type="presOf" srcId="{6F8B4A8C-4742-4BD9-A4EB-5DA53E122F6F}" destId="{805ED072-3C13-4DF8-9B45-639B51E1D05A}" srcOrd="0" destOrd="0" presId="urn:microsoft.com/office/officeart/2005/8/layout/hierarchy3"/>
    <dgm:cxn modelId="{400EEB06-AE04-4115-8140-82E291AB1C86}" type="presOf" srcId="{2FA4861F-8902-416B-8648-657ACA346ED3}" destId="{390BDB09-1BCA-4997-92E9-CC2DE7E8E205}" srcOrd="1" destOrd="0" presId="urn:microsoft.com/office/officeart/2005/8/layout/hierarchy3"/>
    <dgm:cxn modelId="{73C65D18-87B4-4915-9595-90CBC83F248D}" type="presOf" srcId="{E4B2584B-ADB4-4A00-ACF8-A41BBFE279E2}" destId="{4374021E-4D41-4201-984A-008494FA5EBC}" srcOrd="0" destOrd="0" presId="urn:microsoft.com/office/officeart/2005/8/layout/hierarchy3"/>
    <dgm:cxn modelId="{5FCB7B64-4128-4DC7-BE09-5B3E16BF8C07}" srcId="{2FA4861F-8902-416B-8648-657ACA346ED3}" destId="{986FB1F3-2DF3-4AF8-B40C-E6A307BEA794}" srcOrd="2" destOrd="0" parTransId="{CCC55F33-75EF-4F63-99DF-46F59279EE76}" sibTransId="{3F286A29-6C91-494F-B5BF-EEF904FCBF4E}"/>
    <dgm:cxn modelId="{8874B469-6E0D-4EC6-B505-56B18B41398E}" srcId="{2FA4861F-8902-416B-8648-657ACA346ED3}" destId="{FF969CC4-B2A8-488F-8F92-0B8CEC07B57E}" srcOrd="3" destOrd="0" parTransId="{E4B2584B-ADB4-4A00-ACF8-A41BBFE279E2}" sibTransId="{EFB234E6-F78D-4E84-A614-0790E33E0A57}"/>
    <dgm:cxn modelId="{D7F58D6A-9BD6-47DE-ADB1-5EF0044F2C9C}" type="presOf" srcId="{FF969CC4-B2A8-488F-8F92-0B8CEC07B57E}" destId="{AE7B8A9C-2459-4F01-AFC2-1AA7C8C8018D}" srcOrd="0" destOrd="0" presId="urn:microsoft.com/office/officeart/2005/8/layout/hierarchy3"/>
    <dgm:cxn modelId="{5796AE56-701D-4CCF-B9DC-69E0CFD79B50}" srcId="{2FA4861F-8902-416B-8648-657ACA346ED3}" destId="{6F8B4A8C-4742-4BD9-A4EB-5DA53E122F6F}" srcOrd="0" destOrd="0" parTransId="{EDC6DA31-B5B2-450C-A34D-1AF9D33028DF}" sibTransId="{A3267B05-B661-4940-8AC6-2AA1D3AA17B9}"/>
    <dgm:cxn modelId="{6D79149A-CF9A-47B4-B766-401B21AEE645}" type="presOf" srcId="{C2F7B64A-7188-47D3-BA58-0DE55336D843}" destId="{30308DDF-44F5-4DAF-9409-11FD9C78D327}" srcOrd="0" destOrd="0" presId="urn:microsoft.com/office/officeart/2005/8/layout/hierarchy3"/>
    <dgm:cxn modelId="{8193B49A-3B7F-4958-A7A3-A5F4B034D0C8}" type="presOf" srcId="{986FB1F3-2DF3-4AF8-B40C-E6A307BEA794}" destId="{B0B1C35B-9049-49DA-B62D-AE19FC78238B}" srcOrd="0" destOrd="0" presId="urn:microsoft.com/office/officeart/2005/8/layout/hierarchy3"/>
    <dgm:cxn modelId="{20A406A3-FE5B-4167-8422-B29A42B4D2AA}" type="presOf" srcId="{EDC6DA31-B5B2-450C-A34D-1AF9D33028DF}" destId="{E8BEF8FA-9A2D-4A64-B666-ACAB5C949F9B}" srcOrd="0" destOrd="0" presId="urn:microsoft.com/office/officeart/2005/8/layout/hierarchy3"/>
    <dgm:cxn modelId="{CB4539B7-9673-4BFD-9B48-C720B873BE81}" srcId="{2FA4861F-8902-416B-8648-657ACA346ED3}" destId="{32C8F0D1-F35F-4BD3-AC83-014D5074374D}" srcOrd="1" destOrd="0" parTransId="{E9A727B0-C224-4943-BB27-B91F853B9FC1}" sibTransId="{BB2105FB-1B64-4A8A-982D-D964BCB41700}"/>
    <dgm:cxn modelId="{67179EC5-51F7-4C14-BF0D-08418C0ABB88}" srcId="{C2F7B64A-7188-47D3-BA58-0DE55336D843}" destId="{2FA4861F-8902-416B-8648-657ACA346ED3}" srcOrd="0" destOrd="0" parTransId="{0D4FA4EF-006B-4642-BA81-00D88C0736C8}" sibTransId="{8992CC3F-D639-4B3B-965A-F9B7F8E085EB}"/>
    <dgm:cxn modelId="{F9FAEFDF-D500-4C50-9B48-4308EFC9E227}" type="presOf" srcId="{CCC55F33-75EF-4F63-99DF-46F59279EE76}" destId="{668EB2C7-BFFF-46E7-9AA6-0F0583466765}" srcOrd="0" destOrd="0" presId="urn:microsoft.com/office/officeart/2005/8/layout/hierarchy3"/>
    <dgm:cxn modelId="{71EDD4E8-3914-4FFB-8F32-BBE41F011ADB}" type="presOf" srcId="{32C8F0D1-F35F-4BD3-AC83-014D5074374D}" destId="{7866AB4F-26E9-4BC5-B852-8FCE0E1C6C94}" srcOrd="0" destOrd="0" presId="urn:microsoft.com/office/officeart/2005/8/layout/hierarchy3"/>
    <dgm:cxn modelId="{4C4840F1-EB9C-43FE-8B9F-AAE9A7E7E478}" type="presOf" srcId="{E9A727B0-C224-4943-BB27-B91F853B9FC1}" destId="{1D46D8C0-E412-4B97-9425-E8D638F906A7}" srcOrd="0" destOrd="0" presId="urn:microsoft.com/office/officeart/2005/8/layout/hierarchy3"/>
    <dgm:cxn modelId="{6FAB08F7-7589-4F18-AA6E-02929F0E761F}" type="presOf" srcId="{2FA4861F-8902-416B-8648-657ACA346ED3}" destId="{373084A7-DE5C-4C4B-AECD-302BD4BF7CEB}" srcOrd="0" destOrd="0" presId="urn:microsoft.com/office/officeart/2005/8/layout/hierarchy3"/>
    <dgm:cxn modelId="{DEE144A6-E3C3-4BE4-AF88-102267034A0E}" type="presParOf" srcId="{30308DDF-44F5-4DAF-9409-11FD9C78D327}" destId="{9BD14BDB-0FA4-4845-93ED-E19E5D24B4A3}" srcOrd="0" destOrd="0" presId="urn:microsoft.com/office/officeart/2005/8/layout/hierarchy3"/>
    <dgm:cxn modelId="{A1B70190-3BA9-4258-86C3-BA7A1EA7BB09}" type="presParOf" srcId="{9BD14BDB-0FA4-4845-93ED-E19E5D24B4A3}" destId="{218D21E3-935C-4B71-BFFF-0662AF697F35}" srcOrd="0" destOrd="0" presId="urn:microsoft.com/office/officeart/2005/8/layout/hierarchy3"/>
    <dgm:cxn modelId="{66863A6F-6B51-4B19-895D-1EC141FF73E9}" type="presParOf" srcId="{218D21E3-935C-4B71-BFFF-0662AF697F35}" destId="{373084A7-DE5C-4C4B-AECD-302BD4BF7CEB}" srcOrd="0" destOrd="0" presId="urn:microsoft.com/office/officeart/2005/8/layout/hierarchy3"/>
    <dgm:cxn modelId="{1DB4DB5B-15D6-455C-B967-986D60E7E671}" type="presParOf" srcId="{218D21E3-935C-4B71-BFFF-0662AF697F35}" destId="{390BDB09-1BCA-4997-92E9-CC2DE7E8E205}" srcOrd="1" destOrd="0" presId="urn:microsoft.com/office/officeart/2005/8/layout/hierarchy3"/>
    <dgm:cxn modelId="{110483E2-65CD-4672-A177-1FA3F51CE521}" type="presParOf" srcId="{9BD14BDB-0FA4-4845-93ED-E19E5D24B4A3}" destId="{B1FC0481-5D37-46A6-807D-7D11AE270C55}" srcOrd="1" destOrd="0" presId="urn:microsoft.com/office/officeart/2005/8/layout/hierarchy3"/>
    <dgm:cxn modelId="{85BEC692-3E61-4DA2-93C1-F42743826ABB}" type="presParOf" srcId="{B1FC0481-5D37-46A6-807D-7D11AE270C55}" destId="{E8BEF8FA-9A2D-4A64-B666-ACAB5C949F9B}" srcOrd="0" destOrd="0" presId="urn:microsoft.com/office/officeart/2005/8/layout/hierarchy3"/>
    <dgm:cxn modelId="{35028B2C-FC65-46A0-9E16-5F5910A649A2}" type="presParOf" srcId="{B1FC0481-5D37-46A6-807D-7D11AE270C55}" destId="{805ED072-3C13-4DF8-9B45-639B51E1D05A}" srcOrd="1" destOrd="0" presId="urn:microsoft.com/office/officeart/2005/8/layout/hierarchy3"/>
    <dgm:cxn modelId="{7E236C2A-A08C-4932-9F6C-982944E0005C}" type="presParOf" srcId="{B1FC0481-5D37-46A6-807D-7D11AE270C55}" destId="{1D46D8C0-E412-4B97-9425-E8D638F906A7}" srcOrd="2" destOrd="0" presId="urn:microsoft.com/office/officeart/2005/8/layout/hierarchy3"/>
    <dgm:cxn modelId="{84EC3536-3C60-4F79-A996-A779E2D653EA}" type="presParOf" srcId="{B1FC0481-5D37-46A6-807D-7D11AE270C55}" destId="{7866AB4F-26E9-4BC5-B852-8FCE0E1C6C94}" srcOrd="3" destOrd="0" presId="urn:microsoft.com/office/officeart/2005/8/layout/hierarchy3"/>
    <dgm:cxn modelId="{8B98D0B3-4AA1-4126-85BF-F571FA6E9258}" type="presParOf" srcId="{B1FC0481-5D37-46A6-807D-7D11AE270C55}" destId="{668EB2C7-BFFF-46E7-9AA6-0F0583466765}" srcOrd="4" destOrd="0" presId="urn:microsoft.com/office/officeart/2005/8/layout/hierarchy3"/>
    <dgm:cxn modelId="{0C728A37-6DDB-4591-A4E2-37B4311FFF46}" type="presParOf" srcId="{B1FC0481-5D37-46A6-807D-7D11AE270C55}" destId="{B0B1C35B-9049-49DA-B62D-AE19FC78238B}" srcOrd="5" destOrd="0" presId="urn:microsoft.com/office/officeart/2005/8/layout/hierarchy3"/>
    <dgm:cxn modelId="{96303D16-B61A-4768-B632-313E76E13F6E}" type="presParOf" srcId="{B1FC0481-5D37-46A6-807D-7D11AE270C55}" destId="{4374021E-4D41-4201-984A-008494FA5EBC}" srcOrd="6" destOrd="0" presId="urn:microsoft.com/office/officeart/2005/8/layout/hierarchy3"/>
    <dgm:cxn modelId="{27D9491C-41FD-4F0F-B3D4-F2247982C287}" type="presParOf" srcId="{B1FC0481-5D37-46A6-807D-7D11AE270C55}" destId="{AE7B8A9C-2459-4F01-AFC2-1AA7C8C8018D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084A7-DE5C-4C4B-AECD-302BD4BF7CEB}">
      <dsp:nvSpPr>
        <dsp:cNvPr id="0" name=""/>
        <dsp:cNvSpPr/>
      </dsp:nvSpPr>
      <dsp:spPr>
        <a:xfrm>
          <a:off x="227423" y="744"/>
          <a:ext cx="2131739" cy="815726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9F7F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solidFill>
                <a:srgbClr val="F9F7F5"/>
              </a:solidFill>
            </a:rPr>
            <a:t>Outil d’Aide à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>
              <a:solidFill>
                <a:srgbClr val="F9F7F5"/>
              </a:solidFill>
            </a:rPr>
            <a:t>la Décision</a:t>
          </a:r>
        </a:p>
      </dsp:txBody>
      <dsp:txXfrm>
        <a:off x="251315" y="24636"/>
        <a:ext cx="2083955" cy="767942"/>
      </dsp:txXfrm>
    </dsp:sp>
    <dsp:sp modelId="{E8BEF8FA-9A2D-4A64-B666-ACAB5C949F9B}">
      <dsp:nvSpPr>
        <dsp:cNvPr id="0" name=""/>
        <dsp:cNvSpPr/>
      </dsp:nvSpPr>
      <dsp:spPr>
        <a:xfrm>
          <a:off x="440597" y="816471"/>
          <a:ext cx="213173" cy="6117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1795"/>
              </a:lnTo>
              <a:lnTo>
                <a:pt x="213173" y="611795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5ED072-3C13-4DF8-9B45-639B51E1D05A}">
      <dsp:nvSpPr>
        <dsp:cNvPr id="0" name=""/>
        <dsp:cNvSpPr/>
      </dsp:nvSpPr>
      <dsp:spPr>
        <a:xfrm>
          <a:off x="653771" y="1020402"/>
          <a:ext cx="2173318" cy="815726"/>
        </a:xfrm>
        <a:prstGeom prst="roundRect">
          <a:avLst>
            <a:gd name="adj" fmla="val 10000"/>
          </a:avLst>
        </a:prstGeom>
        <a:solidFill>
          <a:srgbClr val="F9F7F5">
            <a:alpha val="89804"/>
          </a:srgb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L’Internet des objets (</a:t>
          </a:r>
          <a:r>
            <a:rPr lang="fr-FR" sz="1500" kern="1200" dirty="0" err="1"/>
            <a:t>loT</a:t>
          </a:r>
          <a:r>
            <a:rPr lang="fr-FR" sz="1500" kern="1200" dirty="0"/>
            <a:t>)</a:t>
          </a:r>
        </a:p>
      </dsp:txBody>
      <dsp:txXfrm>
        <a:off x="677663" y="1044294"/>
        <a:ext cx="2125534" cy="767942"/>
      </dsp:txXfrm>
    </dsp:sp>
    <dsp:sp modelId="{1D46D8C0-E412-4B97-9425-E8D638F906A7}">
      <dsp:nvSpPr>
        <dsp:cNvPr id="0" name=""/>
        <dsp:cNvSpPr/>
      </dsp:nvSpPr>
      <dsp:spPr>
        <a:xfrm>
          <a:off x="440597" y="816471"/>
          <a:ext cx="213173" cy="15971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7128"/>
              </a:lnTo>
              <a:lnTo>
                <a:pt x="213173" y="1597128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66AB4F-26E9-4BC5-B852-8FCE0E1C6C94}">
      <dsp:nvSpPr>
        <dsp:cNvPr id="0" name=""/>
        <dsp:cNvSpPr/>
      </dsp:nvSpPr>
      <dsp:spPr>
        <a:xfrm>
          <a:off x="653771" y="2005735"/>
          <a:ext cx="2182036" cy="815726"/>
        </a:xfrm>
        <a:prstGeom prst="roundRect">
          <a:avLst>
            <a:gd name="adj" fmla="val 10000"/>
          </a:avLst>
        </a:prstGeom>
        <a:solidFill>
          <a:srgbClr val="F9F7F5">
            <a:alpha val="89804"/>
          </a:srgb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L’intelligence artificielle</a:t>
          </a:r>
        </a:p>
      </dsp:txBody>
      <dsp:txXfrm>
        <a:off x="677663" y="2029627"/>
        <a:ext cx="2134252" cy="767942"/>
      </dsp:txXfrm>
    </dsp:sp>
    <dsp:sp modelId="{668EB2C7-BFFF-46E7-9AA6-0F0583466765}">
      <dsp:nvSpPr>
        <dsp:cNvPr id="0" name=""/>
        <dsp:cNvSpPr/>
      </dsp:nvSpPr>
      <dsp:spPr>
        <a:xfrm>
          <a:off x="440597" y="816471"/>
          <a:ext cx="213173" cy="26511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1112"/>
              </a:lnTo>
              <a:lnTo>
                <a:pt x="213173" y="2651112"/>
              </a:lnTo>
            </a:path>
          </a:pathLst>
        </a:cu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B1C35B-9049-49DA-B62D-AE19FC78238B}">
      <dsp:nvSpPr>
        <dsp:cNvPr id="0" name=""/>
        <dsp:cNvSpPr/>
      </dsp:nvSpPr>
      <dsp:spPr>
        <a:xfrm>
          <a:off x="653771" y="3059720"/>
          <a:ext cx="2197281" cy="815726"/>
        </a:xfrm>
        <a:prstGeom prst="roundRect">
          <a:avLst>
            <a:gd name="adj" fmla="val 10000"/>
          </a:avLst>
        </a:prstGeom>
        <a:solidFill>
          <a:srgbClr val="F9F7F5">
            <a:alpha val="89804"/>
          </a:srgb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L’imagerie satellitaire</a:t>
          </a:r>
        </a:p>
      </dsp:txBody>
      <dsp:txXfrm>
        <a:off x="677663" y="3083612"/>
        <a:ext cx="2149497" cy="767942"/>
      </dsp:txXfrm>
    </dsp:sp>
    <dsp:sp modelId="{4374021E-4D41-4201-984A-008494FA5EBC}">
      <dsp:nvSpPr>
        <dsp:cNvPr id="0" name=""/>
        <dsp:cNvSpPr/>
      </dsp:nvSpPr>
      <dsp:spPr>
        <a:xfrm>
          <a:off x="440597" y="816471"/>
          <a:ext cx="213173" cy="36707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70771"/>
              </a:lnTo>
              <a:lnTo>
                <a:pt x="213173" y="3670771"/>
              </a:lnTo>
            </a:path>
          </a:pathLst>
        </a:custGeom>
        <a:noFill/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7B8A9C-2459-4F01-AFC2-1AA7C8C8018D}">
      <dsp:nvSpPr>
        <dsp:cNvPr id="0" name=""/>
        <dsp:cNvSpPr/>
      </dsp:nvSpPr>
      <dsp:spPr>
        <a:xfrm>
          <a:off x="653771" y="4079378"/>
          <a:ext cx="2212525" cy="815726"/>
        </a:xfrm>
        <a:prstGeom prst="roundRect">
          <a:avLst>
            <a:gd name="adj" fmla="val 10000"/>
          </a:avLst>
        </a:prstGeom>
        <a:solidFill>
          <a:srgbClr val="F9F7F5">
            <a:alpha val="89804"/>
          </a:srgb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Traduction des données complexes en tâches claires et concrètes</a:t>
          </a:r>
        </a:p>
      </dsp:txBody>
      <dsp:txXfrm>
        <a:off x="677663" y="4103270"/>
        <a:ext cx="2164741" cy="767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89705D-3A1D-4161-9F16-C005405EF7B3}" type="datetimeFigureOut">
              <a:rPr lang="fr-FR" smtClean="0"/>
              <a:t>12/11/2025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A513F-A41B-475F-B564-4138A59448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6623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A513F-A41B-475F-B564-4138A59448D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4621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7C712-88BC-AB83-BEE0-9148A43CE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EA64C00-0B78-AE81-469F-15D8B45FE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155EB40-0E70-021D-D336-0A5845077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A1FD68-0797-0768-E81C-01FD89808B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A513F-A41B-475F-B564-4138A59448D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015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Entreprises avec les moyens favorisées pour faire face aux protections variétales, brevet, licences… + Difficultés des petites entreprises à suivre la montée en puissance technologique et réglementaire </a:t>
            </a:r>
            <a:endParaRPr lang="fr-FR" b="0" i="0" u="none" strike="noStrike" dirty="0">
              <a:solidFill>
                <a:srgbClr val="131413"/>
              </a:solidFill>
              <a:effectLst/>
              <a:latin typeface="Montserrat" pitchFamily="2" charset="77"/>
            </a:endParaRPr>
          </a:p>
          <a:p>
            <a:pPr algn="l" fontAlgn="base"/>
            <a:r>
              <a:rPr lang="fr-FR" b="0" i="0" u="none" strike="noStrike" dirty="0">
                <a:solidFill>
                  <a:srgbClr val="131413"/>
                </a:solidFill>
                <a:effectLst/>
                <a:latin typeface="Montserrat" pitchFamily="2" charset="77"/>
              </a:rPr>
              <a:t>Certains producteurs recherchent</a:t>
            </a:r>
            <a:r>
              <a:rPr lang="fr-FR" b="1" i="0" u="none" strike="noStrike" dirty="0">
                <a:solidFill>
                  <a:srgbClr val="131413"/>
                </a:solidFill>
                <a:effectLst/>
                <a:latin typeface="Montserrat" pitchFamily="2" charset="77"/>
              </a:rPr>
              <a:t> l’intégration verticale</a:t>
            </a:r>
            <a:r>
              <a:rPr lang="fr-FR" b="0" i="0" u="none" strike="noStrike" dirty="0">
                <a:solidFill>
                  <a:srgbClr val="131413"/>
                </a:solidFill>
                <a:effectLst/>
                <a:latin typeface="Montserrat" pitchFamily="2" charset="77"/>
              </a:rPr>
              <a:t> en amont et/ou en aval en s’impliquant davantage dans la multiplication, voire l’obtention, ou dans la distribution, afin de contrôler toute la chaîne de valeur (qualité, coûts, innovation) : </a:t>
            </a:r>
            <a:r>
              <a:rPr lang="fr-FR" b="0" i="0" u="none" strike="noStrike" dirty="0">
                <a:solidFill>
                  <a:srgbClr val="005F27"/>
                </a:solidFill>
                <a:effectLst/>
                <a:latin typeface="Montserrat" pitchFamily="2" charset="77"/>
              </a:rPr>
              <a:t>La concentration en amont rend les producteurs intermédiaires </a:t>
            </a:r>
            <a:r>
              <a:rPr lang="fr-FR" b="1" i="0" u="none" strike="noStrike" dirty="0">
                <a:solidFill>
                  <a:srgbClr val="005F27"/>
                </a:solidFill>
                <a:effectLst/>
                <a:latin typeface="inherit"/>
              </a:rPr>
              <a:t>dépendants</a:t>
            </a:r>
            <a:r>
              <a:rPr lang="fr-FR" b="0" i="0" u="none" strike="noStrike" dirty="0">
                <a:solidFill>
                  <a:srgbClr val="005F27"/>
                </a:solidFill>
                <a:effectLst/>
                <a:latin typeface="Montserrat" pitchFamily="2" charset="77"/>
              </a:rPr>
              <a:t> de quelques obtenteurs pour leurs variétés, souvent sous licence payante.</a:t>
            </a:r>
          </a:p>
          <a:p>
            <a:pPr algn="l" fontAlgn="base"/>
            <a:r>
              <a:rPr lang="fr-FR" b="0" i="0" u="none" strike="noStrike" dirty="0">
                <a:solidFill>
                  <a:srgbClr val="005F27"/>
                </a:solidFill>
                <a:effectLst/>
                <a:latin typeface="Montserrat" pitchFamily="2" charset="77"/>
              </a:rPr>
              <a:t>La </a:t>
            </a:r>
            <a:r>
              <a:rPr lang="fr-FR" b="1" i="0" u="none" strike="noStrike" dirty="0">
                <a:solidFill>
                  <a:srgbClr val="005F27"/>
                </a:solidFill>
                <a:effectLst/>
                <a:latin typeface="inherit"/>
              </a:rPr>
              <a:t>concentration de l’aval</a:t>
            </a:r>
            <a:r>
              <a:rPr lang="fr-FR" b="0" i="0" u="none" strike="noStrike" dirty="0">
                <a:solidFill>
                  <a:srgbClr val="005F27"/>
                </a:solidFill>
                <a:effectLst/>
                <a:latin typeface="Montserrat" pitchFamily="2" charset="77"/>
              </a:rPr>
              <a:t> (distribution, jardineries, centrales d’achat) resserre l’étau sur les marges des producteurs</a:t>
            </a:r>
            <a:r>
              <a:rPr lang="fr-FR" dirty="0">
                <a:solidFill>
                  <a:srgbClr val="005F27"/>
                </a:solidFill>
                <a:latin typeface="Montserrat" pitchFamily="2" charset="77"/>
              </a:rPr>
              <a:t> (</a:t>
            </a:r>
            <a:r>
              <a:rPr lang="fr-FR" b="0" i="0" u="none" strike="noStrike" dirty="0">
                <a:solidFill>
                  <a:srgbClr val="005F27"/>
                </a:solidFill>
                <a:effectLst/>
                <a:latin typeface="Montserrat" pitchFamily="2" charset="77"/>
              </a:rPr>
              <a:t>petits ou moyens).</a:t>
            </a:r>
          </a:p>
          <a:p>
            <a:pPr algn="l" fontAlgn="base"/>
            <a:r>
              <a:rPr lang="fr-FR" b="0" i="0" u="none" strike="noStrike" dirty="0">
                <a:solidFill>
                  <a:srgbClr val="005F27"/>
                </a:solidFill>
                <a:effectLst/>
                <a:latin typeface="Montserrat" pitchFamily="2" charset="77"/>
              </a:rPr>
              <a:t>risques pas négligeables : concentrations qui entraînent une réduction des capacités de production locales et une diminution de la diversité végétale proposée.</a:t>
            </a:r>
            <a:endParaRPr lang="fr-FR" b="1" dirty="0">
              <a:solidFill>
                <a:srgbClr val="131413"/>
              </a:solidFill>
              <a:latin typeface="Montserrat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srgbClr val="131413"/>
                </a:solidFill>
                <a:latin typeface="Montserrat" pitchFamily="2" charset="77"/>
              </a:rPr>
              <a:t>Miser </a:t>
            </a:r>
            <a:r>
              <a:rPr lang="fr-FR" b="1" i="0" u="none" strike="noStrike" dirty="0">
                <a:solidFill>
                  <a:srgbClr val="131413"/>
                </a:solidFill>
                <a:effectLst/>
                <a:latin typeface="Montserrat" pitchFamily="2" charset="77"/>
              </a:rPr>
              <a:t>sur la solidarité économique</a:t>
            </a:r>
            <a:r>
              <a:rPr lang="fr-FR" b="0" i="0" u="none" strike="noStrike" dirty="0">
                <a:solidFill>
                  <a:srgbClr val="131413"/>
                </a:solidFill>
                <a:effectLst/>
                <a:latin typeface="Montserrat" pitchFamily="2" charset="77"/>
              </a:rPr>
              <a:t> : coopération, groupements d’achat, plateformes logistiques partagées ou encore mutualisation d’équipements. S’engager dans une concertation pré-concurrentielle constructive pour que </a:t>
            </a:r>
            <a:r>
              <a:rPr lang="fr-FR" b="1" i="0" u="none" strike="noStrike" dirty="0">
                <a:solidFill>
                  <a:srgbClr val="131413"/>
                </a:solidFill>
                <a:effectLst/>
                <a:latin typeface="Montserrat" pitchFamily="2" charset="77"/>
              </a:rPr>
              <a:t>les producteurs proposent une offre végétale diversifiée, locale et durable, soutenue par une labellisation reconnue et crédible, accompagnée d’une communication coordonnée performante.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A513F-A41B-475F-B564-4138A59448D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7149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F7EB12-B394-490A-1C3C-8E13DFC41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83ABD3F-B1BA-6677-2F50-5E275399E4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28534E-2174-B995-E5E2-F5E87403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743200" cy="365125"/>
          </a:xfrm>
        </p:spPr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20FD64-539C-C112-805D-B43F48E6D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DA8C3F-A0A3-1636-5934-66C711EAC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/>
          <a:p>
            <a:fld id="{BF420384-A52F-4CC5-BE58-B0C22ACC9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722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42C4B7-6372-D406-04ED-C83B7A25F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EF588FF-C97C-EAC5-7E2B-1E8E63A1D0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01F511-BE78-3662-9D81-1B41CDB16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47D94F-C792-3443-98A5-09D1556BE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45C660-9ED0-7771-41A9-EF58EF18D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980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D65232C-9979-3A37-A6A0-3F77B36C60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D536F1C-A20B-30FE-777F-EFE08D5E1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4BA711-E99D-DE35-D2BA-4F9D82A7E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90BB31-4346-5E25-6012-98F10AADE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9E182D-A20F-2F53-ED5D-A96E8354C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916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81A25A-D79B-098B-40D1-7EA27DA8F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55B95D-814F-DF3E-CA2D-4210CCEF7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F5B9C6-5300-99EB-DD7E-59D1A6606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66633D-48A4-0628-DA0D-DDC47759B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054433-5503-B5E6-D3CF-B9CD2A121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011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023CB3-B35F-194F-0AFE-9B155CEB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F1969F-CF4B-2A1E-8EC2-9C308518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26EE80-1589-0703-2791-9740A102F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69E7D1-B5C0-6257-2AB4-8B2D0042A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589D14-EF25-4822-499B-DC575668A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748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ECD914-B084-F134-AD29-F531A4F65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F44399-1EE7-0E74-516C-2C5592EEED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E624A62-7535-507A-D065-5E1909764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063B689-2538-E5F5-0198-D84F1C29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36AD5AB-599E-B0F7-74E1-36CF65425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E5F972-FFC9-1CB5-65EF-13D3D9C9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855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96141C-9EA1-8FA6-3218-D9E69ED2D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18AD60-3955-FC47-7081-627F0F8CA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9C5B37D-5C92-A0E3-B174-EF6714581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D065598-D529-893D-C620-7727C4E4C8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D25EB78-7F3C-5CFA-6DC8-E0429A7A4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A710BD1-FB60-7DBF-0F55-D6CA5E773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E4721D7-1BE9-DE98-AAA1-82B4B8801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01712F7-F055-7633-6A80-14877F9BE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019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1E11C8-ED10-88EB-C5D6-C0F26A32C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0D9802F-E327-4C43-993C-48F6E9D80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BC38DC5-C308-A21F-EBFD-302E14F6C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60B0B92-B443-1EDA-EBE8-867DE531A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1035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C1A141D-1906-0A60-0D70-8478CC1AE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F37B317-4E0B-BBE6-9FEA-9A775E3DB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BC6564-9B07-8F69-AFC8-40C96C50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587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6B4FE7-D2C8-196E-5FB5-BB336D7F9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D497B5-9553-0E40-F6AB-C850D44B6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F2C579C-D3B5-3792-586E-FE1AF3600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4D667E-FD01-79C7-49C3-1266FE8BC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5F052C-FC0A-7781-74CA-9951FD310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ECA3E9-6DB4-773D-2085-6BA7360FF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237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758643-2EC5-A655-D085-4A4C167B5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EA58205-852B-0C30-42F9-5D76A51CBD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DACB900-F1DA-8D43-B98F-E2FE5668B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12000D-19F2-B91B-BD36-2D17D4B1C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BCD5EFD-1E13-F779-41AE-E1AA1C575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ADDB4A-DC52-AFC8-C930-CAB0C2050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585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;p2">
            <a:extLst>
              <a:ext uri="{FF2B5EF4-FFF2-40B4-BE49-F238E27FC236}">
                <a16:creationId xmlns:a16="http://schemas.microsoft.com/office/drawing/2014/main" id="{24579C8B-D785-5C7E-919F-F76AD4269266}"/>
              </a:ext>
            </a:extLst>
          </p:cNvPr>
          <p:cNvPicPr preferRelativeResize="0"/>
          <p:nvPr userDrawn="1"/>
        </p:nvPicPr>
        <p:blipFill rotWithShape="1">
          <a:blip r:embed="rId13">
            <a:alphaModFix amt="81000"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10;p2">
            <a:extLst>
              <a:ext uri="{FF2B5EF4-FFF2-40B4-BE49-F238E27FC236}">
                <a16:creationId xmlns:a16="http://schemas.microsoft.com/office/drawing/2014/main" id="{5D1619CC-7338-09ED-082D-748BF8C14106}"/>
              </a:ext>
            </a:extLst>
          </p:cNvPr>
          <p:cNvGrpSpPr/>
          <p:nvPr userDrawn="1"/>
        </p:nvGrpSpPr>
        <p:grpSpPr>
          <a:xfrm>
            <a:off x="0" y="0"/>
            <a:ext cx="12192001" cy="6836012"/>
            <a:chOff x="-41325" y="-16751"/>
            <a:chExt cx="9261526" cy="5207876"/>
          </a:xfrm>
        </p:grpSpPr>
        <p:pic>
          <p:nvPicPr>
            <p:cNvPr id="9" name="Google Shape;11;p2">
              <a:extLst>
                <a:ext uri="{FF2B5EF4-FFF2-40B4-BE49-F238E27FC236}">
                  <a16:creationId xmlns:a16="http://schemas.microsoft.com/office/drawing/2014/main" id="{6833C075-CFD7-1962-0916-7D3817D0E143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 amt="16000"/>
            </a:blip>
            <a:srcRect l="7221" r="7221" b="10490"/>
            <a:stretch/>
          </p:blipFill>
          <p:spPr>
            <a:xfrm>
              <a:off x="-41325" y="-16751"/>
              <a:ext cx="5818325" cy="52078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2;p2">
              <a:extLst>
                <a:ext uri="{FF2B5EF4-FFF2-40B4-BE49-F238E27FC236}">
                  <a16:creationId xmlns:a16="http://schemas.microsoft.com/office/drawing/2014/main" id="{6BA4447D-EFE6-1747-9FF3-05C29D2BE9AE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 amt="16000"/>
            </a:blip>
            <a:srcRect l="42146" r="7220" b="10490"/>
            <a:stretch/>
          </p:blipFill>
          <p:spPr>
            <a:xfrm flipH="1">
              <a:off x="5777000" y="-16751"/>
              <a:ext cx="3443201" cy="52078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80A55D3-0B49-6EC0-F003-12427CDB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11BC06-203D-290C-3618-56F05981C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E0C003-BEE6-2F2E-BEE5-6435D24471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961" y="63590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Barlow" panose="00000500000000000000" pitchFamily="2" charset="0"/>
              </a:defRPr>
            </a:lvl1pPr>
          </a:lstStyle>
          <a:p>
            <a:r>
              <a:rPr lang="fr-FR"/>
              <a:t>12/11/2025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9DB78F-B796-2EB2-F6C6-3E025B5712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6D95BA-D317-3B62-BA9F-472067A94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483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Barlow" panose="00000500000000000000" pitchFamily="2" charset="0"/>
              </a:defRPr>
            </a:lvl1pPr>
          </a:lstStyle>
          <a:p>
            <a:fld id="{BF420384-A52F-4CC5-BE58-B0C22ACC9DD2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128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s://www.pleinchamp.com/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svg"/><Relationship Id="rId12" Type="http://schemas.openxmlformats.org/officeDocument/2006/relationships/image" Target="../media/image4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.png"/><Relationship Id="rId11" Type="http://schemas.openxmlformats.org/officeDocument/2006/relationships/hyperlink" Target="https://www.vegepolys-valley.eu/actualites/16308-lancement-de-lalciv-association-des-laboratoires-de-culture-in-vitro-vegetale.html" TargetMode="External"/><Relationship Id="rId5" Type="http://schemas.microsoft.com/office/2007/relationships/hdphoto" Target="../media/hdphoto1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2510.26989" TargetMode="External"/><Relationship Id="rId2" Type="http://schemas.openxmlformats.org/officeDocument/2006/relationships/hyperlink" Target="https://hppexhibitions.com/iftf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nab.org/face-au-retrait-de-solutions-de-protection-a-base-de-cuivre-imcomprehension-et-forte-inquietude-de-la-fili7re-viticole-francaise/" TargetMode="External"/><Relationship Id="rId4" Type="http://schemas.openxmlformats.org/officeDocument/2006/relationships/hyperlink" Target="https://www.anses.fr/fr/content/le-cuivre-comme-fongicide-en-agriculture-des-enjeux-sanitaires-environnementaux-et-socio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myplantgarden.com/" TargetMode="External"/><Relationship Id="rId3" Type="http://schemas.openxmlformats.org/officeDocument/2006/relationships/hyperlink" Target="https://www.linkedin.com/posts/alciv2-association-des-laboratoires-de-culture-in-vitro-v%C3%A9g%C3%A9tale_cultureinvitro-alciv-biotechvegetale-activity-7330484285293948929-if_x/?originalSubdomain=fr" TargetMode="External"/><Relationship Id="rId7" Type="http://schemas.openxmlformats.org/officeDocument/2006/relationships/hyperlink" Target="https://dubaiexhibitioncentre.com/en/" TargetMode="External"/><Relationship Id="rId12" Type="http://schemas.openxmlformats.org/officeDocument/2006/relationships/hyperlink" Target="https://www.eventseye.com/fairs/f-sitevi-2512-0.html" TargetMode="External"/><Relationship Id="rId2" Type="http://schemas.openxmlformats.org/officeDocument/2006/relationships/hyperlink" Target="https://levegetalcestlavie.fr/cnrv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ventseye.com/fairs/f-eva.expo-32576-0.html" TargetMode="External"/><Relationship Id="rId11" Type="http://schemas.openxmlformats.org/officeDocument/2006/relationships/hyperlink" Target="https://www.ctifl.fr/rencontres-phytosanitaires-legumes-et-fraises" TargetMode="External"/><Relationship Id="rId5" Type="http://schemas.openxmlformats.org/officeDocument/2006/relationships/hyperlink" Target="https://www.valhor.fr/actualites/worldskills-finale-nationale-de-la-competition-des-metiers" TargetMode="External"/><Relationship Id="rId10" Type="http://schemas.openxmlformats.org/officeDocument/2006/relationships/hyperlink" Target="https://comifer.asso.fr/evenements/prochaines-rencontres-comifer-gemas/" TargetMode="External"/><Relationship Id="rId4" Type="http://schemas.openxmlformats.org/officeDocument/2006/relationships/hyperlink" Target="https://www.linkedin.com/posts/lien-horticole_le-lien-horticole-et-astredhor-activity-7386997340835938304-F748/?originalSubdomain=fr" TargetMode="External"/><Relationship Id="rId9" Type="http://schemas.openxmlformats.org/officeDocument/2006/relationships/hyperlink" Target="https://www.ctifl.fr/presentation-varietale-cerise-202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9.svg"/><Relationship Id="rId4" Type="http://schemas.openxmlformats.org/officeDocument/2006/relationships/diagramData" Target="../diagrams/data1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hppexhibitions.com/iftf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14060F4-9B11-A087-9D6F-9A19171BC296}"/>
              </a:ext>
            </a:extLst>
          </p:cNvPr>
          <p:cNvSpPr/>
          <p:nvPr/>
        </p:nvSpPr>
        <p:spPr>
          <a:xfrm>
            <a:off x="4396350" y="12096"/>
            <a:ext cx="7795650" cy="6845904"/>
          </a:xfrm>
          <a:prstGeom prst="rect">
            <a:avLst/>
          </a:prstGeom>
          <a:blipFill dpi="0" rotWithShape="1">
            <a:blip r:embed="rId4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DD3F081-122D-0C1A-C0CD-10AA38A5B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1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231C7B5-419B-A716-71E8-AA3C87D2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grpSp>
        <p:nvGrpSpPr>
          <p:cNvPr id="13" name="Google Shape;495;p69">
            <a:extLst>
              <a:ext uri="{FF2B5EF4-FFF2-40B4-BE49-F238E27FC236}">
                <a16:creationId xmlns:a16="http://schemas.microsoft.com/office/drawing/2014/main" id="{283600E2-022F-98CB-7D60-61CB0370804E}"/>
              </a:ext>
            </a:extLst>
          </p:cNvPr>
          <p:cNvGrpSpPr/>
          <p:nvPr/>
        </p:nvGrpSpPr>
        <p:grpSpPr>
          <a:xfrm>
            <a:off x="2249700" y="6470124"/>
            <a:ext cx="7692600" cy="205286"/>
            <a:chOff x="727475" y="1087800"/>
            <a:chExt cx="7692600" cy="205286"/>
          </a:xfrm>
        </p:grpSpPr>
        <p:cxnSp>
          <p:nvCxnSpPr>
            <p:cNvPr id="14" name="Google Shape;496;p69">
              <a:extLst>
                <a:ext uri="{FF2B5EF4-FFF2-40B4-BE49-F238E27FC236}">
                  <a16:creationId xmlns:a16="http://schemas.microsoft.com/office/drawing/2014/main" id="{6397CCED-946D-84A5-5DF1-E02720DF8F46}"/>
                </a:ext>
              </a:extLst>
            </p:cNvPr>
            <p:cNvCxnSpPr/>
            <p:nvPr/>
          </p:nvCxnSpPr>
          <p:spPr>
            <a:xfrm>
              <a:off x="727475" y="1087800"/>
              <a:ext cx="7692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497;p69">
              <a:extLst>
                <a:ext uri="{FF2B5EF4-FFF2-40B4-BE49-F238E27FC236}">
                  <a16:creationId xmlns:a16="http://schemas.microsoft.com/office/drawing/2014/main" id="{36ABD47A-6D4B-E62E-DACA-D73DB1F79B79}"/>
                </a:ext>
              </a:extLst>
            </p:cNvPr>
            <p:cNvCxnSpPr/>
            <p:nvPr/>
          </p:nvCxnSpPr>
          <p:spPr>
            <a:xfrm>
              <a:off x="727475" y="1293086"/>
              <a:ext cx="7692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" name="Google Shape;498;p69">
            <a:extLst>
              <a:ext uri="{FF2B5EF4-FFF2-40B4-BE49-F238E27FC236}">
                <a16:creationId xmlns:a16="http://schemas.microsoft.com/office/drawing/2014/main" id="{382C3552-DE96-247B-7775-3DCA8C9E632B}"/>
              </a:ext>
            </a:extLst>
          </p:cNvPr>
          <p:cNvSpPr txBox="1"/>
          <p:nvPr/>
        </p:nvSpPr>
        <p:spPr>
          <a:xfrm>
            <a:off x="3516184" y="6470123"/>
            <a:ext cx="5159632" cy="20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100" dirty="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rPr>
              <a:t>INSTITUT AGRO RENNES-ANGERS, Campus d’Angers – FACULTÉ DES SCIENCES</a:t>
            </a:r>
            <a:endParaRPr sz="1100" dirty="0">
              <a:solidFill>
                <a:schemeClr val="dk1"/>
              </a:solidFill>
              <a:latin typeface="DM Serif Text"/>
              <a:ea typeface="DM Serif Text"/>
              <a:cs typeface="DM Serif Text"/>
              <a:sym typeface="DM Serif Text"/>
            </a:endParaRPr>
          </a:p>
        </p:txBody>
      </p:sp>
      <p:sp>
        <p:nvSpPr>
          <p:cNvPr id="7" name="Google Shape;489;p69">
            <a:extLst>
              <a:ext uri="{FF2B5EF4-FFF2-40B4-BE49-F238E27FC236}">
                <a16:creationId xmlns:a16="http://schemas.microsoft.com/office/drawing/2014/main" id="{89FBDC7E-100B-5726-F2B4-DF4F24E83D6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45313" y="862605"/>
            <a:ext cx="6531036" cy="3524488"/>
          </a:xfrm>
          <a:prstGeom prst="rect">
            <a:avLst/>
          </a:prstGeom>
        </p:spPr>
        <p:txBody>
          <a:bodyPr spcFirstLastPara="1" wrap="square" lIns="91425" tIns="45700" rIns="0" bIns="91425"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" sz="11000" dirty="0">
                <a:latin typeface="DM Serif Text" pitchFamily="2" charset="0"/>
              </a:rPr>
              <a:t>Revue de Presse</a:t>
            </a:r>
            <a:endParaRPr lang="fr-FR" sz="11000" dirty="0">
              <a:latin typeface="DM Serif Text" pitchFamily="2" charset="0"/>
            </a:endParaRPr>
          </a:p>
        </p:txBody>
      </p:sp>
      <p:sp>
        <p:nvSpPr>
          <p:cNvPr id="8" name="Google Shape;490;p69">
            <a:extLst>
              <a:ext uri="{FF2B5EF4-FFF2-40B4-BE49-F238E27FC236}">
                <a16:creationId xmlns:a16="http://schemas.microsoft.com/office/drawing/2014/main" id="{FFB6E3A0-CD07-8D17-696F-4CED523553A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71164" y="4835316"/>
            <a:ext cx="7850372" cy="79219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/>
            <a:r>
              <a:rPr lang="en" sz="2200" dirty="0">
                <a:solidFill>
                  <a:srgbClr val="000000"/>
                </a:solidFill>
                <a:latin typeface="Barlow" panose="00000500000000000000" pitchFamily="2" charset="0"/>
                <a:ea typeface="Calibri"/>
                <a:cs typeface="Calibri"/>
              </a:rPr>
              <a:t>Tanguy FONTAINE - Ael MARTIN-GENOT- Camille STASIOLOJC</a:t>
            </a:r>
            <a:endParaRPr lang="fr-FR" sz="2200" dirty="0">
              <a:latin typeface="Barlow" panose="00000500000000000000" pitchFamily="2" charset="0"/>
            </a:endParaRPr>
          </a:p>
        </p:txBody>
      </p:sp>
      <p:cxnSp>
        <p:nvCxnSpPr>
          <p:cNvPr id="10" name="Google Shape;492;p69">
            <a:extLst>
              <a:ext uri="{FF2B5EF4-FFF2-40B4-BE49-F238E27FC236}">
                <a16:creationId xmlns:a16="http://schemas.microsoft.com/office/drawing/2014/main" id="{08C1FDF6-0C84-4ABE-AA2A-9D9A5BC573D0}"/>
              </a:ext>
            </a:extLst>
          </p:cNvPr>
          <p:cNvCxnSpPr>
            <a:cxnSpLocks/>
          </p:cNvCxnSpPr>
          <p:nvPr/>
        </p:nvCxnSpPr>
        <p:spPr>
          <a:xfrm>
            <a:off x="297180" y="5677928"/>
            <a:ext cx="8382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493;p69">
            <a:extLst>
              <a:ext uri="{FF2B5EF4-FFF2-40B4-BE49-F238E27FC236}">
                <a16:creationId xmlns:a16="http://schemas.microsoft.com/office/drawing/2014/main" id="{6428A16B-85D4-3201-EFCC-01698DE14029}"/>
              </a:ext>
            </a:extLst>
          </p:cNvPr>
          <p:cNvCxnSpPr>
            <a:cxnSpLocks/>
          </p:cNvCxnSpPr>
          <p:nvPr/>
        </p:nvCxnSpPr>
        <p:spPr>
          <a:xfrm>
            <a:off x="297180" y="4870041"/>
            <a:ext cx="836422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FE96AB-D182-2893-4261-50ACDAB15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3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47"/>
    </mc:Choice>
    <mc:Fallback xmlns="">
      <p:transition spd="slow" advTm="18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9EDE9-B588-EC07-7FE8-D487AB4D2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43CE99-F64A-4F44-0F90-1D4AE933F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7970"/>
            <a:ext cx="10515600" cy="4850029"/>
          </a:xfrm>
        </p:spPr>
        <p:txBody>
          <a:bodyPr>
            <a:noAutofit/>
          </a:bodyPr>
          <a:lstStyle/>
          <a:p>
            <a:pPr algn="just">
              <a:lnSpc>
                <a:spcPct val="125000"/>
              </a:lnSpc>
            </a:pPr>
            <a:r>
              <a:rPr lang="fr-FR" sz="2000" dirty="0">
                <a:latin typeface="Barlow" panose="00000500000000000000" pitchFamily="2" charset="0"/>
              </a:rPr>
              <a:t>Annonce faite par </a:t>
            </a:r>
            <a:r>
              <a:rPr lang="fr-FR" sz="2000" b="1" dirty="0">
                <a:latin typeface="Barlow" panose="00000500000000000000" pitchFamily="2" charset="0"/>
              </a:rPr>
              <a:t>l’ANSES</a:t>
            </a:r>
            <a:r>
              <a:rPr lang="fr-FR" sz="2000" dirty="0">
                <a:latin typeface="Barlow" panose="00000500000000000000" pitchFamily="2" charset="0"/>
              </a:rPr>
              <a:t> le 15 juillet</a:t>
            </a:r>
          </a:p>
          <a:p>
            <a:pPr algn="just">
              <a:lnSpc>
                <a:spcPct val="125000"/>
              </a:lnSpc>
            </a:pPr>
            <a:r>
              <a:rPr lang="fr-FR" sz="2000" dirty="0">
                <a:latin typeface="Barlow" panose="00000500000000000000" pitchFamily="2" charset="0"/>
              </a:rPr>
              <a:t>Décision incomprise par la filière </a:t>
            </a:r>
            <a:r>
              <a:rPr lang="fr-FR" sz="2000" b="1" dirty="0">
                <a:latin typeface="Barlow" panose="00000500000000000000" pitchFamily="2" charset="0"/>
              </a:rPr>
              <a:t>BIO</a:t>
            </a:r>
          </a:p>
          <a:p>
            <a:pPr algn="just">
              <a:lnSpc>
                <a:spcPct val="125000"/>
              </a:lnSpc>
            </a:pPr>
            <a:r>
              <a:rPr lang="fr-FR" sz="2000" u="sng" dirty="0">
                <a:latin typeface="Barlow" panose="00000500000000000000" pitchFamily="2" charset="0"/>
              </a:rPr>
              <a:t>5 produits</a:t>
            </a:r>
            <a:r>
              <a:rPr lang="fr-FR" sz="2000" dirty="0">
                <a:latin typeface="Barlow" panose="00000500000000000000" pitchFamily="2" charset="0"/>
              </a:rPr>
              <a:t> ont perdu leur usage en maraîchage et/ou arboriculture</a:t>
            </a:r>
          </a:p>
          <a:p>
            <a:pPr algn="just">
              <a:lnSpc>
                <a:spcPct val="125000"/>
              </a:lnSpc>
            </a:pPr>
            <a:r>
              <a:rPr lang="fr-FR" sz="2000" dirty="0">
                <a:latin typeface="Barlow" panose="00000500000000000000" pitchFamily="2" charset="0"/>
              </a:rPr>
              <a:t>Seuls </a:t>
            </a:r>
            <a:r>
              <a:rPr lang="fr-FR" sz="2000" u="sng" dirty="0">
                <a:latin typeface="Barlow" panose="00000500000000000000" pitchFamily="2" charset="0"/>
              </a:rPr>
              <a:t>2 produits</a:t>
            </a:r>
            <a:r>
              <a:rPr lang="fr-FR" sz="2000" dirty="0">
                <a:latin typeface="Barlow" panose="00000500000000000000" pitchFamily="2" charset="0"/>
              </a:rPr>
              <a:t> ré-autorisés</a:t>
            </a:r>
          </a:p>
          <a:p>
            <a:pPr algn="just">
              <a:lnSpc>
                <a:spcPct val="125000"/>
              </a:lnSpc>
            </a:pPr>
            <a:r>
              <a:rPr lang="fr-FR" sz="2000" dirty="0">
                <a:latin typeface="Barlow" panose="00000500000000000000" pitchFamily="2" charset="0"/>
              </a:rPr>
              <a:t>Des conditions d’utilisation plus strictes : </a:t>
            </a:r>
          </a:p>
          <a:p>
            <a:pPr lvl="1" algn="just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fr-FR" sz="2000" dirty="0">
                <a:latin typeface="Barlow" panose="00000500000000000000" pitchFamily="2" charset="0"/>
                <a:sym typeface="Wingdings" panose="05000000000000000000" pitchFamily="2" charset="2"/>
              </a:rPr>
              <a:t>ZNT qui passe de 5 à 20 m pour le produit Champ </a:t>
            </a:r>
            <a:r>
              <a:rPr lang="fr-FR" sz="2000" dirty="0" err="1">
                <a:latin typeface="Barlow" panose="00000500000000000000" pitchFamily="2" charset="0"/>
                <a:sym typeface="Wingdings" panose="05000000000000000000" pitchFamily="2" charset="2"/>
              </a:rPr>
              <a:t>Flo</a:t>
            </a:r>
            <a:r>
              <a:rPr lang="fr-FR" sz="2000" dirty="0">
                <a:latin typeface="Barlow" panose="00000500000000000000" pitchFamily="2" charset="0"/>
                <a:sym typeface="Wingdings" panose="05000000000000000000" pitchFamily="2" charset="2"/>
              </a:rPr>
              <a:t> ampli (</a:t>
            </a:r>
            <a:r>
              <a:rPr lang="fr-FR" sz="2000" dirty="0" err="1">
                <a:latin typeface="Barlow" panose="00000500000000000000" pitchFamily="2" charset="0"/>
                <a:sym typeface="Wingdings" panose="05000000000000000000" pitchFamily="2" charset="2"/>
              </a:rPr>
              <a:t>Nufarm</a:t>
            </a:r>
            <a:r>
              <a:rPr lang="fr-FR" sz="2000" dirty="0">
                <a:latin typeface="Barlow" panose="00000500000000000000" pitchFamily="2" charset="0"/>
                <a:sym typeface="Wingdings" panose="05000000000000000000" pitchFamily="2" charset="2"/>
              </a:rPr>
              <a:t>) </a:t>
            </a:r>
          </a:p>
          <a:p>
            <a:pPr lvl="1" algn="just">
              <a:lnSpc>
                <a:spcPct val="125000"/>
              </a:lnSpc>
              <a:buFont typeface="Courier New" panose="02070309020205020404" pitchFamily="49" charset="0"/>
              <a:buChar char="o"/>
            </a:pPr>
            <a:r>
              <a:rPr lang="fr-FR" sz="2000" dirty="0">
                <a:latin typeface="Barlow" panose="00000500000000000000" pitchFamily="2" charset="0"/>
                <a:sym typeface="Wingdings" panose="05000000000000000000" pitchFamily="2" charset="2"/>
              </a:rPr>
              <a:t>Limitation à 4 kg/an/culture</a:t>
            </a:r>
            <a:endParaRPr lang="fr-FR" sz="2000" dirty="0">
              <a:latin typeface="Barlow" panose="00000500000000000000" pitchFamily="2" charset="0"/>
            </a:endParaRPr>
          </a:p>
          <a:p>
            <a:pPr algn="just">
              <a:lnSpc>
                <a:spcPct val="125000"/>
              </a:lnSpc>
            </a:pPr>
            <a:r>
              <a:rPr lang="fr-FR" sz="2000" dirty="0">
                <a:latin typeface="Barlow" panose="00000500000000000000" pitchFamily="2" charset="0"/>
              </a:rPr>
              <a:t>Panique pour la filière BIO </a:t>
            </a:r>
            <a:r>
              <a:rPr lang="fr-FR" sz="2000" dirty="0">
                <a:latin typeface="Barlow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fr-FR" sz="2000" b="1" dirty="0">
                <a:latin typeface="Barlow" panose="00000500000000000000" pitchFamily="2" charset="0"/>
                <a:sym typeface="Wingdings" panose="05000000000000000000" pitchFamily="2" charset="2"/>
              </a:rPr>
              <a:t>communiqué de presse </a:t>
            </a:r>
            <a:r>
              <a:rPr lang="fr-FR" sz="2000" dirty="0">
                <a:latin typeface="Barlow" panose="00000500000000000000" pitchFamily="2" charset="0"/>
                <a:sym typeface="Wingdings" panose="05000000000000000000" pitchFamily="2" charset="2"/>
              </a:rPr>
              <a:t>de la FNAB, CNAOC et de France Vin Bio du 4 novembre </a:t>
            </a:r>
          </a:p>
          <a:p>
            <a:pPr algn="just">
              <a:lnSpc>
                <a:spcPct val="125000"/>
              </a:lnSpc>
            </a:pPr>
            <a:r>
              <a:rPr lang="fr-FR" sz="2000" dirty="0">
                <a:latin typeface="Barlow" panose="00000500000000000000" pitchFamily="2" charset="0"/>
                <a:sym typeface="Wingdings" panose="05000000000000000000" pitchFamily="2" charset="2"/>
              </a:rPr>
              <a:t>Demande de dérogations </a:t>
            </a:r>
          </a:p>
          <a:p>
            <a:pPr algn="just"/>
            <a:endParaRPr lang="fr-FR" sz="2000" dirty="0">
              <a:sym typeface="Wingdings" panose="05000000000000000000" pitchFamily="2" charset="2"/>
            </a:endParaRPr>
          </a:p>
          <a:p>
            <a:pPr algn="just"/>
            <a:endParaRPr lang="fr-FR" sz="20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C5BA12-EF8C-2587-2D15-ECC5CAAB1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1A8A6CD-71AF-A2CD-2537-C5B69955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10</a:t>
            </a:fld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19A0CB9-1B7B-3F16-4415-089FCD068170}"/>
              </a:ext>
            </a:extLst>
          </p:cNvPr>
          <p:cNvSpPr txBox="1">
            <a:spLocks/>
          </p:cNvSpPr>
          <p:nvPr/>
        </p:nvSpPr>
        <p:spPr>
          <a:xfrm>
            <a:off x="838200" y="1325817"/>
            <a:ext cx="7826828" cy="5156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u="sng" dirty="0">
                <a:latin typeface="Barlow" panose="00000500000000000000" pitchFamily="2" charset="0"/>
              </a:rPr>
              <a:t>DOSSIER : Fin de l’AMM pour 13 produits cupriques </a:t>
            </a:r>
            <a:endParaRPr lang="fr-FR" sz="2200" u="sng" dirty="0">
              <a:latin typeface="Barlow" panose="00000500000000000000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DBB0DA1-CEE3-871A-2665-5BDC879DC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217" y="242164"/>
            <a:ext cx="2705100" cy="168592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A901F06-D683-8CD3-1C98-8C6645F02B05}"/>
              </a:ext>
            </a:extLst>
          </p:cNvPr>
          <p:cNvSpPr txBox="1"/>
          <p:nvPr/>
        </p:nvSpPr>
        <p:spPr>
          <a:xfrm>
            <a:off x="10640817" y="1928089"/>
            <a:ext cx="1025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Source : </a:t>
            </a:r>
            <a:r>
              <a:rPr lang="fr-FR" sz="800" dirty="0" err="1">
                <a:hlinkClick r:id="rId6"/>
              </a:rPr>
              <a:t>Pleinchamp</a:t>
            </a:r>
            <a:endParaRPr lang="fr-FR" sz="8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E922201-5D6D-0BB8-8BE4-1C27C5DCD3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9147" y="2807788"/>
            <a:ext cx="731384" cy="87766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7322948-0639-9B27-7802-7F38B5F9B5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5516" y="2035811"/>
            <a:ext cx="906234" cy="771977"/>
          </a:xfrm>
          <a:prstGeom prst="rect">
            <a:avLst/>
          </a:prstGeom>
        </p:spPr>
      </p:pic>
      <p:sp>
        <p:nvSpPr>
          <p:cNvPr id="9" name="Google Shape;516;p71">
            <a:extLst>
              <a:ext uri="{FF2B5EF4-FFF2-40B4-BE49-F238E27FC236}">
                <a16:creationId xmlns:a16="http://schemas.microsoft.com/office/drawing/2014/main" id="{50E817E0-0FB0-0CC8-304E-06A1853DF6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 dirty="0">
                <a:latin typeface="DM Serif Text" pitchFamily="2" charset="0"/>
              </a:rPr>
              <a:t>Commerce</a:t>
            </a:r>
            <a:endParaRPr lang="fr-FR" b="1" dirty="0">
              <a:latin typeface="DM Serif Text" pitchFamily="2" charset="0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8F52FD5-E77E-BA0E-CDCB-7AA3E2BFA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3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277"/>
    </mc:Choice>
    <mc:Fallback xmlns="">
      <p:transition spd="slow" advTm="233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4AF7C-B825-73F9-0132-759AF13A5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6C7EDFF-F61C-4043-BDFB-9EA2633D6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0E43FCB-321A-AF2D-1852-58EB6E3C7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11</a:t>
            </a:fld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97D2660D-2EFB-ECBC-41A0-12E3C48DE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337" y="2224601"/>
            <a:ext cx="10285326" cy="366373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fr-FR" sz="2300" dirty="0">
                <a:latin typeface="Barlow" panose="00000500000000000000" pitchFamily="2" charset="0"/>
                <a:sym typeface="Wingdings" panose="05000000000000000000" pitchFamily="2" charset="2"/>
              </a:rPr>
              <a:t>Nombres d’alternatives limitées </a:t>
            </a:r>
          </a:p>
          <a:p>
            <a:pPr algn="just">
              <a:lnSpc>
                <a:spcPct val="150000"/>
              </a:lnSpc>
            </a:pPr>
            <a:r>
              <a:rPr lang="fr-FR" sz="2300" dirty="0">
                <a:latin typeface="Barlow" panose="00000500000000000000" pitchFamily="2" charset="0"/>
                <a:sym typeface="Wingdings" panose="05000000000000000000" pitchFamily="2" charset="2"/>
              </a:rPr>
              <a:t>L’</a:t>
            </a:r>
            <a:r>
              <a:rPr lang="fr-FR" sz="2300" b="1" dirty="0">
                <a:latin typeface="Barlow" panose="00000500000000000000" pitchFamily="2" charset="0"/>
                <a:sym typeface="Wingdings" panose="05000000000000000000" pitchFamily="2" charset="2"/>
              </a:rPr>
              <a:t>ANSES</a:t>
            </a:r>
            <a:r>
              <a:rPr lang="fr-FR" sz="2300" dirty="0">
                <a:latin typeface="Barlow" panose="00000500000000000000" pitchFamily="2" charset="0"/>
                <a:sym typeface="Wingdings" panose="05000000000000000000" pitchFamily="2" charset="2"/>
              </a:rPr>
              <a:t> recommande d’explorer des approches agronomiques plus systémiques</a:t>
            </a:r>
          </a:p>
          <a:p>
            <a:pPr algn="just">
              <a:lnSpc>
                <a:spcPct val="150000"/>
              </a:lnSpc>
            </a:pPr>
            <a:r>
              <a:rPr lang="fr-FR" sz="2300" dirty="0">
                <a:latin typeface="Barlow" panose="00000500000000000000" pitchFamily="2" charset="0"/>
              </a:rPr>
              <a:t>Un règlement d’exécution (n° 2025/1489) a prorogé jusqu’au 30 juin </a:t>
            </a:r>
            <a:r>
              <a:rPr lang="fr-FR" sz="2300" b="1" dirty="0">
                <a:latin typeface="Barlow" panose="00000500000000000000" pitchFamily="2" charset="0"/>
              </a:rPr>
              <a:t>2029</a:t>
            </a:r>
            <a:r>
              <a:rPr lang="fr-FR" sz="2300" dirty="0">
                <a:latin typeface="Barlow" panose="00000500000000000000" pitchFamily="2" charset="0"/>
              </a:rPr>
              <a:t> l’AMM du cuivre</a:t>
            </a:r>
          </a:p>
          <a:p>
            <a:pPr algn="just">
              <a:lnSpc>
                <a:spcPct val="150000"/>
              </a:lnSpc>
            </a:pPr>
            <a:r>
              <a:rPr lang="fr-FR" sz="2300" dirty="0">
                <a:latin typeface="Barlow" panose="00000500000000000000" pitchFamily="2" charset="0"/>
                <a:sym typeface="Wingdings" panose="05000000000000000000" pitchFamily="2" charset="2"/>
              </a:rPr>
              <a:t>Impasse pour les viticulteurs français face à la concurrence européenne</a:t>
            </a:r>
          </a:p>
        </p:txBody>
      </p:sp>
      <p:sp>
        <p:nvSpPr>
          <p:cNvPr id="2" name="Google Shape;516;p71">
            <a:extLst>
              <a:ext uri="{FF2B5EF4-FFF2-40B4-BE49-F238E27FC236}">
                <a16:creationId xmlns:a16="http://schemas.microsoft.com/office/drawing/2014/main" id="{6625A6D2-EC1F-6062-E5FC-D8B9CA36D4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 dirty="0">
                <a:latin typeface="DM Serif Text" pitchFamily="2" charset="0"/>
              </a:rPr>
              <a:t>Commerce</a:t>
            </a:r>
            <a:endParaRPr lang="fr-FR" b="1" dirty="0">
              <a:latin typeface="DM Serif Text" pitchFamily="2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C7E50A9-AB7D-4A53-6DAD-4A0BC41B7870}"/>
              </a:ext>
            </a:extLst>
          </p:cNvPr>
          <p:cNvSpPr txBox="1">
            <a:spLocks/>
          </p:cNvSpPr>
          <p:nvPr/>
        </p:nvSpPr>
        <p:spPr>
          <a:xfrm>
            <a:off x="838200" y="1325817"/>
            <a:ext cx="7826828" cy="5156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u="sng" dirty="0">
                <a:latin typeface="Barlow" panose="00000500000000000000" pitchFamily="2" charset="0"/>
              </a:rPr>
              <a:t>DOSSIER : Fin de l’AMM pour 13 produits cupriques</a:t>
            </a:r>
            <a:endParaRPr lang="fr-FR" sz="2200" u="sng" dirty="0">
              <a:latin typeface="Barlow" panose="00000500000000000000" pitchFamily="2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180CC14-E4D1-AC18-DD47-D058DF7E2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22"/>
    </mc:Choice>
    <mc:Fallback xmlns="">
      <p:transition spd="slow" advTm="136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76F00D-EBFB-DFC8-266F-75A491035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3E6BCFC-F8E6-92D1-4BBC-54D02D73D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12</a:t>
            </a:fld>
            <a:endParaRPr lang="fr-FR"/>
          </a:p>
        </p:txBody>
      </p:sp>
      <p:sp>
        <p:nvSpPr>
          <p:cNvPr id="9" name="Google Shape;516;p71">
            <a:extLst>
              <a:ext uri="{FF2B5EF4-FFF2-40B4-BE49-F238E27FC236}">
                <a16:creationId xmlns:a16="http://schemas.microsoft.com/office/drawing/2014/main" id="{FCE5B6BA-5A30-4493-6F51-A8222619D3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 dirty="0">
                <a:latin typeface="DM Serif Text" pitchFamily="2" charset="0"/>
              </a:rPr>
              <a:t>Commerce</a:t>
            </a:r>
            <a:endParaRPr lang="fr-FR" b="1" dirty="0">
              <a:latin typeface="DM Serif Text" pitchFamily="2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74CA56C-ED09-BB75-CB2D-893F46DDCF8D}"/>
              </a:ext>
            </a:extLst>
          </p:cNvPr>
          <p:cNvSpPr txBox="1">
            <a:spLocks/>
          </p:cNvSpPr>
          <p:nvPr/>
        </p:nvSpPr>
        <p:spPr>
          <a:xfrm>
            <a:off x="705608" y="1933697"/>
            <a:ext cx="11064362" cy="41952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latin typeface="Barlow" panose="00000500000000000000" pitchFamily="2" charset="0"/>
              </a:rPr>
              <a:t>Fait suite à la fusion des entreprises de sélection </a:t>
            </a:r>
          </a:p>
          <a:p>
            <a:r>
              <a:rPr lang="fr-FR" sz="1800" dirty="0">
                <a:latin typeface="Barlow" panose="00000500000000000000" pitchFamily="2" charset="0"/>
              </a:rPr>
              <a:t>Regroupement des </a:t>
            </a:r>
            <a:r>
              <a:rPr lang="fr-FR" sz="1800" b="1" dirty="0">
                <a:latin typeface="Barlow" panose="00000500000000000000" pitchFamily="2" charset="0"/>
              </a:rPr>
              <a:t>grandes entreprises de production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800" dirty="0">
                <a:latin typeface="Barlow" panose="00000500000000000000" pitchFamily="2" charset="0"/>
              </a:rPr>
              <a:t>Accroitre les surfaces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800" dirty="0">
                <a:latin typeface="Barlow" panose="00000500000000000000" pitchFamily="2" charset="0"/>
              </a:rPr>
              <a:t>Rationaliser leurs outils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800" dirty="0">
                <a:latin typeface="Barlow" panose="00000500000000000000" pitchFamily="2" charset="0"/>
              </a:rPr>
              <a:t>Mieux négocier avec les fournisseurs et distributeurs </a:t>
            </a:r>
          </a:p>
          <a:p>
            <a:r>
              <a:rPr lang="fr-FR" sz="1800" dirty="0">
                <a:latin typeface="Barlow" panose="00000500000000000000" pitchFamily="2" charset="0"/>
              </a:rPr>
              <a:t>Les négociants et exportateurs suivent le mouvement</a:t>
            </a:r>
          </a:p>
          <a:p>
            <a:r>
              <a:rPr lang="fr-FR" sz="1800" dirty="0">
                <a:latin typeface="Barlow" panose="00000500000000000000" pitchFamily="2" charset="0"/>
              </a:rPr>
              <a:t>Renforcement de la </a:t>
            </a:r>
            <a:r>
              <a:rPr lang="fr-FR" sz="1800" b="1" dirty="0">
                <a:latin typeface="Barlow" panose="00000500000000000000" pitchFamily="2" charset="0"/>
              </a:rPr>
              <a:t>polarisation</a:t>
            </a:r>
            <a:r>
              <a:rPr lang="fr-FR" sz="1800" dirty="0">
                <a:latin typeface="Barlow" panose="00000500000000000000" pitchFamily="2" charset="0"/>
              </a:rPr>
              <a:t> sur les plans : économiques, technologiques, commerciaux et stratégiques </a:t>
            </a:r>
          </a:p>
          <a:p>
            <a:endParaRPr lang="fr-FR" sz="1800" dirty="0">
              <a:latin typeface="Barlow" panose="00000500000000000000" pitchFamily="2" charset="0"/>
            </a:endParaRPr>
          </a:p>
          <a:p>
            <a:r>
              <a:rPr lang="fr-FR" sz="1800" dirty="0">
                <a:latin typeface="Barlow" panose="00000500000000000000" pitchFamily="2" charset="0"/>
              </a:rPr>
              <a:t>Limites mise en avant 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800" dirty="0">
                <a:latin typeface="Barlow" panose="00000500000000000000" pitchFamily="2" charset="0"/>
              </a:rPr>
              <a:t>Ecart croissant de productivité et de compétitivité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800" dirty="0">
                <a:latin typeface="Barlow" panose="00000500000000000000" pitchFamily="2" charset="0"/>
              </a:rPr>
              <a:t>Réduction des capacités de production locales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sz="1800" dirty="0">
                <a:latin typeface="Barlow" panose="00000500000000000000" pitchFamily="2" charset="0"/>
              </a:rPr>
              <a:t>Diminution de la diversité végétale proposée</a:t>
            </a:r>
          </a:p>
          <a:p>
            <a:pPr marL="0" indent="0">
              <a:buNone/>
            </a:pPr>
            <a:endParaRPr lang="fr-FR" sz="1800" dirty="0">
              <a:latin typeface="Barlow" panose="00000500000000000000" pitchFamily="2" charset="0"/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2312DEFD-60EA-07B4-C9B8-FB245B14588D}"/>
              </a:ext>
            </a:extLst>
          </p:cNvPr>
          <p:cNvSpPr txBox="1">
            <a:spLocks/>
          </p:cNvSpPr>
          <p:nvPr/>
        </p:nvSpPr>
        <p:spPr>
          <a:xfrm>
            <a:off x="705608" y="1343818"/>
            <a:ext cx="11064361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u="sng" dirty="0">
                <a:latin typeface="Barlow" panose="00000500000000000000" pitchFamily="2" charset="0"/>
              </a:rPr>
              <a:t>Consolidation actuelle des filières horticoles – </a:t>
            </a:r>
            <a:r>
              <a:rPr lang="fr-FR" sz="2200" u="sng" dirty="0">
                <a:latin typeface="Barlow" panose="00000500000000000000" pitchFamily="2" charset="0"/>
              </a:rPr>
              <a:t>octobre 2025</a:t>
            </a:r>
          </a:p>
        </p:txBody>
      </p:sp>
      <p:pic>
        <p:nvPicPr>
          <p:cNvPr id="24" name="Graphique 23" descr="Arbre à feuilles caduques">
            <a:extLst>
              <a:ext uri="{FF2B5EF4-FFF2-40B4-BE49-F238E27FC236}">
                <a16:creationId xmlns:a16="http://schemas.microsoft.com/office/drawing/2014/main" id="{15438C26-FB6E-9D22-C13F-7838F289B6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14839" y="4811379"/>
            <a:ext cx="1922195" cy="1922195"/>
          </a:xfrm>
          <a:prstGeom prst="rect">
            <a:avLst/>
          </a:prstGeom>
        </p:spPr>
      </p:pic>
      <p:pic>
        <p:nvPicPr>
          <p:cNvPr id="26" name="Graphique 25" descr="Arbre à feuilles caduques">
            <a:extLst>
              <a:ext uri="{FF2B5EF4-FFF2-40B4-BE49-F238E27FC236}">
                <a16:creationId xmlns:a16="http://schemas.microsoft.com/office/drawing/2014/main" id="{AF629DD3-ED1B-0BBB-B826-DF3A4BB943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90814" y="5513284"/>
            <a:ext cx="1182179" cy="1182179"/>
          </a:xfrm>
          <a:prstGeom prst="rect">
            <a:avLst/>
          </a:prstGeom>
        </p:spPr>
      </p:pic>
      <p:pic>
        <p:nvPicPr>
          <p:cNvPr id="28" name="Graphique 27" descr="Arbre à feuilles caduques">
            <a:extLst>
              <a:ext uri="{FF2B5EF4-FFF2-40B4-BE49-F238E27FC236}">
                <a16:creationId xmlns:a16="http://schemas.microsoft.com/office/drawing/2014/main" id="{0CC70F18-9280-3AAB-A57C-B4B2DDA269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71602" y="5819174"/>
            <a:ext cx="914400" cy="914400"/>
          </a:xfrm>
          <a:prstGeom prst="rect">
            <a:avLst/>
          </a:prstGeom>
        </p:spPr>
      </p:pic>
      <p:pic>
        <p:nvPicPr>
          <p:cNvPr id="2" name="Picture 2" descr="Accueil - VALHOR">
            <a:extLst>
              <a:ext uri="{FF2B5EF4-FFF2-40B4-BE49-F238E27FC236}">
                <a16:creationId xmlns:a16="http://schemas.microsoft.com/office/drawing/2014/main" id="{70A1E4E3-1596-B853-91B6-FA1D57F4B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288" y="2155410"/>
            <a:ext cx="2131746" cy="51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392F3E-C86A-E6FB-8AD9-E8F8E272F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2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97"/>
    </mc:Choice>
    <mc:Fallback xmlns="">
      <p:transition spd="slow" advTm="72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46B3D-7A57-27D0-4DF0-36B11429D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2EAA0A6-9669-CB97-B795-DD421478F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1B550F8-5F35-118C-C45B-410968640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13</a:t>
            </a:fld>
            <a:endParaRPr lang="fr-FR"/>
          </a:p>
        </p:txBody>
      </p:sp>
      <p:sp>
        <p:nvSpPr>
          <p:cNvPr id="6" name="Google Shape;504;p70">
            <a:extLst>
              <a:ext uri="{FF2B5EF4-FFF2-40B4-BE49-F238E27FC236}">
                <a16:creationId xmlns:a16="http://schemas.microsoft.com/office/drawing/2014/main" id="{7F3B4B24-E25D-F98A-DDB8-2080783888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 dirty="0">
                <a:latin typeface="DM Serif Text" pitchFamily="2" charset="0"/>
              </a:rPr>
              <a:t>Ordre du jour </a:t>
            </a:r>
          </a:p>
        </p:txBody>
      </p:sp>
      <p:sp>
        <p:nvSpPr>
          <p:cNvPr id="18" name="Google Shape;580;p74">
            <a:extLst>
              <a:ext uri="{FF2B5EF4-FFF2-40B4-BE49-F238E27FC236}">
                <a16:creationId xmlns:a16="http://schemas.microsoft.com/office/drawing/2014/main" id="{81E1ED35-3567-E30D-A010-3B4A589E5A46}"/>
              </a:ext>
            </a:extLst>
          </p:cNvPr>
          <p:cNvSpPr txBox="1">
            <a:spLocks/>
          </p:cNvSpPr>
          <p:nvPr/>
        </p:nvSpPr>
        <p:spPr>
          <a:xfrm>
            <a:off x="2209516" y="1619675"/>
            <a:ext cx="1866330" cy="831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Filets </a:t>
            </a:r>
            <a:r>
              <a:rPr lang="fr-FR" sz="1600" dirty="0" err="1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Alt’Carpo</a:t>
            </a:r>
            <a:endParaRPr lang="fr-FR" sz="1600" dirty="0">
              <a:solidFill>
                <a:schemeClr val="tx1">
                  <a:lumMod val="25000"/>
                  <a:lumOff val="75000"/>
                </a:schemeClr>
              </a:solidFill>
              <a:latin typeface="Barlow" panose="00000500000000000000" pitchFamily="2" charset="0"/>
            </a:endParaRPr>
          </a:p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SUSTAINABLE</a:t>
            </a:r>
          </a:p>
        </p:txBody>
      </p:sp>
      <p:sp>
        <p:nvSpPr>
          <p:cNvPr id="23" name="Google Shape;585;p74">
            <a:extLst>
              <a:ext uri="{FF2B5EF4-FFF2-40B4-BE49-F238E27FC236}">
                <a16:creationId xmlns:a16="http://schemas.microsoft.com/office/drawing/2014/main" id="{D92DF550-F115-3DE4-548B-4CA7707D833F}"/>
              </a:ext>
            </a:extLst>
          </p:cNvPr>
          <p:cNvSpPr txBox="1">
            <a:spLocks/>
          </p:cNvSpPr>
          <p:nvPr/>
        </p:nvSpPr>
        <p:spPr>
          <a:xfrm>
            <a:off x="1751745" y="1167546"/>
            <a:ext cx="6630059" cy="7734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01. </a:t>
            </a:r>
            <a:r>
              <a:rPr lang="fr-FR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INNOVATION TECHNOLOGIQUE / PRODUIT</a:t>
            </a:r>
          </a:p>
        </p:txBody>
      </p:sp>
      <p:sp>
        <p:nvSpPr>
          <p:cNvPr id="9" name="Google Shape;577;p74">
            <a:extLst>
              <a:ext uri="{FF2B5EF4-FFF2-40B4-BE49-F238E27FC236}">
                <a16:creationId xmlns:a16="http://schemas.microsoft.com/office/drawing/2014/main" id="{8DDB2C67-4354-85C5-287B-5D515964793E}"/>
              </a:ext>
            </a:extLst>
          </p:cNvPr>
          <p:cNvSpPr txBox="1">
            <a:spLocks/>
          </p:cNvSpPr>
          <p:nvPr/>
        </p:nvSpPr>
        <p:spPr>
          <a:xfrm>
            <a:off x="1751745" y="2264965"/>
            <a:ext cx="5194631" cy="7734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02. ACTUALITÉ INTERNATIONALE</a:t>
            </a:r>
          </a:p>
        </p:txBody>
      </p:sp>
      <p:sp>
        <p:nvSpPr>
          <p:cNvPr id="10" name="Google Shape;596;p74">
            <a:extLst>
              <a:ext uri="{FF2B5EF4-FFF2-40B4-BE49-F238E27FC236}">
                <a16:creationId xmlns:a16="http://schemas.microsoft.com/office/drawing/2014/main" id="{F3DF9FFE-852F-CC89-A31D-B99720A0BEAE}"/>
              </a:ext>
            </a:extLst>
          </p:cNvPr>
          <p:cNvSpPr txBox="1">
            <a:spLocks/>
          </p:cNvSpPr>
          <p:nvPr/>
        </p:nvSpPr>
        <p:spPr>
          <a:xfrm>
            <a:off x="1751745" y="3610594"/>
            <a:ext cx="241366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03. COMMERCE</a:t>
            </a:r>
          </a:p>
        </p:txBody>
      </p:sp>
      <p:sp>
        <p:nvSpPr>
          <p:cNvPr id="11" name="Google Shape;578;p74">
            <a:extLst>
              <a:ext uri="{FF2B5EF4-FFF2-40B4-BE49-F238E27FC236}">
                <a16:creationId xmlns:a16="http://schemas.microsoft.com/office/drawing/2014/main" id="{10FC837F-22D5-515E-8E6E-05FD0F390CC0}"/>
              </a:ext>
            </a:extLst>
          </p:cNvPr>
          <p:cNvSpPr txBox="1">
            <a:spLocks/>
          </p:cNvSpPr>
          <p:nvPr/>
        </p:nvSpPr>
        <p:spPr>
          <a:xfrm>
            <a:off x="2209516" y="2725556"/>
            <a:ext cx="3879486" cy="8708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International </a:t>
            </a:r>
            <a:r>
              <a:rPr lang="fr-FR" sz="1600" dirty="0" err="1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week</a:t>
            </a: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 </a:t>
            </a:r>
          </a:p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International Floriculture Trade Faire </a:t>
            </a:r>
          </a:p>
        </p:txBody>
      </p:sp>
      <p:sp>
        <p:nvSpPr>
          <p:cNvPr id="12" name="Google Shape;597;p74">
            <a:extLst>
              <a:ext uri="{FF2B5EF4-FFF2-40B4-BE49-F238E27FC236}">
                <a16:creationId xmlns:a16="http://schemas.microsoft.com/office/drawing/2014/main" id="{C3CD8D43-61C4-C20F-66A1-68424FC32C6D}"/>
              </a:ext>
            </a:extLst>
          </p:cNvPr>
          <p:cNvSpPr txBox="1">
            <a:spLocks/>
          </p:cNvSpPr>
          <p:nvPr/>
        </p:nvSpPr>
        <p:spPr>
          <a:xfrm>
            <a:off x="2209516" y="3790313"/>
            <a:ext cx="5895961" cy="860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Dossier : Cuivre, non-renouvellement de l’AMM par l’ANSES </a:t>
            </a:r>
          </a:p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Consolidation actuelle des filières horticoles</a:t>
            </a:r>
          </a:p>
        </p:txBody>
      </p:sp>
      <p:sp>
        <p:nvSpPr>
          <p:cNvPr id="13" name="Google Shape;516;p71">
            <a:extLst>
              <a:ext uri="{FF2B5EF4-FFF2-40B4-BE49-F238E27FC236}">
                <a16:creationId xmlns:a16="http://schemas.microsoft.com/office/drawing/2014/main" id="{28752E2E-A2CA-B565-7C39-F7C96755C07C}"/>
              </a:ext>
            </a:extLst>
          </p:cNvPr>
          <p:cNvSpPr txBox="1">
            <a:spLocks/>
          </p:cNvSpPr>
          <p:nvPr/>
        </p:nvSpPr>
        <p:spPr>
          <a:xfrm>
            <a:off x="1751745" y="4528852"/>
            <a:ext cx="6829547" cy="5628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500" dirty="0">
                <a:latin typeface="DM Serif Text" pitchFamily="2" charset="0"/>
              </a:rPr>
              <a:t>04. ORGANISATION ET ACTEURS DE LA FILIÈRE</a:t>
            </a:r>
            <a:endParaRPr lang="fr-FR" sz="2500" dirty="0">
              <a:latin typeface="DM Serif Text" pitchFamily="2" charset="0"/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C7C35D53-E38F-8993-463F-1CB49ED83A65}"/>
              </a:ext>
            </a:extLst>
          </p:cNvPr>
          <p:cNvSpPr txBox="1">
            <a:spLocks/>
          </p:cNvSpPr>
          <p:nvPr/>
        </p:nvSpPr>
        <p:spPr>
          <a:xfrm>
            <a:off x="2209516" y="4950270"/>
            <a:ext cx="5770879" cy="1242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latin typeface="Barlow" panose="00000500000000000000" pitchFamily="2" charset="0"/>
              </a:rPr>
              <a:t>Concours National de Reconnaissance des Végétaux </a:t>
            </a:r>
          </a:p>
          <a:p>
            <a:pPr marL="0">
              <a:spcBef>
                <a:spcPts val="600"/>
              </a:spcBef>
            </a:pPr>
            <a:r>
              <a:rPr lang="fr-FR" sz="1600" dirty="0" err="1">
                <a:latin typeface="Barlow" panose="00000500000000000000" pitchFamily="2" charset="0"/>
              </a:rPr>
              <a:t>Worldskills</a:t>
            </a:r>
            <a:endParaRPr lang="fr-FR" sz="1600" dirty="0">
              <a:latin typeface="Barlow" panose="00000500000000000000" pitchFamily="2" charset="0"/>
            </a:endParaRPr>
          </a:p>
          <a:p>
            <a:pPr marL="0">
              <a:spcBef>
                <a:spcPts val="600"/>
              </a:spcBef>
            </a:pPr>
            <a:r>
              <a:rPr lang="fr-FR" sz="1600" dirty="0">
                <a:latin typeface="Barlow" panose="00000500000000000000" pitchFamily="2" charset="0"/>
              </a:rPr>
              <a:t>Création d’une association des laboratoires de CIV végétale</a:t>
            </a:r>
          </a:p>
          <a:p>
            <a:pPr marL="0">
              <a:spcBef>
                <a:spcPts val="600"/>
              </a:spcBef>
            </a:pPr>
            <a:r>
              <a:rPr lang="fr-FR" sz="1600" dirty="0">
                <a:latin typeface="Barlow" panose="00000500000000000000" pitchFamily="2" charset="0"/>
              </a:rPr>
              <a:t>Partenariat ASTREDHOR – Lien Horticole 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974E8C4B-4B91-1F66-7A45-C7AE81F66A7D}"/>
              </a:ext>
            </a:extLst>
          </p:cNvPr>
          <p:cNvSpPr txBox="1">
            <a:spLocks/>
          </p:cNvSpPr>
          <p:nvPr/>
        </p:nvSpPr>
        <p:spPr>
          <a:xfrm>
            <a:off x="1751745" y="6146898"/>
            <a:ext cx="2250831" cy="574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05. AGENDA</a:t>
            </a:r>
            <a:endParaRPr lang="fr-FR" sz="2500" dirty="0">
              <a:solidFill>
                <a:schemeClr val="tx1">
                  <a:lumMod val="25000"/>
                  <a:lumOff val="75000"/>
                </a:schemeClr>
              </a:solidFill>
              <a:latin typeface="DM Serif Text" pitchFamily="2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0222E26-996B-97A4-52F8-12541F477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4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7"/>
    </mc:Choice>
    <mc:Fallback xmlns="">
      <p:transition spd="slow" advTm="5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D9E4E-12D9-93C7-06E4-1C1440190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64B83E-D787-820C-E24A-A326BF626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684" y="2242060"/>
            <a:ext cx="10515600" cy="2558980"/>
          </a:xfrm>
        </p:spPr>
        <p:txBody>
          <a:bodyPr>
            <a:normAutofit/>
          </a:bodyPr>
          <a:lstStyle/>
          <a:p>
            <a:r>
              <a:rPr lang="fr-FR" sz="2500" b="1" dirty="0">
                <a:latin typeface="Barlow" panose="00000500000000000000" pitchFamily="2" charset="0"/>
              </a:rPr>
              <a:t>Finale</a:t>
            </a:r>
            <a:r>
              <a:rPr lang="fr-FR" sz="2500" dirty="0">
                <a:latin typeface="Barlow" panose="00000500000000000000" pitchFamily="2" charset="0"/>
              </a:rPr>
              <a:t> le 1</a:t>
            </a:r>
            <a:r>
              <a:rPr lang="fr-FR" sz="2500" baseline="30000" dirty="0">
                <a:latin typeface="Barlow" panose="00000500000000000000" pitchFamily="2" charset="0"/>
              </a:rPr>
              <a:t>er</a:t>
            </a:r>
            <a:r>
              <a:rPr lang="fr-FR" sz="2500" dirty="0">
                <a:latin typeface="Barlow" panose="00000500000000000000" pitchFamily="2" charset="0"/>
              </a:rPr>
              <a:t> et 2 octobre 2025 à </a:t>
            </a:r>
            <a:r>
              <a:rPr lang="fr-FR" sz="2500" b="1" dirty="0">
                <a:latin typeface="Barlow" panose="00000500000000000000" pitchFamily="2" charset="0"/>
              </a:rPr>
              <a:t>Terra </a:t>
            </a:r>
            <a:r>
              <a:rPr lang="fr-FR" sz="2500" b="1" dirty="0" err="1">
                <a:latin typeface="Barlow" panose="00000500000000000000" pitchFamily="2" charset="0"/>
              </a:rPr>
              <a:t>Botanica</a:t>
            </a:r>
            <a:r>
              <a:rPr lang="fr-FR" sz="2500" b="1" dirty="0">
                <a:latin typeface="Barlow" panose="00000500000000000000" pitchFamily="2" charset="0"/>
              </a:rPr>
              <a:t> </a:t>
            </a:r>
            <a:r>
              <a:rPr lang="fr-FR" sz="2500" dirty="0">
                <a:latin typeface="Barlow" panose="00000500000000000000" pitchFamily="2" charset="0"/>
              </a:rPr>
              <a:t>(Angers)</a:t>
            </a:r>
          </a:p>
          <a:p>
            <a:r>
              <a:rPr lang="fr-FR" sz="2500" dirty="0">
                <a:latin typeface="Barlow" panose="00000500000000000000" pitchFamily="2" charset="0"/>
              </a:rPr>
              <a:t>Végétaux </a:t>
            </a:r>
            <a:r>
              <a:rPr lang="fr-FR" sz="2500" b="1" i="1" dirty="0">
                <a:latin typeface="Barlow" panose="00000500000000000000" pitchFamily="2" charset="0"/>
              </a:rPr>
              <a:t>in situ</a:t>
            </a:r>
          </a:p>
          <a:p>
            <a:r>
              <a:rPr lang="fr-FR" sz="2500" dirty="0">
                <a:latin typeface="Barlow" panose="00000500000000000000" pitchFamily="2" charset="0"/>
              </a:rPr>
              <a:t>2 catégories (Aménagements paysagers &amp; Horticulture)</a:t>
            </a:r>
          </a:p>
          <a:p>
            <a:r>
              <a:rPr lang="fr-FR" sz="2500" dirty="0">
                <a:latin typeface="Barlow" panose="00000500000000000000" pitchFamily="2" charset="0"/>
              </a:rPr>
              <a:t>3 niveaux </a:t>
            </a:r>
          </a:p>
          <a:p>
            <a:r>
              <a:rPr lang="fr-FR" sz="2500" dirty="0">
                <a:latin typeface="Barlow" panose="00000500000000000000" pitchFamily="2" charset="0"/>
              </a:rPr>
              <a:t>Ouvert aux professionnels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134C15-E3F2-9DB7-2BF7-41FF5FD0B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C997DB6-D301-CE46-F16C-46827FFF2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14</a:t>
            </a:fld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C5BEAF34-7073-4312-BEDA-CBA38ABA0478}"/>
              </a:ext>
            </a:extLst>
          </p:cNvPr>
          <p:cNvSpPr txBox="1">
            <a:spLocks/>
          </p:cNvSpPr>
          <p:nvPr/>
        </p:nvSpPr>
        <p:spPr>
          <a:xfrm>
            <a:off x="591684" y="1343818"/>
            <a:ext cx="8665028" cy="5156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u="sng" dirty="0">
                <a:latin typeface="Barlow" panose="00000500000000000000" pitchFamily="2" charset="0"/>
              </a:rPr>
              <a:t>Concours National de Reconnaissance des Végétaux 2025  </a:t>
            </a:r>
            <a:endParaRPr lang="fr-FR" sz="2200" u="sng" dirty="0">
              <a:latin typeface="Barlow" panose="00000500000000000000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5CA4029-AA6A-DB7C-4DA7-CDA70FF8F6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812" t="17602" r="17885" b="20238"/>
          <a:stretch>
            <a:fillRect/>
          </a:stretch>
        </p:blipFill>
        <p:spPr>
          <a:xfrm>
            <a:off x="9873342" y="1523205"/>
            <a:ext cx="1556657" cy="1437710"/>
          </a:xfrm>
          <a:prstGeom prst="rect">
            <a:avLst/>
          </a:prstGeom>
        </p:spPr>
      </p:pic>
      <p:pic>
        <p:nvPicPr>
          <p:cNvPr id="1026" name="Picture 2" descr="Accueil - VALHOR">
            <a:extLst>
              <a:ext uri="{FF2B5EF4-FFF2-40B4-BE49-F238E27FC236}">
                <a16:creationId xmlns:a16="http://schemas.microsoft.com/office/drawing/2014/main" id="{AF669101-87DF-7B4F-689A-9DD9760F2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28" y="5204359"/>
            <a:ext cx="2666516" cy="63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ut être une image de 8 personnes">
            <a:extLst>
              <a:ext uri="{FF2B5EF4-FFF2-40B4-BE49-F238E27FC236}">
                <a16:creationId xmlns:a16="http://schemas.microsoft.com/office/drawing/2014/main" id="{F120038D-0761-93D8-06AE-F43D7EA9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687" y="3897086"/>
            <a:ext cx="3839655" cy="255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516;p71">
            <a:extLst>
              <a:ext uri="{FF2B5EF4-FFF2-40B4-BE49-F238E27FC236}">
                <a16:creationId xmlns:a16="http://schemas.microsoft.com/office/drawing/2014/main" id="{0EDF86CE-E780-E7DD-89CB-6C14D1DCF4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 dirty="0">
                <a:latin typeface="DM Serif Text" pitchFamily="2" charset="0"/>
              </a:rPr>
              <a:t>Organisation et acteurs de la filière</a:t>
            </a:r>
            <a:endParaRPr lang="fr-FR" b="1" dirty="0">
              <a:latin typeface="DM Serif Text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EDEC3B-3CE3-4D1F-D56B-F5EDC33A8FE5}"/>
              </a:ext>
            </a:extLst>
          </p:cNvPr>
          <p:cNvSpPr txBox="1"/>
          <p:nvPr/>
        </p:nvSpPr>
        <p:spPr>
          <a:xfrm>
            <a:off x="8847842" y="6481048"/>
            <a:ext cx="1025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dirty="0"/>
              <a:t>Source : </a:t>
            </a:r>
            <a:r>
              <a:rPr lang="fr-FR" sz="800" dirty="0" err="1"/>
              <a:t>Valhor</a:t>
            </a:r>
            <a:endParaRPr lang="fr-FR" sz="8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EDC91C0-3AC0-6DA1-C72B-A0F32D648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6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83"/>
    </mc:Choice>
    <mc:Fallback xmlns="">
      <p:transition spd="slow" advTm="96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7D321E-7693-A84D-05B6-90202A10A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62FABC4-7999-42D4-48F4-067795ED9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15</a:t>
            </a:fld>
            <a:endParaRPr lang="fr-FR"/>
          </a:p>
        </p:txBody>
      </p:sp>
      <p:sp>
        <p:nvSpPr>
          <p:cNvPr id="8" name="Google Shape;516;p71">
            <a:extLst>
              <a:ext uri="{FF2B5EF4-FFF2-40B4-BE49-F238E27FC236}">
                <a16:creationId xmlns:a16="http://schemas.microsoft.com/office/drawing/2014/main" id="{0C0155D5-F712-C3D2-437E-C35284A383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 dirty="0">
                <a:latin typeface="DM Serif Text" pitchFamily="2" charset="0"/>
              </a:rPr>
              <a:t>Organisation et acteurs de la filière</a:t>
            </a:r>
            <a:endParaRPr lang="fr-FR" b="1" dirty="0">
              <a:latin typeface="DM Serif Text" pitchFamily="2" charset="0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103AA6C4-1F61-154A-14A4-C7F0367CD8AE}"/>
              </a:ext>
            </a:extLst>
          </p:cNvPr>
          <p:cNvSpPr txBox="1">
            <a:spLocks/>
          </p:cNvSpPr>
          <p:nvPr/>
        </p:nvSpPr>
        <p:spPr>
          <a:xfrm>
            <a:off x="838200" y="1343818"/>
            <a:ext cx="7454463" cy="515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u="sng" dirty="0">
                <a:latin typeface="Barlow" panose="00000500000000000000" pitchFamily="2" charset="0"/>
              </a:rPr>
              <a:t>WORLDSKILLS 2025 – </a:t>
            </a:r>
            <a:r>
              <a:rPr lang="fr-FR" sz="2200" u="sng" dirty="0">
                <a:latin typeface="Barlow" panose="00000500000000000000" pitchFamily="2" charset="0"/>
              </a:rPr>
              <a:t>16 au 18 octobre 2025, Marseille</a:t>
            </a:r>
          </a:p>
        </p:txBody>
      </p:sp>
      <p:pic>
        <p:nvPicPr>
          <p:cNvPr id="4102" name="Picture 6" descr="Sud : Worldskills 2025 - découvrez les talents de la Région ! - Régions de  France">
            <a:extLst>
              <a:ext uri="{FF2B5EF4-FFF2-40B4-BE49-F238E27FC236}">
                <a16:creationId xmlns:a16="http://schemas.microsoft.com/office/drawing/2014/main" id="{C721F36B-671B-8A13-C15D-B83A13B70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8200"/>
            <a:ext cx="121920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D3D4219-33DE-D681-75E4-2E9A5CFC6D52}"/>
              </a:ext>
            </a:extLst>
          </p:cNvPr>
          <p:cNvSpPr txBox="1">
            <a:spLocks/>
          </p:cNvSpPr>
          <p:nvPr/>
        </p:nvSpPr>
        <p:spPr>
          <a:xfrm>
            <a:off x="133961" y="2934124"/>
            <a:ext cx="4251433" cy="259630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>
                <a:solidFill>
                  <a:schemeClr val="bg1"/>
                </a:solidFill>
                <a:latin typeface="Barlow" panose="00000500000000000000" pitchFamily="2" charset="0"/>
              </a:rPr>
              <a:t>Art floral (15 compétiteurs) : </a:t>
            </a:r>
            <a:r>
              <a:rPr lang="fr-FR" sz="1900" dirty="0">
                <a:solidFill>
                  <a:schemeClr val="bg1"/>
                </a:solidFill>
                <a:latin typeface="Barlow" panose="00000500000000000000" pitchFamily="2" charset="0"/>
              </a:rPr>
              <a:t>Grand-Est, IDF, Nouvelle-Aquitaine</a:t>
            </a:r>
          </a:p>
          <a:p>
            <a:endParaRPr lang="fr-FR" sz="2400" dirty="0">
              <a:solidFill>
                <a:schemeClr val="bg1"/>
              </a:solidFill>
              <a:latin typeface="Barlow" panose="00000500000000000000" pitchFamily="2" charset="0"/>
            </a:endParaRPr>
          </a:p>
          <a:p>
            <a:r>
              <a:rPr lang="fr-FR" sz="2400" dirty="0">
                <a:solidFill>
                  <a:schemeClr val="bg1"/>
                </a:solidFill>
                <a:latin typeface="Barlow" panose="00000500000000000000" pitchFamily="2" charset="0"/>
              </a:rPr>
              <a:t>Jardinier-paysagiste (15 binômes) : </a:t>
            </a:r>
            <a:r>
              <a:rPr lang="fr-FR" sz="1700" dirty="0">
                <a:solidFill>
                  <a:schemeClr val="bg1"/>
                </a:solidFill>
                <a:latin typeface="Barlow" panose="00000500000000000000" pitchFamily="2" charset="0"/>
              </a:rPr>
              <a:t>Grand Est, Nouvelle-Aquitaine,  Pays de Loire</a:t>
            </a:r>
          </a:p>
          <a:p>
            <a:endParaRPr lang="fr-FR" sz="2400" dirty="0">
              <a:solidFill>
                <a:schemeClr val="bg1"/>
              </a:solidFill>
              <a:latin typeface="Barlow" panose="00000500000000000000" pitchFamily="2" charset="0"/>
            </a:endParaRPr>
          </a:p>
          <a:p>
            <a:r>
              <a:rPr lang="fr-FR" sz="2400" dirty="0">
                <a:solidFill>
                  <a:schemeClr val="bg1"/>
                </a:solidFill>
                <a:latin typeface="Barlow" panose="00000500000000000000" pitchFamily="2" charset="0"/>
              </a:rPr>
              <a:t>Horticulture  (12 compétiteurs) : </a:t>
            </a:r>
            <a:r>
              <a:rPr lang="fr-FR" sz="1700" dirty="0">
                <a:solidFill>
                  <a:schemeClr val="bg1"/>
                </a:solidFill>
                <a:latin typeface="Barlow" panose="00000500000000000000" pitchFamily="2" charset="0"/>
              </a:rPr>
              <a:t>Pays-de-Loire, Nouvelle-Aquitaine, Bourgogne-Franche-Comté</a:t>
            </a:r>
          </a:p>
          <a:p>
            <a:endParaRPr lang="fr-FR" sz="2400" dirty="0">
              <a:solidFill>
                <a:schemeClr val="bg1"/>
              </a:solidFill>
              <a:latin typeface="Barlow" panose="00000500000000000000" pitchFamily="2" charset="0"/>
            </a:endParaRPr>
          </a:p>
          <a:p>
            <a:endParaRPr lang="fr-FR" sz="2400" dirty="0">
              <a:solidFill>
                <a:schemeClr val="bg1"/>
              </a:solidFill>
              <a:latin typeface="Barlow" panose="00000500000000000000" pitchFamily="2" charset="0"/>
            </a:endParaRPr>
          </a:p>
          <a:p>
            <a:endParaRPr lang="fr-FR" sz="2200" u="sng" dirty="0">
              <a:latin typeface="Barlow" panose="00000500000000000000" pitchFamily="2" charset="0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1E88DBEE-4B2E-99B0-CB53-D02E70CB0C08}"/>
              </a:ext>
            </a:extLst>
          </p:cNvPr>
          <p:cNvSpPr txBox="1">
            <a:spLocks/>
          </p:cNvSpPr>
          <p:nvPr/>
        </p:nvSpPr>
        <p:spPr>
          <a:xfrm>
            <a:off x="8611437" y="3493584"/>
            <a:ext cx="3199931" cy="1477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2000" dirty="0">
                <a:solidFill>
                  <a:schemeClr val="bg1"/>
                </a:solidFill>
                <a:latin typeface="Barlow" panose="00000500000000000000" pitchFamily="2" charset="0"/>
              </a:rPr>
              <a:t>Mise à l’honneur de l’excellence des jeunes professionnels démontrant leur savoir-faire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5497D12-B10A-296A-CFB9-D800325FAF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0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91"/>
    </mc:Choice>
    <mc:Fallback xmlns="">
      <p:transition spd="slow" advTm="71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7D321E-7693-A84D-05B6-90202A10A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62FABC4-7999-42D4-48F4-067795ED9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16</a:t>
            </a:fld>
            <a:endParaRPr lang="fr-FR"/>
          </a:p>
        </p:txBody>
      </p:sp>
      <p:sp>
        <p:nvSpPr>
          <p:cNvPr id="8" name="Google Shape;516;p71">
            <a:extLst>
              <a:ext uri="{FF2B5EF4-FFF2-40B4-BE49-F238E27FC236}">
                <a16:creationId xmlns:a16="http://schemas.microsoft.com/office/drawing/2014/main" id="{0C0155D5-F712-C3D2-437E-C35284A383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 dirty="0">
                <a:latin typeface="DM Serif Text" pitchFamily="2" charset="0"/>
              </a:rPr>
              <a:t>Organisation et acteurs de la filière</a:t>
            </a:r>
            <a:endParaRPr lang="fr-FR" b="1" dirty="0">
              <a:latin typeface="DM Serif Text" pitchFamily="2" charset="0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103AA6C4-1F61-154A-14A4-C7F0367CD8AE}"/>
              </a:ext>
            </a:extLst>
          </p:cNvPr>
          <p:cNvSpPr txBox="1">
            <a:spLocks/>
          </p:cNvSpPr>
          <p:nvPr/>
        </p:nvSpPr>
        <p:spPr>
          <a:xfrm>
            <a:off x="838199" y="1343819"/>
            <a:ext cx="11008807" cy="515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u="sng" dirty="0">
                <a:latin typeface="Barlow" panose="00000500000000000000" pitchFamily="2" charset="0"/>
              </a:rPr>
              <a:t>Création d’une association des laboratoires de culture </a:t>
            </a:r>
            <a:r>
              <a:rPr lang="fr-FR" i="1" u="sng" dirty="0">
                <a:latin typeface="Barlow" panose="00000500000000000000" pitchFamily="2" charset="0"/>
              </a:rPr>
              <a:t>in vitro </a:t>
            </a:r>
            <a:r>
              <a:rPr lang="fr-FR" u="sng" dirty="0">
                <a:latin typeface="Barlow" panose="00000500000000000000" pitchFamily="2" charset="0"/>
              </a:rPr>
              <a:t>végétale</a:t>
            </a:r>
            <a:endParaRPr lang="fr-FR" sz="2200" u="sng" dirty="0">
              <a:latin typeface="Barlow" panose="00000500000000000000" pitchFamily="2" charset="0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D3D4219-33DE-D681-75E4-2E9A5CFC6D52}"/>
              </a:ext>
            </a:extLst>
          </p:cNvPr>
          <p:cNvSpPr txBox="1">
            <a:spLocks/>
          </p:cNvSpPr>
          <p:nvPr/>
        </p:nvSpPr>
        <p:spPr>
          <a:xfrm>
            <a:off x="1020735" y="2127101"/>
            <a:ext cx="10150529" cy="2461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800"/>
              </a:spcBef>
            </a:pPr>
            <a:r>
              <a:rPr lang="fr-FR" sz="2300" dirty="0">
                <a:latin typeface="Barlow" panose="00000500000000000000" pitchFamily="2" charset="0"/>
              </a:rPr>
              <a:t>« Faire </a:t>
            </a:r>
            <a:r>
              <a:rPr lang="fr-FR" sz="2300" b="1" dirty="0">
                <a:latin typeface="Barlow" panose="00000500000000000000" pitchFamily="2" charset="0"/>
              </a:rPr>
              <a:t>connaître</a:t>
            </a:r>
            <a:r>
              <a:rPr lang="fr-FR" sz="2300" dirty="0">
                <a:latin typeface="Barlow" panose="00000500000000000000" pitchFamily="2" charset="0"/>
              </a:rPr>
              <a:t> et </a:t>
            </a:r>
            <a:r>
              <a:rPr lang="fr-FR" sz="2300" b="1" dirty="0">
                <a:latin typeface="Barlow" panose="00000500000000000000" pitchFamily="2" charset="0"/>
              </a:rPr>
              <a:t>reconnaître</a:t>
            </a:r>
            <a:r>
              <a:rPr lang="fr-FR" sz="2300" dirty="0">
                <a:latin typeface="Barlow" panose="00000500000000000000" pitchFamily="2" charset="0"/>
              </a:rPr>
              <a:t> la culture </a:t>
            </a:r>
            <a:r>
              <a:rPr lang="fr-FR" sz="2300" i="1" dirty="0">
                <a:latin typeface="Barlow" panose="00000500000000000000" pitchFamily="2" charset="0"/>
              </a:rPr>
              <a:t>in vitro </a:t>
            </a:r>
            <a:r>
              <a:rPr lang="fr-FR" sz="2300" dirty="0">
                <a:latin typeface="Barlow" panose="00000500000000000000" pitchFamily="2" charset="0"/>
              </a:rPr>
              <a:t>végétale, partager nos </a:t>
            </a:r>
            <a:r>
              <a:rPr lang="fr-FR" sz="2300" b="1" dirty="0">
                <a:latin typeface="Barlow" panose="00000500000000000000" pitchFamily="2" charset="0"/>
              </a:rPr>
              <a:t>savoir-faire</a:t>
            </a:r>
            <a:r>
              <a:rPr lang="fr-FR" sz="2300" dirty="0">
                <a:latin typeface="Barlow" panose="00000500000000000000" pitchFamily="2" charset="0"/>
              </a:rPr>
              <a:t>, dialoguer avec les institutions, et monter des projets de recherche adaptés à nos réalités. »</a:t>
            </a:r>
          </a:p>
          <a:p>
            <a:pPr algn="just">
              <a:spcBef>
                <a:spcPts val="1800"/>
              </a:spcBef>
            </a:pPr>
            <a:r>
              <a:rPr lang="fr-FR" sz="2300" dirty="0">
                <a:latin typeface="Barlow" panose="00000500000000000000" pitchFamily="2" charset="0"/>
              </a:rPr>
              <a:t> Travail sur la vigne, le fraisier, le palmier, les bulbes, les jeunes plants d’ornement, les fruitiers ou les semences potagères</a:t>
            </a:r>
          </a:p>
          <a:p>
            <a:pPr algn="just">
              <a:spcBef>
                <a:spcPts val="1800"/>
              </a:spcBef>
            </a:pPr>
            <a:r>
              <a:rPr lang="fr-FR" sz="2300" dirty="0">
                <a:latin typeface="Barlow" panose="00000500000000000000" pitchFamily="2" charset="0"/>
              </a:rPr>
              <a:t>Échange, innovation et construction collective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6A07D5-D997-D2A6-E773-634221C6A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7" b="89744" l="9756" r="89634">
                        <a14:foregroundMark x1="32317" y1="8974" x2="55488" y2="9829"/>
                        <a14:foregroundMark x1="55488" y1="9829" x2="39024" y2="8547"/>
                        <a14:foregroundMark x1="43293" y1="16239" x2="44512" y2="48291"/>
                        <a14:foregroundMark x1="38415" y1="14103" x2="51220" y2="30342"/>
                        <a14:foregroundMark x1="51220" y1="30342" x2="53659" y2="48291"/>
                        <a14:foregroundMark x1="53659" y1="48291" x2="65854" y2="66667"/>
                        <a14:foregroundMark x1="65854" y1="66667" x2="46951" y2="78205"/>
                        <a14:foregroundMark x1="46951" y1="78205" x2="30488" y2="66239"/>
                        <a14:foregroundMark x1="30488" y1="66239" x2="51220" y2="47436"/>
                        <a14:foregroundMark x1="21951" y1="81197" x2="70122" y2="83761"/>
                        <a14:foregroundMark x1="70122" y1="83761" x2="39024" y2="76923"/>
                        <a14:foregroundMark x1="39024" y1="76923" x2="28049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04" y="5243509"/>
            <a:ext cx="914400" cy="1304692"/>
          </a:xfrm>
          <a:prstGeom prst="rect">
            <a:avLst/>
          </a:prstGeom>
        </p:spPr>
      </p:pic>
      <p:pic>
        <p:nvPicPr>
          <p:cNvPr id="11" name="Graphique 10" descr="Raisins">
            <a:extLst>
              <a:ext uri="{FF2B5EF4-FFF2-40B4-BE49-F238E27FC236}">
                <a16:creationId xmlns:a16="http://schemas.microsoft.com/office/drawing/2014/main" id="{6080D59A-0BAA-03E5-5769-1C67AADCA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3234365">
            <a:off x="1357392" y="5824698"/>
            <a:ext cx="519857" cy="519857"/>
          </a:xfrm>
          <a:prstGeom prst="rect">
            <a:avLst/>
          </a:prstGeom>
        </p:spPr>
      </p:pic>
      <p:pic>
        <p:nvPicPr>
          <p:cNvPr id="13" name="Graphique 12" descr="Palmier">
            <a:extLst>
              <a:ext uri="{FF2B5EF4-FFF2-40B4-BE49-F238E27FC236}">
                <a16:creationId xmlns:a16="http://schemas.microsoft.com/office/drawing/2014/main" id="{A2E2B798-27D4-E6B2-EF92-8F74508E97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161" y="5386193"/>
            <a:ext cx="914400" cy="914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DFB72FE-3869-488A-C8FA-64A5BC9070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99455" y="3772464"/>
            <a:ext cx="3420148" cy="262971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1A9433D-23D8-6456-C64F-C6B1BAEE6C12}"/>
              </a:ext>
            </a:extLst>
          </p:cNvPr>
          <p:cNvSpPr txBox="1"/>
          <p:nvPr/>
        </p:nvSpPr>
        <p:spPr>
          <a:xfrm>
            <a:off x="10310446" y="6431190"/>
            <a:ext cx="13091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dirty="0"/>
              <a:t>Source : </a:t>
            </a:r>
            <a:r>
              <a:rPr lang="fr-FR" sz="800" dirty="0" err="1">
                <a:hlinkClick r:id="rId11"/>
              </a:rPr>
              <a:t>Vegepolys</a:t>
            </a:r>
            <a:r>
              <a:rPr lang="fr-FR" sz="800" dirty="0">
                <a:hlinkClick r:id="rId11"/>
              </a:rPr>
              <a:t> Valley</a:t>
            </a:r>
            <a:endParaRPr lang="fr-FR" sz="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D609D96-A25E-D570-DDA1-4B3B2120B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5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78"/>
    </mc:Choice>
    <mc:Fallback xmlns="">
      <p:transition spd="slow" advTm="52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7D321E-7693-A84D-05B6-90202A10A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62FABC4-7999-42D4-48F4-067795ED9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17</a:t>
            </a:fld>
            <a:endParaRPr lang="fr-FR"/>
          </a:p>
        </p:txBody>
      </p:sp>
      <p:sp>
        <p:nvSpPr>
          <p:cNvPr id="8" name="Google Shape;516;p71">
            <a:extLst>
              <a:ext uri="{FF2B5EF4-FFF2-40B4-BE49-F238E27FC236}">
                <a16:creationId xmlns:a16="http://schemas.microsoft.com/office/drawing/2014/main" id="{0C0155D5-F712-C3D2-437E-C35284A383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 dirty="0">
                <a:latin typeface="DM Serif Text" pitchFamily="2" charset="0"/>
              </a:rPr>
              <a:t>Organisation et acteurs de la filière</a:t>
            </a:r>
            <a:endParaRPr lang="fr-FR" b="1" dirty="0">
              <a:latin typeface="DM Serif Text" pitchFamily="2" charset="0"/>
            </a:endParaRP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103AA6C4-1F61-154A-14A4-C7F0367CD8AE}"/>
              </a:ext>
            </a:extLst>
          </p:cNvPr>
          <p:cNvSpPr txBox="1">
            <a:spLocks/>
          </p:cNvSpPr>
          <p:nvPr/>
        </p:nvSpPr>
        <p:spPr>
          <a:xfrm>
            <a:off x="838200" y="1343818"/>
            <a:ext cx="10515600" cy="515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u="sng" dirty="0">
                <a:latin typeface="Barlow" panose="00000500000000000000" pitchFamily="2" charset="0"/>
              </a:rPr>
              <a:t>Partenariat entre ASTREDHOR et le Lien Horticole - </a:t>
            </a:r>
            <a:r>
              <a:rPr lang="fr-FR" sz="2200" u="sng" dirty="0">
                <a:latin typeface="Barlow" panose="00000500000000000000" pitchFamily="2" charset="0"/>
              </a:rPr>
              <a:t>fin octobre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D3D4219-33DE-D681-75E4-2E9A5CFC6D52}"/>
              </a:ext>
            </a:extLst>
          </p:cNvPr>
          <p:cNvSpPr txBox="1">
            <a:spLocks/>
          </p:cNvSpPr>
          <p:nvPr/>
        </p:nvSpPr>
        <p:spPr>
          <a:xfrm>
            <a:off x="1020735" y="2242181"/>
            <a:ext cx="10150529" cy="2596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fr-FR" sz="2400" dirty="0">
                <a:latin typeface="Barlow" panose="00000500000000000000" pitchFamily="2" charset="0"/>
              </a:rPr>
              <a:t>« T</a:t>
            </a:r>
            <a:r>
              <a:rPr lang="fr-FR" sz="2400" b="0" i="0" u="none" strike="noStrike" dirty="0">
                <a:effectLst/>
                <a:latin typeface="Barlow" panose="00000500000000000000" pitchFamily="2" charset="0"/>
              </a:rPr>
              <a:t>ransférer les </a:t>
            </a:r>
            <a:r>
              <a:rPr lang="fr-FR" sz="2400" b="1" i="0" u="none" strike="noStrike" dirty="0">
                <a:effectLst/>
                <a:latin typeface="Barlow" panose="00000500000000000000" pitchFamily="2" charset="0"/>
              </a:rPr>
              <a:t>connaissances</a:t>
            </a:r>
            <a:r>
              <a:rPr lang="fr-FR" sz="2400" b="0" i="0" u="none" strike="noStrike" dirty="0">
                <a:effectLst/>
                <a:latin typeface="Barlow" panose="00000500000000000000" pitchFamily="2" charset="0"/>
              </a:rPr>
              <a:t> et valoriser les </a:t>
            </a:r>
            <a:r>
              <a:rPr lang="fr-FR" sz="2400" b="1" i="0" u="none" strike="noStrike" dirty="0">
                <a:effectLst/>
                <a:latin typeface="Barlow" panose="00000500000000000000" pitchFamily="2" charset="0"/>
              </a:rPr>
              <a:t>innovations</a:t>
            </a:r>
            <a:r>
              <a:rPr lang="fr-FR" sz="2400" b="0" i="0" u="none" strike="noStrike" dirty="0">
                <a:effectLst/>
                <a:latin typeface="Barlow" panose="00000500000000000000" pitchFamily="2" charset="0"/>
              </a:rPr>
              <a:t> issues du terrain pour accompagner durablement les entreprises horticoles. »</a:t>
            </a:r>
            <a:endParaRPr lang="fr-FR" sz="2400" dirty="0">
              <a:latin typeface="Barlow" panose="00000500000000000000" pitchFamily="2" charset="0"/>
            </a:endParaRP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fr-FR" sz="2400" dirty="0">
                <a:latin typeface="Barlow" panose="00000500000000000000" pitchFamily="2" charset="0"/>
              </a:rPr>
              <a:t>Relier les innovations, essais et témoignages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endParaRPr lang="fr-FR" sz="2400" dirty="0">
              <a:solidFill>
                <a:schemeClr val="bg1"/>
              </a:solidFill>
              <a:latin typeface="Barlow" panose="00000500000000000000" pitchFamily="2" charset="0"/>
            </a:endParaRPr>
          </a:p>
          <a:p>
            <a:pPr>
              <a:spcBef>
                <a:spcPts val="1800"/>
              </a:spcBef>
              <a:spcAft>
                <a:spcPts val="1200"/>
              </a:spcAft>
            </a:pPr>
            <a:endParaRPr lang="fr-FR" sz="2200" u="sng" dirty="0">
              <a:latin typeface="Barlow" panose="00000500000000000000" pitchFamily="2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3F1B958-DBB5-F0A8-9BFC-B5934CBA96E6}"/>
              </a:ext>
            </a:extLst>
          </p:cNvPr>
          <p:cNvGrpSpPr/>
          <p:nvPr/>
        </p:nvGrpSpPr>
        <p:grpSpPr>
          <a:xfrm>
            <a:off x="1505561" y="3950707"/>
            <a:ext cx="8035913" cy="2289845"/>
            <a:chOff x="1505561" y="3950707"/>
            <a:chExt cx="8035913" cy="2289845"/>
          </a:xfrm>
        </p:grpSpPr>
        <p:pic>
          <p:nvPicPr>
            <p:cNvPr id="1028" name="Picture 4" descr="Lien Horticole - YouTube">
              <a:extLst>
                <a:ext uri="{FF2B5EF4-FFF2-40B4-BE49-F238E27FC236}">
                  <a16:creationId xmlns:a16="http://schemas.microsoft.com/office/drawing/2014/main" id="{02D6083B-D71B-BA32-172B-4F10984E5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1472" y="3950707"/>
              <a:ext cx="1890002" cy="1890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raphique 6" descr="Poignée de main">
              <a:extLst>
                <a:ext uri="{FF2B5EF4-FFF2-40B4-BE49-F238E27FC236}">
                  <a16:creationId xmlns:a16="http://schemas.microsoft.com/office/drawing/2014/main" id="{C66AEE80-0CDD-0B44-C566-B021054A0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39751" y="4128054"/>
              <a:ext cx="2112498" cy="2112498"/>
            </a:xfrm>
            <a:prstGeom prst="rect">
              <a:avLst/>
            </a:prstGeom>
          </p:spPr>
        </p:pic>
        <p:pic>
          <p:nvPicPr>
            <p:cNvPr id="6" name="Picture 2" descr="Excellence Végétale">
              <a:extLst>
                <a:ext uri="{FF2B5EF4-FFF2-40B4-BE49-F238E27FC236}">
                  <a16:creationId xmlns:a16="http://schemas.microsoft.com/office/drawing/2014/main" id="{A19CA91F-97ED-F0B8-BB61-67B76A5655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80" b="26000"/>
            <a:stretch>
              <a:fillRect/>
            </a:stretch>
          </p:blipFill>
          <p:spPr bwMode="auto">
            <a:xfrm>
              <a:off x="1505561" y="4007128"/>
              <a:ext cx="3632780" cy="1777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BD20C7-1DD4-5393-CA53-881496CF9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0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06"/>
    </mc:Choice>
    <mc:Fallback xmlns="">
      <p:transition spd="slow" advTm="45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1C9A37-BDF4-2DC9-FA0E-8AD657BC5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68E716-2EC9-D5E3-AF2D-28DE57C9B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06E32B-32BE-EC91-ACD7-139AD3624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18</a:t>
            </a:fld>
            <a:endParaRPr lang="fr-FR"/>
          </a:p>
        </p:txBody>
      </p:sp>
      <p:sp>
        <p:nvSpPr>
          <p:cNvPr id="6" name="Google Shape;504;p70">
            <a:extLst>
              <a:ext uri="{FF2B5EF4-FFF2-40B4-BE49-F238E27FC236}">
                <a16:creationId xmlns:a16="http://schemas.microsoft.com/office/drawing/2014/main" id="{855F5AA5-10FF-E12C-5195-254905A9B8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 dirty="0">
                <a:latin typeface="DM Serif Text" pitchFamily="2" charset="0"/>
              </a:rPr>
              <a:t>Ordre du jour </a:t>
            </a:r>
          </a:p>
        </p:txBody>
      </p:sp>
      <p:sp>
        <p:nvSpPr>
          <p:cNvPr id="18" name="Google Shape;580;p74">
            <a:extLst>
              <a:ext uri="{FF2B5EF4-FFF2-40B4-BE49-F238E27FC236}">
                <a16:creationId xmlns:a16="http://schemas.microsoft.com/office/drawing/2014/main" id="{36BE618D-D9AE-48FA-3BA4-CA756615171D}"/>
              </a:ext>
            </a:extLst>
          </p:cNvPr>
          <p:cNvSpPr txBox="1">
            <a:spLocks/>
          </p:cNvSpPr>
          <p:nvPr/>
        </p:nvSpPr>
        <p:spPr>
          <a:xfrm>
            <a:off x="2209516" y="1619675"/>
            <a:ext cx="1866330" cy="831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Filets </a:t>
            </a:r>
            <a:r>
              <a:rPr lang="fr-FR" sz="1600" dirty="0" err="1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Alt’Carpo</a:t>
            </a:r>
            <a:endParaRPr lang="fr-FR" sz="1600" dirty="0">
              <a:solidFill>
                <a:schemeClr val="tx1">
                  <a:lumMod val="25000"/>
                  <a:lumOff val="75000"/>
                </a:schemeClr>
              </a:solidFill>
              <a:latin typeface="Barlow" panose="00000500000000000000" pitchFamily="2" charset="0"/>
            </a:endParaRPr>
          </a:p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SUSTAINABLE</a:t>
            </a:r>
          </a:p>
        </p:txBody>
      </p:sp>
      <p:sp>
        <p:nvSpPr>
          <p:cNvPr id="23" name="Google Shape;585;p74">
            <a:extLst>
              <a:ext uri="{FF2B5EF4-FFF2-40B4-BE49-F238E27FC236}">
                <a16:creationId xmlns:a16="http://schemas.microsoft.com/office/drawing/2014/main" id="{C1F6611B-FD15-023C-5F09-6F078DF50221}"/>
              </a:ext>
            </a:extLst>
          </p:cNvPr>
          <p:cNvSpPr txBox="1">
            <a:spLocks/>
          </p:cNvSpPr>
          <p:nvPr/>
        </p:nvSpPr>
        <p:spPr>
          <a:xfrm>
            <a:off x="1751745" y="1167546"/>
            <a:ext cx="6630059" cy="7734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01. </a:t>
            </a:r>
            <a:r>
              <a:rPr lang="fr-FR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INNOVATION TECHNOLOGIQUE / PRODUIT</a:t>
            </a:r>
          </a:p>
        </p:txBody>
      </p:sp>
      <p:sp>
        <p:nvSpPr>
          <p:cNvPr id="9" name="Google Shape;577;p74">
            <a:extLst>
              <a:ext uri="{FF2B5EF4-FFF2-40B4-BE49-F238E27FC236}">
                <a16:creationId xmlns:a16="http://schemas.microsoft.com/office/drawing/2014/main" id="{27F898A5-24FD-3FE6-DA82-43D7DAC6C1BF}"/>
              </a:ext>
            </a:extLst>
          </p:cNvPr>
          <p:cNvSpPr txBox="1">
            <a:spLocks/>
          </p:cNvSpPr>
          <p:nvPr/>
        </p:nvSpPr>
        <p:spPr>
          <a:xfrm>
            <a:off x="1751745" y="2264965"/>
            <a:ext cx="5194631" cy="7734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02. ACTUALITÉ INTERNATIONALE</a:t>
            </a:r>
          </a:p>
        </p:txBody>
      </p:sp>
      <p:sp>
        <p:nvSpPr>
          <p:cNvPr id="10" name="Google Shape;596;p74">
            <a:extLst>
              <a:ext uri="{FF2B5EF4-FFF2-40B4-BE49-F238E27FC236}">
                <a16:creationId xmlns:a16="http://schemas.microsoft.com/office/drawing/2014/main" id="{B8D22346-DEBE-2E8E-7AE2-5C52FA5FCB6B}"/>
              </a:ext>
            </a:extLst>
          </p:cNvPr>
          <p:cNvSpPr txBox="1">
            <a:spLocks/>
          </p:cNvSpPr>
          <p:nvPr/>
        </p:nvSpPr>
        <p:spPr>
          <a:xfrm>
            <a:off x="1751745" y="3610594"/>
            <a:ext cx="241366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03. COMMERCE</a:t>
            </a:r>
          </a:p>
        </p:txBody>
      </p:sp>
      <p:sp>
        <p:nvSpPr>
          <p:cNvPr id="11" name="Google Shape;578;p74">
            <a:extLst>
              <a:ext uri="{FF2B5EF4-FFF2-40B4-BE49-F238E27FC236}">
                <a16:creationId xmlns:a16="http://schemas.microsoft.com/office/drawing/2014/main" id="{A2E92FD8-F435-175A-BCDB-B01EECB830D1}"/>
              </a:ext>
            </a:extLst>
          </p:cNvPr>
          <p:cNvSpPr txBox="1">
            <a:spLocks/>
          </p:cNvSpPr>
          <p:nvPr/>
        </p:nvSpPr>
        <p:spPr>
          <a:xfrm>
            <a:off x="2209516" y="2725556"/>
            <a:ext cx="3879486" cy="8708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International </a:t>
            </a:r>
            <a:r>
              <a:rPr lang="fr-FR" sz="1600" dirty="0" err="1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week</a:t>
            </a: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 </a:t>
            </a:r>
          </a:p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International Floriculture Trade Faire </a:t>
            </a:r>
          </a:p>
        </p:txBody>
      </p:sp>
      <p:sp>
        <p:nvSpPr>
          <p:cNvPr id="12" name="Google Shape;597;p74">
            <a:extLst>
              <a:ext uri="{FF2B5EF4-FFF2-40B4-BE49-F238E27FC236}">
                <a16:creationId xmlns:a16="http://schemas.microsoft.com/office/drawing/2014/main" id="{7B19EF5E-EFC1-5142-D65C-282D437B026A}"/>
              </a:ext>
            </a:extLst>
          </p:cNvPr>
          <p:cNvSpPr txBox="1">
            <a:spLocks/>
          </p:cNvSpPr>
          <p:nvPr/>
        </p:nvSpPr>
        <p:spPr>
          <a:xfrm>
            <a:off x="2209516" y="3790313"/>
            <a:ext cx="5895961" cy="860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Dossier : Cuivre, non-renouvellement de l’AMM par l’ANSES </a:t>
            </a:r>
          </a:p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Consolidation actuelle des filières horticoles</a:t>
            </a:r>
          </a:p>
        </p:txBody>
      </p:sp>
      <p:sp>
        <p:nvSpPr>
          <p:cNvPr id="13" name="Google Shape;516;p71">
            <a:extLst>
              <a:ext uri="{FF2B5EF4-FFF2-40B4-BE49-F238E27FC236}">
                <a16:creationId xmlns:a16="http://schemas.microsoft.com/office/drawing/2014/main" id="{A195787D-297A-F888-C99B-1D1541575859}"/>
              </a:ext>
            </a:extLst>
          </p:cNvPr>
          <p:cNvSpPr txBox="1">
            <a:spLocks/>
          </p:cNvSpPr>
          <p:nvPr/>
        </p:nvSpPr>
        <p:spPr>
          <a:xfrm>
            <a:off x="1751745" y="4528852"/>
            <a:ext cx="6829547" cy="5628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04. ORGANISATION ET ACTEURS DE LA FILIÈRE</a:t>
            </a:r>
            <a:endParaRPr lang="fr-FR" sz="2500" dirty="0">
              <a:solidFill>
                <a:schemeClr val="tx1">
                  <a:lumMod val="25000"/>
                  <a:lumOff val="75000"/>
                </a:schemeClr>
              </a:solidFill>
              <a:latin typeface="DM Serif Text" pitchFamily="2" charset="0"/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5214D2AB-E0FE-A41D-1E09-77B716FDC78F}"/>
              </a:ext>
            </a:extLst>
          </p:cNvPr>
          <p:cNvSpPr txBox="1">
            <a:spLocks/>
          </p:cNvSpPr>
          <p:nvPr/>
        </p:nvSpPr>
        <p:spPr>
          <a:xfrm>
            <a:off x="2209516" y="4950270"/>
            <a:ext cx="5770879" cy="1242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Concours National de Reconnaissance des Végétaux </a:t>
            </a:r>
          </a:p>
          <a:p>
            <a:pPr marL="0">
              <a:spcBef>
                <a:spcPts val="600"/>
              </a:spcBef>
            </a:pPr>
            <a:r>
              <a:rPr lang="fr-FR" sz="1600" dirty="0" err="1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Worldskills</a:t>
            </a:r>
            <a:endParaRPr lang="fr-FR" sz="1600" dirty="0">
              <a:solidFill>
                <a:schemeClr val="tx1">
                  <a:lumMod val="25000"/>
                  <a:lumOff val="75000"/>
                </a:schemeClr>
              </a:solidFill>
              <a:latin typeface="Barlow" panose="00000500000000000000" pitchFamily="2" charset="0"/>
            </a:endParaRPr>
          </a:p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Création d’une association des laboratoires de CIV végétale</a:t>
            </a:r>
          </a:p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Partenariat ASTREDHOR – Lien Horticole 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3E98BB76-0125-29FC-57F3-D546CC263242}"/>
              </a:ext>
            </a:extLst>
          </p:cNvPr>
          <p:cNvSpPr txBox="1">
            <a:spLocks/>
          </p:cNvSpPr>
          <p:nvPr/>
        </p:nvSpPr>
        <p:spPr>
          <a:xfrm>
            <a:off x="1751745" y="6146898"/>
            <a:ext cx="2250831" cy="574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500" dirty="0">
                <a:latin typeface="DM Serif Text" pitchFamily="2" charset="0"/>
              </a:rPr>
              <a:t>05. AGENDA</a:t>
            </a:r>
            <a:endParaRPr lang="fr-FR" sz="2500" dirty="0">
              <a:latin typeface="DM Serif Text" pitchFamily="2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34A0DA-2885-AB2B-0B5C-D3D961524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9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4"/>
    </mc:Choice>
    <mc:Fallback xmlns="">
      <p:transition spd="slow" advTm="2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9D3E0B-6A10-1188-C8E4-3E5282F50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" b="1" dirty="0">
                <a:latin typeface="DM Serif Text" pitchFamily="2" charset="0"/>
              </a:rPr>
              <a:t>Agenda</a:t>
            </a:r>
            <a:endParaRPr lang="fr-FR" b="1" dirty="0">
              <a:latin typeface="DM Serif Text" pitchFamily="2" charset="0"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FF2C66-816C-2A92-0A90-BABD0ED11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9ADFEC-25D8-6F7B-BF64-28B7E71B5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19</a:t>
            </a:fld>
            <a:endParaRPr lang="fr-FR"/>
          </a:p>
        </p:txBody>
      </p:sp>
      <p:grpSp>
        <p:nvGrpSpPr>
          <p:cNvPr id="124" name="Groupe 123">
            <a:extLst>
              <a:ext uri="{FF2B5EF4-FFF2-40B4-BE49-F238E27FC236}">
                <a16:creationId xmlns:a16="http://schemas.microsoft.com/office/drawing/2014/main" id="{EE4DA877-5DE8-545B-7A46-3657228D4FC5}"/>
              </a:ext>
            </a:extLst>
          </p:cNvPr>
          <p:cNvGrpSpPr/>
          <p:nvPr/>
        </p:nvGrpSpPr>
        <p:grpSpPr>
          <a:xfrm>
            <a:off x="686252" y="1565108"/>
            <a:ext cx="10819496" cy="4503459"/>
            <a:chOff x="638633" y="1565108"/>
            <a:chExt cx="10819496" cy="4503459"/>
          </a:xfrm>
        </p:grpSpPr>
        <p:cxnSp>
          <p:nvCxnSpPr>
            <p:cNvPr id="7" name="Google Shape;1706;p111">
              <a:extLst>
                <a:ext uri="{FF2B5EF4-FFF2-40B4-BE49-F238E27FC236}">
                  <a16:creationId xmlns:a16="http://schemas.microsoft.com/office/drawing/2014/main" id="{BF00BEA3-77C7-3705-EF26-FA202095C9DB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733872" y="1813906"/>
              <a:ext cx="604734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diamond" w="sm" len="sm"/>
              <a:tailEnd type="none" w="med" len="med"/>
            </a:ln>
          </p:spPr>
        </p:cxnSp>
        <p:sp>
          <p:nvSpPr>
            <p:cNvPr id="8" name="Google Shape;1707;p111">
              <a:extLst>
                <a:ext uri="{FF2B5EF4-FFF2-40B4-BE49-F238E27FC236}">
                  <a16:creationId xmlns:a16="http://schemas.microsoft.com/office/drawing/2014/main" id="{0F8DF3EA-2334-558E-3937-8315F785328D}"/>
                </a:ext>
              </a:extLst>
            </p:cNvPr>
            <p:cNvSpPr/>
            <p:nvPr/>
          </p:nvSpPr>
          <p:spPr>
            <a:xfrm>
              <a:off x="1338606" y="1565109"/>
              <a:ext cx="1725188" cy="497593"/>
            </a:xfrm>
            <a:prstGeom prst="roundRect">
              <a:avLst>
                <a:gd name="adj" fmla="val 0"/>
              </a:avLst>
            </a:prstGeom>
            <a:noFill/>
            <a:ln w="9525" cap="flat" cmpd="sng">
              <a:solidFill>
                <a:srgbClr val="27221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708;p111">
              <a:extLst>
                <a:ext uri="{FF2B5EF4-FFF2-40B4-BE49-F238E27FC236}">
                  <a16:creationId xmlns:a16="http://schemas.microsoft.com/office/drawing/2014/main" id="{DBA1A7B8-C8CD-94EC-F33C-8CD02F60B447}"/>
                </a:ext>
              </a:extLst>
            </p:cNvPr>
            <p:cNvSpPr/>
            <p:nvPr/>
          </p:nvSpPr>
          <p:spPr>
            <a:xfrm>
              <a:off x="4763540" y="1565109"/>
              <a:ext cx="1725187" cy="497592"/>
            </a:xfrm>
            <a:prstGeom prst="roundRect">
              <a:avLst>
                <a:gd name="adj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709;p111">
              <a:extLst>
                <a:ext uri="{FF2B5EF4-FFF2-40B4-BE49-F238E27FC236}">
                  <a16:creationId xmlns:a16="http://schemas.microsoft.com/office/drawing/2014/main" id="{6386D7F5-0CEE-7863-449F-917713CE2CEF}"/>
                </a:ext>
              </a:extLst>
            </p:cNvPr>
            <p:cNvSpPr/>
            <p:nvPr/>
          </p:nvSpPr>
          <p:spPr>
            <a:xfrm>
              <a:off x="8542211" y="1565109"/>
              <a:ext cx="2085059" cy="507758"/>
            </a:xfrm>
            <a:prstGeom prst="roundRect">
              <a:avLst>
                <a:gd name="adj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" name="Google Shape;1719;p111">
              <a:extLst>
                <a:ext uri="{FF2B5EF4-FFF2-40B4-BE49-F238E27FC236}">
                  <a16:creationId xmlns:a16="http://schemas.microsoft.com/office/drawing/2014/main" id="{8EA6BFE7-5272-EBCC-C809-9D76FBC76BD1}"/>
                </a:ext>
              </a:extLst>
            </p:cNvPr>
            <p:cNvCxnSpPr>
              <a:cxnSpLocks/>
              <a:stCxn id="8" idx="3"/>
              <a:endCxn id="9" idx="1"/>
            </p:cNvCxnSpPr>
            <p:nvPr/>
          </p:nvCxnSpPr>
          <p:spPr>
            <a:xfrm flipV="1">
              <a:off x="3063794" y="1813905"/>
              <a:ext cx="1699746" cy="1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720;p111">
              <a:extLst>
                <a:ext uri="{FF2B5EF4-FFF2-40B4-BE49-F238E27FC236}">
                  <a16:creationId xmlns:a16="http://schemas.microsoft.com/office/drawing/2014/main" id="{A447FD2A-0C5E-ECDD-F37A-B82019B99C13}"/>
                </a:ext>
              </a:extLst>
            </p:cNvPr>
            <p:cNvCxnSpPr>
              <a:cxnSpLocks/>
              <a:stCxn id="9" idx="3"/>
              <a:endCxn id="10" idx="1"/>
            </p:cNvCxnSpPr>
            <p:nvPr/>
          </p:nvCxnSpPr>
          <p:spPr>
            <a:xfrm>
              <a:off x="6488727" y="1813905"/>
              <a:ext cx="2053484" cy="5083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7" name="Google Shape;1711;p111">
              <a:extLst>
                <a:ext uri="{FF2B5EF4-FFF2-40B4-BE49-F238E27FC236}">
                  <a16:creationId xmlns:a16="http://schemas.microsoft.com/office/drawing/2014/main" id="{F7E48D9A-6E61-9783-4097-82755A0BDFB0}"/>
                </a:ext>
              </a:extLst>
            </p:cNvPr>
            <p:cNvSpPr txBox="1"/>
            <p:nvPr/>
          </p:nvSpPr>
          <p:spPr>
            <a:xfrm>
              <a:off x="1398842" y="1565110"/>
              <a:ext cx="1600201" cy="5077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dk1"/>
                  </a:solidFill>
                  <a:latin typeface="DM Serif Text"/>
                  <a:ea typeface="DM Serif Text"/>
                  <a:cs typeface="DM Serif Text"/>
                  <a:sym typeface="DM Serif Text"/>
                </a:rPr>
                <a:t>12 novembre</a:t>
              </a:r>
              <a:endParaRPr b="1" dirty="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endParaRPr>
            </a:p>
          </p:txBody>
        </p:sp>
        <p:sp>
          <p:nvSpPr>
            <p:cNvPr id="44" name="Espace réservé du contenu 2">
              <a:extLst>
                <a:ext uri="{FF2B5EF4-FFF2-40B4-BE49-F238E27FC236}">
                  <a16:creationId xmlns:a16="http://schemas.microsoft.com/office/drawing/2014/main" id="{12584AEE-9459-8403-18E9-542D0F267BD1}"/>
                </a:ext>
              </a:extLst>
            </p:cNvPr>
            <p:cNvSpPr txBox="1">
              <a:spLocks/>
            </p:cNvSpPr>
            <p:nvPr/>
          </p:nvSpPr>
          <p:spPr>
            <a:xfrm>
              <a:off x="823107" y="2336865"/>
              <a:ext cx="2751669" cy="806758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1500" b="1" dirty="0">
                  <a:solidFill>
                    <a:schemeClr val="bg2"/>
                  </a:solidFill>
                  <a:latin typeface="Barlow" panose="00000500000000000000" pitchFamily="2" charset="0"/>
                </a:rPr>
                <a:t>Présentation Variétale cerise </a:t>
              </a:r>
            </a:p>
            <a:p>
              <a:pPr>
                <a:spcBef>
                  <a:spcPts val="600"/>
                </a:spcBef>
              </a:pPr>
              <a:r>
                <a:rPr lang="fr-FR" sz="1300" dirty="0">
                  <a:solidFill>
                    <a:schemeClr val="bg2"/>
                  </a:solidFill>
                  <a:latin typeface="Barlow" panose="00000500000000000000" pitchFamily="2" charset="0"/>
                </a:rPr>
                <a:t>Organisme : CTIFL </a:t>
              </a:r>
            </a:p>
            <a:p>
              <a:pPr>
                <a:spcBef>
                  <a:spcPts val="600"/>
                </a:spcBef>
              </a:pPr>
              <a:r>
                <a:rPr lang="fr-FR" sz="1300" dirty="0">
                  <a:solidFill>
                    <a:schemeClr val="bg2"/>
                  </a:solidFill>
                  <a:latin typeface="Barlow" panose="00000500000000000000" pitchFamily="2" charset="0"/>
                </a:rPr>
                <a:t>Lieu : Balandran</a:t>
              </a:r>
            </a:p>
          </p:txBody>
        </p:sp>
        <p:sp>
          <p:nvSpPr>
            <p:cNvPr id="45" name="Google Shape;1711;p111">
              <a:extLst>
                <a:ext uri="{FF2B5EF4-FFF2-40B4-BE49-F238E27FC236}">
                  <a16:creationId xmlns:a16="http://schemas.microsoft.com/office/drawing/2014/main" id="{519CBEA6-39DC-27C5-F099-6BE1F9FF7A71}"/>
                </a:ext>
              </a:extLst>
            </p:cNvPr>
            <p:cNvSpPr txBox="1"/>
            <p:nvPr/>
          </p:nvSpPr>
          <p:spPr>
            <a:xfrm>
              <a:off x="4826032" y="1565108"/>
              <a:ext cx="1600201" cy="4975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dk1"/>
                  </a:solidFill>
                  <a:latin typeface="DM Serif Text"/>
                  <a:ea typeface="DM Serif Text"/>
                  <a:cs typeface="DM Serif Text"/>
                  <a:sym typeface="DM Serif Text"/>
                </a:rPr>
                <a:t>13 novembre</a:t>
              </a:r>
              <a:endParaRPr b="1" dirty="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endParaRPr>
            </a:p>
          </p:txBody>
        </p:sp>
        <p:sp>
          <p:nvSpPr>
            <p:cNvPr id="56" name="Espace réservé du contenu 2">
              <a:extLst>
                <a:ext uri="{FF2B5EF4-FFF2-40B4-BE49-F238E27FC236}">
                  <a16:creationId xmlns:a16="http://schemas.microsoft.com/office/drawing/2014/main" id="{17E98C1F-31C9-F2A2-D81D-412B42C67D07}"/>
                </a:ext>
              </a:extLst>
            </p:cNvPr>
            <p:cNvSpPr txBox="1">
              <a:spLocks/>
            </p:cNvSpPr>
            <p:nvPr/>
          </p:nvSpPr>
          <p:spPr>
            <a:xfrm>
              <a:off x="4098188" y="2336865"/>
              <a:ext cx="3055887" cy="80676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1500" b="1" dirty="0">
                  <a:solidFill>
                    <a:schemeClr val="bg2"/>
                  </a:solidFill>
                  <a:latin typeface="Barlow" panose="00000500000000000000" pitchFamily="2" charset="0"/>
                </a:rPr>
                <a:t>EVA.EXPO</a:t>
              </a:r>
            </a:p>
            <a:p>
              <a:pPr>
                <a:spcBef>
                  <a:spcPts val="600"/>
                </a:spcBef>
              </a:pPr>
              <a:r>
                <a:rPr lang="fr-FR" sz="1300" dirty="0">
                  <a:solidFill>
                    <a:schemeClr val="bg2"/>
                  </a:solidFill>
                  <a:latin typeface="Barlow" panose="00000500000000000000" pitchFamily="2" charset="0"/>
                </a:rPr>
                <a:t>Organisme : JF </a:t>
              </a:r>
              <a:r>
                <a:rPr lang="fr-FR" sz="1300" dirty="0" err="1">
                  <a:solidFill>
                    <a:schemeClr val="bg2"/>
                  </a:solidFill>
                  <a:latin typeface="Barlow" panose="00000500000000000000" pitchFamily="2" charset="0"/>
                </a:rPr>
                <a:t>Hoerle</a:t>
              </a:r>
              <a:r>
                <a:rPr lang="fr-FR" sz="1300" dirty="0">
                  <a:solidFill>
                    <a:schemeClr val="bg2"/>
                  </a:solidFill>
                  <a:latin typeface="Barlow" panose="00000500000000000000" pitchFamily="2" charset="0"/>
                </a:rPr>
                <a:t> Conseils SAS</a:t>
              </a:r>
            </a:p>
            <a:p>
              <a:pPr>
                <a:spcBef>
                  <a:spcPts val="600"/>
                </a:spcBef>
              </a:pPr>
              <a:r>
                <a:rPr lang="fr-FR" sz="1300" dirty="0">
                  <a:solidFill>
                    <a:schemeClr val="bg2"/>
                  </a:solidFill>
                  <a:latin typeface="Barlow" panose="00000500000000000000" pitchFamily="2" charset="0"/>
                </a:rPr>
                <a:t>Lieu : Lycée Biotech de Douai</a:t>
              </a:r>
            </a:p>
          </p:txBody>
        </p:sp>
        <p:sp>
          <p:nvSpPr>
            <p:cNvPr id="57" name="Google Shape;1711;p111">
              <a:extLst>
                <a:ext uri="{FF2B5EF4-FFF2-40B4-BE49-F238E27FC236}">
                  <a16:creationId xmlns:a16="http://schemas.microsoft.com/office/drawing/2014/main" id="{E7D4D22A-E414-83C9-D23D-5D19811BE6B6}"/>
                </a:ext>
              </a:extLst>
            </p:cNvPr>
            <p:cNvSpPr txBox="1"/>
            <p:nvPr/>
          </p:nvSpPr>
          <p:spPr>
            <a:xfrm>
              <a:off x="8604705" y="1565108"/>
              <a:ext cx="1959568" cy="497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dk1"/>
                  </a:solidFill>
                  <a:latin typeface="DM Serif Text"/>
                  <a:ea typeface="DM Serif Text"/>
                  <a:cs typeface="DM Serif Text"/>
                  <a:sym typeface="DM Serif Text"/>
                </a:rPr>
                <a:t>15 – 17 novembre</a:t>
              </a:r>
              <a:endParaRPr b="1" dirty="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endParaRPr>
            </a:p>
          </p:txBody>
        </p:sp>
        <p:sp>
          <p:nvSpPr>
            <p:cNvPr id="68" name="Espace réservé du contenu 2">
              <a:extLst>
                <a:ext uri="{FF2B5EF4-FFF2-40B4-BE49-F238E27FC236}">
                  <a16:creationId xmlns:a16="http://schemas.microsoft.com/office/drawing/2014/main" id="{C5B5BD2E-3FB9-E3CB-261B-76034396415F}"/>
                </a:ext>
              </a:extLst>
            </p:cNvPr>
            <p:cNvSpPr txBox="1">
              <a:spLocks/>
            </p:cNvSpPr>
            <p:nvPr/>
          </p:nvSpPr>
          <p:spPr>
            <a:xfrm>
              <a:off x="7710849" y="2355824"/>
              <a:ext cx="3747280" cy="1138078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1500" b="1" dirty="0">
                  <a:solidFill>
                    <a:schemeClr val="bg2"/>
                  </a:solidFill>
                  <a:latin typeface="Barlow" panose="00000500000000000000" pitchFamily="2" charset="0"/>
                </a:rPr>
                <a:t>MYPLANT &amp; GARDEN </a:t>
              </a:r>
            </a:p>
            <a:p>
              <a:pPr>
                <a:spcBef>
                  <a:spcPts val="600"/>
                </a:spcBef>
              </a:pPr>
              <a:r>
                <a:rPr lang="fr-FR" sz="1300" dirty="0">
                  <a:solidFill>
                    <a:schemeClr val="bg2"/>
                  </a:solidFill>
                  <a:latin typeface="Barlow" panose="00000500000000000000" pitchFamily="2" charset="0"/>
                </a:rPr>
                <a:t>Middle East Green Expo</a:t>
              </a:r>
            </a:p>
            <a:p>
              <a:pPr>
                <a:spcBef>
                  <a:spcPts val="600"/>
                </a:spcBef>
              </a:pPr>
              <a:r>
                <a:rPr lang="fr-FR" sz="1300" dirty="0">
                  <a:solidFill>
                    <a:schemeClr val="bg2"/>
                  </a:solidFill>
                  <a:latin typeface="Barlow" panose="00000500000000000000" pitchFamily="2" charset="0"/>
                </a:rPr>
                <a:t>Organisme : IEG Events Middle East</a:t>
              </a:r>
            </a:p>
            <a:p>
              <a:pPr>
                <a:spcBef>
                  <a:spcPts val="600"/>
                </a:spcBef>
              </a:pPr>
              <a:r>
                <a:rPr lang="fr-FR" sz="1300" dirty="0">
                  <a:solidFill>
                    <a:schemeClr val="bg2"/>
                  </a:solidFill>
                  <a:latin typeface="Barlow" panose="00000500000000000000" pitchFamily="2" charset="0"/>
                </a:rPr>
                <a:t>Lieu : </a:t>
              </a:r>
              <a:r>
                <a:rPr lang="en-US" sz="1300" dirty="0">
                  <a:solidFill>
                    <a:schemeClr val="bg2"/>
                  </a:solidFill>
                  <a:latin typeface="Barlow" panose="00000500000000000000" pitchFamily="2" charset="0"/>
                </a:rPr>
                <a:t>Dubai Exhibition Centre, Expo City</a:t>
              </a:r>
              <a:endParaRPr lang="fr-FR" sz="1300" dirty="0">
                <a:solidFill>
                  <a:schemeClr val="bg2"/>
                </a:solidFill>
                <a:latin typeface="Barlow" panose="00000500000000000000" pitchFamily="2" charset="0"/>
              </a:endParaRPr>
            </a:p>
          </p:txBody>
        </p:sp>
        <p:cxnSp>
          <p:nvCxnSpPr>
            <p:cNvPr id="69" name="Google Shape;1719;p111">
              <a:extLst>
                <a:ext uri="{FF2B5EF4-FFF2-40B4-BE49-F238E27FC236}">
                  <a16:creationId xmlns:a16="http://schemas.microsoft.com/office/drawing/2014/main" id="{2A9E2DE4-2C2D-9CF2-9FCB-EDA935ECFBBA}"/>
                </a:ext>
              </a:extLst>
            </p:cNvPr>
            <p:cNvCxnSpPr>
              <a:cxnSpLocks/>
            </p:cNvCxnSpPr>
            <p:nvPr/>
          </p:nvCxnSpPr>
          <p:spPr>
            <a:xfrm>
              <a:off x="10627270" y="1835205"/>
              <a:ext cx="537938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11" name="Google Shape;1710;p111">
              <a:extLst>
                <a:ext uri="{FF2B5EF4-FFF2-40B4-BE49-F238E27FC236}">
                  <a16:creationId xmlns:a16="http://schemas.microsoft.com/office/drawing/2014/main" id="{5DB64E48-6B5E-7C37-26EE-D6E6495A2AE3}"/>
                </a:ext>
              </a:extLst>
            </p:cNvPr>
            <p:cNvSpPr/>
            <p:nvPr/>
          </p:nvSpPr>
          <p:spPr>
            <a:xfrm>
              <a:off x="4601507" y="4211657"/>
              <a:ext cx="2102335" cy="497593"/>
            </a:xfrm>
            <a:prstGeom prst="roundRect">
              <a:avLst>
                <a:gd name="adj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" name="Google Shape;1721;p111">
              <a:extLst>
                <a:ext uri="{FF2B5EF4-FFF2-40B4-BE49-F238E27FC236}">
                  <a16:creationId xmlns:a16="http://schemas.microsoft.com/office/drawing/2014/main" id="{EE3706CB-9A2A-1FA5-C02C-79CDA29FF8A1}"/>
                </a:ext>
              </a:extLst>
            </p:cNvPr>
            <p:cNvCxnSpPr>
              <a:cxnSpLocks/>
              <a:stCxn id="71" idx="3"/>
              <a:endCxn id="11" idx="1"/>
            </p:cNvCxnSpPr>
            <p:nvPr/>
          </p:nvCxnSpPr>
          <p:spPr>
            <a:xfrm>
              <a:off x="3280539" y="4460453"/>
              <a:ext cx="1320968" cy="1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722;p111">
              <a:extLst>
                <a:ext uri="{FF2B5EF4-FFF2-40B4-BE49-F238E27FC236}">
                  <a16:creationId xmlns:a16="http://schemas.microsoft.com/office/drawing/2014/main" id="{13F9CCC6-7C99-039D-E5B1-202E4CF2283F}"/>
                </a:ext>
              </a:extLst>
            </p:cNvPr>
            <p:cNvCxnSpPr>
              <a:cxnSpLocks/>
              <a:stCxn id="102" idx="3"/>
            </p:cNvCxnSpPr>
            <p:nvPr/>
          </p:nvCxnSpPr>
          <p:spPr>
            <a:xfrm flipV="1">
              <a:off x="10584974" y="4460453"/>
              <a:ext cx="567523" cy="1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stealth" w="lg" len="med"/>
            </a:ln>
          </p:spPr>
        </p:cxnSp>
        <p:sp>
          <p:nvSpPr>
            <p:cNvPr id="71" name="Google Shape;1708;p111">
              <a:extLst>
                <a:ext uri="{FF2B5EF4-FFF2-40B4-BE49-F238E27FC236}">
                  <a16:creationId xmlns:a16="http://schemas.microsoft.com/office/drawing/2014/main" id="{8C1DC071-16D4-5720-6DBA-1D19FAB75C6D}"/>
                </a:ext>
              </a:extLst>
            </p:cNvPr>
            <p:cNvSpPr/>
            <p:nvPr/>
          </p:nvSpPr>
          <p:spPr>
            <a:xfrm>
              <a:off x="1177778" y="4211656"/>
              <a:ext cx="2102761" cy="497593"/>
            </a:xfrm>
            <a:prstGeom prst="roundRect">
              <a:avLst>
                <a:gd name="adj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711;p111">
              <a:extLst>
                <a:ext uri="{FF2B5EF4-FFF2-40B4-BE49-F238E27FC236}">
                  <a16:creationId xmlns:a16="http://schemas.microsoft.com/office/drawing/2014/main" id="{CE24F523-4085-6228-A982-2CB4A27FD88A}"/>
                </a:ext>
              </a:extLst>
            </p:cNvPr>
            <p:cNvSpPr txBox="1"/>
            <p:nvPr/>
          </p:nvSpPr>
          <p:spPr>
            <a:xfrm>
              <a:off x="1240270" y="4211656"/>
              <a:ext cx="1980698" cy="4975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dk1"/>
                  </a:solidFill>
                  <a:latin typeface="DM Serif Text"/>
                  <a:ea typeface="DM Serif Text"/>
                  <a:cs typeface="DM Serif Text"/>
                  <a:sym typeface="DM Serif Text"/>
                </a:rPr>
                <a:t>19 – 20  novembre</a:t>
              </a:r>
              <a:endParaRPr b="1" dirty="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endParaRPr>
            </a:p>
          </p:txBody>
        </p:sp>
        <p:cxnSp>
          <p:nvCxnSpPr>
            <p:cNvPr id="77" name="Google Shape;1719;p111">
              <a:extLst>
                <a:ext uri="{FF2B5EF4-FFF2-40B4-BE49-F238E27FC236}">
                  <a16:creationId xmlns:a16="http://schemas.microsoft.com/office/drawing/2014/main" id="{8BAD99D2-BB77-43B1-DBC4-E7AC849ED159}"/>
                </a:ext>
              </a:extLst>
            </p:cNvPr>
            <p:cNvCxnSpPr>
              <a:cxnSpLocks/>
              <a:endCxn id="71" idx="1"/>
            </p:cNvCxnSpPr>
            <p:nvPr/>
          </p:nvCxnSpPr>
          <p:spPr>
            <a:xfrm>
              <a:off x="638633" y="4460453"/>
              <a:ext cx="539145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81" name="Espace réservé du contenu 2">
              <a:extLst>
                <a:ext uri="{FF2B5EF4-FFF2-40B4-BE49-F238E27FC236}">
                  <a16:creationId xmlns:a16="http://schemas.microsoft.com/office/drawing/2014/main" id="{3C7909E2-1FC3-3F25-F7A6-66546A5E155F}"/>
                </a:ext>
              </a:extLst>
            </p:cNvPr>
            <p:cNvSpPr txBox="1">
              <a:spLocks/>
            </p:cNvSpPr>
            <p:nvPr/>
          </p:nvSpPr>
          <p:spPr>
            <a:xfrm>
              <a:off x="941112" y="4974481"/>
              <a:ext cx="2576092" cy="1094086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1500" b="1" dirty="0">
                  <a:solidFill>
                    <a:schemeClr val="bg2"/>
                  </a:solidFill>
                  <a:latin typeface="Barlow" panose="00000500000000000000" pitchFamily="2" charset="0"/>
                </a:rPr>
                <a:t>Rencontres phytosanitaires légumes et fraises </a:t>
              </a:r>
            </a:p>
            <a:p>
              <a:r>
                <a:rPr lang="fr-FR" sz="1300" dirty="0">
                  <a:solidFill>
                    <a:schemeClr val="bg2"/>
                  </a:solidFill>
                  <a:latin typeface="Barlow" panose="00000500000000000000" pitchFamily="2" charset="0"/>
                </a:rPr>
                <a:t>Organisme : CTIFL </a:t>
              </a:r>
            </a:p>
            <a:p>
              <a:pPr>
                <a:spcBef>
                  <a:spcPts val="600"/>
                </a:spcBef>
              </a:pPr>
              <a:r>
                <a:rPr lang="fr-FR" sz="1300" dirty="0">
                  <a:solidFill>
                    <a:schemeClr val="bg2"/>
                  </a:solidFill>
                  <a:latin typeface="Barlow" panose="00000500000000000000" pitchFamily="2" charset="0"/>
                </a:rPr>
                <a:t>Lieu : </a:t>
              </a:r>
              <a:r>
                <a:rPr lang="fr-FR" sz="1300" dirty="0" err="1">
                  <a:solidFill>
                    <a:schemeClr val="bg2"/>
                  </a:solidFill>
                  <a:latin typeface="Barlow" panose="00000500000000000000" pitchFamily="2" charset="0"/>
                </a:rPr>
                <a:t>Lanxade</a:t>
              </a:r>
              <a:endParaRPr lang="fr-FR" sz="1300" dirty="0">
                <a:solidFill>
                  <a:schemeClr val="bg2"/>
                </a:solidFill>
                <a:latin typeface="Barlow" panose="00000500000000000000" pitchFamily="2" charset="0"/>
              </a:endParaRPr>
            </a:p>
          </p:txBody>
        </p:sp>
        <p:sp>
          <p:nvSpPr>
            <p:cNvPr id="97" name="Google Shape;1711;p111">
              <a:extLst>
                <a:ext uri="{FF2B5EF4-FFF2-40B4-BE49-F238E27FC236}">
                  <a16:creationId xmlns:a16="http://schemas.microsoft.com/office/drawing/2014/main" id="{3A59E92E-135D-BF89-F8D9-224CE0CC049D}"/>
                </a:ext>
              </a:extLst>
            </p:cNvPr>
            <p:cNvSpPr txBox="1"/>
            <p:nvPr/>
          </p:nvSpPr>
          <p:spPr>
            <a:xfrm>
              <a:off x="4661079" y="4211656"/>
              <a:ext cx="1980698" cy="4975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dk1"/>
                  </a:solidFill>
                  <a:latin typeface="DM Serif Text"/>
                  <a:ea typeface="DM Serif Text"/>
                  <a:cs typeface="DM Serif Text"/>
                  <a:sym typeface="DM Serif Text"/>
                </a:rPr>
                <a:t>25 – 26 novembre</a:t>
              </a:r>
              <a:endParaRPr b="1" dirty="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endParaRPr>
            </a:p>
          </p:txBody>
        </p:sp>
        <p:sp>
          <p:nvSpPr>
            <p:cNvPr id="100" name="Espace réservé du contenu 2">
              <a:extLst>
                <a:ext uri="{FF2B5EF4-FFF2-40B4-BE49-F238E27FC236}">
                  <a16:creationId xmlns:a16="http://schemas.microsoft.com/office/drawing/2014/main" id="{A80497B4-83D0-2D0F-ABC8-7C9573C98230}"/>
                </a:ext>
              </a:extLst>
            </p:cNvPr>
            <p:cNvSpPr txBox="1">
              <a:spLocks/>
            </p:cNvSpPr>
            <p:nvPr/>
          </p:nvSpPr>
          <p:spPr>
            <a:xfrm>
              <a:off x="4013497" y="4969167"/>
              <a:ext cx="3275862" cy="1094086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1500" b="1" dirty="0">
                  <a:solidFill>
                    <a:schemeClr val="bg2"/>
                  </a:solidFill>
                  <a:latin typeface="Barlow" panose="00000500000000000000" pitchFamily="2" charset="0"/>
                </a:rPr>
                <a:t>17ème Rencontres de la fertilisation raisonnée et de l'analyse</a:t>
              </a:r>
            </a:p>
            <a:p>
              <a:r>
                <a:rPr lang="fr-FR" sz="1300" dirty="0">
                  <a:solidFill>
                    <a:schemeClr val="bg2"/>
                  </a:solidFill>
                  <a:latin typeface="Barlow" panose="00000500000000000000" pitchFamily="2" charset="0"/>
                </a:rPr>
                <a:t>Organisme : </a:t>
              </a:r>
              <a:r>
                <a:rPr lang="fr-FR" sz="1300" dirty="0" err="1">
                  <a:solidFill>
                    <a:schemeClr val="bg2"/>
                  </a:solidFill>
                  <a:latin typeface="Barlow" panose="00000500000000000000" pitchFamily="2" charset="0"/>
                </a:rPr>
                <a:t>Comifer</a:t>
              </a:r>
              <a:r>
                <a:rPr lang="fr-FR" sz="1300" dirty="0">
                  <a:solidFill>
                    <a:schemeClr val="bg2"/>
                  </a:solidFill>
                  <a:latin typeface="Barlow" panose="00000500000000000000" pitchFamily="2" charset="0"/>
                </a:rPr>
                <a:t> &amp; </a:t>
              </a:r>
              <a:r>
                <a:rPr lang="fr-FR" sz="1300" dirty="0" err="1">
                  <a:solidFill>
                    <a:schemeClr val="bg2"/>
                  </a:solidFill>
                  <a:latin typeface="Barlow" panose="00000500000000000000" pitchFamily="2" charset="0"/>
                </a:rPr>
                <a:t>Gemas</a:t>
              </a:r>
              <a:r>
                <a:rPr lang="fr-FR" sz="1300" dirty="0">
                  <a:solidFill>
                    <a:schemeClr val="bg2"/>
                  </a:solidFill>
                  <a:latin typeface="Barlow" panose="00000500000000000000" pitchFamily="2" charset="0"/>
                </a:rPr>
                <a:t>  </a:t>
              </a:r>
            </a:p>
            <a:p>
              <a:pPr>
                <a:spcBef>
                  <a:spcPts val="600"/>
                </a:spcBef>
              </a:pPr>
              <a:r>
                <a:rPr lang="fr-FR" sz="1300" dirty="0">
                  <a:solidFill>
                    <a:schemeClr val="bg2"/>
                  </a:solidFill>
                  <a:latin typeface="Barlow" panose="00000500000000000000" pitchFamily="2" charset="0"/>
                </a:rPr>
                <a:t>Lieu : Metz</a:t>
              </a:r>
            </a:p>
          </p:txBody>
        </p:sp>
        <p:sp>
          <p:nvSpPr>
            <p:cNvPr id="102" name="Google Shape;1710;p111">
              <a:extLst>
                <a:ext uri="{FF2B5EF4-FFF2-40B4-BE49-F238E27FC236}">
                  <a16:creationId xmlns:a16="http://schemas.microsoft.com/office/drawing/2014/main" id="{182B26C0-A3D0-A220-5763-A3FF9A2B1840}"/>
                </a:ext>
              </a:extLst>
            </p:cNvPr>
            <p:cNvSpPr/>
            <p:nvPr/>
          </p:nvSpPr>
          <p:spPr>
            <a:xfrm>
              <a:off x="8482639" y="4211657"/>
              <a:ext cx="2102335" cy="497593"/>
            </a:xfrm>
            <a:prstGeom prst="roundRect">
              <a:avLst>
                <a:gd name="adj" fmla="val 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3" name="Google Shape;1721;p111">
              <a:extLst>
                <a:ext uri="{FF2B5EF4-FFF2-40B4-BE49-F238E27FC236}">
                  <a16:creationId xmlns:a16="http://schemas.microsoft.com/office/drawing/2014/main" id="{B4E6F171-DF3D-4945-ECD0-CE9EE4FFD6EA}"/>
                </a:ext>
              </a:extLst>
            </p:cNvPr>
            <p:cNvCxnSpPr>
              <a:cxnSpLocks/>
              <a:stCxn id="11" idx="3"/>
              <a:endCxn id="102" idx="1"/>
            </p:cNvCxnSpPr>
            <p:nvPr/>
          </p:nvCxnSpPr>
          <p:spPr>
            <a:xfrm>
              <a:off x="6703842" y="4460454"/>
              <a:ext cx="1778797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4" name="Google Shape;1711;p111">
              <a:extLst>
                <a:ext uri="{FF2B5EF4-FFF2-40B4-BE49-F238E27FC236}">
                  <a16:creationId xmlns:a16="http://schemas.microsoft.com/office/drawing/2014/main" id="{341709C7-7728-DE48-1002-CEFC0290213C}"/>
                </a:ext>
              </a:extLst>
            </p:cNvPr>
            <p:cNvSpPr txBox="1"/>
            <p:nvPr/>
          </p:nvSpPr>
          <p:spPr>
            <a:xfrm>
              <a:off x="8542211" y="4211656"/>
              <a:ext cx="1980698" cy="4975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chemeClr val="dk1"/>
                  </a:solidFill>
                  <a:latin typeface="DM Serif Text"/>
                  <a:ea typeface="DM Serif Text"/>
                  <a:cs typeface="DM Serif Text"/>
                  <a:sym typeface="DM Serif Text"/>
                </a:rPr>
                <a:t>25 – 27 novembre</a:t>
              </a:r>
              <a:endParaRPr b="1" dirty="0">
                <a:solidFill>
                  <a:schemeClr val="dk1"/>
                </a:solidFill>
                <a:latin typeface="DM Serif Text"/>
                <a:ea typeface="DM Serif Text"/>
                <a:cs typeface="DM Serif Text"/>
                <a:sym typeface="DM Serif Text"/>
              </a:endParaRPr>
            </a:p>
          </p:txBody>
        </p:sp>
        <p:sp>
          <p:nvSpPr>
            <p:cNvPr id="105" name="Espace réservé du contenu 2">
              <a:extLst>
                <a:ext uri="{FF2B5EF4-FFF2-40B4-BE49-F238E27FC236}">
                  <a16:creationId xmlns:a16="http://schemas.microsoft.com/office/drawing/2014/main" id="{3634A8C6-6E38-C9C4-322C-064336F333FF}"/>
                </a:ext>
              </a:extLst>
            </p:cNvPr>
            <p:cNvSpPr txBox="1">
              <a:spLocks/>
            </p:cNvSpPr>
            <p:nvPr/>
          </p:nvSpPr>
          <p:spPr>
            <a:xfrm>
              <a:off x="8341775" y="4969167"/>
              <a:ext cx="2381569" cy="90185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1500" b="1" dirty="0">
                  <a:solidFill>
                    <a:schemeClr val="bg2"/>
                  </a:solidFill>
                  <a:latin typeface="Barlow" panose="00000500000000000000" pitchFamily="2" charset="0"/>
                </a:rPr>
                <a:t>SITEVI</a:t>
              </a:r>
            </a:p>
            <a:p>
              <a:r>
                <a:rPr lang="fr-FR" sz="1300" dirty="0">
                  <a:solidFill>
                    <a:schemeClr val="bg2"/>
                  </a:solidFill>
                  <a:latin typeface="Barlow" panose="00000500000000000000" pitchFamily="2" charset="0"/>
                </a:rPr>
                <a:t>Organisme : </a:t>
              </a:r>
              <a:r>
                <a:rPr lang="fr-FR" sz="1300" dirty="0" err="1">
                  <a:solidFill>
                    <a:schemeClr val="bg2"/>
                  </a:solidFill>
                  <a:latin typeface="Barlow" panose="00000500000000000000" pitchFamily="2" charset="0"/>
                </a:rPr>
                <a:t>Comexposium</a:t>
              </a:r>
              <a:endParaRPr lang="fr-FR" sz="1300" dirty="0">
                <a:solidFill>
                  <a:schemeClr val="bg2"/>
                </a:solidFill>
                <a:latin typeface="Barlow" panose="00000500000000000000" pitchFamily="2" charset="0"/>
              </a:endParaRPr>
            </a:p>
            <a:p>
              <a:pPr>
                <a:spcBef>
                  <a:spcPts val="600"/>
                </a:spcBef>
              </a:pPr>
              <a:r>
                <a:rPr lang="fr-FR" sz="1300" dirty="0">
                  <a:solidFill>
                    <a:schemeClr val="bg2"/>
                  </a:solidFill>
                  <a:latin typeface="Barlow" panose="00000500000000000000" pitchFamily="2" charset="0"/>
                </a:rPr>
                <a:t>Lieu : Montpellier</a:t>
              </a:r>
            </a:p>
          </p:txBody>
        </p:sp>
        <p:cxnSp>
          <p:nvCxnSpPr>
            <p:cNvPr id="111" name="Connecteur droit 110">
              <a:extLst>
                <a:ext uri="{FF2B5EF4-FFF2-40B4-BE49-F238E27FC236}">
                  <a16:creationId xmlns:a16="http://schemas.microsoft.com/office/drawing/2014/main" id="{2B961302-1847-89EF-94C8-53485999E968}"/>
                </a:ext>
              </a:extLst>
            </p:cNvPr>
            <p:cNvCxnSpPr>
              <a:cxnSpLocks/>
              <a:stCxn id="37" idx="2"/>
              <a:endCxn id="44" idx="0"/>
            </p:cNvCxnSpPr>
            <p:nvPr/>
          </p:nvCxnSpPr>
          <p:spPr>
            <a:xfrm flipH="1">
              <a:off x="2198942" y="2072868"/>
              <a:ext cx="1" cy="263997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cteur droit 113">
              <a:extLst>
                <a:ext uri="{FF2B5EF4-FFF2-40B4-BE49-F238E27FC236}">
                  <a16:creationId xmlns:a16="http://schemas.microsoft.com/office/drawing/2014/main" id="{130A6C2E-4846-3079-507C-6F9B6B310C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26131" y="2062700"/>
              <a:ext cx="1" cy="263997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cteur droit 114">
              <a:extLst>
                <a:ext uri="{FF2B5EF4-FFF2-40B4-BE49-F238E27FC236}">
                  <a16:creationId xmlns:a16="http://schemas.microsoft.com/office/drawing/2014/main" id="{CDF4C579-B6EA-E756-83D5-46039A9FE7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84488" y="2079938"/>
              <a:ext cx="1" cy="263997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115">
              <a:extLst>
                <a:ext uri="{FF2B5EF4-FFF2-40B4-BE49-F238E27FC236}">
                  <a16:creationId xmlns:a16="http://schemas.microsoft.com/office/drawing/2014/main" id="{2BABDAD7-54D3-74E9-96A9-1C5AC68B74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29158" y="4709248"/>
              <a:ext cx="1" cy="263997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cteur droit 116">
              <a:extLst>
                <a:ext uri="{FF2B5EF4-FFF2-40B4-BE49-F238E27FC236}">
                  <a16:creationId xmlns:a16="http://schemas.microsoft.com/office/drawing/2014/main" id="{A836B460-AD01-5FB4-0ACA-178B13EC7B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51427" y="4709249"/>
              <a:ext cx="1" cy="263997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117">
              <a:extLst>
                <a:ext uri="{FF2B5EF4-FFF2-40B4-BE49-F238E27FC236}">
                  <a16:creationId xmlns:a16="http://schemas.microsoft.com/office/drawing/2014/main" id="{45F036CD-A075-1817-CE45-E3B46B726A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32557" y="4703906"/>
              <a:ext cx="1" cy="263997"/>
            </a:xfrm>
            <a:prstGeom prst="line">
              <a:avLst/>
            </a:prstGeom>
            <a:ln w="127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1C71FB-2B50-0ED3-3DBC-7D0A587EF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7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76"/>
    </mc:Choice>
    <mc:Fallback xmlns="">
      <p:transition spd="slow" advTm="154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6B100-5604-340D-CCAE-0DD3108CF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9B5296D-20C1-BE65-6976-8D482A3E0B57}"/>
              </a:ext>
            </a:extLst>
          </p:cNvPr>
          <p:cNvSpPr/>
          <p:nvPr/>
        </p:nvSpPr>
        <p:spPr>
          <a:xfrm>
            <a:off x="6406013" y="12096"/>
            <a:ext cx="7795650" cy="6845904"/>
          </a:xfrm>
          <a:prstGeom prst="rect">
            <a:avLst/>
          </a:prstGeom>
          <a:blipFill dpi="0" rotWithShape="1">
            <a:blip r:embed="rId4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FD00AF-00DC-F8E8-7F50-15E425663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0E1C22F-ADA7-6FB0-2FDE-7BEDED3AE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2</a:t>
            </a:fld>
            <a:endParaRPr lang="fr-FR"/>
          </a:p>
        </p:txBody>
      </p:sp>
      <p:sp>
        <p:nvSpPr>
          <p:cNvPr id="6" name="Google Shape;504;p70">
            <a:extLst>
              <a:ext uri="{FF2B5EF4-FFF2-40B4-BE49-F238E27FC236}">
                <a16:creationId xmlns:a16="http://schemas.microsoft.com/office/drawing/2014/main" id="{5E172034-D3DF-DC96-73CF-DCD88A8797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 dirty="0">
                <a:latin typeface="DM Serif Text" pitchFamily="2" charset="0"/>
              </a:rPr>
              <a:t>Ordre du jour </a:t>
            </a:r>
          </a:p>
        </p:txBody>
      </p:sp>
      <p:sp>
        <p:nvSpPr>
          <p:cNvPr id="18" name="Google Shape;580;p74">
            <a:extLst>
              <a:ext uri="{FF2B5EF4-FFF2-40B4-BE49-F238E27FC236}">
                <a16:creationId xmlns:a16="http://schemas.microsoft.com/office/drawing/2014/main" id="{16C8F899-33F4-3E54-47B3-6A219509FD66}"/>
              </a:ext>
            </a:extLst>
          </p:cNvPr>
          <p:cNvSpPr txBox="1">
            <a:spLocks/>
          </p:cNvSpPr>
          <p:nvPr/>
        </p:nvSpPr>
        <p:spPr>
          <a:xfrm>
            <a:off x="2209516" y="1619675"/>
            <a:ext cx="1866330" cy="831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latin typeface="Barlow" panose="00000500000000000000" pitchFamily="2" charset="0"/>
              </a:rPr>
              <a:t>Filets </a:t>
            </a:r>
            <a:r>
              <a:rPr lang="fr-FR" sz="1600" dirty="0" err="1">
                <a:latin typeface="Barlow" panose="00000500000000000000" pitchFamily="2" charset="0"/>
              </a:rPr>
              <a:t>Alt’Carpo</a:t>
            </a:r>
            <a:endParaRPr lang="fr-FR" sz="1600" dirty="0">
              <a:latin typeface="Barlow" panose="00000500000000000000" pitchFamily="2" charset="0"/>
            </a:endParaRPr>
          </a:p>
          <a:p>
            <a:pPr marL="0">
              <a:spcBef>
                <a:spcPts val="600"/>
              </a:spcBef>
            </a:pPr>
            <a:r>
              <a:rPr lang="fr-FR" sz="1600" dirty="0">
                <a:latin typeface="Barlow" panose="00000500000000000000" pitchFamily="2" charset="0"/>
              </a:rPr>
              <a:t>SUSTAINABLE</a:t>
            </a:r>
          </a:p>
        </p:txBody>
      </p:sp>
      <p:sp>
        <p:nvSpPr>
          <p:cNvPr id="23" name="Google Shape;585;p74">
            <a:extLst>
              <a:ext uri="{FF2B5EF4-FFF2-40B4-BE49-F238E27FC236}">
                <a16:creationId xmlns:a16="http://schemas.microsoft.com/office/drawing/2014/main" id="{BFA058B7-BE62-64FE-BFB5-7759587489B9}"/>
              </a:ext>
            </a:extLst>
          </p:cNvPr>
          <p:cNvSpPr txBox="1">
            <a:spLocks/>
          </p:cNvSpPr>
          <p:nvPr/>
        </p:nvSpPr>
        <p:spPr>
          <a:xfrm>
            <a:off x="1751745" y="1167546"/>
            <a:ext cx="6630059" cy="7734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2500" dirty="0">
                <a:latin typeface="DM Serif Text" pitchFamily="2" charset="0"/>
              </a:rPr>
              <a:t>01. </a:t>
            </a:r>
            <a:r>
              <a:rPr lang="fr-FR" sz="2500" dirty="0">
                <a:latin typeface="DM Serif Text" pitchFamily="2" charset="0"/>
              </a:rPr>
              <a:t>INNOVATION TECHNOLOGIQUE / PRODUIT</a:t>
            </a:r>
          </a:p>
        </p:txBody>
      </p:sp>
      <p:sp>
        <p:nvSpPr>
          <p:cNvPr id="9" name="Google Shape;577;p74">
            <a:extLst>
              <a:ext uri="{FF2B5EF4-FFF2-40B4-BE49-F238E27FC236}">
                <a16:creationId xmlns:a16="http://schemas.microsoft.com/office/drawing/2014/main" id="{C8532BF5-45C7-DB5E-BC65-52E7332890AB}"/>
              </a:ext>
            </a:extLst>
          </p:cNvPr>
          <p:cNvSpPr txBox="1">
            <a:spLocks/>
          </p:cNvSpPr>
          <p:nvPr/>
        </p:nvSpPr>
        <p:spPr>
          <a:xfrm>
            <a:off x="1751745" y="2264965"/>
            <a:ext cx="5194631" cy="7734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500" dirty="0">
                <a:latin typeface="DM Serif Text" pitchFamily="2" charset="0"/>
              </a:rPr>
              <a:t>02. ACTUALITÉ INTERNATIONALE</a:t>
            </a:r>
          </a:p>
        </p:txBody>
      </p:sp>
      <p:sp>
        <p:nvSpPr>
          <p:cNvPr id="10" name="Google Shape;596;p74">
            <a:extLst>
              <a:ext uri="{FF2B5EF4-FFF2-40B4-BE49-F238E27FC236}">
                <a16:creationId xmlns:a16="http://schemas.microsoft.com/office/drawing/2014/main" id="{2CD5B406-6F8D-6531-E4B3-4C8F4B1BC6B8}"/>
              </a:ext>
            </a:extLst>
          </p:cNvPr>
          <p:cNvSpPr txBox="1">
            <a:spLocks/>
          </p:cNvSpPr>
          <p:nvPr/>
        </p:nvSpPr>
        <p:spPr>
          <a:xfrm>
            <a:off x="1751745" y="3610594"/>
            <a:ext cx="241366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500" dirty="0">
                <a:latin typeface="DM Serif Text" pitchFamily="2" charset="0"/>
              </a:rPr>
              <a:t>03. COMMERCE</a:t>
            </a:r>
          </a:p>
        </p:txBody>
      </p:sp>
      <p:sp>
        <p:nvSpPr>
          <p:cNvPr id="11" name="Google Shape;578;p74">
            <a:extLst>
              <a:ext uri="{FF2B5EF4-FFF2-40B4-BE49-F238E27FC236}">
                <a16:creationId xmlns:a16="http://schemas.microsoft.com/office/drawing/2014/main" id="{A3961EB3-4C6D-DCB2-6CD6-24C3EDCE970A}"/>
              </a:ext>
            </a:extLst>
          </p:cNvPr>
          <p:cNvSpPr txBox="1">
            <a:spLocks/>
          </p:cNvSpPr>
          <p:nvPr/>
        </p:nvSpPr>
        <p:spPr>
          <a:xfrm>
            <a:off x="2209516" y="2725556"/>
            <a:ext cx="3879486" cy="8708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latin typeface="Barlow" panose="00000500000000000000" pitchFamily="2" charset="0"/>
              </a:rPr>
              <a:t>International </a:t>
            </a:r>
            <a:r>
              <a:rPr lang="fr-FR" sz="1600" dirty="0" err="1">
                <a:latin typeface="Barlow" panose="00000500000000000000" pitchFamily="2" charset="0"/>
              </a:rPr>
              <a:t>week</a:t>
            </a:r>
            <a:r>
              <a:rPr lang="fr-FR" sz="1600" dirty="0">
                <a:latin typeface="Barlow" panose="00000500000000000000" pitchFamily="2" charset="0"/>
              </a:rPr>
              <a:t> </a:t>
            </a:r>
          </a:p>
          <a:p>
            <a:pPr marL="0">
              <a:spcBef>
                <a:spcPts val="600"/>
              </a:spcBef>
            </a:pPr>
            <a:r>
              <a:rPr lang="fr-FR" sz="1600" dirty="0">
                <a:latin typeface="Barlow" panose="00000500000000000000" pitchFamily="2" charset="0"/>
              </a:rPr>
              <a:t>International Floriculture Trade </a:t>
            </a:r>
            <a:r>
              <a:rPr lang="fr-FR" sz="1600">
                <a:latin typeface="Barlow" panose="00000500000000000000" pitchFamily="2" charset="0"/>
              </a:rPr>
              <a:t>Fair </a:t>
            </a:r>
            <a:endParaRPr lang="fr-FR" sz="1600" dirty="0">
              <a:latin typeface="Barlow" panose="00000500000000000000" pitchFamily="2" charset="0"/>
            </a:endParaRPr>
          </a:p>
        </p:txBody>
      </p:sp>
      <p:sp>
        <p:nvSpPr>
          <p:cNvPr id="12" name="Google Shape;597;p74">
            <a:extLst>
              <a:ext uri="{FF2B5EF4-FFF2-40B4-BE49-F238E27FC236}">
                <a16:creationId xmlns:a16="http://schemas.microsoft.com/office/drawing/2014/main" id="{4A73DABB-29B7-B160-2669-45D1CCD7AC3B}"/>
              </a:ext>
            </a:extLst>
          </p:cNvPr>
          <p:cNvSpPr txBox="1">
            <a:spLocks/>
          </p:cNvSpPr>
          <p:nvPr/>
        </p:nvSpPr>
        <p:spPr>
          <a:xfrm>
            <a:off x="2209516" y="3790313"/>
            <a:ext cx="5895961" cy="860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latin typeface="Barlow" panose="00000500000000000000" pitchFamily="2" charset="0"/>
              </a:rPr>
              <a:t>Dossier : Cuivre, non-renouvellement de l’AMM par l’ANSES </a:t>
            </a:r>
          </a:p>
          <a:p>
            <a:pPr marL="0">
              <a:spcBef>
                <a:spcPts val="600"/>
              </a:spcBef>
            </a:pPr>
            <a:r>
              <a:rPr lang="fr-FR" sz="1600" dirty="0">
                <a:latin typeface="Barlow" panose="00000500000000000000" pitchFamily="2" charset="0"/>
              </a:rPr>
              <a:t>Consolidation actuelle des filières horticoles</a:t>
            </a:r>
          </a:p>
        </p:txBody>
      </p:sp>
      <p:sp>
        <p:nvSpPr>
          <p:cNvPr id="13" name="Google Shape;516;p71">
            <a:extLst>
              <a:ext uri="{FF2B5EF4-FFF2-40B4-BE49-F238E27FC236}">
                <a16:creationId xmlns:a16="http://schemas.microsoft.com/office/drawing/2014/main" id="{DF2946AF-47B3-9884-2954-46BE501A5F37}"/>
              </a:ext>
            </a:extLst>
          </p:cNvPr>
          <p:cNvSpPr txBox="1">
            <a:spLocks/>
          </p:cNvSpPr>
          <p:nvPr/>
        </p:nvSpPr>
        <p:spPr>
          <a:xfrm>
            <a:off x="1751745" y="4528852"/>
            <a:ext cx="6829547" cy="5628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500" dirty="0">
                <a:latin typeface="DM Serif Text" pitchFamily="2" charset="0"/>
              </a:rPr>
              <a:t>04. ORGANISATION ET ACTEURS DE LA FILIÈRE</a:t>
            </a:r>
            <a:endParaRPr lang="fr-FR" sz="2500" dirty="0">
              <a:latin typeface="DM Serif Text" pitchFamily="2" charset="0"/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B7EFDB19-3A40-FED4-74B2-60FE5366ED17}"/>
              </a:ext>
            </a:extLst>
          </p:cNvPr>
          <p:cNvSpPr txBox="1">
            <a:spLocks/>
          </p:cNvSpPr>
          <p:nvPr/>
        </p:nvSpPr>
        <p:spPr>
          <a:xfrm>
            <a:off x="2209516" y="4950270"/>
            <a:ext cx="5770879" cy="1242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latin typeface="Barlow" panose="00000500000000000000" pitchFamily="2" charset="0"/>
              </a:rPr>
              <a:t>Concours National de Reconnaissance des Végétaux </a:t>
            </a:r>
          </a:p>
          <a:p>
            <a:pPr marL="0">
              <a:spcBef>
                <a:spcPts val="600"/>
              </a:spcBef>
            </a:pPr>
            <a:r>
              <a:rPr lang="fr-FR" sz="1600" dirty="0" err="1">
                <a:latin typeface="Barlow" panose="00000500000000000000" pitchFamily="2" charset="0"/>
              </a:rPr>
              <a:t>Worldskills</a:t>
            </a:r>
            <a:endParaRPr lang="fr-FR" sz="1600" dirty="0">
              <a:latin typeface="Barlow" panose="00000500000000000000" pitchFamily="2" charset="0"/>
            </a:endParaRPr>
          </a:p>
          <a:p>
            <a:pPr marL="0">
              <a:spcBef>
                <a:spcPts val="600"/>
              </a:spcBef>
            </a:pPr>
            <a:r>
              <a:rPr lang="fr-FR" sz="1600" dirty="0">
                <a:latin typeface="Barlow" panose="00000500000000000000" pitchFamily="2" charset="0"/>
              </a:rPr>
              <a:t>Création d’une association des laboratoires de CIV végétale</a:t>
            </a:r>
          </a:p>
          <a:p>
            <a:pPr marL="0">
              <a:spcBef>
                <a:spcPts val="600"/>
              </a:spcBef>
            </a:pPr>
            <a:r>
              <a:rPr lang="fr-FR" sz="1600" dirty="0">
                <a:latin typeface="Barlow" panose="00000500000000000000" pitchFamily="2" charset="0"/>
              </a:rPr>
              <a:t>Partenariat ASTREDHOR – Lien Horticole 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ECF49391-0B5E-4060-AF72-37AD2EC71FC0}"/>
              </a:ext>
            </a:extLst>
          </p:cNvPr>
          <p:cNvSpPr txBox="1">
            <a:spLocks/>
          </p:cNvSpPr>
          <p:nvPr/>
        </p:nvSpPr>
        <p:spPr>
          <a:xfrm>
            <a:off x="1751745" y="6146898"/>
            <a:ext cx="2250831" cy="574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500" dirty="0">
                <a:latin typeface="DM Serif Text" pitchFamily="2" charset="0"/>
              </a:rPr>
              <a:t>05. AGENDA</a:t>
            </a:r>
            <a:endParaRPr lang="fr-FR" sz="2500" dirty="0">
              <a:latin typeface="DM Serif Text" pitchFamily="2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32EFE3-9162-AE81-4644-B412FBBA53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52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61"/>
    </mc:Choice>
    <mc:Fallback xmlns="">
      <p:transition spd="slow" advTm="74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7D349F7-1E6F-1BF8-A1FE-835DB963EFDF}"/>
              </a:ext>
            </a:extLst>
          </p:cNvPr>
          <p:cNvSpPr/>
          <p:nvPr/>
        </p:nvSpPr>
        <p:spPr>
          <a:xfrm>
            <a:off x="4396350" y="12096"/>
            <a:ext cx="7795650" cy="6845904"/>
          </a:xfrm>
          <a:prstGeom prst="rect">
            <a:avLst/>
          </a:prstGeom>
          <a:blipFill dpi="0" rotWithShape="1">
            <a:blip r:embed="rId4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58532FB-B688-AB78-B717-B88978C81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718" y="1310900"/>
            <a:ext cx="6326693" cy="42362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</a:pPr>
            <a:r>
              <a:rPr lang="fr-FR" sz="8000" dirty="0">
                <a:latin typeface="DM Serif Text" pitchFamily="2" charset="0"/>
              </a:rPr>
              <a:t>Merci de votre attention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5ADE47-9707-BA5D-A09E-B5D87C0C0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A0DE2B9-22D1-ECF6-F0DE-5AAD04D13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20</a:t>
            </a:fld>
            <a:endParaRPr lang="fr-FR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FEFF47-AA85-5D30-C0BC-3C2E462EE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7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7"/>
    </mc:Choice>
    <mc:Fallback xmlns="">
      <p:transition spd="slow" advTm="7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FB4E17-DAEE-04EA-AEF5-8B00CF87D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80" y="2617556"/>
            <a:ext cx="10861040" cy="646505"/>
          </a:xfrm>
        </p:spPr>
        <p:txBody>
          <a:bodyPr>
            <a:normAutofit/>
          </a:bodyPr>
          <a:lstStyle/>
          <a:p>
            <a:r>
              <a:rPr lang="fr-FR" sz="1100" dirty="0"/>
              <a:t>JEANNIN, Aurélie, 2025. International Week Ce sont les participants qui en parlent le mieux. Anjou Eco. septembre 2025. N° 80, pp. 45.</a:t>
            </a:r>
          </a:p>
          <a:p>
            <a:r>
              <a:rPr lang="fr-FR" sz="1000" dirty="0"/>
              <a:t>IFTF 2025 - International Floriculture Trade </a:t>
            </a:r>
            <a:r>
              <a:rPr lang="fr-FR" sz="1000" dirty="0" err="1"/>
              <a:t>Fair</a:t>
            </a:r>
            <a:r>
              <a:rPr lang="fr-FR" sz="1000" dirty="0"/>
              <a:t>, [sans date]. [en ligne]. [Consulté le 6 novembre 2025]. Disponible à l’adresse : </a:t>
            </a:r>
            <a:r>
              <a:rPr lang="fr-FR" sz="1000" dirty="0">
                <a:hlinkClick r:id="rId2"/>
              </a:rPr>
              <a:t>https://hppexhibitions.com/iftf/</a:t>
            </a:r>
            <a:endParaRPr lang="fr-FR" sz="1000" dirty="0">
              <a:effectLst/>
            </a:endParaRP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ED3CAA-1A1D-3DC5-65AE-B6BB5F95D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448E8E-54A3-1141-1235-02EF0CDF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21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02C6AE0-FEFE-68EE-7233-C3451A73D4EC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b="1" dirty="0">
                <a:latin typeface="DM Serif Text" pitchFamily="2" charset="0"/>
              </a:rPr>
              <a:t>Sources</a:t>
            </a:r>
            <a:endParaRPr lang="fr-FR" b="1" dirty="0">
              <a:latin typeface="DM Serif Text" pitchFamily="2" charset="0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5421AF0D-4917-1813-1CD3-C7B6BD98A433}"/>
              </a:ext>
            </a:extLst>
          </p:cNvPr>
          <p:cNvSpPr txBox="1">
            <a:spLocks/>
          </p:cNvSpPr>
          <p:nvPr/>
        </p:nvSpPr>
        <p:spPr>
          <a:xfrm>
            <a:off x="665480" y="1343818"/>
            <a:ext cx="10861040" cy="794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000" dirty="0"/>
              <a:t>POINAS, Isis, 2025. Filets </a:t>
            </a:r>
            <a:r>
              <a:rPr lang="fr-FR" sz="1000" dirty="0" err="1"/>
              <a:t>Alt’Carpo</a:t>
            </a:r>
            <a:r>
              <a:rPr lang="fr-FR" sz="1000" dirty="0"/>
              <a:t> : des effets inattendus en vergers de pommiers. </a:t>
            </a:r>
            <a:r>
              <a:rPr lang="fr-FR" sz="1000" dirty="0" err="1"/>
              <a:t>Phytoma</a:t>
            </a:r>
            <a:r>
              <a:rPr lang="fr-FR" sz="1000" dirty="0"/>
              <a:t>. septembre-octobre 2025. N° 785, pp. 31-35.</a:t>
            </a:r>
          </a:p>
          <a:p>
            <a:pPr algn="just"/>
            <a:r>
              <a:rPr lang="fr-FR" sz="1000" dirty="0"/>
              <a:t>BOMPOTAS, </a:t>
            </a:r>
            <a:r>
              <a:rPr lang="fr-FR" sz="1000" dirty="0" err="1"/>
              <a:t>Agorakis</a:t>
            </a:r>
            <a:r>
              <a:rPr lang="fr-FR" sz="1000" dirty="0"/>
              <a:t>, KOUTRAS, Konstantinos, KALOGEROPOULOS, </a:t>
            </a:r>
            <a:r>
              <a:rPr lang="fr-FR" sz="1000" dirty="0" err="1"/>
              <a:t>Nikitas</a:t>
            </a:r>
            <a:r>
              <a:rPr lang="fr-FR" sz="1000" dirty="0"/>
              <a:t> Rigas, KECHAGIAS, </a:t>
            </a:r>
            <a:r>
              <a:rPr lang="fr-FR" sz="1000" dirty="0" err="1"/>
              <a:t>Panagiotis</a:t>
            </a:r>
            <a:r>
              <a:rPr lang="fr-FR" sz="1000" dirty="0"/>
              <a:t>, GARIZA, </a:t>
            </a:r>
            <a:r>
              <a:rPr lang="fr-FR" sz="1000" dirty="0" err="1"/>
              <a:t>Dimitra</a:t>
            </a:r>
            <a:r>
              <a:rPr lang="fr-FR" sz="1000" dirty="0"/>
              <a:t>, KALOGERAS, </a:t>
            </a:r>
            <a:r>
              <a:rPr lang="fr-FR" sz="1000" dirty="0" err="1"/>
              <a:t>Athanasios</a:t>
            </a:r>
            <a:r>
              <a:rPr lang="fr-FR" sz="1000" dirty="0"/>
              <a:t> P. et ALEXAKOS, Christos, 2025. </a:t>
            </a:r>
            <a:r>
              <a:rPr lang="fr-FR" sz="1000" i="1" dirty="0"/>
              <a:t>SUSTAINABLE Platform: </a:t>
            </a:r>
            <a:r>
              <a:rPr lang="fr-FR" sz="1000" i="1" dirty="0" err="1"/>
              <a:t>Seamless</a:t>
            </a:r>
            <a:r>
              <a:rPr lang="fr-FR" sz="1000" i="1" dirty="0"/>
              <a:t> Smart </a:t>
            </a:r>
            <a:r>
              <a:rPr lang="fr-FR" sz="1000" i="1" dirty="0" err="1"/>
              <a:t>Farming</a:t>
            </a:r>
            <a:r>
              <a:rPr lang="fr-FR" sz="1000" i="1" dirty="0"/>
              <a:t> </a:t>
            </a:r>
            <a:r>
              <a:rPr lang="fr-FR" sz="1000" i="1" dirty="0" err="1"/>
              <a:t>Integration</a:t>
            </a:r>
            <a:r>
              <a:rPr lang="fr-FR" sz="1000" i="1" dirty="0"/>
              <a:t> </a:t>
            </a:r>
            <a:r>
              <a:rPr lang="fr-FR" sz="1000" i="1" dirty="0" err="1"/>
              <a:t>Towards</a:t>
            </a:r>
            <a:r>
              <a:rPr lang="fr-FR" sz="1000" i="1" dirty="0"/>
              <a:t> </a:t>
            </a:r>
            <a:r>
              <a:rPr lang="fr-FR" sz="1000" i="1" dirty="0" err="1"/>
              <a:t>Agronomy</a:t>
            </a:r>
            <a:r>
              <a:rPr lang="fr-FR" sz="1000" i="1" dirty="0"/>
              <a:t> Automation</a:t>
            </a:r>
            <a:r>
              <a:rPr lang="fr-FR" sz="1000" dirty="0"/>
              <a:t> [en ligne]. 30 octobre 2025. </a:t>
            </a:r>
            <a:r>
              <a:rPr lang="fr-FR" sz="1000" dirty="0" err="1"/>
              <a:t>arXiv</a:t>
            </a:r>
            <a:r>
              <a:rPr lang="fr-FR" sz="1000" dirty="0"/>
              <a:t>. arXiv:2510.26989. [Consulté le 6 novembre 2025]. Disponible à l’adresse : </a:t>
            </a:r>
            <a:r>
              <a:rPr lang="fr-FR" sz="1000" dirty="0">
                <a:hlinkClick r:id="rId3"/>
              </a:rPr>
              <a:t>http://arxiv.org/abs/2510.26989</a:t>
            </a:r>
            <a:endParaRPr lang="fr-FR" sz="1000" dirty="0">
              <a:effectLst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5431CD56-7471-A7EE-9D74-D37CF277245E}"/>
              </a:ext>
            </a:extLst>
          </p:cNvPr>
          <p:cNvSpPr txBox="1">
            <a:spLocks/>
          </p:cNvSpPr>
          <p:nvPr/>
        </p:nvSpPr>
        <p:spPr>
          <a:xfrm>
            <a:off x="665480" y="1049742"/>
            <a:ext cx="3201461" cy="2940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500" u="sng" dirty="0">
                <a:latin typeface="DM Serif Text" pitchFamily="2" charset="0"/>
              </a:rPr>
              <a:t>Innovation technologique / produit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FDF26667-3AF0-90AB-4737-8918BB50E576}"/>
              </a:ext>
            </a:extLst>
          </p:cNvPr>
          <p:cNvSpPr txBox="1">
            <a:spLocks/>
          </p:cNvSpPr>
          <p:nvPr/>
        </p:nvSpPr>
        <p:spPr>
          <a:xfrm>
            <a:off x="665480" y="2278936"/>
            <a:ext cx="2211681" cy="338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500" u="sng" dirty="0">
                <a:latin typeface="DM Serif Text" pitchFamily="2" charset="0"/>
              </a:rPr>
              <a:t>Actualité internationale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675A7208-B529-ADC9-E63F-525327C0C162}"/>
              </a:ext>
            </a:extLst>
          </p:cNvPr>
          <p:cNvSpPr txBox="1">
            <a:spLocks/>
          </p:cNvSpPr>
          <p:nvPr/>
        </p:nvSpPr>
        <p:spPr>
          <a:xfrm>
            <a:off x="665480" y="3743737"/>
            <a:ext cx="10861040" cy="14864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fr-FR" sz="1000" dirty="0"/>
              <a:t>DELBECQUE, Xavier, 2025. La valse des cuivres. Réussir. octobre 2025. N° 464, pp. 24.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fr-FR" sz="1000" dirty="0"/>
            </a:br>
            <a:r>
              <a:rPr lang="fr-FR" sz="1000" dirty="0"/>
              <a:t>ANSES, 2025. Le cuivre comme fongicide en agriculture : des enjeux sanitaires, environnementaux et socio-économiques. [en ligne]. Disponible à l’adresse : </a:t>
            </a:r>
            <a:r>
              <a:rPr lang="fr-FR" sz="1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https://www.anses.fr/fr/content/le-cuivre-comme-fongicide-en-agriculture-des-enjeux-sanitaires-environnementaux-et-socio</a:t>
            </a:r>
            <a:r>
              <a:rPr lang="fr-FR" sz="1000" dirty="0"/>
              <a:t> 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br>
              <a:rPr lang="fr-FR" sz="1000" dirty="0"/>
            </a:br>
            <a:r>
              <a:rPr lang="fr-FR" sz="1000" dirty="0"/>
              <a:t>FNAB, 2025. Face au retrait de solutions de protection à base de cuivre : incompréhension et forte inquiétude de la filière viticole française. [en ligne]. Disponible à l’adresse : </a:t>
            </a:r>
            <a:r>
              <a:rPr lang="fr-FR" sz="1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https://www.fnab.org/face-au-retrait-de-solutions-de-protection-a-base-de-cuivre-imcomprehension-et-forte-inquietude-de-la-fili7re-viticole-francaise/</a:t>
            </a:r>
            <a:r>
              <a:rPr lang="fr-FR" sz="1000" dirty="0"/>
              <a:t> </a:t>
            </a:r>
          </a:p>
          <a:p>
            <a:br>
              <a:rPr lang="fr-FR" sz="800" dirty="0"/>
            </a:br>
            <a:br>
              <a:rPr lang="fr-FR" sz="800" dirty="0"/>
            </a:br>
            <a:r>
              <a:rPr lang="fr-FR" sz="1000" dirty="0"/>
              <a:t>IFTF 2025 - International Floriculture Trade </a:t>
            </a:r>
            <a:r>
              <a:rPr lang="fr-FR" sz="1000" dirty="0" err="1"/>
              <a:t>Fair</a:t>
            </a:r>
            <a:r>
              <a:rPr lang="fr-FR" sz="1000" dirty="0"/>
              <a:t>, [sans date]. [en ligne]. [Consulté le 6 novembre 2025]. Disponible à l’adresse : </a:t>
            </a:r>
            <a:r>
              <a:rPr lang="fr-FR" sz="1000" dirty="0">
                <a:hlinkClick r:id="rId2"/>
              </a:rPr>
              <a:t>https://hppexhibitions.com/iftf/</a:t>
            </a:r>
            <a:endParaRPr lang="fr-FR" sz="1000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CDFF2D7-F26B-F0DA-363F-5475224B8529}"/>
              </a:ext>
            </a:extLst>
          </p:cNvPr>
          <p:cNvSpPr txBox="1">
            <a:spLocks/>
          </p:cNvSpPr>
          <p:nvPr/>
        </p:nvSpPr>
        <p:spPr>
          <a:xfrm>
            <a:off x="665480" y="3405117"/>
            <a:ext cx="2211681" cy="338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500" u="sng" dirty="0">
                <a:latin typeface="DM Serif Text" pitchFamily="2" charset="0"/>
              </a:rPr>
              <a:t>Commerce</a:t>
            </a:r>
          </a:p>
        </p:txBody>
      </p:sp>
    </p:spTree>
    <p:extLst>
      <p:ext uri="{BB962C8B-B14F-4D97-AF65-F5344CB8AC3E}">
        <p14:creationId xmlns:p14="http://schemas.microsoft.com/office/powerpoint/2010/main" val="694207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768CC-4658-1EFF-06D2-CBC83B4C5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30C0C6-4BA8-D979-A5AB-919730A85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605214-C241-24DD-4511-59A65F7D8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22</a:t>
            </a:fld>
            <a:endParaRPr lang="fr-FR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70A3850-DA8E-AA39-5C9C-C5EA96DA25CE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b="1" dirty="0">
                <a:latin typeface="DM Serif Text" pitchFamily="2" charset="0"/>
              </a:rPr>
              <a:t>Sources</a:t>
            </a:r>
            <a:endParaRPr lang="fr-FR" b="1" dirty="0">
              <a:latin typeface="DM Serif Text" pitchFamily="2" charset="0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B2B14C4-B9A4-90BF-45BF-E8C329E6F4F9}"/>
              </a:ext>
            </a:extLst>
          </p:cNvPr>
          <p:cNvSpPr txBox="1">
            <a:spLocks/>
          </p:cNvSpPr>
          <p:nvPr/>
        </p:nvSpPr>
        <p:spPr>
          <a:xfrm>
            <a:off x="665480" y="1343817"/>
            <a:ext cx="10861040" cy="2292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fr-FR" sz="1000" dirty="0"/>
              <a:t>Le végétal c’est la vie, 2025. Le Concours National de Reconnaissance des Végétaux. [en ligne]. Disponible à l’adresse : </a:t>
            </a:r>
            <a:r>
              <a:rPr lang="fr-FR" sz="1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https://levegetalcestlavie.fr/cnrv/</a:t>
            </a:r>
            <a:r>
              <a:rPr lang="fr-FR" sz="1000" dirty="0"/>
              <a:t> </a:t>
            </a:r>
          </a:p>
          <a:p>
            <a:pPr algn="just"/>
            <a:r>
              <a:rPr lang="fr-FR" sz="1000" dirty="0"/>
              <a:t>M. O. (2025), Création d’une association des laboratoires de cultures in vitro végétal. Lien horticole, Numéro 1149, Octobre 2025, page 15.</a:t>
            </a:r>
          </a:p>
          <a:p>
            <a:r>
              <a:rPr lang="fr-FR" sz="1000" dirty="0"/>
              <a:t>ALCIV2 ASSOCIATION DES LABORATOIRES DE CULTURE IN VITRO VÉGÉTALE, [sans date]. Création de l’Association des laboratoires de culture végétale. </a:t>
            </a:r>
            <a:r>
              <a:rPr lang="fr-FR" sz="1000" i="1" dirty="0"/>
              <a:t>Post | LinkedIn</a:t>
            </a:r>
            <a:r>
              <a:rPr lang="fr-FR" sz="1000" dirty="0"/>
              <a:t> [en ligne]. [Consulté le 9 novembre 2025]. Disponible à l’adresse : </a:t>
            </a:r>
            <a:r>
              <a:rPr lang="fr-FR" sz="1000" dirty="0">
                <a:hlinkClick r:id="rId3"/>
              </a:rPr>
              <a:t>https://www.linkedin.com/posts/alciv2-association-des-laboratoires-de-culture-in-vitro-v%C3%A9g%C3%A9tale_cultureinvitro-alciv-biotechvegetale-activity-7330484285293948929-if_x/?originalSubdomain=fr</a:t>
            </a:r>
            <a:endParaRPr lang="fr-FR" sz="1000" dirty="0"/>
          </a:p>
          <a:p>
            <a:r>
              <a:rPr lang="fr-FR" sz="1000" dirty="0"/>
              <a:t>LIEN HORTICOLE, [sans date]. Le Lien horticole et ASTREDHOR s’engagent ensemble pour valoriser la recherche horticole ! </a:t>
            </a:r>
            <a:r>
              <a:rPr lang="fr-FR" sz="1000" i="1" dirty="0"/>
              <a:t>Post | LinkedIn</a:t>
            </a:r>
            <a:r>
              <a:rPr lang="fr-FR" sz="1000" dirty="0"/>
              <a:t> [en ligne]. [Consulté le 9 novembre 2025]. Disponible à l’adresse : </a:t>
            </a:r>
            <a:r>
              <a:rPr lang="fr-FR" sz="1000" dirty="0">
                <a:hlinkClick r:id="rId4"/>
              </a:rPr>
              <a:t>https://www.linkedin.com/posts/lien-horticole_le-lien-horticole-et-astredhor-activity-7386997340835938304-F748/?originalSubdomain=fr</a:t>
            </a:r>
            <a:endParaRPr lang="fr-FR" sz="1000" dirty="0"/>
          </a:p>
          <a:p>
            <a:r>
              <a:rPr lang="fr-FR" sz="1000" dirty="0"/>
              <a:t>O.M (2025), Des médailles à foison. Lien Horticole, Numéro 1150, Novembre 2025, page 2025</a:t>
            </a:r>
          </a:p>
          <a:p>
            <a:r>
              <a:rPr lang="fr-FR" sz="1000" dirty="0" err="1"/>
              <a:t>Worldskills</a:t>
            </a:r>
            <a:r>
              <a:rPr lang="fr-FR" sz="1000" dirty="0"/>
              <a:t> : finale nationale de la compétition des métiers - VALHOR, [sans date]. [en ligne]. [Consulté le 6 novembre 2025]. Disponible à l’adresse : </a:t>
            </a:r>
            <a:r>
              <a:rPr lang="fr-FR" sz="1000" dirty="0">
                <a:hlinkClick r:id="rId5"/>
              </a:rPr>
              <a:t>https://www.valhor.fr/actualites/worldskills-finale-nationale-de-la-competition-des-metiers</a:t>
            </a:r>
            <a:endParaRPr lang="fr-FR" sz="1000" dirty="0"/>
          </a:p>
          <a:p>
            <a:endParaRPr lang="fr-FR" sz="1000" dirty="0">
              <a:effectLst/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79302036-8168-797C-B6A2-6AB087847D3C}"/>
              </a:ext>
            </a:extLst>
          </p:cNvPr>
          <p:cNvSpPr txBox="1">
            <a:spLocks/>
          </p:cNvSpPr>
          <p:nvPr/>
        </p:nvSpPr>
        <p:spPr>
          <a:xfrm>
            <a:off x="665480" y="1049742"/>
            <a:ext cx="3201461" cy="2940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500" u="sng" dirty="0">
                <a:latin typeface="DM Serif Text" pitchFamily="2" charset="0"/>
              </a:rPr>
              <a:t>Organisation et acteurs de la filière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FB9A984-DF87-44CF-6DA2-5177B0F5C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80" y="4029215"/>
            <a:ext cx="10861040" cy="1937385"/>
          </a:xfrm>
        </p:spPr>
        <p:txBody>
          <a:bodyPr>
            <a:normAutofit/>
          </a:bodyPr>
          <a:lstStyle/>
          <a:p>
            <a:pPr algn="just">
              <a:spcBef>
                <a:spcPts val="600"/>
              </a:spcBef>
            </a:pPr>
            <a:r>
              <a:rPr lang="fr-FR" sz="1000" dirty="0">
                <a:effectLst/>
              </a:rPr>
              <a:t>EVA.EXPO 2025 (Douai) - Agriculture - Machines agricoles - Arboriculture - Horticulture - Équipements pour lieux de loisirs - Vin et spiritueux - Vitiviniculture &amp; œnologie - Bière, [sans date]. [en ligne]. [Consulté le 6 novembre 2025]. Disponible à l’adresse : </a:t>
            </a:r>
            <a:r>
              <a:rPr lang="fr-FR" sz="1000" dirty="0">
                <a:effectLst/>
                <a:hlinkClick r:id="rId6"/>
              </a:rPr>
              <a:t>https://www.eventseye.com/fairs/f-eva.expo-32576-0.html</a:t>
            </a:r>
            <a:endParaRPr lang="fr-FR" sz="1000" dirty="0">
              <a:effectLst/>
            </a:endParaRPr>
          </a:p>
          <a:p>
            <a:pPr algn="just">
              <a:spcBef>
                <a:spcPts val="600"/>
              </a:spcBef>
            </a:pPr>
            <a:r>
              <a:rPr lang="fr-FR" sz="1000" dirty="0" err="1">
                <a:effectLst/>
              </a:rPr>
              <a:t>Myplant</a:t>
            </a:r>
            <a:r>
              <a:rPr lang="fr-FR" sz="1000" dirty="0">
                <a:effectLst/>
              </a:rPr>
              <a:t> &amp; Garden Middle East | </a:t>
            </a:r>
            <a:r>
              <a:rPr lang="fr-FR" sz="1000" dirty="0" err="1">
                <a:effectLst/>
              </a:rPr>
              <a:t>Dubai</a:t>
            </a:r>
            <a:r>
              <a:rPr lang="fr-FR" sz="1000" dirty="0">
                <a:effectLst/>
              </a:rPr>
              <a:t> Exhibition Centre, [sans date]. [en ligne]. [Consulté le 6 novembre 2025]. Disponible à l’adresse : </a:t>
            </a:r>
            <a:r>
              <a:rPr lang="fr-FR" sz="1000" dirty="0">
                <a:effectLst/>
                <a:hlinkClick r:id="rId7"/>
              </a:rPr>
              <a:t>https://dubaiexhibitioncentre.com/en/</a:t>
            </a:r>
            <a:endParaRPr lang="fr-FR" sz="1000" dirty="0">
              <a:effectLst/>
            </a:endParaRPr>
          </a:p>
          <a:p>
            <a:pPr algn="just">
              <a:spcBef>
                <a:spcPts val="600"/>
              </a:spcBef>
            </a:pPr>
            <a:r>
              <a:rPr lang="fr-FR" sz="1000" dirty="0" err="1">
                <a:effectLst/>
              </a:rPr>
              <a:t>Myplant</a:t>
            </a:r>
            <a:r>
              <a:rPr lang="fr-FR" sz="1000" dirty="0">
                <a:effectLst/>
              </a:rPr>
              <a:t> &amp; Garden, [sans date]. </a:t>
            </a:r>
            <a:r>
              <a:rPr lang="fr-FR" sz="1000" i="1" dirty="0" err="1">
                <a:effectLst/>
              </a:rPr>
              <a:t>Myplant</a:t>
            </a:r>
            <a:r>
              <a:rPr lang="fr-FR" sz="1000" i="1" dirty="0">
                <a:effectLst/>
              </a:rPr>
              <a:t> &amp; Garden</a:t>
            </a:r>
            <a:r>
              <a:rPr lang="fr-FR" sz="1000" dirty="0">
                <a:effectLst/>
              </a:rPr>
              <a:t> [en ligne]. [Consulté le 6 novembre 2025]. Disponible à l’adresse : </a:t>
            </a:r>
            <a:r>
              <a:rPr lang="fr-FR" sz="1000" dirty="0">
                <a:effectLst/>
                <a:hlinkClick r:id="rId8"/>
              </a:rPr>
              <a:t>https://myplantgarden.com/</a:t>
            </a:r>
            <a:endParaRPr lang="fr-FR" sz="1000" dirty="0">
              <a:effectLst/>
            </a:endParaRPr>
          </a:p>
          <a:p>
            <a:pPr algn="just">
              <a:spcBef>
                <a:spcPts val="600"/>
              </a:spcBef>
            </a:pPr>
            <a:r>
              <a:rPr lang="fr-FR" sz="1000" dirty="0">
                <a:effectLst/>
              </a:rPr>
              <a:t>Présentation Variétale cerise - 2025, [sans date]. [en ligne]. [Consulté le 6 novembre 2025]. Disponible à l’adresse : </a:t>
            </a:r>
            <a:r>
              <a:rPr lang="fr-FR" sz="1000" dirty="0">
                <a:effectLst/>
                <a:hlinkClick r:id="rId9"/>
              </a:rPr>
              <a:t>https://www.ctifl.fr/presentation-varietale-cerise-2025</a:t>
            </a:r>
            <a:endParaRPr lang="fr-FR" sz="1000" dirty="0">
              <a:effectLst/>
            </a:endParaRPr>
          </a:p>
          <a:p>
            <a:pPr algn="just">
              <a:spcBef>
                <a:spcPts val="600"/>
              </a:spcBef>
            </a:pPr>
            <a:r>
              <a:rPr lang="fr-FR" sz="1000" dirty="0">
                <a:effectLst/>
              </a:rPr>
              <a:t>Prochaines Rencontres de la fertilisation raisonnée et de l’analyse </a:t>
            </a:r>
            <a:r>
              <a:rPr lang="fr-FR" sz="1000" dirty="0" err="1">
                <a:effectLst/>
              </a:rPr>
              <a:t>Comifer-Gemas</a:t>
            </a:r>
            <a:r>
              <a:rPr lang="fr-FR" sz="1000" dirty="0">
                <a:effectLst/>
              </a:rPr>
              <a:t>, [sans date]. </a:t>
            </a:r>
            <a:r>
              <a:rPr lang="fr-FR" sz="1000" i="1" dirty="0" err="1">
                <a:effectLst/>
              </a:rPr>
              <a:t>Comifer</a:t>
            </a:r>
            <a:r>
              <a:rPr lang="fr-FR" sz="1000" dirty="0">
                <a:effectLst/>
              </a:rPr>
              <a:t> [en ligne]. [Consulté le 6 novembre 2025]. Disponible à l’adresse : </a:t>
            </a:r>
            <a:r>
              <a:rPr lang="fr-FR" sz="1000" dirty="0">
                <a:effectLst/>
                <a:hlinkClick r:id="rId10"/>
              </a:rPr>
              <a:t>https://comifer.asso.fr/evenements/prochaines-rencontres-comifer-gemas/</a:t>
            </a:r>
            <a:endParaRPr lang="fr-FR" sz="1000" dirty="0">
              <a:effectLst/>
            </a:endParaRPr>
          </a:p>
          <a:p>
            <a:pPr algn="just">
              <a:spcBef>
                <a:spcPts val="600"/>
              </a:spcBef>
            </a:pPr>
            <a:r>
              <a:rPr lang="fr-FR" sz="1000" dirty="0">
                <a:effectLst/>
              </a:rPr>
              <a:t>Rencontres phytosanitaires légumes et fraises - 2025, [sans date]. [en ligne]. [Consulté le 6 novembre 2025]. Disponible à l’adresse : </a:t>
            </a:r>
            <a:r>
              <a:rPr lang="fr-FR" sz="1000" dirty="0">
                <a:effectLst/>
                <a:hlinkClick r:id="rId11"/>
              </a:rPr>
              <a:t>https://www.ctifl.fr/rencontres-phytosanitaires-legumes-et-fraises</a:t>
            </a:r>
            <a:endParaRPr lang="fr-FR" sz="1000" dirty="0">
              <a:effectLst/>
            </a:endParaRPr>
          </a:p>
          <a:p>
            <a:pPr algn="just">
              <a:spcBef>
                <a:spcPts val="600"/>
              </a:spcBef>
            </a:pPr>
            <a:r>
              <a:rPr lang="fr-FR" sz="1000" dirty="0">
                <a:effectLst/>
              </a:rPr>
              <a:t>SITEVI 2025 (Montpellier) - Vin et spiritueux - Vitiviniculture &amp; œnologie - Bière - Arboriculture - Horticulture - Industrie agroalimentaire, [sans date]. [en ligne]. [Consulté le 6 novembre 2025]. Disponible à l’adresse : </a:t>
            </a:r>
            <a:r>
              <a:rPr lang="fr-FR" sz="1000" dirty="0">
                <a:effectLst/>
                <a:hlinkClick r:id="rId12"/>
              </a:rPr>
              <a:t>https://www.eventseye.com/fairs/f-sitevi-2512-0.html</a:t>
            </a:r>
            <a:endParaRPr lang="fr-FR" sz="1000" dirty="0">
              <a:effectLst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7F8673F-C8F1-395D-C34A-CD94077C4EC7}"/>
              </a:ext>
            </a:extLst>
          </p:cNvPr>
          <p:cNvSpPr txBox="1">
            <a:spLocks/>
          </p:cNvSpPr>
          <p:nvPr/>
        </p:nvSpPr>
        <p:spPr>
          <a:xfrm>
            <a:off x="665480" y="3690595"/>
            <a:ext cx="858520" cy="338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500" u="sng" dirty="0">
                <a:latin typeface="DM Serif Text" pitchFamily="2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547437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DACA9-F6B4-C9E2-E533-0171A8685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2305BE-B3C8-5548-7276-BFDA62CCA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69ED0AE-1F46-B3B4-7996-D4FF26190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3</a:t>
            </a:fld>
            <a:endParaRPr lang="fr-FR"/>
          </a:p>
        </p:txBody>
      </p:sp>
      <p:sp>
        <p:nvSpPr>
          <p:cNvPr id="6" name="Google Shape;504;p70">
            <a:extLst>
              <a:ext uri="{FF2B5EF4-FFF2-40B4-BE49-F238E27FC236}">
                <a16:creationId xmlns:a16="http://schemas.microsoft.com/office/drawing/2014/main" id="{6BDC7BF5-9CDF-275C-595F-A394601441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 dirty="0">
                <a:latin typeface="DM Serif Text" pitchFamily="2" charset="0"/>
              </a:rPr>
              <a:t>Ordre du jour </a:t>
            </a:r>
          </a:p>
        </p:txBody>
      </p:sp>
      <p:sp>
        <p:nvSpPr>
          <p:cNvPr id="18" name="Google Shape;580;p74">
            <a:extLst>
              <a:ext uri="{FF2B5EF4-FFF2-40B4-BE49-F238E27FC236}">
                <a16:creationId xmlns:a16="http://schemas.microsoft.com/office/drawing/2014/main" id="{1810356F-8E9D-2756-85B0-4CFE4DC8D630}"/>
              </a:ext>
            </a:extLst>
          </p:cNvPr>
          <p:cNvSpPr txBox="1">
            <a:spLocks/>
          </p:cNvSpPr>
          <p:nvPr/>
        </p:nvSpPr>
        <p:spPr>
          <a:xfrm>
            <a:off x="2209516" y="1619675"/>
            <a:ext cx="1866330" cy="831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latin typeface="Barlow" panose="00000500000000000000" pitchFamily="2" charset="0"/>
              </a:rPr>
              <a:t>Filets </a:t>
            </a:r>
            <a:r>
              <a:rPr lang="fr-FR" sz="1600" dirty="0" err="1">
                <a:latin typeface="Barlow" panose="00000500000000000000" pitchFamily="2" charset="0"/>
              </a:rPr>
              <a:t>Alt’Carpo</a:t>
            </a:r>
            <a:endParaRPr lang="fr-FR" sz="1600" dirty="0">
              <a:latin typeface="Barlow" panose="00000500000000000000" pitchFamily="2" charset="0"/>
            </a:endParaRPr>
          </a:p>
          <a:p>
            <a:pPr marL="0">
              <a:spcBef>
                <a:spcPts val="600"/>
              </a:spcBef>
            </a:pPr>
            <a:r>
              <a:rPr lang="fr-FR" sz="1600" dirty="0">
                <a:latin typeface="Barlow" panose="00000500000000000000" pitchFamily="2" charset="0"/>
              </a:rPr>
              <a:t>SUSTAINABLE</a:t>
            </a:r>
          </a:p>
        </p:txBody>
      </p:sp>
      <p:sp>
        <p:nvSpPr>
          <p:cNvPr id="23" name="Google Shape;585;p74">
            <a:extLst>
              <a:ext uri="{FF2B5EF4-FFF2-40B4-BE49-F238E27FC236}">
                <a16:creationId xmlns:a16="http://schemas.microsoft.com/office/drawing/2014/main" id="{602CDB93-CC01-F71C-28ED-A76B1A78C6C5}"/>
              </a:ext>
            </a:extLst>
          </p:cNvPr>
          <p:cNvSpPr txBox="1">
            <a:spLocks/>
          </p:cNvSpPr>
          <p:nvPr/>
        </p:nvSpPr>
        <p:spPr>
          <a:xfrm>
            <a:off x="1751745" y="1167546"/>
            <a:ext cx="6630059" cy="7734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2500" dirty="0">
                <a:latin typeface="DM Serif Text" pitchFamily="2" charset="0"/>
              </a:rPr>
              <a:t>01. </a:t>
            </a:r>
            <a:r>
              <a:rPr lang="fr-FR" sz="2500" dirty="0">
                <a:latin typeface="DM Serif Text" pitchFamily="2" charset="0"/>
              </a:rPr>
              <a:t>INNOVATION TECHNOLOGIQUE / PRODUIT</a:t>
            </a:r>
          </a:p>
        </p:txBody>
      </p:sp>
      <p:sp>
        <p:nvSpPr>
          <p:cNvPr id="9" name="Google Shape;577;p74">
            <a:extLst>
              <a:ext uri="{FF2B5EF4-FFF2-40B4-BE49-F238E27FC236}">
                <a16:creationId xmlns:a16="http://schemas.microsoft.com/office/drawing/2014/main" id="{B1FDE00A-97BE-E584-2F62-BB85F5B62FEF}"/>
              </a:ext>
            </a:extLst>
          </p:cNvPr>
          <p:cNvSpPr txBox="1">
            <a:spLocks/>
          </p:cNvSpPr>
          <p:nvPr/>
        </p:nvSpPr>
        <p:spPr>
          <a:xfrm>
            <a:off x="1751745" y="2264965"/>
            <a:ext cx="5194631" cy="7734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02. ACTUALITÉ INTERNATIONALE</a:t>
            </a:r>
          </a:p>
        </p:txBody>
      </p:sp>
      <p:sp>
        <p:nvSpPr>
          <p:cNvPr id="10" name="Google Shape;596;p74">
            <a:extLst>
              <a:ext uri="{FF2B5EF4-FFF2-40B4-BE49-F238E27FC236}">
                <a16:creationId xmlns:a16="http://schemas.microsoft.com/office/drawing/2014/main" id="{A1606044-2661-1DFB-5913-5B94E2FC6E9A}"/>
              </a:ext>
            </a:extLst>
          </p:cNvPr>
          <p:cNvSpPr txBox="1">
            <a:spLocks/>
          </p:cNvSpPr>
          <p:nvPr/>
        </p:nvSpPr>
        <p:spPr>
          <a:xfrm>
            <a:off x="1751745" y="3610594"/>
            <a:ext cx="241366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03. COMMERCE</a:t>
            </a:r>
          </a:p>
        </p:txBody>
      </p:sp>
      <p:sp>
        <p:nvSpPr>
          <p:cNvPr id="11" name="Google Shape;578;p74">
            <a:extLst>
              <a:ext uri="{FF2B5EF4-FFF2-40B4-BE49-F238E27FC236}">
                <a16:creationId xmlns:a16="http://schemas.microsoft.com/office/drawing/2014/main" id="{B3BB55C2-1ECF-9CEB-EB13-AE2A4064C790}"/>
              </a:ext>
            </a:extLst>
          </p:cNvPr>
          <p:cNvSpPr txBox="1">
            <a:spLocks/>
          </p:cNvSpPr>
          <p:nvPr/>
        </p:nvSpPr>
        <p:spPr>
          <a:xfrm>
            <a:off x="2209516" y="2725556"/>
            <a:ext cx="3879486" cy="8708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International </a:t>
            </a:r>
            <a:r>
              <a:rPr lang="fr-FR" sz="1600" dirty="0" err="1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week</a:t>
            </a: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 </a:t>
            </a:r>
          </a:p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International Floriculture Trade Faire </a:t>
            </a:r>
          </a:p>
        </p:txBody>
      </p:sp>
      <p:sp>
        <p:nvSpPr>
          <p:cNvPr id="12" name="Google Shape;597;p74">
            <a:extLst>
              <a:ext uri="{FF2B5EF4-FFF2-40B4-BE49-F238E27FC236}">
                <a16:creationId xmlns:a16="http://schemas.microsoft.com/office/drawing/2014/main" id="{C5FAAF1A-652F-208C-D450-82628202EA11}"/>
              </a:ext>
            </a:extLst>
          </p:cNvPr>
          <p:cNvSpPr txBox="1">
            <a:spLocks/>
          </p:cNvSpPr>
          <p:nvPr/>
        </p:nvSpPr>
        <p:spPr>
          <a:xfrm>
            <a:off x="2209516" y="3790313"/>
            <a:ext cx="5895961" cy="860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Dossier : Cuivre, non-renouvellement de l’AMM par l’ANSES </a:t>
            </a:r>
          </a:p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Consolidation actuelle des filières horticoles</a:t>
            </a:r>
          </a:p>
        </p:txBody>
      </p:sp>
      <p:sp>
        <p:nvSpPr>
          <p:cNvPr id="13" name="Google Shape;516;p71">
            <a:extLst>
              <a:ext uri="{FF2B5EF4-FFF2-40B4-BE49-F238E27FC236}">
                <a16:creationId xmlns:a16="http://schemas.microsoft.com/office/drawing/2014/main" id="{1A51B0A4-C8F4-0F25-A4CC-77BFC876DDAE}"/>
              </a:ext>
            </a:extLst>
          </p:cNvPr>
          <p:cNvSpPr txBox="1">
            <a:spLocks/>
          </p:cNvSpPr>
          <p:nvPr/>
        </p:nvSpPr>
        <p:spPr>
          <a:xfrm>
            <a:off x="1751745" y="4528852"/>
            <a:ext cx="6829547" cy="5628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04. ORGANISATION ET ACTEURS DE LA FILIÈRE</a:t>
            </a:r>
            <a:endParaRPr lang="fr-FR" sz="2500" dirty="0">
              <a:solidFill>
                <a:schemeClr val="tx1">
                  <a:lumMod val="25000"/>
                  <a:lumOff val="75000"/>
                </a:schemeClr>
              </a:solidFill>
              <a:latin typeface="DM Serif Text" pitchFamily="2" charset="0"/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01F7091B-9BCE-7CE4-F3E0-DEFACBFA8066}"/>
              </a:ext>
            </a:extLst>
          </p:cNvPr>
          <p:cNvSpPr txBox="1">
            <a:spLocks/>
          </p:cNvSpPr>
          <p:nvPr/>
        </p:nvSpPr>
        <p:spPr>
          <a:xfrm>
            <a:off x="2209516" y="4950270"/>
            <a:ext cx="5770879" cy="1242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Concours National de Reconnaissance des Végétaux </a:t>
            </a:r>
          </a:p>
          <a:p>
            <a:pPr marL="0">
              <a:spcBef>
                <a:spcPts val="600"/>
              </a:spcBef>
            </a:pPr>
            <a:r>
              <a:rPr lang="fr-FR" sz="1600" dirty="0" err="1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Worldskills</a:t>
            </a:r>
            <a:endParaRPr lang="fr-FR" sz="1600" dirty="0">
              <a:solidFill>
                <a:schemeClr val="tx1">
                  <a:lumMod val="25000"/>
                  <a:lumOff val="75000"/>
                </a:schemeClr>
              </a:solidFill>
              <a:latin typeface="Barlow" panose="00000500000000000000" pitchFamily="2" charset="0"/>
            </a:endParaRPr>
          </a:p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Création d’une association des laboratoires de CIV végétale</a:t>
            </a:r>
          </a:p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Partenariat ASTREDHOR – Lien Horticole 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74E21148-EDF8-892D-71B9-B54615E99069}"/>
              </a:ext>
            </a:extLst>
          </p:cNvPr>
          <p:cNvSpPr txBox="1">
            <a:spLocks/>
          </p:cNvSpPr>
          <p:nvPr/>
        </p:nvSpPr>
        <p:spPr>
          <a:xfrm>
            <a:off x="1751745" y="6146898"/>
            <a:ext cx="2250831" cy="574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05. AGENDA</a:t>
            </a:r>
            <a:endParaRPr lang="fr-FR" sz="2500" dirty="0">
              <a:solidFill>
                <a:schemeClr val="tx1">
                  <a:lumMod val="25000"/>
                  <a:lumOff val="75000"/>
                </a:schemeClr>
              </a:solidFill>
              <a:latin typeface="DM Serif Text" pitchFamily="2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438C1E-139F-01E4-858B-A39B76DB0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9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1"/>
    </mc:Choice>
    <mc:Fallback xmlns="">
      <p:transition spd="slow" advTm="3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407A4-39BF-6A78-BAC5-AFB784D67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B8CCC4-50A2-0F90-4F64-D31363867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F0359D-B5C8-99A1-D23E-75F00B090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4</a:t>
            </a:fld>
            <a:endParaRPr lang="fr-FR"/>
          </a:p>
        </p:txBody>
      </p:sp>
      <p:sp>
        <p:nvSpPr>
          <p:cNvPr id="6" name="Google Shape;504;p70">
            <a:extLst>
              <a:ext uri="{FF2B5EF4-FFF2-40B4-BE49-F238E27FC236}">
                <a16:creationId xmlns:a16="http://schemas.microsoft.com/office/drawing/2014/main" id="{A9A537E5-02B1-69E9-D930-0FA266D2FD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 dirty="0">
                <a:latin typeface="DM Serif Text" pitchFamily="2" charset="0"/>
              </a:rPr>
              <a:t>Innovation technologique / produit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097D6DE9-B9F6-7576-C9C7-4F1D4C4B2CB8}"/>
              </a:ext>
            </a:extLst>
          </p:cNvPr>
          <p:cNvSpPr txBox="1">
            <a:spLocks/>
          </p:cNvSpPr>
          <p:nvPr/>
        </p:nvSpPr>
        <p:spPr>
          <a:xfrm>
            <a:off x="838200" y="1343818"/>
            <a:ext cx="5079123" cy="5156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u="sng" dirty="0">
                <a:latin typeface="Barlow" panose="00000500000000000000" pitchFamily="2" charset="0"/>
              </a:rPr>
              <a:t>FILET ALT’CARPO </a:t>
            </a:r>
            <a:r>
              <a:rPr lang="fr-FR" sz="2200" u="sng" dirty="0">
                <a:latin typeface="Barlow" panose="00000500000000000000" pitchFamily="2" charset="0"/>
              </a:rPr>
              <a:t>– octobre 2025</a:t>
            </a:r>
          </a:p>
        </p:txBody>
      </p:sp>
      <p:pic>
        <p:nvPicPr>
          <p:cNvPr id="3074" name="Picture 2" descr="Raisons et avantages de l'installation d'un filet anti-grêle | EyouAgro">
            <a:extLst>
              <a:ext uri="{FF2B5EF4-FFF2-40B4-BE49-F238E27FC236}">
                <a16:creationId xmlns:a16="http://schemas.microsoft.com/office/drawing/2014/main" id="{46A8F0F2-9DFA-65AF-E39C-1D60966D5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60" y="2436381"/>
            <a:ext cx="3323943" cy="249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63EA9C69-AAD2-A8E1-CD22-D95567209A14}"/>
              </a:ext>
            </a:extLst>
          </p:cNvPr>
          <p:cNvSpPr txBox="1">
            <a:spLocks/>
          </p:cNvSpPr>
          <p:nvPr/>
        </p:nvSpPr>
        <p:spPr>
          <a:xfrm>
            <a:off x="1258567" y="1918006"/>
            <a:ext cx="5299888" cy="395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Barlow" panose="00000500000000000000" pitchFamily="2" charset="0"/>
              </a:rPr>
              <a:t>Efficacité pour la lutte contre le carpocapse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159DD4A7-ABD7-2EB2-A406-56AD959D6541}"/>
              </a:ext>
            </a:extLst>
          </p:cNvPr>
          <p:cNvSpPr txBox="1">
            <a:spLocks/>
          </p:cNvSpPr>
          <p:nvPr/>
        </p:nvSpPr>
        <p:spPr>
          <a:xfrm>
            <a:off x="5989607" y="1496272"/>
            <a:ext cx="5079124" cy="4019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>
                <a:latin typeface="Barlow" panose="00000500000000000000" pitchFamily="2" charset="0"/>
              </a:rPr>
              <a:t>Etude de l’INRAE sur 46 vergers en AB avec ou sans filet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493153E1-AD13-7C8E-BF93-5B06EBEA5AAA}"/>
              </a:ext>
            </a:extLst>
          </p:cNvPr>
          <p:cNvSpPr txBox="1">
            <a:spLocks/>
          </p:cNvSpPr>
          <p:nvPr/>
        </p:nvSpPr>
        <p:spPr>
          <a:xfrm>
            <a:off x="6622855" y="2410531"/>
            <a:ext cx="4445876" cy="2226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fr-FR" sz="1800" dirty="0">
                <a:latin typeface="Barlow" panose="00000500000000000000" pitchFamily="2" charset="0"/>
              </a:rPr>
              <a:t>Effet local et paysager, en redistribuant les populations de certains ravageurs et ennemis naturels.</a:t>
            </a:r>
          </a:p>
          <a:p>
            <a:pPr marL="0" indent="0" algn="just">
              <a:buNone/>
            </a:pPr>
            <a:r>
              <a:rPr lang="fr-FR" sz="1800" dirty="0">
                <a:latin typeface="Barlow" panose="00000500000000000000" pitchFamily="2" charset="0"/>
              </a:rPr>
              <a:t>Accroissement de la pression du carpocapse et du puceron cendré dans les vergers non équipés de filet.</a:t>
            </a:r>
          </a:p>
          <a:p>
            <a:pPr marL="0" indent="0" algn="just">
              <a:buNone/>
            </a:pPr>
            <a:r>
              <a:rPr lang="fr-FR" sz="1800" dirty="0">
                <a:latin typeface="Barlow" panose="00000500000000000000" pitchFamily="2" charset="0"/>
              </a:rPr>
              <a:t>Réduction des forficules et campagnols dans les vergers sans filet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C91048E-D728-912B-91B6-C3CD1CB871EE}"/>
              </a:ext>
            </a:extLst>
          </p:cNvPr>
          <p:cNvCxnSpPr>
            <a:cxnSpLocks/>
          </p:cNvCxnSpPr>
          <p:nvPr/>
        </p:nvCxnSpPr>
        <p:spPr>
          <a:xfrm>
            <a:off x="4905655" y="2776904"/>
            <a:ext cx="16528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42A80E0-6D94-BE6E-A9DF-A98E32B716AC}"/>
              </a:ext>
            </a:extLst>
          </p:cNvPr>
          <p:cNvCxnSpPr>
            <a:cxnSpLocks/>
          </p:cNvCxnSpPr>
          <p:nvPr/>
        </p:nvCxnSpPr>
        <p:spPr>
          <a:xfrm>
            <a:off x="4905655" y="3682859"/>
            <a:ext cx="16528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9C8A185-7327-8B41-6B71-3541D6F3A682}"/>
              </a:ext>
            </a:extLst>
          </p:cNvPr>
          <p:cNvCxnSpPr>
            <a:cxnSpLocks/>
          </p:cNvCxnSpPr>
          <p:nvPr/>
        </p:nvCxnSpPr>
        <p:spPr>
          <a:xfrm>
            <a:off x="4909386" y="4393390"/>
            <a:ext cx="165280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C9D64BE9-2E1A-210F-3D5A-6F19A8CDD017}"/>
              </a:ext>
            </a:extLst>
          </p:cNvPr>
          <p:cNvSpPr txBox="1">
            <a:spLocks/>
          </p:cNvSpPr>
          <p:nvPr/>
        </p:nvSpPr>
        <p:spPr>
          <a:xfrm>
            <a:off x="1305864" y="5149002"/>
            <a:ext cx="9580273" cy="1579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fr-FR" sz="1800" dirty="0">
                <a:latin typeface="Barlow" panose="00000500000000000000" pitchFamily="2" charset="0"/>
              </a:rPr>
              <a:t>Stratégie de </a:t>
            </a:r>
            <a:r>
              <a:rPr lang="fr-FR" sz="1800" b="1" dirty="0">
                <a:latin typeface="Barlow" panose="00000500000000000000" pitchFamily="2" charset="0"/>
              </a:rPr>
              <a:t>gestion avantageuse </a:t>
            </a:r>
            <a:r>
              <a:rPr lang="fr-FR" sz="1800" dirty="0">
                <a:latin typeface="Barlow" panose="00000500000000000000" pitchFamily="2" charset="0"/>
              </a:rPr>
              <a:t>en limitant la prolifération de nuisible</a:t>
            </a:r>
          </a:p>
          <a:p>
            <a:pPr algn="just">
              <a:spcBef>
                <a:spcPts val="600"/>
              </a:spcBef>
            </a:pPr>
            <a:r>
              <a:rPr lang="fr-FR" sz="1800" b="1" dirty="0">
                <a:latin typeface="Barlow" panose="00000500000000000000" pitchFamily="2" charset="0"/>
              </a:rPr>
              <a:t>Attention :</a:t>
            </a:r>
            <a:r>
              <a:rPr lang="fr-FR" sz="1800" dirty="0">
                <a:latin typeface="Barlow" panose="00000500000000000000" pitchFamily="2" charset="0"/>
              </a:rPr>
              <a:t> effet négatif sur les punaises prédatrices et à une fermeture trop tardive par rapport aux vergers voisins</a:t>
            </a:r>
          </a:p>
          <a:p>
            <a:pPr>
              <a:spcBef>
                <a:spcPts val="600"/>
              </a:spcBef>
            </a:pPr>
            <a:r>
              <a:rPr lang="fr-FR" sz="1800" b="1" dirty="0">
                <a:latin typeface="Barlow" panose="00000500000000000000" pitchFamily="2" charset="0"/>
              </a:rPr>
              <a:t>Pas un filet d’exclusion </a:t>
            </a:r>
            <a:r>
              <a:rPr lang="fr-FR" sz="1800" dirty="0">
                <a:latin typeface="Barlow" panose="00000500000000000000" pitchFamily="2" charset="0"/>
              </a:rPr>
              <a:t>car ne bloque que partiellement le passage d’insectes</a:t>
            </a:r>
          </a:p>
          <a:p>
            <a:pPr>
              <a:spcBef>
                <a:spcPts val="600"/>
              </a:spcBef>
            </a:pPr>
            <a:r>
              <a:rPr lang="fr-FR" sz="1800" dirty="0">
                <a:latin typeface="Barlow" panose="00000500000000000000" pitchFamily="2" charset="0"/>
              </a:rPr>
              <a:t>Filet mono-rang qui limite l’effet négatif sur les campagnols</a:t>
            </a:r>
          </a:p>
        </p:txBody>
      </p:sp>
      <p:pic>
        <p:nvPicPr>
          <p:cNvPr id="23" name="Graphique 22" descr="Pomme">
            <a:extLst>
              <a:ext uri="{FF2B5EF4-FFF2-40B4-BE49-F238E27FC236}">
                <a16:creationId xmlns:a16="http://schemas.microsoft.com/office/drawing/2014/main" id="{9CF1D8BB-FB49-E4BD-B2FD-06417F88AF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75337" y="676701"/>
            <a:ext cx="446947" cy="446947"/>
          </a:xfrm>
          <a:prstGeom prst="rect">
            <a:avLst/>
          </a:prstGeom>
        </p:spPr>
      </p:pic>
      <p:pic>
        <p:nvPicPr>
          <p:cNvPr id="25" name="Graphique 24" descr="Pomme">
            <a:extLst>
              <a:ext uri="{FF2B5EF4-FFF2-40B4-BE49-F238E27FC236}">
                <a16:creationId xmlns:a16="http://schemas.microsoft.com/office/drawing/2014/main" id="{AC9A6E3E-C21B-5047-1C17-A55A545C63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96691" y="236107"/>
            <a:ext cx="673223" cy="673223"/>
          </a:xfrm>
          <a:prstGeom prst="rect">
            <a:avLst/>
          </a:prstGeom>
        </p:spPr>
      </p:pic>
      <p:pic>
        <p:nvPicPr>
          <p:cNvPr id="27" name="Graphique 26" descr="Pomme">
            <a:extLst>
              <a:ext uri="{FF2B5EF4-FFF2-40B4-BE49-F238E27FC236}">
                <a16:creationId xmlns:a16="http://schemas.microsoft.com/office/drawing/2014/main" id="{07A3AAB5-0C73-AE07-89D0-E79E16B53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64909" y="979573"/>
            <a:ext cx="446947" cy="44694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3004B77-0575-BEFA-B27A-C10185F554C7}"/>
              </a:ext>
            </a:extLst>
          </p:cNvPr>
          <p:cNvSpPr txBox="1"/>
          <p:nvPr/>
        </p:nvSpPr>
        <p:spPr>
          <a:xfrm>
            <a:off x="1305864" y="4929338"/>
            <a:ext cx="10255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Source : INRAE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8FA8B6C-FF3D-C50A-0C97-21DC7A72F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8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13"/>
    </mc:Choice>
    <mc:Fallback xmlns="">
      <p:transition spd="slow" advTm="11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D9E4E-12D9-93C7-06E4-1C1440190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134C15-E3F2-9DB7-2BF7-41FF5FD0B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C997DB6-D301-CE46-F16C-46827FFF2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5</a:t>
            </a:fld>
            <a:endParaRPr lang="fr-FR"/>
          </a:p>
        </p:txBody>
      </p:sp>
      <p:sp>
        <p:nvSpPr>
          <p:cNvPr id="6" name="Google Shape;504;p70">
            <a:extLst>
              <a:ext uri="{FF2B5EF4-FFF2-40B4-BE49-F238E27FC236}">
                <a16:creationId xmlns:a16="http://schemas.microsoft.com/office/drawing/2014/main" id="{F4506FAF-54E1-CD9B-4FB9-CB0750D4DB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 dirty="0">
                <a:latin typeface="DM Serif Text" pitchFamily="2" charset="0"/>
              </a:rPr>
              <a:t>Innovation technologique / produit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C5BEAF34-7073-4312-BEDA-CBA38ABA0478}"/>
              </a:ext>
            </a:extLst>
          </p:cNvPr>
          <p:cNvSpPr txBox="1">
            <a:spLocks/>
          </p:cNvSpPr>
          <p:nvPr/>
        </p:nvSpPr>
        <p:spPr>
          <a:xfrm>
            <a:off x="838202" y="1343818"/>
            <a:ext cx="6530428" cy="546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u="sng" dirty="0">
                <a:latin typeface="Barlow" panose="00000500000000000000" pitchFamily="2" charset="0"/>
              </a:rPr>
              <a:t>Plateforme SUSTAINABLE - </a:t>
            </a:r>
            <a:r>
              <a:rPr lang="fr-FR" sz="2200" u="sng" dirty="0">
                <a:latin typeface="Barlow" panose="00000500000000000000" pitchFamily="2" charset="0"/>
              </a:rPr>
              <a:t>30 octobre 2025</a:t>
            </a:r>
          </a:p>
        </p:txBody>
      </p:sp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C6EA0528-981E-CAD2-BD94-96DBA1F9C9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2480762"/>
              </p:ext>
            </p:extLst>
          </p:nvPr>
        </p:nvGraphicFramePr>
        <p:xfrm>
          <a:off x="7830505" y="1460500"/>
          <a:ext cx="3093720" cy="4895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F3185E81-E7CD-C784-B400-86315B5C97A4}"/>
              </a:ext>
            </a:extLst>
          </p:cNvPr>
          <p:cNvSpPr txBox="1"/>
          <p:nvPr/>
        </p:nvSpPr>
        <p:spPr>
          <a:xfrm>
            <a:off x="1382348" y="4566926"/>
            <a:ext cx="518425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fr-FR" dirty="0">
                <a:latin typeface="Barlow" panose="00000500000000000000" pitchFamily="2" charset="0"/>
              </a:rPr>
              <a:t>Agriculture </a:t>
            </a:r>
            <a:r>
              <a:rPr lang="fr-FR" b="1" dirty="0">
                <a:latin typeface="Barlow" panose="00000500000000000000" pitchFamily="2" charset="0"/>
              </a:rPr>
              <a:t>efficace</a:t>
            </a:r>
            <a:r>
              <a:rPr lang="fr-FR" dirty="0">
                <a:latin typeface="Barlow" panose="00000500000000000000" pitchFamily="2" charset="0"/>
              </a:rPr>
              <a:t>, </a:t>
            </a:r>
            <a:r>
              <a:rPr lang="fr-FR" b="1" dirty="0">
                <a:latin typeface="Barlow" panose="00000500000000000000" pitchFamily="2" charset="0"/>
              </a:rPr>
              <a:t>traçable</a:t>
            </a:r>
            <a:r>
              <a:rPr lang="fr-FR" dirty="0">
                <a:latin typeface="Barlow" panose="00000500000000000000" pitchFamily="2" charset="0"/>
              </a:rPr>
              <a:t> et </a:t>
            </a:r>
            <a:r>
              <a:rPr lang="fr-FR" b="1" dirty="0">
                <a:latin typeface="Barlow" panose="00000500000000000000" pitchFamily="2" charset="0"/>
              </a:rPr>
              <a:t>durable</a:t>
            </a:r>
            <a:r>
              <a:rPr lang="fr-FR" dirty="0">
                <a:latin typeface="Barlow" panose="00000500000000000000" pitchFamily="2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fr-FR" dirty="0">
                <a:latin typeface="Barlow" panose="00000500000000000000" pitchFamily="2" charset="0"/>
              </a:rPr>
              <a:t>Approche </a:t>
            </a:r>
            <a:r>
              <a:rPr lang="fr-FR" b="1" dirty="0">
                <a:latin typeface="Barlow" panose="00000500000000000000" pitchFamily="2" charset="0"/>
              </a:rPr>
              <a:t>holistique</a:t>
            </a:r>
            <a:r>
              <a:rPr lang="fr-FR" dirty="0">
                <a:latin typeface="Barlow" panose="00000500000000000000" pitchFamily="2" charset="0"/>
              </a:rPr>
              <a:t> du </a:t>
            </a:r>
            <a:r>
              <a:rPr lang="fr-FR" b="1" dirty="0">
                <a:latin typeface="Barlow" panose="00000500000000000000" pitchFamily="2" charset="0"/>
              </a:rPr>
              <a:t>management</a:t>
            </a:r>
            <a:r>
              <a:rPr lang="fr-FR" dirty="0">
                <a:latin typeface="Barlow" panose="00000500000000000000" pitchFamily="2" charset="0"/>
              </a:rPr>
              <a:t> de la </a:t>
            </a:r>
            <a:r>
              <a:rPr lang="fr-FR" b="1" dirty="0">
                <a:latin typeface="Barlow" panose="00000500000000000000" pitchFamily="2" charset="0"/>
              </a:rPr>
              <a:t>ferme</a:t>
            </a:r>
            <a:r>
              <a:rPr lang="fr-FR" dirty="0">
                <a:latin typeface="Barlow" panose="00000500000000000000" pitchFamily="2" charset="0"/>
              </a:rPr>
              <a:t> </a:t>
            </a:r>
          </a:p>
        </p:txBody>
      </p:sp>
      <p:sp>
        <p:nvSpPr>
          <p:cNvPr id="28" name="Forme libre : forme 27">
            <a:extLst>
              <a:ext uri="{FF2B5EF4-FFF2-40B4-BE49-F238E27FC236}">
                <a16:creationId xmlns:a16="http://schemas.microsoft.com/office/drawing/2014/main" id="{3EB61169-151F-28D5-A03B-DAA3D7FC6182}"/>
              </a:ext>
            </a:extLst>
          </p:cNvPr>
          <p:cNvSpPr/>
          <p:nvPr/>
        </p:nvSpPr>
        <p:spPr>
          <a:xfrm>
            <a:off x="6431254" y="1928108"/>
            <a:ext cx="1399251" cy="369332"/>
          </a:xfrm>
          <a:custGeom>
            <a:avLst/>
            <a:gdLst>
              <a:gd name="connsiteX0" fmla="*/ 0 w 985520"/>
              <a:gd name="connsiteY0" fmla="*/ 0 h 498802"/>
              <a:gd name="connsiteX1" fmla="*/ 264160 w 985520"/>
              <a:gd name="connsiteY1" fmla="*/ 477520 h 498802"/>
              <a:gd name="connsiteX2" fmla="*/ 985520 w 985520"/>
              <a:gd name="connsiteY2" fmla="*/ 370840 h 498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5520" h="498802">
                <a:moveTo>
                  <a:pt x="0" y="0"/>
                </a:moveTo>
                <a:cubicBezTo>
                  <a:pt x="49953" y="207856"/>
                  <a:pt x="99907" y="415713"/>
                  <a:pt x="264160" y="477520"/>
                </a:cubicBezTo>
                <a:cubicBezTo>
                  <a:pt x="428413" y="539327"/>
                  <a:pt x="706966" y="455083"/>
                  <a:pt x="985520" y="370840"/>
                </a:cubicBezTo>
              </a:path>
            </a:pathLst>
          </a:custGeom>
          <a:noFill/>
          <a:ln w="28575">
            <a:solidFill>
              <a:schemeClr val="bg2"/>
            </a:solidFill>
            <a:headEnd type="none" w="med" len="med"/>
            <a:tailEnd type="triangle" w="lg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48608B2-406A-2150-1F03-E9C0074D3902}"/>
              </a:ext>
            </a:extLst>
          </p:cNvPr>
          <p:cNvSpPr txBox="1"/>
          <p:nvPr/>
        </p:nvSpPr>
        <p:spPr>
          <a:xfrm>
            <a:off x="838200" y="2511926"/>
            <a:ext cx="5840392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Barlow" panose="00000500000000000000" pitchFamily="2" charset="0"/>
              </a:rPr>
              <a:t>Seamless Smart Farming Integration Towards Agronomy Automation</a:t>
            </a:r>
            <a:endParaRPr lang="fr-FR" dirty="0">
              <a:latin typeface="Barlow" panose="00000500000000000000" pitchFamily="2" charset="0"/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Barlow" panose="00000500000000000000" pitchFamily="2" charset="0"/>
              </a:rPr>
              <a:t>A destination de l’agriculture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dirty="0">
                <a:latin typeface="Barlow" panose="00000500000000000000" pitchFamily="2" charset="0"/>
              </a:rPr>
              <a:t>Projet pilote sur un vignoble grecque </a:t>
            </a:r>
          </a:p>
        </p:txBody>
      </p:sp>
      <p:pic>
        <p:nvPicPr>
          <p:cNvPr id="32" name="Graphique 31" descr="Raisins">
            <a:extLst>
              <a:ext uri="{FF2B5EF4-FFF2-40B4-BE49-F238E27FC236}">
                <a16:creationId xmlns:a16="http://schemas.microsoft.com/office/drawing/2014/main" id="{61CE60AA-8851-415A-8976-FD827D99E6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396">
            <a:off x="11464912" y="189912"/>
            <a:ext cx="445270" cy="445270"/>
          </a:xfrm>
          <a:prstGeom prst="rect">
            <a:avLst/>
          </a:prstGeom>
        </p:spPr>
      </p:pic>
      <p:pic>
        <p:nvPicPr>
          <p:cNvPr id="33" name="Graphique 32" descr="Raisins">
            <a:extLst>
              <a:ext uri="{FF2B5EF4-FFF2-40B4-BE49-F238E27FC236}">
                <a16:creationId xmlns:a16="http://schemas.microsoft.com/office/drawing/2014/main" id="{B6EB4289-D45C-8678-F81E-7A06DB505F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1108127" flipH="1">
            <a:off x="10961834" y="449037"/>
            <a:ext cx="552433" cy="567079"/>
          </a:xfrm>
          <a:prstGeom prst="rect">
            <a:avLst/>
          </a:prstGeom>
        </p:spPr>
      </p:pic>
      <p:pic>
        <p:nvPicPr>
          <p:cNvPr id="34" name="Graphique 33" descr="Raisins">
            <a:extLst>
              <a:ext uri="{FF2B5EF4-FFF2-40B4-BE49-F238E27FC236}">
                <a16:creationId xmlns:a16="http://schemas.microsoft.com/office/drawing/2014/main" id="{D5F300CC-59EF-B339-10EB-9451D90DA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00942" y="953136"/>
            <a:ext cx="300544" cy="300544"/>
          </a:xfrm>
          <a:prstGeom prst="rect">
            <a:avLst/>
          </a:prstGeom>
        </p:spPr>
      </p:pic>
      <p:sp>
        <p:nvSpPr>
          <p:cNvPr id="35" name="Flèche : droite 34">
            <a:extLst>
              <a:ext uri="{FF2B5EF4-FFF2-40B4-BE49-F238E27FC236}">
                <a16:creationId xmlns:a16="http://schemas.microsoft.com/office/drawing/2014/main" id="{B19F47E6-6855-98AF-2654-0FDFD2379643}"/>
              </a:ext>
            </a:extLst>
          </p:cNvPr>
          <p:cNvSpPr/>
          <p:nvPr/>
        </p:nvSpPr>
        <p:spPr>
          <a:xfrm>
            <a:off x="447009" y="5011527"/>
            <a:ext cx="809376" cy="365125"/>
          </a:xfrm>
          <a:prstGeom prst="rightArrow">
            <a:avLst>
              <a:gd name="adj1" fmla="val 50000"/>
              <a:gd name="adj2" fmla="val 7219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754237-EFC1-8340-FC4F-02EEF0D61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2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52"/>
    </mc:Choice>
    <mc:Fallback xmlns="">
      <p:transition spd="slow" advTm="75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A0566-45B8-84FF-910B-0782999E1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701500-0239-8F14-EE36-798929EED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BF7B579-E698-5958-37F3-8DE2DDC7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6</a:t>
            </a:fld>
            <a:endParaRPr lang="fr-FR"/>
          </a:p>
        </p:txBody>
      </p:sp>
      <p:sp>
        <p:nvSpPr>
          <p:cNvPr id="6" name="Google Shape;504;p70">
            <a:extLst>
              <a:ext uri="{FF2B5EF4-FFF2-40B4-BE49-F238E27FC236}">
                <a16:creationId xmlns:a16="http://schemas.microsoft.com/office/drawing/2014/main" id="{A5AAA5A4-0108-EF0A-6BC4-B82D013362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 dirty="0">
                <a:latin typeface="DM Serif Text" pitchFamily="2" charset="0"/>
              </a:rPr>
              <a:t>Ordre du jour </a:t>
            </a:r>
          </a:p>
        </p:txBody>
      </p:sp>
      <p:sp>
        <p:nvSpPr>
          <p:cNvPr id="18" name="Google Shape;580;p74">
            <a:extLst>
              <a:ext uri="{FF2B5EF4-FFF2-40B4-BE49-F238E27FC236}">
                <a16:creationId xmlns:a16="http://schemas.microsoft.com/office/drawing/2014/main" id="{C26D770D-AFA5-62C5-AA87-D0E113C1899D}"/>
              </a:ext>
            </a:extLst>
          </p:cNvPr>
          <p:cNvSpPr txBox="1">
            <a:spLocks/>
          </p:cNvSpPr>
          <p:nvPr/>
        </p:nvSpPr>
        <p:spPr>
          <a:xfrm>
            <a:off x="2209516" y="1619675"/>
            <a:ext cx="1866330" cy="831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Filets </a:t>
            </a:r>
            <a:r>
              <a:rPr lang="fr-FR" sz="1600" dirty="0" err="1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Alt’Carpo</a:t>
            </a:r>
            <a:endParaRPr lang="fr-FR" sz="1600" dirty="0">
              <a:solidFill>
                <a:schemeClr val="tx1">
                  <a:lumMod val="25000"/>
                  <a:lumOff val="75000"/>
                </a:schemeClr>
              </a:solidFill>
              <a:latin typeface="Barlow" panose="00000500000000000000" pitchFamily="2" charset="0"/>
            </a:endParaRPr>
          </a:p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SUSTAINABLE</a:t>
            </a:r>
          </a:p>
        </p:txBody>
      </p:sp>
      <p:sp>
        <p:nvSpPr>
          <p:cNvPr id="23" name="Google Shape;585;p74">
            <a:extLst>
              <a:ext uri="{FF2B5EF4-FFF2-40B4-BE49-F238E27FC236}">
                <a16:creationId xmlns:a16="http://schemas.microsoft.com/office/drawing/2014/main" id="{4993F7AE-E063-B581-9CFA-8B418938D38D}"/>
              </a:ext>
            </a:extLst>
          </p:cNvPr>
          <p:cNvSpPr txBox="1">
            <a:spLocks/>
          </p:cNvSpPr>
          <p:nvPr/>
        </p:nvSpPr>
        <p:spPr>
          <a:xfrm>
            <a:off x="1751745" y="1167546"/>
            <a:ext cx="6630059" cy="7734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01. </a:t>
            </a:r>
            <a:r>
              <a:rPr lang="fr-FR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INNOVATION TECHNOLOGIQUE / PRODUIT</a:t>
            </a:r>
          </a:p>
        </p:txBody>
      </p:sp>
      <p:sp>
        <p:nvSpPr>
          <p:cNvPr id="9" name="Google Shape;577;p74">
            <a:extLst>
              <a:ext uri="{FF2B5EF4-FFF2-40B4-BE49-F238E27FC236}">
                <a16:creationId xmlns:a16="http://schemas.microsoft.com/office/drawing/2014/main" id="{1223809A-7F0A-A73C-B047-3B5895BE47A6}"/>
              </a:ext>
            </a:extLst>
          </p:cNvPr>
          <p:cNvSpPr txBox="1">
            <a:spLocks/>
          </p:cNvSpPr>
          <p:nvPr/>
        </p:nvSpPr>
        <p:spPr>
          <a:xfrm>
            <a:off x="1751745" y="2264965"/>
            <a:ext cx="5194631" cy="7734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500" dirty="0">
                <a:latin typeface="DM Serif Text" pitchFamily="2" charset="0"/>
              </a:rPr>
              <a:t>02. ACTUALITÉ INTERNATIONALE</a:t>
            </a:r>
          </a:p>
        </p:txBody>
      </p:sp>
      <p:sp>
        <p:nvSpPr>
          <p:cNvPr id="10" name="Google Shape;596;p74">
            <a:extLst>
              <a:ext uri="{FF2B5EF4-FFF2-40B4-BE49-F238E27FC236}">
                <a16:creationId xmlns:a16="http://schemas.microsoft.com/office/drawing/2014/main" id="{DF883EC7-02CF-CCC6-E66D-C87FE73EA112}"/>
              </a:ext>
            </a:extLst>
          </p:cNvPr>
          <p:cNvSpPr txBox="1">
            <a:spLocks/>
          </p:cNvSpPr>
          <p:nvPr/>
        </p:nvSpPr>
        <p:spPr>
          <a:xfrm>
            <a:off x="1751745" y="3610594"/>
            <a:ext cx="241366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03. COMMERCE</a:t>
            </a:r>
          </a:p>
        </p:txBody>
      </p:sp>
      <p:sp>
        <p:nvSpPr>
          <p:cNvPr id="11" name="Google Shape;578;p74">
            <a:extLst>
              <a:ext uri="{FF2B5EF4-FFF2-40B4-BE49-F238E27FC236}">
                <a16:creationId xmlns:a16="http://schemas.microsoft.com/office/drawing/2014/main" id="{BD1BA111-7244-0383-6148-618862EF98D6}"/>
              </a:ext>
            </a:extLst>
          </p:cNvPr>
          <p:cNvSpPr txBox="1">
            <a:spLocks/>
          </p:cNvSpPr>
          <p:nvPr/>
        </p:nvSpPr>
        <p:spPr>
          <a:xfrm>
            <a:off x="2209516" y="2725556"/>
            <a:ext cx="3879486" cy="8708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latin typeface="Barlow" panose="00000500000000000000" pitchFamily="2" charset="0"/>
              </a:rPr>
              <a:t>International </a:t>
            </a:r>
            <a:r>
              <a:rPr lang="fr-FR" sz="1600" dirty="0" err="1">
                <a:latin typeface="Barlow" panose="00000500000000000000" pitchFamily="2" charset="0"/>
              </a:rPr>
              <a:t>week</a:t>
            </a:r>
            <a:r>
              <a:rPr lang="fr-FR" sz="1600" dirty="0">
                <a:latin typeface="Barlow" panose="00000500000000000000" pitchFamily="2" charset="0"/>
              </a:rPr>
              <a:t> </a:t>
            </a:r>
          </a:p>
          <a:p>
            <a:pPr marL="0">
              <a:spcBef>
                <a:spcPts val="600"/>
              </a:spcBef>
            </a:pPr>
            <a:r>
              <a:rPr lang="fr-FR" sz="1600" dirty="0">
                <a:latin typeface="Barlow" panose="00000500000000000000" pitchFamily="2" charset="0"/>
              </a:rPr>
              <a:t>International Floriculture Trade Faire </a:t>
            </a:r>
          </a:p>
        </p:txBody>
      </p:sp>
      <p:sp>
        <p:nvSpPr>
          <p:cNvPr id="12" name="Google Shape;597;p74">
            <a:extLst>
              <a:ext uri="{FF2B5EF4-FFF2-40B4-BE49-F238E27FC236}">
                <a16:creationId xmlns:a16="http://schemas.microsoft.com/office/drawing/2014/main" id="{0959D950-0A0C-7EA0-762B-91C00CCFBC07}"/>
              </a:ext>
            </a:extLst>
          </p:cNvPr>
          <p:cNvSpPr txBox="1">
            <a:spLocks/>
          </p:cNvSpPr>
          <p:nvPr/>
        </p:nvSpPr>
        <p:spPr>
          <a:xfrm>
            <a:off x="2209516" y="3790313"/>
            <a:ext cx="5895961" cy="860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Dossier : Cuivre, non-renouvellement de l’AMM par l’ANSES </a:t>
            </a:r>
          </a:p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Consolidation actuelle des filières horticoles</a:t>
            </a:r>
          </a:p>
        </p:txBody>
      </p:sp>
      <p:sp>
        <p:nvSpPr>
          <p:cNvPr id="13" name="Google Shape;516;p71">
            <a:extLst>
              <a:ext uri="{FF2B5EF4-FFF2-40B4-BE49-F238E27FC236}">
                <a16:creationId xmlns:a16="http://schemas.microsoft.com/office/drawing/2014/main" id="{296B4535-82BA-EAED-ABAD-69E4A0E9A026}"/>
              </a:ext>
            </a:extLst>
          </p:cNvPr>
          <p:cNvSpPr txBox="1">
            <a:spLocks/>
          </p:cNvSpPr>
          <p:nvPr/>
        </p:nvSpPr>
        <p:spPr>
          <a:xfrm>
            <a:off x="1751745" y="4528852"/>
            <a:ext cx="6829547" cy="5628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04. ORGANISATION ET ACTEURS DE LA FILIÈRE</a:t>
            </a:r>
            <a:endParaRPr lang="fr-FR" sz="2500" dirty="0">
              <a:solidFill>
                <a:schemeClr val="tx1">
                  <a:lumMod val="25000"/>
                  <a:lumOff val="75000"/>
                </a:schemeClr>
              </a:solidFill>
              <a:latin typeface="DM Serif Text" pitchFamily="2" charset="0"/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760CE439-A814-456E-A3AD-1D26A1946487}"/>
              </a:ext>
            </a:extLst>
          </p:cNvPr>
          <p:cNvSpPr txBox="1">
            <a:spLocks/>
          </p:cNvSpPr>
          <p:nvPr/>
        </p:nvSpPr>
        <p:spPr>
          <a:xfrm>
            <a:off x="2209516" y="4950270"/>
            <a:ext cx="5770879" cy="1242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Concours National de Reconnaissance des Végétaux </a:t>
            </a:r>
          </a:p>
          <a:p>
            <a:pPr marL="0">
              <a:spcBef>
                <a:spcPts val="600"/>
              </a:spcBef>
            </a:pPr>
            <a:r>
              <a:rPr lang="fr-FR" sz="1600" dirty="0" err="1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Worldskills</a:t>
            </a:r>
            <a:endParaRPr lang="fr-FR" sz="1600" dirty="0">
              <a:solidFill>
                <a:schemeClr val="tx1">
                  <a:lumMod val="25000"/>
                  <a:lumOff val="75000"/>
                </a:schemeClr>
              </a:solidFill>
              <a:latin typeface="Barlow" panose="00000500000000000000" pitchFamily="2" charset="0"/>
            </a:endParaRPr>
          </a:p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Création d’une association des laboratoires de CIV végétale</a:t>
            </a:r>
          </a:p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Partenariat ASTREDHOR – Lien Horticole 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B261D126-5793-443D-B7D7-F8FBC829B529}"/>
              </a:ext>
            </a:extLst>
          </p:cNvPr>
          <p:cNvSpPr txBox="1">
            <a:spLocks/>
          </p:cNvSpPr>
          <p:nvPr/>
        </p:nvSpPr>
        <p:spPr>
          <a:xfrm>
            <a:off x="1751745" y="6146898"/>
            <a:ext cx="2250831" cy="574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05. AGENDA</a:t>
            </a:r>
            <a:endParaRPr lang="fr-FR" sz="2500" dirty="0">
              <a:solidFill>
                <a:schemeClr val="tx1">
                  <a:lumMod val="25000"/>
                  <a:lumOff val="75000"/>
                </a:schemeClr>
              </a:solidFill>
              <a:latin typeface="DM Serif Text" pitchFamily="2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7ADC51-8CD9-315C-40C9-E8FBBAB6E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3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6"/>
    </mc:Choice>
    <mc:Fallback xmlns="">
      <p:transition spd="slow" advTm="2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980B05-6497-64A6-01B3-FC6707759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3DBC847-3C93-519E-406F-9A86867C4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7</a:t>
            </a:fld>
            <a:endParaRPr lang="fr-FR"/>
          </a:p>
        </p:txBody>
      </p:sp>
      <p:sp>
        <p:nvSpPr>
          <p:cNvPr id="6" name="Google Shape;516;p71">
            <a:extLst>
              <a:ext uri="{FF2B5EF4-FFF2-40B4-BE49-F238E27FC236}">
                <a16:creationId xmlns:a16="http://schemas.microsoft.com/office/drawing/2014/main" id="{E968BB00-6014-B670-18E4-D1DE132B09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 dirty="0">
                <a:latin typeface="DM Serif Text" pitchFamily="2" charset="0"/>
              </a:rPr>
              <a:t>Actualité internationale</a:t>
            </a:r>
            <a:endParaRPr lang="fr-FR" b="1" dirty="0">
              <a:latin typeface="DM Serif Text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C5F5FE-1044-1BA7-CD93-F981592B7F03}"/>
              </a:ext>
            </a:extLst>
          </p:cNvPr>
          <p:cNvSpPr txBox="1"/>
          <p:nvPr/>
        </p:nvSpPr>
        <p:spPr>
          <a:xfrm>
            <a:off x="838200" y="126427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u="sng" dirty="0">
                <a:latin typeface="Barlow" panose="00000500000000000000" pitchFamily="2" charset="0"/>
              </a:rPr>
              <a:t>INTERNATIONAL WEEK –</a:t>
            </a:r>
            <a:r>
              <a:rPr lang="fr-FR" sz="2200" u="sng" dirty="0">
                <a:latin typeface="Barlow" panose="00000500000000000000" pitchFamily="2" charset="0"/>
              </a:rPr>
              <a:t> 3 octobre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11A3A2AD-A467-4753-D3B2-5E64D4D5471D}"/>
              </a:ext>
            </a:extLst>
          </p:cNvPr>
          <p:cNvSpPr txBox="1">
            <a:spLocks/>
          </p:cNvSpPr>
          <p:nvPr/>
        </p:nvSpPr>
        <p:spPr>
          <a:xfrm>
            <a:off x="838200" y="5263315"/>
            <a:ext cx="10319795" cy="1047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1800"/>
              </a:spcBef>
              <a:buFont typeface="Arial" panose="020B0604020202020204" pitchFamily="34" charset="0"/>
              <a:buNone/>
            </a:pPr>
            <a:r>
              <a:rPr lang="fr-FR" sz="2000" u="sng" dirty="0">
                <a:latin typeface="Barlow" panose="00000500000000000000" pitchFamily="2" charset="0"/>
              </a:rPr>
              <a:t>Objectif :</a:t>
            </a:r>
            <a:r>
              <a:rPr lang="fr-FR" sz="2000" dirty="0">
                <a:latin typeface="Barlow" panose="00000500000000000000" pitchFamily="2" charset="0"/>
              </a:rPr>
              <a:t> Aider les entreprises à mûrir leur </a:t>
            </a:r>
            <a:r>
              <a:rPr lang="fr-FR" sz="2000" b="1" dirty="0">
                <a:latin typeface="Barlow" panose="00000500000000000000" pitchFamily="2" charset="0"/>
              </a:rPr>
              <a:t>réflexion</a:t>
            </a:r>
            <a:r>
              <a:rPr lang="fr-FR" sz="2000" dirty="0">
                <a:latin typeface="Barlow" panose="00000500000000000000" pitchFamily="2" charset="0"/>
              </a:rPr>
              <a:t> et </a:t>
            </a:r>
            <a:r>
              <a:rPr lang="fr-FR" sz="2000" b="1" dirty="0">
                <a:latin typeface="Barlow" panose="00000500000000000000" pitchFamily="2" charset="0"/>
              </a:rPr>
              <a:t>passer à l’action </a:t>
            </a:r>
            <a:r>
              <a:rPr lang="fr-FR" sz="2000" dirty="0">
                <a:latin typeface="Barlow" panose="00000500000000000000" pitchFamily="2" charset="0"/>
              </a:rPr>
              <a:t>pour un démarrage à l’export ou au développement sur un nouveau marché pour les plus expérimentées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A0FECB7-6BE2-2B63-8E9F-0E1F85F737EA}"/>
              </a:ext>
            </a:extLst>
          </p:cNvPr>
          <p:cNvGrpSpPr/>
          <p:nvPr/>
        </p:nvGrpSpPr>
        <p:grpSpPr>
          <a:xfrm>
            <a:off x="1305315" y="2090692"/>
            <a:ext cx="9581369" cy="2676617"/>
            <a:chOff x="1505561" y="1903430"/>
            <a:chExt cx="9581369" cy="2676617"/>
          </a:xfrm>
        </p:grpSpPr>
        <p:sp>
          <p:nvSpPr>
            <p:cNvPr id="9" name="Espace réservé du contenu 2">
              <a:extLst>
                <a:ext uri="{FF2B5EF4-FFF2-40B4-BE49-F238E27FC236}">
                  <a16:creationId xmlns:a16="http://schemas.microsoft.com/office/drawing/2014/main" id="{23BEE449-1930-3489-6054-D5C1A0DDA65D}"/>
                </a:ext>
              </a:extLst>
            </p:cNvPr>
            <p:cNvSpPr txBox="1">
              <a:spLocks/>
            </p:cNvSpPr>
            <p:nvPr/>
          </p:nvSpPr>
          <p:spPr>
            <a:xfrm>
              <a:off x="5329403" y="1983294"/>
              <a:ext cx="4391714" cy="36603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1800" dirty="0">
                  <a:latin typeface="Barlow" panose="00000500000000000000" pitchFamily="2" charset="0"/>
                </a:rPr>
                <a:t>Centre des affaires Terra </a:t>
              </a:r>
              <a:r>
                <a:rPr lang="fr-FR" sz="1800" dirty="0" err="1">
                  <a:latin typeface="Barlow" panose="00000500000000000000" pitchFamily="2" charset="0"/>
                </a:rPr>
                <a:t>Botanica</a:t>
              </a:r>
              <a:endParaRPr lang="fr-FR" sz="1800" dirty="0">
                <a:latin typeface="Barlow" panose="00000500000000000000" pitchFamily="2" charset="0"/>
              </a:endParaRPr>
            </a:p>
          </p:txBody>
        </p:sp>
        <p:pic>
          <p:nvPicPr>
            <p:cNvPr id="12" name="Picture 2" descr="Angers | CCI Pays de la loire">
              <a:extLst>
                <a:ext uri="{FF2B5EF4-FFF2-40B4-BE49-F238E27FC236}">
                  <a16:creationId xmlns:a16="http://schemas.microsoft.com/office/drawing/2014/main" id="{3A9E39EA-ABB1-8AD7-753B-B3E5A14F97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5561" y="2640587"/>
              <a:ext cx="3170797" cy="1345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Espace réservé du contenu 2">
              <a:extLst>
                <a:ext uri="{FF2B5EF4-FFF2-40B4-BE49-F238E27FC236}">
                  <a16:creationId xmlns:a16="http://schemas.microsoft.com/office/drawing/2014/main" id="{9D58E3CA-FFDC-EA9C-0D85-ECB583982850}"/>
                </a:ext>
              </a:extLst>
            </p:cNvPr>
            <p:cNvSpPr txBox="1">
              <a:spLocks/>
            </p:cNvSpPr>
            <p:nvPr/>
          </p:nvSpPr>
          <p:spPr>
            <a:xfrm>
              <a:off x="5329403" y="2420545"/>
              <a:ext cx="2433976" cy="35413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1800" dirty="0">
                  <a:latin typeface="Barlow" panose="00000500000000000000" pitchFamily="2" charset="0"/>
                </a:rPr>
                <a:t>Ateliers thématiques</a:t>
              </a:r>
            </a:p>
          </p:txBody>
        </p:sp>
        <p:sp>
          <p:nvSpPr>
            <p:cNvPr id="14" name="Espace réservé du contenu 2">
              <a:extLst>
                <a:ext uri="{FF2B5EF4-FFF2-40B4-BE49-F238E27FC236}">
                  <a16:creationId xmlns:a16="http://schemas.microsoft.com/office/drawing/2014/main" id="{758D6AA8-8933-B46E-1B7B-DA27921F6919}"/>
                </a:ext>
              </a:extLst>
            </p:cNvPr>
            <p:cNvSpPr txBox="1">
              <a:spLocks/>
            </p:cNvSpPr>
            <p:nvPr/>
          </p:nvSpPr>
          <p:spPr>
            <a:xfrm>
              <a:off x="5329403" y="3746470"/>
              <a:ext cx="1335998" cy="36106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1800" dirty="0">
                  <a:latin typeface="Barlow" panose="00000500000000000000" pitchFamily="2" charset="0"/>
                </a:rPr>
                <a:t>Cafés pays</a:t>
              </a:r>
            </a:p>
          </p:txBody>
        </p:sp>
        <p:sp>
          <p:nvSpPr>
            <p:cNvPr id="15" name="Espace réservé du contenu 2">
              <a:extLst>
                <a:ext uri="{FF2B5EF4-FFF2-40B4-BE49-F238E27FC236}">
                  <a16:creationId xmlns:a16="http://schemas.microsoft.com/office/drawing/2014/main" id="{5A03ECFF-DA1B-8027-E235-9F9B844C8C33}"/>
                </a:ext>
              </a:extLst>
            </p:cNvPr>
            <p:cNvSpPr txBox="1">
              <a:spLocks/>
            </p:cNvSpPr>
            <p:nvPr/>
          </p:nvSpPr>
          <p:spPr>
            <a:xfrm>
              <a:off x="5329403" y="3294350"/>
              <a:ext cx="5390143" cy="3610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1800" dirty="0">
                  <a:latin typeface="Barlow" panose="00000500000000000000" pitchFamily="2" charset="0"/>
                </a:rPr>
                <a:t>Session de réseautages et partages d’expériences</a:t>
              </a:r>
            </a:p>
          </p:txBody>
        </p:sp>
        <p:sp>
          <p:nvSpPr>
            <p:cNvPr id="16" name="Espace réservé du contenu 2">
              <a:extLst>
                <a:ext uri="{FF2B5EF4-FFF2-40B4-BE49-F238E27FC236}">
                  <a16:creationId xmlns:a16="http://schemas.microsoft.com/office/drawing/2014/main" id="{DBA13C4A-2118-EFB7-C2DC-7151618E3685}"/>
                </a:ext>
              </a:extLst>
            </p:cNvPr>
            <p:cNvSpPr txBox="1">
              <a:spLocks/>
            </p:cNvSpPr>
            <p:nvPr/>
          </p:nvSpPr>
          <p:spPr>
            <a:xfrm>
              <a:off x="5329403" y="2849453"/>
              <a:ext cx="5757527" cy="3552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1800" dirty="0">
                  <a:latin typeface="Barlow" panose="00000500000000000000" pitchFamily="2" charset="0"/>
                </a:rPr>
                <a:t>RDV individuels avec des experts pays</a:t>
              </a:r>
            </a:p>
          </p:txBody>
        </p:sp>
        <p:sp>
          <p:nvSpPr>
            <p:cNvPr id="17" name="Accolade ouvrante 16">
              <a:extLst>
                <a:ext uri="{FF2B5EF4-FFF2-40B4-BE49-F238E27FC236}">
                  <a16:creationId xmlns:a16="http://schemas.microsoft.com/office/drawing/2014/main" id="{D980B654-F050-D5B5-354D-ED45E4C18C40}"/>
                </a:ext>
              </a:extLst>
            </p:cNvPr>
            <p:cNvSpPr/>
            <p:nvPr/>
          </p:nvSpPr>
          <p:spPr>
            <a:xfrm>
              <a:off x="4950371" y="1903430"/>
              <a:ext cx="430925" cy="2676617"/>
            </a:xfrm>
            <a:prstGeom prst="leftBrace">
              <a:avLst>
                <a:gd name="adj1" fmla="val 29821"/>
                <a:gd name="adj2" fmla="val 50964"/>
              </a:avLst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latin typeface="Barlow" panose="00000500000000000000" pitchFamily="2" charset="0"/>
              </a:endParaRPr>
            </a:p>
          </p:txBody>
        </p:sp>
        <p:sp>
          <p:nvSpPr>
            <p:cNvPr id="19" name="Espace réservé du contenu 2">
              <a:extLst>
                <a:ext uri="{FF2B5EF4-FFF2-40B4-BE49-F238E27FC236}">
                  <a16:creationId xmlns:a16="http://schemas.microsoft.com/office/drawing/2014/main" id="{DCB78ACF-43A6-0856-6C14-2C9C95EA6730}"/>
                </a:ext>
              </a:extLst>
            </p:cNvPr>
            <p:cNvSpPr txBox="1">
              <a:spLocks/>
            </p:cNvSpPr>
            <p:nvPr/>
          </p:nvSpPr>
          <p:spPr>
            <a:xfrm>
              <a:off x="5329403" y="4180567"/>
              <a:ext cx="2167759" cy="31705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1800" dirty="0">
                  <a:latin typeface="Barlow" panose="00000500000000000000" pitchFamily="2" charset="0"/>
                </a:rPr>
                <a:t>+ 300 participants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22C1F7C-7D3C-E7EC-CE09-D8DC3069D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1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57"/>
    </mc:Choice>
    <mc:Fallback xmlns="">
      <p:transition spd="slow" advTm="49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980B05-6497-64A6-01B3-FC6707759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3DBC847-3C93-519E-406F-9A86867C4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8</a:t>
            </a:fld>
            <a:endParaRPr lang="fr-FR" dirty="0"/>
          </a:p>
        </p:txBody>
      </p:sp>
      <p:sp>
        <p:nvSpPr>
          <p:cNvPr id="6" name="Google Shape;516;p71">
            <a:extLst>
              <a:ext uri="{FF2B5EF4-FFF2-40B4-BE49-F238E27FC236}">
                <a16:creationId xmlns:a16="http://schemas.microsoft.com/office/drawing/2014/main" id="{E968BB00-6014-B670-18E4-D1DE132B09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 dirty="0">
                <a:latin typeface="DM Serif Text" pitchFamily="2" charset="0"/>
              </a:rPr>
              <a:t>Actualité internationale</a:t>
            </a:r>
            <a:endParaRPr lang="fr-FR" b="1" dirty="0">
              <a:latin typeface="DM Serif Text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C5F5FE-1044-1BA7-CD93-F981592B7F03}"/>
              </a:ext>
            </a:extLst>
          </p:cNvPr>
          <p:cNvSpPr txBox="1"/>
          <p:nvPr/>
        </p:nvSpPr>
        <p:spPr>
          <a:xfrm>
            <a:off x="838199" y="1264279"/>
            <a:ext cx="94589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u="sng" dirty="0">
                <a:latin typeface="Barlow" panose="00000500000000000000" pitchFamily="2" charset="0"/>
              </a:rPr>
              <a:t>International Floriculture Trade </a:t>
            </a:r>
            <a:r>
              <a:rPr lang="fr-FR" sz="2800" u="sng" dirty="0" err="1">
                <a:latin typeface="Barlow" panose="00000500000000000000" pitchFamily="2" charset="0"/>
              </a:rPr>
              <a:t>Fair</a:t>
            </a:r>
            <a:r>
              <a:rPr lang="fr-FR" sz="2800" u="sng" dirty="0">
                <a:latin typeface="Barlow" panose="00000500000000000000" pitchFamily="2" charset="0"/>
              </a:rPr>
              <a:t> – </a:t>
            </a:r>
            <a:r>
              <a:rPr lang="fr-FR" sz="2200" u="sng" dirty="0">
                <a:latin typeface="Barlow" panose="00000500000000000000" pitchFamily="2" charset="0"/>
              </a:rPr>
              <a:t>4 – 6 novembre</a:t>
            </a:r>
          </a:p>
        </p:txBody>
      </p:sp>
      <p:pic>
        <p:nvPicPr>
          <p:cNvPr id="3" name="Graphique 2" descr="Fleur sans tige">
            <a:extLst>
              <a:ext uri="{FF2B5EF4-FFF2-40B4-BE49-F238E27FC236}">
                <a16:creationId xmlns:a16="http://schemas.microsoft.com/office/drawing/2014/main" id="{8D64E225-387E-2DB0-9444-DA2079949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1" y="-9844"/>
            <a:ext cx="914400" cy="914400"/>
          </a:xfrm>
          <a:prstGeom prst="rect">
            <a:avLst/>
          </a:prstGeom>
        </p:spPr>
      </p:pic>
      <p:pic>
        <p:nvPicPr>
          <p:cNvPr id="10" name="Graphique 9" descr="Fleur sans tige">
            <a:extLst>
              <a:ext uri="{FF2B5EF4-FFF2-40B4-BE49-F238E27FC236}">
                <a16:creationId xmlns:a16="http://schemas.microsoft.com/office/drawing/2014/main" id="{04C14865-DAFB-C965-19CE-526F6B7B3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9840" y="424116"/>
            <a:ext cx="665721" cy="665721"/>
          </a:xfrm>
          <a:prstGeom prst="rect">
            <a:avLst/>
          </a:prstGeom>
        </p:spPr>
      </p:pic>
      <p:pic>
        <p:nvPicPr>
          <p:cNvPr id="20" name="Graphique 19" descr="Fleur sans tige">
            <a:extLst>
              <a:ext uri="{FF2B5EF4-FFF2-40B4-BE49-F238E27FC236}">
                <a16:creationId xmlns:a16="http://schemas.microsoft.com/office/drawing/2014/main" id="{7B2D6F74-536F-65CE-D67A-299BA04F0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721" y="1001422"/>
            <a:ext cx="457200" cy="4572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8BA352D0-0C53-9BBE-439D-18829946C526}"/>
              </a:ext>
            </a:extLst>
          </p:cNvPr>
          <p:cNvGrpSpPr/>
          <p:nvPr/>
        </p:nvGrpSpPr>
        <p:grpSpPr>
          <a:xfrm>
            <a:off x="1453662" y="2090692"/>
            <a:ext cx="9284677" cy="2676617"/>
            <a:chOff x="1401762" y="2090692"/>
            <a:chExt cx="9284677" cy="2676617"/>
          </a:xfrm>
        </p:grpSpPr>
        <p:sp>
          <p:nvSpPr>
            <p:cNvPr id="9" name="Espace réservé du contenu 2">
              <a:extLst>
                <a:ext uri="{FF2B5EF4-FFF2-40B4-BE49-F238E27FC236}">
                  <a16:creationId xmlns:a16="http://schemas.microsoft.com/office/drawing/2014/main" id="{23BEE449-1930-3489-6054-D5C1A0DDA65D}"/>
                </a:ext>
              </a:extLst>
            </p:cNvPr>
            <p:cNvSpPr txBox="1">
              <a:spLocks/>
            </p:cNvSpPr>
            <p:nvPr/>
          </p:nvSpPr>
          <p:spPr>
            <a:xfrm>
              <a:off x="5296296" y="2238412"/>
              <a:ext cx="1822134" cy="37373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1800" dirty="0">
                  <a:latin typeface="Barlow" panose="00000500000000000000" pitchFamily="2" charset="0"/>
                </a:rPr>
                <a:t>+ 290 exposants</a:t>
              </a:r>
            </a:p>
          </p:txBody>
        </p:sp>
        <p:sp>
          <p:nvSpPr>
            <p:cNvPr id="13" name="Espace réservé du contenu 2">
              <a:extLst>
                <a:ext uri="{FF2B5EF4-FFF2-40B4-BE49-F238E27FC236}">
                  <a16:creationId xmlns:a16="http://schemas.microsoft.com/office/drawing/2014/main" id="{9D58E3CA-FFDC-EA9C-0D85-ECB583982850}"/>
                </a:ext>
              </a:extLst>
            </p:cNvPr>
            <p:cNvSpPr txBox="1">
              <a:spLocks/>
            </p:cNvSpPr>
            <p:nvPr/>
          </p:nvSpPr>
          <p:spPr>
            <a:xfrm>
              <a:off x="5296296" y="2736445"/>
              <a:ext cx="2167759" cy="37373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defPPr>
                <a:defRPr lang="fr-FR"/>
              </a:defPPr>
              <a:lvl1pPr indent="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fr-FR" dirty="0">
                  <a:latin typeface="Barlow" panose="00000500000000000000" pitchFamily="2" charset="0"/>
                </a:rPr>
                <a:t>+ 30 pays différents</a:t>
              </a:r>
            </a:p>
          </p:txBody>
        </p:sp>
        <p:sp>
          <p:nvSpPr>
            <p:cNvPr id="15" name="Espace réservé du contenu 2">
              <a:extLst>
                <a:ext uri="{FF2B5EF4-FFF2-40B4-BE49-F238E27FC236}">
                  <a16:creationId xmlns:a16="http://schemas.microsoft.com/office/drawing/2014/main" id="{5A03ECFF-DA1B-8027-E235-9F9B844C8C33}"/>
                </a:ext>
              </a:extLst>
            </p:cNvPr>
            <p:cNvSpPr txBox="1">
              <a:spLocks/>
            </p:cNvSpPr>
            <p:nvPr/>
          </p:nvSpPr>
          <p:spPr>
            <a:xfrm>
              <a:off x="5296296" y="3732511"/>
              <a:ext cx="5390143" cy="82685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buFont typeface="Arial" panose="020B0604020202020204" pitchFamily="34" charset="0"/>
                <a:buNone/>
              </a:pPr>
              <a:r>
                <a:rPr lang="fr-FR" sz="1800" dirty="0">
                  <a:latin typeface="Barlow" panose="00000500000000000000" pitchFamily="2" charset="0"/>
                </a:rPr>
                <a:t>Présentation d’innovations génétiques, importance du rôle de la chaîne du froid dans le transport, réduction des eaux d’usage </a:t>
              </a:r>
            </a:p>
          </p:txBody>
        </p:sp>
        <p:sp>
          <p:nvSpPr>
            <p:cNvPr id="16" name="Espace réservé du contenu 2">
              <a:extLst>
                <a:ext uri="{FF2B5EF4-FFF2-40B4-BE49-F238E27FC236}">
                  <a16:creationId xmlns:a16="http://schemas.microsoft.com/office/drawing/2014/main" id="{DBA13C4A-2118-EFB7-C2DC-7151618E3685}"/>
                </a:ext>
              </a:extLst>
            </p:cNvPr>
            <p:cNvSpPr txBox="1">
              <a:spLocks/>
            </p:cNvSpPr>
            <p:nvPr/>
          </p:nvSpPr>
          <p:spPr>
            <a:xfrm>
              <a:off x="5296296" y="3234478"/>
              <a:ext cx="5305142" cy="37373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fr-FR" sz="1800" b="0" i="0" u="none" strike="noStrike" dirty="0">
                  <a:solidFill>
                    <a:srgbClr val="212529"/>
                  </a:solidFill>
                  <a:effectLst/>
                  <a:latin typeface="Barlow" panose="00000500000000000000" pitchFamily="2" charset="0"/>
                </a:rPr>
                <a:t>Expo </a:t>
              </a:r>
              <a:r>
                <a:rPr lang="fr-FR" sz="1800" b="0" i="0" u="none" strike="noStrike" dirty="0" err="1">
                  <a:solidFill>
                    <a:srgbClr val="212529"/>
                  </a:solidFill>
                  <a:effectLst/>
                  <a:latin typeface="Barlow" panose="00000500000000000000" pitchFamily="2" charset="0"/>
                </a:rPr>
                <a:t>Greater</a:t>
              </a:r>
              <a:r>
                <a:rPr lang="fr-FR" sz="1800" b="0" i="0" u="none" strike="noStrike" dirty="0">
                  <a:solidFill>
                    <a:srgbClr val="212529"/>
                  </a:solidFill>
                  <a:effectLst/>
                  <a:latin typeface="Barlow" panose="00000500000000000000" pitchFamily="2" charset="0"/>
                </a:rPr>
                <a:t> Amsterdam in </a:t>
              </a:r>
              <a:r>
                <a:rPr lang="fr-FR" sz="1800" b="0" i="0" u="none" strike="noStrike" dirty="0" err="1">
                  <a:solidFill>
                    <a:srgbClr val="212529"/>
                  </a:solidFill>
                  <a:effectLst/>
                  <a:latin typeface="Barlow" panose="00000500000000000000" pitchFamily="2" charset="0"/>
                </a:rPr>
                <a:t>Vijfhuizen</a:t>
              </a:r>
              <a:r>
                <a:rPr lang="fr-FR" sz="1800" b="0" i="0" u="none" strike="noStrike" dirty="0">
                  <a:solidFill>
                    <a:srgbClr val="212529"/>
                  </a:solidFill>
                  <a:effectLst/>
                  <a:latin typeface="Barlow" panose="00000500000000000000" pitchFamily="2" charset="0"/>
                </a:rPr>
                <a:t>, </a:t>
              </a:r>
              <a:r>
                <a:rPr lang="fr-FR" sz="1800" dirty="0">
                  <a:solidFill>
                    <a:srgbClr val="212529"/>
                  </a:solidFill>
                  <a:latin typeface="Barlow" panose="00000500000000000000" pitchFamily="2" charset="0"/>
                </a:rPr>
                <a:t>Pays-Bas</a:t>
              </a:r>
              <a:endParaRPr lang="fr-FR" sz="1800" dirty="0">
                <a:latin typeface="Barlow" panose="00000500000000000000" pitchFamily="2" charset="0"/>
              </a:endParaRPr>
            </a:p>
          </p:txBody>
        </p:sp>
        <p:pic>
          <p:nvPicPr>
            <p:cNvPr id="2050" name="Picture 2" descr="IFTF 2025 - International Floriculture Trade Fair">
              <a:extLst>
                <a:ext uri="{FF2B5EF4-FFF2-40B4-BE49-F238E27FC236}">
                  <a16:creationId xmlns:a16="http://schemas.microsoft.com/office/drawing/2014/main" id="{19175EC3-CF4B-9C9D-A364-3A33C37D16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762" y="2808476"/>
              <a:ext cx="3233117" cy="1225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Accolade ouvrante 1">
              <a:extLst>
                <a:ext uri="{FF2B5EF4-FFF2-40B4-BE49-F238E27FC236}">
                  <a16:creationId xmlns:a16="http://schemas.microsoft.com/office/drawing/2014/main" id="{0EBB5ED2-5F4F-3019-F1F4-6E130FF52AFB}"/>
                </a:ext>
              </a:extLst>
            </p:cNvPr>
            <p:cNvSpPr/>
            <p:nvPr/>
          </p:nvSpPr>
          <p:spPr>
            <a:xfrm>
              <a:off x="4750125" y="2090692"/>
              <a:ext cx="430925" cy="2676617"/>
            </a:xfrm>
            <a:prstGeom prst="leftBrace">
              <a:avLst>
                <a:gd name="adj1" fmla="val 29821"/>
                <a:gd name="adj2" fmla="val 50964"/>
              </a:avLst>
            </a:prstGeom>
            <a:ln w="190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>
                <a:latin typeface="Barlow" panose="00000500000000000000" pitchFamily="2" charset="0"/>
              </a:endParaRPr>
            </a:p>
          </p:txBody>
        </p:sp>
      </p:grp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FFFD5A82-5ECA-AB6E-7D41-95D946F3C4E2}"/>
              </a:ext>
            </a:extLst>
          </p:cNvPr>
          <p:cNvSpPr txBox="1">
            <a:spLocks/>
          </p:cNvSpPr>
          <p:nvPr/>
        </p:nvSpPr>
        <p:spPr>
          <a:xfrm>
            <a:off x="961081" y="5172738"/>
            <a:ext cx="10269838" cy="12257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fr-FR" sz="2000" u="sng" dirty="0">
                <a:latin typeface="Barlow" panose="00000500000000000000" pitchFamily="2" charset="0"/>
              </a:rPr>
              <a:t>Objectif :</a:t>
            </a:r>
            <a:r>
              <a:rPr lang="fr-FR" sz="2000" dirty="0">
                <a:latin typeface="Barlow" panose="00000500000000000000" pitchFamily="2" charset="0"/>
              </a:rPr>
              <a:t> Mettre en relation les </a:t>
            </a:r>
            <a:r>
              <a:rPr lang="fr-FR" sz="2000" b="1" dirty="0">
                <a:latin typeface="Barlow" panose="00000500000000000000" pitchFamily="2" charset="0"/>
              </a:rPr>
              <a:t>sélectionneurs</a:t>
            </a:r>
            <a:r>
              <a:rPr lang="fr-FR" sz="2000" dirty="0">
                <a:latin typeface="Barlow" panose="00000500000000000000" pitchFamily="2" charset="0"/>
              </a:rPr>
              <a:t> et les </a:t>
            </a:r>
            <a:r>
              <a:rPr lang="fr-FR" sz="2000" b="1" dirty="0">
                <a:latin typeface="Barlow" panose="00000500000000000000" pitchFamily="2" charset="0"/>
              </a:rPr>
              <a:t>producteurs</a:t>
            </a:r>
            <a:r>
              <a:rPr lang="fr-FR" sz="2000" dirty="0">
                <a:latin typeface="Barlow" panose="00000500000000000000" pitchFamily="2" charset="0"/>
              </a:rPr>
              <a:t>, les </a:t>
            </a:r>
            <a:r>
              <a:rPr lang="fr-FR" sz="2000" b="1" dirty="0">
                <a:latin typeface="Barlow" panose="00000500000000000000" pitchFamily="2" charset="0"/>
              </a:rPr>
              <a:t>innovateurs</a:t>
            </a:r>
            <a:r>
              <a:rPr lang="fr-FR" sz="2000" dirty="0">
                <a:latin typeface="Barlow" panose="00000500000000000000" pitchFamily="2" charset="0"/>
              </a:rPr>
              <a:t> et leurs </a:t>
            </a:r>
            <a:r>
              <a:rPr lang="fr-FR" sz="2000" b="1" dirty="0">
                <a:latin typeface="Barlow" panose="00000500000000000000" pitchFamily="2" charset="0"/>
              </a:rPr>
              <a:t>partenaires potentiels</a:t>
            </a:r>
            <a:r>
              <a:rPr lang="fr-FR" sz="2000" dirty="0">
                <a:latin typeface="Barlow" panose="00000500000000000000" pitchFamily="2" charset="0"/>
              </a:rPr>
              <a:t>, les </a:t>
            </a:r>
            <a:r>
              <a:rPr lang="fr-FR" sz="2000" b="1" dirty="0">
                <a:latin typeface="Barlow" panose="00000500000000000000" pitchFamily="2" charset="0"/>
              </a:rPr>
              <a:t>exportateurs</a:t>
            </a:r>
            <a:r>
              <a:rPr lang="fr-FR" sz="2000" dirty="0">
                <a:latin typeface="Barlow" panose="00000500000000000000" pitchFamily="2" charset="0"/>
              </a:rPr>
              <a:t> et les </a:t>
            </a:r>
            <a:r>
              <a:rPr lang="fr-FR" sz="2000" b="1" dirty="0">
                <a:latin typeface="Barlow" panose="00000500000000000000" pitchFamily="2" charset="0"/>
              </a:rPr>
              <a:t>acheteurs</a:t>
            </a:r>
            <a:r>
              <a:rPr lang="fr-FR" sz="2000" dirty="0">
                <a:latin typeface="Barlow" panose="00000500000000000000" pitchFamily="2" charset="0"/>
              </a:rPr>
              <a:t>, et de réunir sous un même toit toute la chaîne d'approvisionnement florale pour se connecter et créer des réseaux.</a:t>
            </a:r>
          </a:p>
        </p:txBody>
      </p:sp>
      <p:pic>
        <p:nvPicPr>
          <p:cNvPr id="12" name="Picture 2" descr="IFTF 2025 - International Floriculture Trade Fair">
            <a:extLst>
              <a:ext uri="{FF2B5EF4-FFF2-40B4-BE49-F238E27FC236}">
                <a16:creationId xmlns:a16="http://schemas.microsoft.com/office/drawing/2014/main" id="{8383E65F-1CB5-9249-136D-47A39AB7E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839" y="678451"/>
            <a:ext cx="2487549" cy="18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A3E1546-9294-4A00-0851-B683507FFD17}"/>
              </a:ext>
            </a:extLst>
          </p:cNvPr>
          <p:cNvSpPr txBox="1"/>
          <p:nvPr/>
        </p:nvSpPr>
        <p:spPr>
          <a:xfrm>
            <a:off x="10841964" y="2549214"/>
            <a:ext cx="955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Source : </a:t>
            </a:r>
            <a:r>
              <a:rPr lang="fr-FR" sz="800" dirty="0">
                <a:hlinkClick r:id="rId8"/>
              </a:rPr>
              <a:t>IFTF</a:t>
            </a:r>
            <a:r>
              <a:rPr lang="fr-FR" sz="800" dirty="0"/>
              <a:t>, 2025 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9442286-50E9-6C59-1084-1241782901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7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02"/>
    </mc:Choice>
    <mc:Fallback xmlns="">
      <p:transition spd="slow" advTm="64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FD915-80F6-936E-19C5-0663B33B2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897DFD-9BC5-12B4-5545-5B7D2B6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12/11/2025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17D2C25-8C63-EC58-0DCB-95562F396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20384-A52F-4CC5-BE58-B0C22ACC9DD2}" type="slidenum">
              <a:rPr lang="fr-FR" smtClean="0"/>
              <a:t>9</a:t>
            </a:fld>
            <a:endParaRPr lang="fr-FR"/>
          </a:p>
        </p:txBody>
      </p:sp>
      <p:sp>
        <p:nvSpPr>
          <p:cNvPr id="6" name="Google Shape;504;p70">
            <a:extLst>
              <a:ext uri="{FF2B5EF4-FFF2-40B4-BE49-F238E27FC236}">
                <a16:creationId xmlns:a16="http://schemas.microsoft.com/office/drawing/2014/main" id="{FF2BA5A8-333B-D774-352B-D290DE9C4D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 dirty="0">
                <a:latin typeface="DM Serif Text" pitchFamily="2" charset="0"/>
              </a:rPr>
              <a:t>Ordre du jour </a:t>
            </a:r>
          </a:p>
        </p:txBody>
      </p:sp>
      <p:sp>
        <p:nvSpPr>
          <p:cNvPr id="18" name="Google Shape;580;p74">
            <a:extLst>
              <a:ext uri="{FF2B5EF4-FFF2-40B4-BE49-F238E27FC236}">
                <a16:creationId xmlns:a16="http://schemas.microsoft.com/office/drawing/2014/main" id="{993BDB45-C482-8851-26B3-CB310D6580C5}"/>
              </a:ext>
            </a:extLst>
          </p:cNvPr>
          <p:cNvSpPr txBox="1">
            <a:spLocks/>
          </p:cNvSpPr>
          <p:nvPr/>
        </p:nvSpPr>
        <p:spPr>
          <a:xfrm>
            <a:off x="2209516" y="1619675"/>
            <a:ext cx="1866330" cy="831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Filets </a:t>
            </a:r>
            <a:r>
              <a:rPr lang="fr-FR" sz="1600" dirty="0" err="1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Alt’Carpo</a:t>
            </a:r>
            <a:endParaRPr lang="fr-FR" sz="1600" dirty="0">
              <a:solidFill>
                <a:schemeClr val="tx1">
                  <a:lumMod val="25000"/>
                  <a:lumOff val="75000"/>
                </a:schemeClr>
              </a:solidFill>
              <a:latin typeface="Barlow" panose="00000500000000000000" pitchFamily="2" charset="0"/>
            </a:endParaRPr>
          </a:p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SUSTAINABLE</a:t>
            </a:r>
          </a:p>
        </p:txBody>
      </p:sp>
      <p:sp>
        <p:nvSpPr>
          <p:cNvPr id="23" name="Google Shape;585;p74">
            <a:extLst>
              <a:ext uri="{FF2B5EF4-FFF2-40B4-BE49-F238E27FC236}">
                <a16:creationId xmlns:a16="http://schemas.microsoft.com/office/drawing/2014/main" id="{C99578A5-C385-6711-756A-0049708EB2EE}"/>
              </a:ext>
            </a:extLst>
          </p:cNvPr>
          <p:cNvSpPr txBox="1">
            <a:spLocks/>
          </p:cNvSpPr>
          <p:nvPr/>
        </p:nvSpPr>
        <p:spPr>
          <a:xfrm>
            <a:off x="1751745" y="1167546"/>
            <a:ext cx="6630059" cy="7734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01. </a:t>
            </a:r>
            <a:r>
              <a:rPr lang="fr-FR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INNOVATION TECHNOLOGIQUE / PRODUIT</a:t>
            </a:r>
          </a:p>
        </p:txBody>
      </p:sp>
      <p:sp>
        <p:nvSpPr>
          <p:cNvPr id="9" name="Google Shape;577;p74">
            <a:extLst>
              <a:ext uri="{FF2B5EF4-FFF2-40B4-BE49-F238E27FC236}">
                <a16:creationId xmlns:a16="http://schemas.microsoft.com/office/drawing/2014/main" id="{C919CF65-6A87-595E-54D7-E23EC00F7A5C}"/>
              </a:ext>
            </a:extLst>
          </p:cNvPr>
          <p:cNvSpPr txBox="1">
            <a:spLocks/>
          </p:cNvSpPr>
          <p:nvPr/>
        </p:nvSpPr>
        <p:spPr>
          <a:xfrm>
            <a:off x="1751745" y="2264965"/>
            <a:ext cx="5194631" cy="77341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02. ACTUALITÉ INTERNATIONALE</a:t>
            </a:r>
          </a:p>
        </p:txBody>
      </p:sp>
      <p:sp>
        <p:nvSpPr>
          <p:cNvPr id="10" name="Google Shape;596;p74">
            <a:extLst>
              <a:ext uri="{FF2B5EF4-FFF2-40B4-BE49-F238E27FC236}">
                <a16:creationId xmlns:a16="http://schemas.microsoft.com/office/drawing/2014/main" id="{190B07AE-30A2-75D7-A92E-25271AE7C7DB}"/>
              </a:ext>
            </a:extLst>
          </p:cNvPr>
          <p:cNvSpPr txBox="1">
            <a:spLocks/>
          </p:cNvSpPr>
          <p:nvPr/>
        </p:nvSpPr>
        <p:spPr>
          <a:xfrm>
            <a:off x="1751745" y="3610594"/>
            <a:ext cx="241366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fr-FR" sz="2500" dirty="0">
                <a:latin typeface="DM Serif Text" pitchFamily="2" charset="0"/>
              </a:rPr>
              <a:t>03. COMMERCE</a:t>
            </a:r>
          </a:p>
        </p:txBody>
      </p:sp>
      <p:sp>
        <p:nvSpPr>
          <p:cNvPr id="11" name="Google Shape;578;p74">
            <a:extLst>
              <a:ext uri="{FF2B5EF4-FFF2-40B4-BE49-F238E27FC236}">
                <a16:creationId xmlns:a16="http://schemas.microsoft.com/office/drawing/2014/main" id="{A9A26B93-F97A-7CDE-4F9F-DBC39A5D45BC}"/>
              </a:ext>
            </a:extLst>
          </p:cNvPr>
          <p:cNvSpPr txBox="1">
            <a:spLocks/>
          </p:cNvSpPr>
          <p:nvPr/>
        </p:nvSpPr>
        <p:spPr>
          <a:xfrm>
            <a:off x="2209516" y="2725556"/>
            <a:ext cx="3879486" cy="8708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International </a:t>
            </a:r>
            <a:r>
              <a:rPr lang="fr-FR" sz="1600" dirty="0" err="1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week</a:t>
            </a: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 </a:t>
            </a:r>
          </a:p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International Floriculture Trade Faire </a:t>
            </a:r>
          </a:p>
        </p:txBody>
      </p:sp>
      <p:sp>
        <p:nvSpPr>
          <p:cNvPr id="12" name="Google Shape;597;p74">
            <a:extLst>
              <a:ext uri="{FF2B5EF4-FFF2-40B4-BE49-F238E27FC236}">
                <a16:creationId xmlns:a16="http://schemas.microsoft.com/office/drawing/2014/main" id="{B4BA6ED4-5043-935E-CAE7-CFA151F22C72}"/>
              </a:ext>
            </a:extLst>
          </p:cNvPr>
          <p:cNvSpPr txBox="1">
            <a:spLocks/>
          </p:cNvSpPr>
          <p:nvPr/>
        </p:nvSpPr>
        <p:spPr>
          <a:xfrm>
            <a:off x="2209516" y="3790313"/>
            <a:ext cx="5895961" cy="8602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latin typeface="Barlow" panose="00000500000000000000" pitchFamily="2" charset="0"/>
              </a:rPr>
              <a:t>Dossier : Cuivre, non-renouvellement de l’AMM par l’ANSES </a:t>
            </a:r>
          </a:p>
          <a:p>
            <a:pPr marL="0">
              <a:spcBef>
                <a:spcPts val="600"/>
              </a:spcBef>
            </a:pPr>
            <a:r>
              <a:rPr lang="fr-FR" sz="1600" dirty="0">
                <a:latin typeface="Barlow" panose="00000500000000000000" pitchFamily="2" charset="0"/>
              </a:rPr>
              <a:t>Consolidation actuelle des filières horticoles</a:t>
            </a:r>
          </a:p>
        </p:txBody>
      </p:sp>
      <p:sp>
        <p:nvSpPr>
          <p:cNvPr id="13" name="Google Shape;516;p71">
            <a:extLst>
              <a:ext uri="{FF2B5EF4-FFF2-40B4-BE49-F238E27FC236}">
                <a16:creationId xmlns:a16="http://schemas.microsoft.com/office/drawing/2014/main" id="{59353019-1840-22B8-32C2-D86B69ECBB9F}"/>
              </a:ext>
            </a:extLst>
          </p:cNvPr>
          <p:cNvSpPr txBox="1">
            <a:spLocks/>
          </p:cNvSpPr>
          <p:nvPr/>
        </p:nvSpPr>
        <p:spPr>
          <a:xfrm>
            <a:off x="1751745" y="4528852"/>
            <a:ext cx="6829547" cy="5628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04. ORGANISATION ET ACTEURS DE LA FILIÈRE</a:t>
            </a:r>
            <a:endParaRPr lang="fr-FR" sz="2500" dirty="0">
              <a:solidFill>
                <a:schemeClr val="tx1">
                  <a:lumMod val="25000"/>
                  <a:lumOff val="75000"/>
                </a:schemeClr>
              </a:solidFill>
              <a:latin typeface="DM Serif Text" pitchFamily="2" charset="0"/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4DF14B86-6F10-6930-26B3-01DA5CD0B38A}"/>
              </a:ext>
            </a:extLst>
          </p:cNvPr>
          <p:cNvSpPr txBox="1">
            <a:spLocks/>
          </p:cNvSpPr>
          <p:nvPr/>
        </p:nvSpPr>
        <p:spPr>
          <a:xfrm>
            <a:off x="2209516" y="4950270"/>
            <a:ext cx="5770879" cy="1242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Concours National de Reconnaissance des Végétaux </a:t>
            </a:r>
          </a:p>
          <a:p>
            <a:pPr marL="0">
              <a:spcBef>
                <a:spcPts val="600"/>
              </a:spcBef>
            </a:pPr>
            <a:r>
              <a:rPr lang="fr-FR" sz="1600" dirty="0" err="1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Worldskills</a:t>
            </a:r>
            <a:endParaRPr lang="fr-FR" sz="1600" dirty="0">
              <a:solidFill>
                <a:schemeClr val="tx1">
                  <a:lumMod val="25000"/>
                  <a:lumOff val="75000"/>
                </a:schemeClr>
              </a:solidFill>
              <a:latin typeface="Barlow" panose="00000500000000000000" pitchFamily="2" charset="0"/>
            </a:endParaRPr>
          </a:p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Création d’une association des laboratoires de CIV végétale</a:t>
            </a:r>
          </a:p>
          <a:p>
            <a:pPr marL="0">
              <a:spcBef>
                <a:spcPts val="600"/>
              </a:spcBef>
            </a:pPr>
            <a:r>
              <a:rPr lang="fr-FR" sz="1600" dirty="0">
                <a:solidFill>
                  <a:schemeClr val="tx1">
                    <a:lumMod val="25000"/>
                    <a:lumOff val="75000"/>
                  </a:schemeClr>
                </a:solidFill>
                <a:latin typeface="Barlow" panose="00000500000000000000" pitchFamily="2" charset="0"/>
              </a:rPr>
              <a:t>Partenariat ASTREDHOR – Lien Horticole </a:t>
            </a: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5378BAB5-DE96-365B-1B9C-D29299B07BAD}"/>
              </a:ext>
            </a:extLst>
          </p:cNvPr>
          <p:cNvSpPr txBox="1">
            <a:spLocks/>
          </p:cNvSpPr>
          <p:nvPr/>
        </p:nvSpPr>
        <p:spPr>
          <a:xfrm>
            <a:off x="1751745" y="6146898"/>
            <a:ext cx="2250831" cy="574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2500" dirty="0">
                <a:solidFill>
                  <a:schemeClr val="tx1">
                    <a:lumMod val="25000"/>
                    <a:lumOff val="75000"/>
                  </a:schemeClr>
                </a:solidFill>
                <a:latin typeface="DM Serif Text" pitchFamily="2" charset="0"/>
              </a:rPr>
              <a:t>05. AGENDA</a:t>
            </a:r>
            <a:endParaRPr lang="fr-FR" sz="2500" dirty="0">
              <a:solidFill>
                <a:schemeClr val="tx1">
                  <a:lumMod val="25000"/>
                  <a:lumOff val="75000"/>
                </a:schemeClr>
              </a:solidFill>
              <a:latin typeface="DM Serif Text" pitchFamily="2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051AAC8-DF7A-5061-3317-57E514A96B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4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9"/>
    </mc:Choice>
    <mc:Fallback xmlns="">
      <p:transition spd="slow" advTm="5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 3">
      <a:dk1>
        <a:srgbClr val="27221C"/>
      </a:dk1>
      <a:lt1>
        <a:srgbClr val="FFFFFF"/>
      </a:lt1>
      <a:dk2>
        <a:srgbClr val="EBDBB9"/>
      </a:dk2>
      <a:lt2>
        <a:srgbClr val="544534"/>
      </a:lt2>
      <a:accent1>
        <a:srgbClr val="79604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1398</TotalTime>
  <Words>2483</Words>
  <Application>Microsoft Office PowerPoint</Application>
  <PresentationFormat>Grand écran</PresentationFormat>
  <Paragraphs>307</Paragraphs>
  <Slides>22</Slides>
  <Notes>3</Notes>
  <HiddenSlides>0</HiddenSlides>
  <MMClips>20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2" baseType="lpstr">
      <vt:lpstr>Arial</vt:lpstr>
      <vt:lpstr>Barlow</vt:lpstr>
      <vt:lpstr>Calibri</vt:lpstr>
      <vt:lpstr>Calibri Light</vt:lpstr>
      <vt:lpstr>Courier New</vt:lpstr>
      <vt:lpstr>DM Serif Text</vt:lpstr>
      <vt:lpstr>inherit</vt:lpstr>
      <vt:lpstr>Montserrat</vt:lpstr>
      <vt:lpstr>Wingdings</vt:lpstr>
      <vt:lpstr>Thème Office</vt:lpstr>
      <vt:lpstr>Revue de Presse</vt:lpstr>
      <vt:lpstr>Ordre du jour </vt:lpstr>
      <vt:lpstr>Ordre du jour </vt:lpstr>
      <vt:lpstr>Innovation technologique / produit</vt:lpstr>
      <vt:lpstr>Innovation technologique / produit</vt:lpstr>
      <vt:lpstr>Ordre du jour </vt:lpstr>
      <vt:lpstr>Actualité internationale</vt:lpstr>
      <vt:lpstr>Actualité internationale</vt:lpstr>
      <vt:lpstr>Ordre du jour </vt:lpstr>
      <vt:lpstr>Commerce</vt:lpstr>
      <vt:lpstr>Commerce</vt:lpstr>
      <vt:lpstr>Commerce</vt:lpstr>
      <vt:lpstr>Ordre du jour </vt:lpstr>
      <vt:lpstr>Organisation et acteurs de la filière</vt:lpstr>
      <vt:lpstr>Organisation et acteurs de la filière</vt:lpstr>
      <vt:lpstr>Organisation et acteurs de la filière</vt:lpstr>
      <vt:lpstr>Organisation et acteurs de la filière</vt:lpstr>
      <vt:lpstr>Ordre du jour </vt:lpstr>
      <vt:lpstr>Agenda</vt:lpstr>
      <vt:lpstr>Merci de votre attention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Revue de Presse</dc:title>
  <dc:creator>Ael M-G</dc:creator>
  <cp:lastModifiedBy>Ael M-G</cp:lastModifiedBy>
  <cp:revision>54</cp:revision>
  <dcterms:created xsi:type="dcterms:W3CDTF">2025-11-05T19:24:15Z</dcterms:created>
  <dcterms:modified xsi:type="dcterms:W3CDTF">2025-11-12T13:33:54Z</dcterms:modified>
</cp:coreProperties>
</file>