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Arial Bold"/>
      <p:regular r:id="rId29"/>
    </p:embeddedFont>
    <p:embeddedFont>
      <p:font typeface="Open Sans" panose="020B0606030504020204" pitchFamily="34" charset="0"/>
      <p:regular r:id="rId30"/>
      <p:bold r:id="rId31"/>
    </p:embeddedFont>
    <p:embeddedFont>
      <p:font typeface="Open Sans Bold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07058" y="304398"/>
            <a:ext cx="9502669" cy="950266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893802" y="5659154"/>
            <a:ext cx="9296778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5901082" y="7236802"/>
            <a:ext cx="8289498" cy="225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7"/>
              </a:lnSpc>
            </a:pPr>
            <a:r>
              <a:rPr lang="en-US" sz="4126" b="1">
                <a:solidFill>
                  <a:srgbClr val="3C690D"/>
                </a:solidFill>
                <a:latin typeface="Arial Bold"/>
                <a:ea typeface="Arial Bold"/>
                <a:cs typeface="Arial Bold"/>
                <a:sym typeface="Arial Bold"/>
              </a:rPr>
              <a:t>AMIDOU Abdou Rachad</a:t>
            </a:r>
          </a:p>
          <a:p>
            <a:pPr algn="l">
              <a:lnSpc>
                <a:spcPts val="5777"/>
              </a:lnSpc>
            </a:pPr>
            <a:r>
              <a:rPr lang="en-US" sz="4126" b="1">
                <a:solidFill>
                  <a:srgbClr val="3C690D"/>
                </a:solidFill>
                <a:latin typeface="Arial Bold"/>
                <a:ea typeface="Arial Bold"/>
                <a:cs typeface="Arial Bold"/>
                <a:sym typeface="Arial Bold"/>
              </a:rPr>
              <a:t>GUEYE Papa Mory</a:t>
            </a:r>
          </a:p>
          <a:p>
            <a:pPr algn="l">
              <a:lnSpc>
                <a:spcPts val="5777"/>
              </a:lnSpc>
            </a:pPr>
            <a:r>
              <a:rPr lang="en-US" sz="4126" b="1">
                <a:solidFill>
                  <a:srgbClr val="3C690D"/>
                </a:solidFill>
                <a:latin typeface="Arial Bold"/>
                <a:ea typeface="Arial Bold"/>
                <a:cs typeface="Arial Bold"/>
                <a:sym typeface="Arial Bold"/>
              </a:rPr>
              <a:t>VERDEAUX Louanne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75237" y="6254588"/>
            <a:ext cx="8933908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Présenté par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3802" y="2598680"/>
            <a:ext cx="13759249" cy="279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17"/>
              </a:lnSpc>
            </a:pPr>
            <a:r>
              <a:rPr lang="en-US" sz="10017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REVUE DE PRESSE </a:t>
            </a:r>
          </a:p>
          <a:p>
            <a:pPr algn="l">
              <a:lnSpc>
                <a:spcPts val="10017"/>
              </a:lnSpc>
            </a:pPr>
            <a:r>
              <a:rPr lang="en-US" sz="10017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Semaine 47</a:t>
            </a:r>
          </a:p>
        </p:txBody>
      </p:sp>
      <p:sp>
        <p:nvSpPr>
          <p:cNvPr id="9" name="Freeform 9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9BBD5C7-D502-F17D-CD2E-86094FFE8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3"/>
    </mc:Choice>
    <mc:Fallback>
      <p:transition spd="slow" advTm="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4499" y="247254"/>
            <a:ext cx="9388999" cy="938899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27122" y="4155083"/>
            <a:ext cx="12366788" cy="311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0"/>
              </a:lnSpc>
            </a:pPr>
            <a:r>
              <a:rPr lang="en-US" sz="100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03- ORGANISATION &amp; ACTEURS</a:t>
            </a:r>
          </a:p>
        </p:txBody>
      </p:sp>
      <p:sp>
        <p:nvSpPr>
          <p:cNvPr id="6" name="Freeform 6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712245" y="1221577"/>
            <a:ext cx="3050290" cy="2323767"/>
          </a:xfrm>
          <a:custGeom>
            <a:avLst/>
            <a:gdLst/>
            <a:ahLst/>
            <a:cxnLst/>
            <a:rect l="l" t="t" r="r" b="b"/>
            <a:pathLst>
              <a:path w="3050290" h="2323767">
                <a:moveTo>
                  <a:pt x="0" y="0"/>
                </a:moveTo>
                <a:lnTo>
                  <a:pt x="3050290" y="0"/>
                </a:lnTo>
                <a:lnTo>
                  <a:pt x="3050290" y="2323767"/>
                </a:lnTo>
                <a:lnTo>
                  <a:pt x="0" y="2323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7593910" y="9588627"/>
            <a:ext cx="33402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CDE279B-118A-9CFB-E978-764AECB22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7"/>
    </mc:Choice>
    <mc:Fallback>
      <p:transition spd="slow" advTm="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88716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4874" y="3098029"/>
            <a:ext cx="10390864" cy="705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02"/>
              </a:lnSpc>
            </a:pPr>
            <a:r>
              <a:rPr lang="en-US" sz="3300" b="1" spc="122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Problèmes majeurs :</a:t>
            </a:r>
          </a:p>
          <a:p>
            <a:pPr marL="690882" lvl="1" indent="-345441" algn="just">
              <a:lnSpc>
                <a:spcPts val="6208"/>
              </a:lnSpc>
              <a:buFont typeface="Arial"/>
              <a:buChar char="•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Coopérative UNICOQUE, perd une grande partie de sa récolte de noisette.</a:t>
            </a:r>
          </a:p>
          <a:p>
            <a:pPr marL="690882" lvl="1" indent="-345441" algn="just">
              <a:lnSpc>
                <a:spcPts val="6208"/>
              </a:lnSpc>
              <a:buFont typeface="Arial"/>
              <a:buChar char="•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Les principales organisations =&gt; la surtransposition française “</a:t>
            </a:r>
            <a:r>
              <a:rPr lang="en-US" sz="3200" b="1" spc="118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à contre courant</a:t>
            </a: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” des autres pays européens =&gt; Même moyen de protection </a:t>
            </a:r>
          </a:p>
          <a:p>
            <a:pPr marL="690882" lvl="1" indent="-345441" algn="just">
              <a:lnSpc>
                <a:spcPts val="6208"/>
              </a:lnSpc>
              <a:buFont typeface="Arial"/>
              <a:buChar char="•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Loi 2016</a:t>
            </a:r>
          </a:p>
          <a:p>
            <a:pPr algn="just">
              <a:lnSpc>
                <a:spcPts val="6208"/>
              </a:lnSpc>
            </a:pPr>
            <a:endParaRPr lang="en-US" sz="3200" spc="118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79414" y="2368123"/>
            <a:ext cx="6448520" cy="64485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613" y="0"/>
                  </a:moveTo>
                  <a:lnTo>
                    <a:pt x="785187" y="0"/>
                  </a:lnTo>
                  <a:cubicBezTo>
                    <a:pt x="800437" y="0"/>
                    <a:pt x="812800" y="12363"/>
                    <a:pt x="812800" y="27613"/>
                  </a:cubicBezTo>
                  <a:lnTo>
                    <a:pt x="812800" y="785187"/>
                  </a:lnTo>
                  <a:cubicBezTo>
                    <a:pt x="812800" y="800437"/>
                    <a:pt x="800437" y="812800"/>
                    <a:pt x="785187" y="812800"/>
                  </a:cubicBezTo>
                  <a:lnTo>
                    <a:pt x="27613" y="812800"/>
                  </a:lnTo>
                  <a:cubicBezTo>
                    <a:pt x="12363" y="812800"/>
                    <a:pt x="0" y="800437"/>
                    <a:pt x="0" y="785187"/>
                  </a:cubicBezTo>
                  <a:lnTo>
                    <a:pt x="0" y="27613"/>
                  </a:lnTo>
                  <a:cubicBezTo>
                    <a:pt x="0" y="12363"/>
                    <a:pt x="12363" y="0"/>
                    <a:pt x="27613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6443180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Organisation et acteurs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665" y="1442380"/>
            <a:ext cx="11811696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Crise des Filières Agricoles Françaises (1/2)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3910" y="9588627"/>
            <a:ext cx="33402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63945" y="9529476"/>
            <a:ext cx="295990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(Inghirami-Benaroch, 2024)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76B61EB-D5D3-C273-2486-B7B50500B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80"/>
    </mc:Choice>
    <mc:Fallback>
      <p:transition spd="slow" advTm="4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88716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72247" y="2304075"/>
            <a:ext cx="10390864" cy="783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2" lvl="1" indent="-356236" algn="just">
              <a:lnSpc>
                <a:spcPts val="6402"/>
              </a:lnSpc>
              <a:buFont typeface="Arial"/>
              <a:buChar char="•"/>
            </a:pPr>
            <a:r>
              <a:rPr lang="en-US" sz="3300" b="1" spc="122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Réactions et Solutions</a:t>
            </a:r>
          </a:p>
          <a:p>
            <a:pPr marL="1381764" lvl="2" indent="-460588" algn="just">
              <a:lnSpc>
                <a:spcPts val="6208"/>
              </a:lnSpc>
              <a:buFont typeface="Arial"/>
              <a:buChar char="⚬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Demandes des producteurs : Égalité des moyens de protection avec les pays européens.</a:t>
            </a:r>
          </a:p>
          <a:p>
            <a:pPr marL="1381764" lvl="2" indent="-460588" algn="just">
              <a:lnSpc>
                <a:spcPts val="6208"/>
              </a:lnSpc>
              <a:buFont typeface="Arial"/>
              <a:buChar char="⚬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Proposition de loi n°384 (oct. 2024) :</a:t>
            </a:r>
          </a:p>
          <a:p>
            <a:pPr marL="2072646" lvl="3" indent="-518162" algn="just">
              <a:lnSpc>
                <a:spcPts val="6208"/>
              </a:lnSpc>
              <a:buFont typeface="Arial"/>
              <a:buChar char="￭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Harmoniser les règles phytosanitaires avec l’Europe.</a:t>
            </a:r>
          </a:p>
          <a:p>
            <a:pPr marL="2072646" lvl="3" indent="-518162" algn="just">
              <a:lnSpc>
                <a:spcPts val="6208"/>
              </a:lnSpc>
              <a:buFont typeface="Arial"/>
              <a:buChar char="￭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Portée par des parlementaires pour sauver les filières menacées.</a:t>
            </a:r>
          </a:p>
          <a:p>
            <a:pPr algn="just">
              <a:lnSpc>
                <a:spcPts val="6208"/>
              </a:lnSpc>
            </a:pPr>
            <a:endParaRPr lang="en-US" sz="3200" spc="118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79414" y="2368123"/>
            <a:ext cx="6448520" cy="64485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613" y="0"/>
                  </a:moveTo>
                  <a:lnTo>
                    <a:pt x="785187" y="0"/>
                  </a:lnTo>
                  <a:cubicBezTo>
                    <a:pt x="800437" y="0"/>
                    <a:pt x="812800" y="12363"/>
                    <a:pt x="812800" y="27613"/>
                  </a:cubicBezTo>
                  <a:lnTo>
                    <a:pt x="812800" y="785187"/>
                  </a:lnTo>
                  <a:cubicBezTo>
                    <a:pt x="812800" y="800437"/>
                    <a:pt x="800437" y="812800"/>
                    <a:pt x="785187" y="812800"/>
                  </a:cubicBezTo>
                  <a:lnTo>
                    <a:pt x="27613" y="812800"/>
                  </a:lnTo>
                  <a:cubicBezTo>
                    <a:pt x="12363" y="812800"/>
                    <a:pt x="0" y="800437"/>
                    <a:pt x="0" y="785187"/>
                  </a:cubicBezTo>
                  <a:lnTo>
                    <a:pt x="0" y="27613"/>
                  </a:lnTo>
                  <a:cubicBezTo>
                    <a:pt x="0" y="12363"/>
                    <a:pt x="12363" y="0"/>
                    <a:pt x="27613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6443180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Organisation et acteurs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665" y="1442380"/>
            <a:ext cx="11811696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Crise des Filières Agricoles Françaises (2/2)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63945" y="9529476"/>
            <a:ext cx="295990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(Inghirami-Benaroch, 2024)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EA96BA4-AF62-47D2-9841-769AF021C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74"/>
    </mc:Choice>
    <mc:Fallback>
      <p:transition spd="slow" advTm="3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0783" y="0"/>
            <a:ext cx="9658966" cy="96589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676343" y="2165595"/>
            <a:ext cx="2659044" cy="2663887"/>
          </a:xfrm>
          <a:custGeom>
            <a:avLst/>
            <a:gdLst/>
            <a:ahLst/>
            <a:cxnLst/>
            <a:rect l="l" t="t" r="r" b="b"/>
            <a:pathLst>
              <a:path w="2659044" h="2663887">
                <a:moveTo>
                  <a:pt x="0" y="0"/>
                </a:moveTo>
                <a:lnTo>
                  <a:pt x="2659044" y="0"/>
                </a:lnTo>
                <a:lnTo>
                  <a:pt x="2659044" y="2663888"/>
                </a:lnTo>
                <a:lnTo>
                  <a:pt x="0" y="26638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6731430" y="5397047"/>
            <a:ext cx="10322547" cy="16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20"/>
              </a:lnSpc>
            </a:pPr>
            <a:r>
              <a:rPr lang="en-US" sz="100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04- COMMERCE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FB38C55-B014-5936-0DE6-5AA0AAEA4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"/>
    </mc:Choice>
    <mc:Fallback>
      <p:transition spd="slow" advTm="4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9175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89245" y="2397101"/>
            <a:ext cx="7224888" cy="6448520"/>
            <a:chOff x="0" y="0"/>
            <a:chExt cx="91065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0657" cy="812800"/>
            </a:xfrm>
            <a:custGeom>
              <a:avLst/>
              <a:gdLst/>
              <a:ahLst/>
              <a:cxnLst/>
              <a:rect l="l" t="t" r="r" b="b"/>
              <a:pathLst>
                <a:path w="910657" h="812800">
                  <a:moveTo>
                    <a:pt x="24646" y="0"/>
                  </a:moveTo>
                  <a:lnTo>
                    <a:pt x="886011" y="0"/>
                  </a:lnTo>
                  <a:cubicBezTo>
                    <a:pt x="899623" y="0"/>
                    <a:pt x="910657" y="11034"/>
                    <a:pt x="910657" y="24646"/>
                  </a:cubicBezTo>
                  <a:lnTo>
                    <a:pt x="910657" y="788154"/>
                  </a:lnTo>
                  <a:cubicBezTo>
                    <a:pt x="910657" y="801766"/>
                    <a:pt x="899623" y="812800"/>
                    <a:pt x="886011" y="812800"/>
                  </a:cubicBezTo>
                  <a:lnTo>
                    <a:pt x="24646" y="812800"/>
                  </a:lnTo>
                  <a:cubicBezTo>
                    <a:pt x="11034" y="812800"/>
                    <a:pt x="0" y="801766"/>
                    <a:pt x="0" y="788154"/>
                  </a:cubicBezTo>
                  <a:lnTo>
                    <a:pt x="0" y="24646"/>
                  </a:lnTo>
                  <a:cubicBezTo>
                    <a:pt x="0" y="11034"/>
                    <a:pt x="11034" y="0"/>
                    <a:pt x="24646" y="0"/>
                  </a:cubicBezTo>
                  <a:close/>
                </a:path>
              </a:pathLst>
            </a:custGeom>
            <a:blipFill>
              <a:blip r:embed="rId4"/>
              <a:stretch>
                <a:fillRect l="-83714" r="-8371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2247" y="2847000"/>
            <a:ext cx="9599552" cy="6333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2" lvl="1" indent="-356236" algn="just">
              <a:lnSpc>
                <a:spcPts val="6402"/>
              </a:lnSpc>
              <a:buFont typeface="Arial"/>
              <a:buChar char="•"/>
            </a:pPr>
            <a:r>
              <a:rPr lang="en-US" sz="3300" b="1" spc="122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Décision du Conseil d’État :</a:t>
            </a:r>
          </a:p>
          <a:p>
            <a:pPr marL="1381764" lvl="2" indent="-460588" algn="just">
              <a:lnSpc>
                <a:spcPts val="6208"/>
              </a:lnSpc>
              <a:buFont typeface="Arial"/>
              <a:buChar char="⚬"/>
            </a:pP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Deuxième version du décret déjà rejetée en </a:t>
            </a:r>
            <a:r>
              <a:rPr lang="en-US" sz="3200" b="1" spc="118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2022</a:t>
            </a: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pour des raisons juridiques.</a:t>
            </a:r>
          </a:p>
          <a:p>
            <a:pPr marL="1381764" lvl="2" indent="-460588" algn="just">
              <a:lnSpc>
                <a:spcPts val="6208"/>
              </a:lnSpc>
              <a:buFont typeface="Arial"/>
              <a:buChar char="⚬"/>
            </a:pPr>
            <a:r>
              <a:rPr lang="en-US" sz="3200" b="1" spc="118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Raison</a:t>
            </a:r>
            <a:r>
              <a:rPr lang="en-US" sz="3200" spc="11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Non-respect des procédures européennes.</a:t>
            </a:r>
          </a:p>
          <a:p>
            <a:pPr marL="712472" lvl="1" indent="-356236" algn="just">
              <a:lnSpc>
                <a:spcPts val="6402"/>
              </a:lnSpc>
              <a:buFont typeface="Arial"/>
              <a:buChar char="•"/>
            </a:pPr>
            <a:r>
              <a:rPr lang="en-US" sz="3300" b="1" spc="122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Enjeu </a:t>
            </a:r>
            <a:r>
              <a:rPr lang="en-US" sz="3300" spc="122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: Harmonisation des normes européennes sur les emballages inutiles.</a:t>
            </a:r>
          </a:p>
          <a:p>
            <a:pPr algn="just">
              <a:lnSpc>
                <a:spcPts val="6208"/>
              </a:lnSpc>
            </a:pPr>
            <a:endParaRPr lang="en-US" sz="3300" spc="122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6443180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Commerce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665" y="1442380"/>
            <a:ext cx="11579212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Loi Agec : Interdiction des emballages en plastique (1/2)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63945" y="9529476"/>
            <a:ext cx="295990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(Elsa Casalegno, 2024)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7179985-5B7C-E127-1B53-CA4BEE688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55"/>
    </mc:Choice>
    <mc:Fallback>
      <p:transition spd="slow" advTm="4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62025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72247" y="2732700"/>
            <a:ext cx="10679061" cy="806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2" lvl="1" indent="-356236" algn="just">
              <a:lnSpc>
                <a:spcPts val="6402"/>
              </a:lnSpc>
              <a:buFont typeface="Arial"/>
              <a:buChar char="•"/>
            </a:pPr>
            <a:r>
              <a:rPr lang="en-US" sz="3300" b="1" spc="122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Contraintes :</a:t>
            </a:r>
          </a:p>
          <a:p>
            <a:pPr marL="1424943" lvl="2" indent="-474981" algn="just">
              <a:lnSpc>
                <a:spcPts val="6402"/>
              </a:lnSpc>
              <a:buFont typeface="Arial"/>
              <a:buChar char="⚬"/>
            </a:pPr>
            <a:r>
              <a:rPr lang="en-US" sz="3300" spc="122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Pression des industriels du plastique et de la filière agricole.</a:t>
            </a:r>
          </a:p>
          <a:p>
            <a:pPr marL="1424943" lvl="2" indent="-474981" algn="just">
              <a:lnSpc>
                <a:spcPts val="6402"/>
              </a:lnSpc>
              <a:buFont typeface="Arial"/>
              <a:buChar char="⚬"/>
            </a:pPr>
            <a:r>
              <a:rPr lang="en-US" sz="3300" spc="122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Respect aléatoire de la mesure en grandes surfaces.</a:t>
            </a:r>
          </a:p>
          <a:p>
            <a:pPr marL="712472" lvl="1" indent="-356236" algn="just">
              <a:lnSpc>
                <a:spcPts val="6402"/>
              </a:lnSpc>
              <a:buFont typeface="Arial"/>
              <a:buChar char="•"/>
            </a:pPr>
            <a:r>
              <a:rPr lang="en-US" sz="3300" b="1" spc="122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Trouver des solutions :</a:t>
            </a:r>
          </a:p>
          <a:p>
            <a:pPr marL="1424943" lvl="2" indent="-474981" algn="just">
              <a:lnSpc>
                <a:spcPts val="6402"/>
              </a:lnSpc>
              <a:buFont typeface="Arial"/>
              <a:buChar char="⚬"/>
            </a:pPr>
            <a:r>
              <a:rPr lang="en-US" sz="3300" spc="122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Pollution plastique : Impact alarmant sur la santé (rapport de l’OPECST, nov. 2024).</a:t>
            </a:r>
          </a:p>
          <a:p>
            <a:pPr marL="1424943" lvl="2" indent="-474981" algn="just">
              <a:lnSpc>
                <a:spcPts val="6402"/>
              </a:lnSpc>
              <a:buFont typeface="Arial"/>
              <a:buChar char="⚬"/>
            </a:pPr>
            <a:r>
              <a:rPr lang="en-US" sz="3300" spc="122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Proposition d’une nouvelle version du décret</a:t>
            </a:r>
          </a:p>
          <a:p>
            <a:pPr algn="just">
              <a:lnSpc>
                <a:spcPts val="6208"/>
              </a:lnSpc>
            </a:pPr>
            <a:endParaRPr lang="en-US" sz="3300" spc="122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12764" y="2368123"/>
            <a:ext cx="6448520" cy="64485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613" y="0"/>
                  </a:moveTo>
                  <a:lnTo>
                    <a:pt x="785187" y="0"/>
                  </a:lnTo>
                  <a:cubicBezTo>
                    <a:pt x="800437" y="0"/>
                    <a:pt x="812800" y="12363"/>
                    <a:pt x="812800" y="27613"/>
                  </a:cubicBezTo>
                  <a:lnTo>
                    <a:pt x="812800" y="785187"/>
                  </a:lnTo>
                  <a:cubicBezTo>
                    <a:pt x="812800" y="800437"/>
                    <a:pt x="800437" y="812800"/>
                    <a:pt x="785187" y="812800"/>
                  </a:cubicBezTo>
                  <a:lnTo>
                    <a:pt x="27613" y="812800"/>
                  </a:lnTo>
                  <a:cubicBezTo>
                    <a:pt x="12363" y="812800"/>
                    <a:pt x="0" y="800437"/>
                    <a:pt x="0" y="785187"/>
                  </a:cubicBezTo>
                  <a:lnTo>
                    <a:pt x="0" y="27613"/>
                  </a:lnTo>
                  <a:cubicBezTo>
                    <a:pt x="0" y="12363"/>
                    <a:pt x="12363" y="0"/>
                    <a:pt x="27613" y="0"/>
                  </a:cubicBezTo>
                  <a:close/>
                </a:path>
              </a:pathLst>
            </a:custGeom>
            <a:blipFill>
              <a:blip r:embed="rId4"/>
              <a:stretch>
                <a:fillRect l="-33333" r="-3333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6443180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Commerce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665" y="1442380"/>
            <a:ext cx="11579212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Loi Agec : Interdiction des emballages en plastique (2/2)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63945" y="9529476"/>
            <a:ext cx="295990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(Elsa Casalegno, 2024)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CAA9076-B478-680E-1F22-2EA7BD123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56"/>
    </mc:Choice>
    <mc:Fallback>
      <p:transition spd="slow" advTm="4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1075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93215" y="3284348"/>
            <a:ext cx="6434692" cy="4297204"/>
            <a:chOff x="0" y="0"/>
            <a:chExt cx="121709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7098" cy="812800"/>
            </a:xfrm>
            <a:custGeom>
              <a:avLst/>
              <a:gdLst/>
              <a:ahLst/>
              <a:cxnLst/>
              <a:rect l="l" t="t" r="r" b="b"/>
              <a:pathLst>
                <a:path w="1217098" h="812800">
                  <a:moveTo>
                    <a:pt x="27673" y="0"/>
                  </a:moveTo>
                  <a:lnTo>
                    <a:pt x="1189425" y="0"/>
                  </a:lnTo>
                  <a:cubicBezTo>
                    <a:pt x="1196765" y="0"/>
                    <a:pt x="1203803" y="2915"/>
                    <a:pt x="1208993" y="8105"/>
                  </a:cubicBezTo>
                  <a:cubicBezTo>
                    <a:pt x="1214182" y="13295"/>
                    <a:pt x="1217098" y="20333"/>
                    <a:pt x="1217098" y="27673"/>
                  </a:cubicBezTo>
                  <a:lnTo>
                    <a:pt x="1217098" y="785127"/>
                  </a:lnTo>
                  <a:cubicBezTo>
                    <a:pt x="1217098" y="792467"/>
                    <a:pt x="1214182" y="799505"/>
                    <a:pt x="1208993" y="804695"/>
                  </a:cubicBezTo>
                  <a:cubicBezTo>
                    <a:pt x="1203803" y="809885"/>
                    <a:pt x="1196765" y="812800"/>
                    <a:pt x="1189425" y="812800"/>
                  </a:cubicBezTo>
                  <a:lnTo>
                    <a:pt x="27673" y="812800"/>
                  </a:lnTo>
                  <a:cubicBezTo>
                    <a:pt x="20333" y="812800"/>
                    <a:pt x="13295" y="809885"/>
                    <a:pt x="8105" y="804695"/>
                  </a:cubicBezTo>
                  <a:cubicBezTo>
                    <a:pt x="2915" y="799505"/>
                    <a:pt x="0" y="792467"/>
                    <a:pt x="0" y="785127"/>
                  </a:cubicBezTo>
                  <a:lnTo>
                    <a:pt x="0" y="27673"/>
                  </a:lnTo>
                  <a:cubicBezTo>
                    <a:pt x="0" y="20333"/>
                    <a:pt x="2915" y="13295"/>
                    <a:pt x="8105" y="8105"/>
                  </a:cubicBezTo>
                  <a:cubicBezTo>
                    <a:pt x="13295" y="2915"/>
                    <a:pt x="20333" y="0"/>
                    <a:pt x="27673" y="0"/>
                  </a:cubicBezTo>
                  <a:close/>
                </a:path>
              </a:pathLst>
            </a:custGeom>
            <a:blipFill>
              <a:blip r:embed="rId4"/>
              <a:stretch>
                <a:fillRect l="-16228" r="-302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34147" y="2836673"/>
            <a:ext cx="9983595" cy="715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812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Encourager la consommation de fruits de saison et soutenir les producteurs français.</a:t>
            </a:r>
          </a:p>
          <a:p>
            <a:pPr marL="755651" lvl="1" indent="-377825" algn="just">
              <a:lnSpc>
                <a:spcPts val="812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Renforcer la souveraineté alimentaire française.</a:t>
            </a:r>
          </a:p>
          <a:p>
            <a:pPr marL="755651" lvl="1" indent="-377825" algn="just">
              <a:lnSpc>
                <a:spcPts val="812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Lancer un label </a:t>
            </a: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"Intermarché Terroir"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dès 2025, garantissant l'origine France.</a:t>
            </a:r>
          </a:p>
          <a:p>
            <a:pPr algn="just">
              <a:lnSpc>
                <a:spcPts val="8120"/>
              </a:lnSpc>
            </a:pPr>
            <a:endParaRPr lang="en-US" sz="3500" spc="129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6443180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Commerce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665" y="1442380"/>
            <a:ext cx="11579212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Intermarché veut mettre fin à la vente de cerises et de fraises en décembre (1/2)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63945" y="9529476"/>
            <a:ext cx="295990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(Thierry Cotillard, 2024)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673951D-437C-4E34-B3A4-190EC9284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1"/>
    </mc:Choice>
    <mc:Fallback>
      <p:transition spd="slow" advTm="3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8379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12764" y="2368123"/>
            <a:ext cx="6448520" cy="644852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613" y="0"/>
                  </a:moveTo>
                  <a:lnTo>
                    <a:pt x="785187" y="0"/>
                  </a:lnTo>
                  <a:cubicBezTo>
                    <a:pt x="800437" y="0"/>
                    <a:pt x="812800" y="12363"/>
                    <a:pt x="812800" y="27613"/>
                  </a:cubicBezTo>
                  <a:lnTo>
                    <a:pt x="812800" y="785187"/>
                  </a:lnTo>
                  <a:cubicBezTo>
                    <a:pt x="812800" y="800437"/>
                    <a:pt x="800437" y="812800"/>
                    <a:pt x="785187" y="812800"/>
                  </a:cubicBezTo>
                  <a:lnTo>
                    <a:pt x="27613" y="812800"/>
                  </a:lnTo>
                  <a:cubicBezTo>
                    <a:pt x="12363" y="812800"/>
                    <a:pt x="0" y="800437"/>
                    <a:pt x="0" y="785187"/>
                  </a:cubicBezTo>
                  <a:lnTo>
                    <a:pt x="0" y="27613"/>
                  </a:lnTo>
                  <a:cubicBezTo>
                    <a:pt x="0" y="12363"/>
                    <a:pt x="12363" y="0"/>
                    <a:pt x="27613" y="0"/>
                  </a:cubicBezTo>
                  <a:close/>
                </a:path>
              </a:pathLst>
            </a:custGeom>
            <a:blipFill>
              <a:blip r:embed="rId4"/>
              <a:stretch>
                <a:fillRect l="-38636" r="-3863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2247" y="3085125"/>
            <a:ext cx="10679061" cy="612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812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Doubler le nombre de producteurs locaux référencés (objectif : 20 000 d’ici 2027).</a:t>
            </a:r>
          </a:p>
          <a:p>
            <a:pPr marL="755651" lvl="1" indent="-377825" algn="just">
              <a:lnSpc>
                <a:spcPts val="812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Réduire les intermédiaires et l’impact carbone </a:t>
            </a:r>
          </a:p>
          <a:p>
            <a:pPr marL="755651" lvl="1" indent="-377825" algn="just">
              <a:lnSpc>
                <a:spcPts val="812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Étendre l'initiative à d’autres produits saisonniers selon les résultats en 2025.</a:t>
            </a:r>
          </a:p>
          <a:p>
            <a:pPr algn="just">
              <a:lnSpc>
                <a:spcPts val="8120"/>
              </a:lnSpc>
            </a:pPr>
            <a:endParaRPr lang="en-US" sz="3500" spc="129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6443180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Commerce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665" y="1442380"/>
            <a:ext cx="11579212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Intermarché veut mettre fin à la vente de cerises et de fraises en décembre (2/2)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63945" y="9529476"/>
            <a:ext cx="295990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(Thierry Cotillard, 2024)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F362E98-BC2C-10D8-A865-B95052C63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43"/>
    </mc:Choice>
    <mc:Fallback>
      <p:transition spd="slow" advTm="4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45787" y="-107656"/>
            <a:ext cx="10213108" cy="102131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8749046" y="1939218"/>
            <a:ext cx="3181768" cy="2273518"/>
          </a:xfrm>
          <a:custGeom>
            <a:avLst/>
            <a:gdLst/>
            <a:ahLst/>
            <a:cxnLst/>
            <a:rect l="l" t="t" r="r" b="b"/>
            <a:pathLst>
              <a:path w="3181768" h="2273518">
                <a:moveTo>
                  <a:pt x="0" y="0"/>
                </a:moveTo>
                <a:lnTo>
                  <a:pt x="3181768" y="0"/>
                </a:lnTo>
                <a:lnTo>
                  <a:pt x="3181768" y="2273518"/>
                </a:lnTo>
                <a:lnTo>
                  <a:pt x="0" y="2273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6305914" y="4649690"/>
            <a:ext cx="10322547" cy="16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20"/>
              </a:lnSpc>
            </a:pPr>
            <a:r>
              <a:rPr lang="en-US" sz="100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05- Dossier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05914" y="6250026"/>
            <a:ext cx="1179253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1527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Long non-coding RNAs: A promising tool to improve horticultural quality traits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05914" y="7734372"/>
            <a:ext cx="403401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(Alabd et al., 2024)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93910" y="9588627"/>
            <a:ext cx="33402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52E97EF-91D3-6667-F2C0-F60C67383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6"/>
    </mc:Choice>
    <mc:Fallback>
      <p:transition spd="slow" advTm="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457782"/>
            <a:ext cx="4592716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838759" y="3672333"/>
            <a:ext cx="16420541" cy="596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5915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ARN de régulation de l’expression génétique</a:t>
            </a:r>
          </a:p>
          <a:p>
            <a:pPr marL="755651" lvl="1" indent="-377825" algn="just">
              <a:lnSpc>
                <a:spcPts val="5915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Différents types de lncRNAs </a:t>
            </a:r>
          </a:p>
          <a:p>
            <a:pPr marL="755651" lvl="1" indent="-377825" algn="just">
              <a:lnSpc>
                <a:spcPts val="5915"/>
              </a:lnSpc>
              <a:buFont typeface="Arial"/>
              <a:buChar char="•"/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Modes d’action :</a:t>
            </a:r>
          </a:p>
          <a:p>
            <a:pPr marL="1511301" lvl="2" indent="-503767" algn="just">
              <a:lnSpc>
                <a:spcPts val="5915"/>
              </a:lnSpc>
              <a:buFont typeface="Arial"/>
              <a:buChar char="⚬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Modification de la chromatine, phosphorylation ou polydimérisation des facteurs de transcription</a:t>
            </a:r>
          </a:p>
          <a:p>
            <a:pPr marL="1511301" lvl="2" indent="-503767" algn="just">
              <a:lnSpc>
                <a:spcPts val="5915"/>
              </a:lnSpc>
              <a:buFont typeface="Arial"/>
              <a:buChar char="⚬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Recrutement de complexe protéique coactivateur formant les boucles</a:t>
            </a:r>
          </a:p>
          <a:p>
            <a:pPr marL="1511301" lvl="2" indent="-503767" algn="just">
              <a:lnSpc>
                <a:spcPts val="5915"/>
              </a:lnSpc>
              <a:buFont typeface="Arial"/>
              <a:buChar char="⚬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Précurseur des miRNA</a:t>
            </a:r>
          </a:p>
          <a:p>
            <a:pPr marL="1511301" lvl="2" indent="-503767" algn="just">
              <a:lnSpc>
                <a:spcPts val="5915"/>
              </a:lnSpc>
              <a:buFont typeface="Arial"/>
              <a:buChar char="⚬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Formation de complexe ARN-ADN stable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847017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56239" y="1094669"/>
            <a:ext cx="3482123" cy="169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8"/>
              </a:lnSpc>
            </a:pPr>
            <a:r>
              <a:rPr lang="en-US" sz="459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Dossier</a:t>
            </a:r>
          </a:p>
          <a:p>
            <a:pPr algn="l">
              <a:lnSpc>
                <a:spcPts val="6438"/>
              </a:lnSpc>
            </a:pPr>
            <a:endParaRPr lang="en-US" sz="4598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14568" y="2710093"/>
            <a:ext cx="14458864" cy="84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Qu’est-ce qu’un lncRNAs ou long segment non codant d’ARN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35C267D-0C91-BB29-0455-D34C2E91A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18"/>
    </mc:Choice>
    <mc:Fallback>
      <p:transition spd="slow" advTm="8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79527" y="-5354740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9440" y="7122425"/>
            <a:ext cx="4582215" cy="57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0"/>
              </a:lnSpc>
              <a:spcBef>
                <a:spcPct val="0"/>
              </a:spcBef>
            </a:pPr>
            <a:r>
              <a:rPr lang="en-US" sz="3745" spc="13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Commerce</a:t>
            </a:r>
          </a:p>
        </p:txBody>
      </p:sp>
      <p:sp>
        <p:nvSpPr>
          <p:cNvPr id="6" name="AutoShape 6"/>
          <p:cNvSpPr/>
          <p:nvPr/>
        </p:nvSpPr>
        <p:spPr>
          <a:xfrm>
            <a:off x="858195" y="1775062"/>
            <a:ext cx="521482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679440" y="459469"/>
            <a:ext cx="7268579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Ordre du jour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9440" y="2580408"/>
            <a:ext cx="4582215" cy="57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0"/>
              </a:lnSpc>
              <a:spcBef>
                <a:spcPct val="0"/>
              </a:spcBef>
            </a:pPr>
            <a:r>
              <a:rPr lang="en-US" sz="3745" spc="13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Innovation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9440" y="3930204"/>
            <a:ext cx="5233715" cy="57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0"/>
              </a:lnSpc>
              <a:spcBef>
                <a:spcPct val="0"/>
              </a:spcBef>
            </a:pPr>
            <a:r>
              <a:rPr lang="en-US" sz="3745" spc="13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Actualité internationale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440" y="5280000"/>
            <a:ext cx="5560066" cy="107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0"/>
              </a:lnSpc>
              <a:spcBef>
                <a:spcPct val="0"/>
              </a:spcBef>
            </a:pPr>
            <a:r>
              <a:rPr lang="en-US" sz="3745" spc="13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Organisation et acteurs des filières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9440" y="8472222"/>
            <a:ext cx="4582215" cy="57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0"/>
              </a:lnSpc>
              <a:spcBef>
                <a:spcPct val="0"/>
              </a:spcBef>
            </a:pPr>
            <a:r>
              <a:rPr lang="en-US" sz="3745" spc="13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Dossier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9440" y="9399612"/>
            <a:ext cx="4582215" cy="57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0"/>
              </a:lnSpc>
              <a:spcBef>
                <a:spcPct val="0"/>
              </a:spcBef>
            </a:pPr>
            <a:r>
              <a:rPr lang="en-US" sz="3745" spc="13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62658" y="2286189"/>
            <a:ext cx="11150722" cy="8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179"/>
              </a:lnSpc>
              <a:buFont typeface="Arial"/>
              <a:buChar char="•"/>
            </a:pPr>
            <a:r>
              <a:rPr lang="en-US" sz="2999" spc="11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Système d’hydroponie en Deep Floating Technique </a:t>
            </a:r>
          </a:p>
          <a:p>
            <a:pPr marL="647698" lvl="1" indent="-323849" algn="l">
              <a:lnSpc>
                <a:spcPts val="3179"/>
              </a:lnSpc>
              <a:buFont typeface="Arial"/>
              <a:buChar char="•"/>
            </a:pPr>
            <a:r>
              <a:rPr lang="en-US" sz="2999" spc="11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Le Conteneur Demetra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62658" y="3930204"/>
            <a:ext cx="10184525" cy="47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179"/>
              </a:lnSpc>
              <a:buFont typeface="Arial"/>
              <a:buChar char="•"/>
            </a:pPr>
            <a:r>
              <a:rPr lang="en-US" sz="2999" spc="11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Forum annuel de l’AREFLH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62658" y="5280000"/>
            <a:ext cx="10184525" cy="47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179"/>
              </a:lnSpc>
              <a:buFont typeface="Arial"/>
              <a:buChar char="•"/>
            </a:pPr>
            <a:r>
              <a:rPr lang="en-US" sz="2999" spc="11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Crise des filières françaises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62658" y="6575266"/>
            <a:ext cx="10925342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179"/>
              </a:lnSpc>
              <a:buFont typeface="Arial"/>
              <a:buChar char="•"/>
            </a:pPr>
            <a:r>
              <a:rPr lang="en-US" sz="2999" spc="11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Loi Agec : Annulation de l’interdiction des emballages plastiques</a:t>
            </a:r>
          </a:p>
          <a:p>
            <a:pPr marL="647698" lvl="1" indent="-323849" algn="l">
              <a:lnSpc>
                <a:spcPts val="3179"/>
              </a:lnSpc>
              <a:buFont typeface="Arial"/>
              <a:buChar char="•"/>
            </a:pPr>
            <a:r>
              <a:rPr lang="en-US" sz="2999" spc="11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Intermarché veut mettre fin à la vente de cerises et de fraises en décembre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62658" y="8472222"/>
            <a:ext cx="10184525" cy="8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179"/>
              </a:lnSpc>
              <a:buFont typeface="Arial"/>
              <a:buChar char="•"/>
            </a:pPr>
            <a:r>
              <a:rPr lang="en-US" sz="2999" spc="11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Long non-coding RNAs: A promising tool to improve horticultural quality traits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CC29BAE-9733-3A9F-A5C7-14E3D447D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08"/>
    </mc:Choice>
    <mc:Fallback>
      <p:transition spd="slow" advTm="4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0702" y="229710"/>
            <a:ext cx="11476016" cy="9768958"/>
          </a:xfrm>
          <a:custGeom>
            <a:avLst/>
            <a:gdLst/>
            <a:ahLst/>
            <a:cxnLst/>
            <a:rect l="l" t="t" r="r" b="b"/>
            <a:pathLst>
              <a:path w="11476016" h="9768958">
                <a:moveTo>
                  <a:pt x="0" y="0"/>
                </a:moveTo>
                <a:lnTo>
                  <a:pt x="11476015" y="0"/>
                </a:lnTo>
                <a:lnTo>
                  <a:pt x="11476015" y="9768959"/>
                </a:lnTo>
                <a:lnTo>
                  <a:pt x="0" y="9768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4954389" y="9529476"/>
            <a:ext cx="206946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(Alabd et al., 2024)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1663" y="3678454"/>
            <a:ext cx="5508179" cy="341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Quelques exemples de lncRNAs pour la qualité  visuelle des produits horticoles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2782159" y="7944969"/>
            <a:ext cx="7129802" cy="71298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2EF0BF8-5943-980E-A2F0-0E156AEA8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14"/>
    </mc:Choice>
    <mc:Fallback>
      <p:transition spd="slow" advTm="68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85069" y="740716"/>
            <a:ext cx="9320552" cy="5732139"/>
          </a:xfrm>
          <a:custGeom>
            <a:avLst/>
            <a:gdLst/>
            <a:ahLst/>
            <a:cxnLst/>
            <a:rect l="l" t="t" r="r" b="b"/>
            <a:pathLst>
              <a:path w="9320552" h="5732139">
                <a:moveTo>
                  <a:pt x="0" y="0"/>
                </a:moveTo>
                <a:lnTo>
                  <a:pt x="9320552" y="0"/>
                </a:lnTo>
                <a:lnTo>
                  <a:pt x="9320552" y="5732140"/>
                </a:lnTo>
                <a:lnTo>
                  <a:pt x="0" y="5732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028700" y="1801346"/>
            <a:ext cx="7017933" cy="255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Focus : Rôle des LncRNA dans la senescence et odeur des produits horticoles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36160" y="6175676"/>
            <a:ext cx="206946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(Alabd et al., 2024)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462" y="6907038"/>
            <a:ext cx="17089159" cy="277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546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Plusieurs régulations sont réalisés par les LncRNAs</a:t>
            </a:r>
          </a:p>
          <a:p>
            <a:pPr marL="755651" lvl="1" indent="-377825" algn="just">
              <a:lnSpc>
                <a:spcPts val="546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Sujet de recherche actuel avec de nombreuses avancées ces dernières années</a:t>
            </a:r>
          </a:p>
          <a:p>
            <a:pPr marL="755651" lvl="1" indent="-377825" algn="just">
              <a:lnSpc>
                <a:spcPts val="546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De nombreuses pistes d’évolution pour les sélectionneurs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897880" y="6785197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30CE932-AA05-D2FA-F6E6-9C7EB3A34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18"/>
    </mc:Choice>
    <mc:Fallback>
      <p:transition spd="slow" advTm="8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58651" y="0"/>
            <a:ext cx="10198900" cy="101989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129267" y="2070544"/>
            <a:ext cx="2158800" cy="2158800"/>
          </a:xfrm>
          <a:custGeom>
            <a:avLst/>
            <a:gdLst/>
            <a:ahLst/>
            <a:cxnLst/>
            <a:rect l="l" t="t" r="r" b="b"/>
            <a:pathLst>
              <a:path w="2158800" h="2158800">
                <a:moveTo>
                  <a:pt x="0" y="0"/>
                </a:moveTo>
                <a:lnTo>
                  <a:pt x="2158800" y="0"/>
                </a:lnTo>
                <a:lnTo>
                  <a:pt x="2158800" y="2158800"/>
                </a:lnTo>
                <a:lnTo>
                  <a:pt x="0" y="215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7775905" y="4501240"/>
            <a:ext cx="10322547" cy="16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20"/>
              </a:lnSpc>
            </a:pPr>
            <a:r>
              <a:rPr lang="en-US" sz="100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06- 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93910" y="9588627"/>
            <a:ext cx="33402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85331E2-E221-2061-6CDF-B0DAAC9C4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"/>
    </mc:Choice>
    <mc:Fallback>
      <p:transition spd="slow" advTm="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7833" y="730039"/>
            <a:ext cx="4582215" cy="58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0"/>
              </a:lnSpc>
              <a:spcBef>
                <a:spcPct val="0"/>
              </a:spcBef>
            </a:pPr>
            <a:r>
              <a:rPr lang="en-US" sz="3745" spc="138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7818" y="366141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17833" y="2057937"/>
            <a:ext cx="14402663" cy="69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19 novembre 2024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Le Colloque AFAÏA à Paris. </a:t>
            </a:r>
          </a:p>
          <a:p>
            <a:pPr algn="l">
              <a:lnSpc>
                <a:spcPts val="791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20 novembre 2024 - 22 novembre 2024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CTIFL - Visite d'Essais - Pratiques alternatives aux herbicides en maraîchage en Guyane.</a:t>
            </a:r>
          </a:p>
          <a:p>
            <a:pPr algn="l">
              <a:lnSpc>
                <a:spcPts val="791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21 au 22 novembre 2024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Le congrès Légumes de France à Agen</a:t>
            </a:r>
          </a:p>
          <a:p>
            <a:pPr algn="l">
              <a:lnSpc>
                <a:spcPts val="791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26 novembre 2024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CTIFL - Rencontre Technique Conservation et technologies post-récolte à Saint-Rémy-de-Provence (13).</a:t>
            </a:r>
          </a:p>
          <a:p>
            <a:pPr algn="l">
              <a:lnSpc>
                <a:spcPts val="791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26 au 28 novembre 2024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Le Salon Vinitech-Sifel à Bordeaux</a:t>
            </a:r>
          </a:p>
        </p:txBody>
      </p:sp>
      <p:sp>
        <p:nvSpPr>
          <p:cNvPr id="5" name="AutoShape 5"/>
          <p:cNvSpPr/>
          <p:nvPr/>
        </p:nvSpPr>
        <p:spPr>
          <a:xfrm>
            <a:off x="738922" y="1511007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8EF2352-DA18-7F04-ADA7-31B35697A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82"/>
    </mc:Choice>
    <mc:Fallback>
      <p:transition spd="slow" advTm="7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1017" y="1895647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339203" y="6024753"/>
            <a:ext cx="9296778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3395777" y="2506367"/>
            <a:ext cx="7468362" cy="8229600"/>
          </a:xfrm>
          <a:custGeom>
            <a:avLst/>
            <a:gdLst/>
            <a:ahLst/>
            <a:cxnLst/>
            <a:rect l="l" t="t" r="r" b="b"/>
            <a:pathLst>
              <a:path w="7468362" h="8229600">
                <a:moveTo>
                  <a:pt x="0" y="0"/>
                </a:moveTo>
                <a:lnTo>
                  <a:pt x="7468362" y="0"/>
                </a:lnTo>
                <a:lnTo>
                  <a:pt x="74683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-1516304">
            <a:off x="13806888" y="6172200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339203" y="2729926"/>
            <a:ext cx="13759249" cy="313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17"/>
              </a:lnSpc>
            </a:pPr>
            <a:r>
              <a:rPr lang="en-US" sz="11217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Merci pour</a:t>
            </a:r>
          </a:p>
          <a:p>
            <a:pPr algn="l">
              <a:lnSpc>
                <a:spcPts val="11217"/>
              </a:lnSpc>
            </a:pPr>
            <a:r>
              <a:rPr lang="en-US" sz="11217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votre </a:t>
            </a:r>
            <a:r>
              <a:rPr lang="en-US" sz="112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attention</a:t>
            </a:r>
          </a:p>
        </p:txBody>
      </p:sp>
      <p:sp>
        <p:nvSpPr>
          <p:cNvPr id="9" name="Freeform 9"/>
          <p:cNvSpPr/>
          <p:nvPr/>
        </p:nvSpPr>
        <p:spPr>
          <a:xfrm rot="-1155659">
            <a:off x="4527447" y="1198589"/>
            <a:ext cx="540434" cy="625425"/>
          </a:xfrm>
          <a:custGeom>
            <a:avLst/>
            <a:gdLst/>
            <a:ahLst/>
            <a:cxnLst/>
            <a:rect l="l" t="t" r="r" b="b"/>
            <a:pathLst>
              <a:path w="540434" h="625425">
                <a:moveTo>
                  <a:pt x="0" y="0"/>
                </a:moveTo>
                <a:lnTo>
                  <a:pt x="540434" y="0"/>
                </a:lnTo>
                <a:lnTo>
                  <a:pt x="540434" y="625425"/>
                </a:lnTo>
                <a:lnTo>
                  <a:pt x="0" y="625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D295BAE-A84F-B133-B2D7-6522510CE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"/>
    </mc:Choice>
    <mc:Fallback>
      <p:transition spd="slow" advTm="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91524" y="-462566"/>
            <a:ext cx="10440449" cy="1044044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47785" y="4555605"/>
            <a:ext cx="13759249" cy="16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0"/>
              </a:lnSpc>
            </a:pPr>
            <a:r>
              <a:rPr lang="en-US" sz="100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Bibliographie</a:t>
            </a:r>
          </a:p>
        </p:txBody>
      </p:sp>
      <p:sp>
        <p:nvSpPr>
          <p:cNvPr id="6" name="Freeform 6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7593937" y="9588627"/>
            <a:ext cx="33397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9420" y="876300"/>
            <a:ext cx="17118873" cy="886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Alabd Ahmed, Ni Junbei et al. 2024. Long non-coding RNAs: A promising tool to improve horticultural quality traits. Disponible à l’adresse [en ligne] : https://www.sciencedirect.com/science/article/pii/S2214662824000951 (dernier accès le 16 novembre 2024). 6 novembre 2024. Current Plant Biology 40 (2024) 100413.</a:t>
            </a:r>
          </a:p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Bargain Véronique. Salade : 8 équipements innovants pour produire en hors-sol. Disponible à l’adresse [en ligne] : https://www.reussir.fr/fruits-legumes/salade-8-equipements-innovants-pour-produire-en-hors-sol (dernier accès le 16 novembre 2024). 5 novembre 2024. Réussir.fr.</a:t>
            </a:r>
          </a:p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Beaudoin Sabrina. 2024. Forum annuel de l’Areflh : dialogue réussi entre les institutions européennes et le secteur des fruits et légumes. Disponible à l’adresse [en ligne] : https://www.tema-agriculture-terroirs.fr/mediafel/actualites/forum-annuel-de-lareflh-dialogue-reussi-entre-les-institutions-europeennes-et-le-secteur-des-fruits-et-legumes-958285.php# (dernier accès le 16 novembre 2024). 6 novembre 2024. L’arboriculture fruitière.</a:t>
            </a:r>
          </a:p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Benjamin Wegner, « L’approvisionnement groupé permet d’obtenir des prix attractifs même pour les productions spéciales ». 12 novembre 2024, https://www.freshplaza.fr/article/9676407/l-approvisionnement-groupe-permet-d-obtenir-des-prix-attractifs-meme-pour-les-productions-speciales/.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9420" y="876300"/>
            <a:ext cx="17118873" cy="6653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Bertocchi Daniele. 2024. R&amp;D en cultures verticales et en environnement contrôlé. Disponible à l’adresse [en ligne] : https://www.freshplaza.fr/article/9675077/r-d-en-cultures-verticales-et-en-environnement-controle/ (dernier accès le 16 novembre 2024). 6 novembre 2024. Freshplaza.fr.</a:t>
            </a:r>
          </a:p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Elsa Casalegno, Fruits et légumes - Le retour du plastique - Actualité - UFC-Que Choisir. 16 novembre 2024, https://www.quechoisir.org/actualite-fruits-et-legumes-le-retour-du-plastique-n132442/.</a:t>
            </a:r>
          </a:p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Inghirami-Benaroch Marine. 2024. “Les premières filières françaises tombent”. Disponible à l’adresse [en ligne] : https://www.freshplaza.fr/article/9675624/les-premieres-filieres-francaises-tombent/ (dernier accès le 16 novembre 2024). 6 novembre 2024. Freshplaza.fr.</a:t>
            </a:r>
          </a:p>
          <a:p>
            <a:pPr marL="604519" lvl="1" indent="-302260" algn="just">
              <a:lnSpc>
                <a:spcPts val="4367"/>
              </a:lnSpc>
              <a:buFont typeface="Arial"/>
              <a:buChar char="•"/>
            </a:pPr>
            <a:r>
              <a:rPr lang="en-US" sz="2799" spc="103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Thierry Cotillard, Intermarché veut mettre fin à la vente de cerises et de fraises en décembre. 5 novembre 2024, https://www.freshplaza.fr/article/9674993/intermarche-veut-mettre-fin-a-la-vente-de-cerises-et-de-fraises-en-decembre/.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4703" y="-391522"/>
            <a:ext cx="10369405" cy="1036940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00051" y="4555605"/>
            <a:ext cx="13759249" cy="16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0"/>
              </a:lnSpc>
            </a:pPr>
            <a:r>
              <a:rPr lang="en-US" sz="100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01- INNOVATION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63254" y="1624776"/>
            <a:ext cx="2627664" cy="2806243"/>
          </a:xfrm>
          <a:custGeom>
            <a:avLst/>
            <a:gdLst/>
            <a:ahLst/>
            <a:cxnLst/>
            <a:rect l="l" t="t" r="r" b="b"/>
            <a:pathLst>
              <a:path w="2627664" h="2806243">
                <a:moveTo>
                  <a:pt x="0" y="0"/>
                </a:moveTo>
                <a:lnTo>
                  <a:pt x="2627664" y="0"/>
                </a:lnTo>
                <a:lnTo>
                  <a:pt x="2627664" y="2806243"/>
                </a:lnTo>
                <a:lnTo>
                  <a:pt x="0" y="2806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983CFDF-DD1B-BBD6-7BF4-A965581DA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6"/>
    </mc:Choice>
    <mc:Fallback>
      <p:transition spd="slow" advTm="1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613615"/>
            <a:ext cx="5059297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3286449" y="559868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34650" y="1613615"/>
            <a:ext cx="6829500" cy="68295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6073" y="0"/>
                  </a:moveTo>
                  <a:lnTo>
                    <a:pt x="786727" y="0"/>
                  </a:lnTo>
                  <a:cubicBezTo>
                    <a:pt x="801127" y="0"/>
                    <a:pt x="812800" y="11673"/>
                    <a:pt x="812800" y="26073"/>
                  </a:cubicBezTo>
                  <a:lnTo>
                    <a:pt x="812800" y="786727"/>
                  </a:lnTo>
                  <a:cubicBezTo>
                    <a:pt x="812800" y="801127"/>
                    <a:pt x="801127" y="812800"/>
                    <a:pt x="786727" y="812800"/>
                  </a:cubicBezTo>
                  <a:lnTo>
                    <a:pt x="26073" y="812800"/>
                  </a:lnTo>
                  <a:cubicBezTo>
                    <a:pt x="11673" y="812800"/>
                    <a:pt x="0" y="801127"/>
                    <a:pt x="0" y="786727"/>
                  </a:cubicBezTo>
                  <a:lnTo>
                    <a:pt x="0" y="26073"/>
                  </a:lnTo>
                  <a:cubicBezTo>
                    <a:pt x="0" y="11673"/>
                    <a:pt x="11673" y="0"/>
                    <a:pt x="26073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402797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56239" y="555200"/>
            <a:ext cx="4642679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6405" y="2269765"/>
            <a:ext cx="8812288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DRY HYDROPONICS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6405" y="3542788"/>
            <a:ext cx="9886821" cy="500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Système d’hydroponie en Deep Floating Technique (DFT)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Avantages</a:t>
            </a: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Développement racinaire optimal dans la solution.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Mottes maintenues sèches pour éviter les champignons.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54389" y="9529476"/>
            <a:ext cx="206946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(Bargain, 2024)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0E30116-1287-E79C-9BBB-4754A355E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98"/>
    </mc:Choice>
    <mc:Fallback>
      <p:transition spd="slow" advTm="5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613615"/>
            <a:ext cx="5059297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3286449" y="559868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34650" y="1613615"/>
            <a:ext cx="6829500" cy="68295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6073" y="0"/>
                  </a:moveTo>
                  <a:lnTo>
                    <a:pt x="786727" y="0"/>
                  </a:lnTo>
                  <a:cubicBezTo>
                    <a:pt x="801127" y="0"/>
                    <a:pt x="812800" y="11673"/>
                    <a:pt x="812800" y="26073"/>
                  </a:cubicBezTo>
                  <a:lnTo>
                    <a:pt x="812800" y="786727"/>
                  </a:lnTo>
                  <a:cubicBezTo>
                    <a:pt x="812800" y="801127"/>
                    <a:pt x="801127" y="812800"/>
                    <a:pt x="786727" y="812800"/>
                  </a:cubicBezTo>
                  <a:lnTo>
                    <a:pt x="26073" y="812800"/>
                  </a:lnTo>
                  <a:cubicBezTo>
                    <a:pt x="11673" y="812800"/>
                    <a:pt x="0" y="801127"/>
                    <a:pt x="0" y="786727"/>
                  </a:cubicBezTo>
                  <a:lnTo>
                    <a:pt x="0" y="26073"/>
                  </a:lnTo>
                  <a:cubicBezTo>
                    <a:pt x="0" y="11673"/>
                    <a:pt x="11673" y="0"/>
                    <a:pt x="26073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402797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56239" y="555200"/>
            <a:ext cx="4642679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6405" y="2269765"/>
            <a:ext cx="8812288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Le conteneur DEMETRA (1/2)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6405" y="3495163"/>
            <a:ext cx="9886821" cy="483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460"/>
              </a:lnSpc>
              <a:buFont typeface="Arial"/>
              <a:buChar char="•"/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L’Institut de production végétale de la </a:t>
            </a:r>
            <a:r>
              <a:rPr lang="en-US" sz="3500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Scuola Superiore Sant'Anna de Pise</a:t>
            </a: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(Italie).</a:t>
            </a:r>
          </a:p>
          <a:p>
            <a:pPr marL="755651" lvl="1" indent="-377825" algn="l">
              <a:lnSpc>
                <a:spcPts val="5460"/>
              </a:lnSpc>
              <a:buFont typeface="Arial"/>
              <a:buChar char="•"/>
            </a:pPr>
            <a:r>
              <a:rPr lang="en-US" sz="3500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Objectifs</a:t>
            </a:r>
          </a:p>
          <a:p>
            <a:pPr marL="1511301" lvl="2" indent="-503767" algn="l">
              <a:lnSpc>
                <a:spcPts val="5460"/>
              </a:lnSpc>
              <a:buFont typeface="Arial"/>
              <a:buChar char="⚬"/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Sécurité alimentaire en zones urbaines</a:t>
            </a:r>
          </a:p>
          <a:p>
            <a:pPr marL="1511301" lvl="2" indent="-503767" algn="l">
              <a:lnSpc>
                <a:spcPts val="5460"/>
              </a:lnSpc>
              <a:buFont typeface="Arial"/>
              <a:buChar char="⚬"/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Paramètres environnementaux sur la croissance des plantes</a:t>
            </a:r>
          </a:p>
          <a:p>
            <a:pPr algn="l">
              <a:lnSpc>
                <a:spcPts val="5460"/>
              </a:lnSpc>
            </a:pPr>
            <a:endParaRPr lang="en-US" sz="3500">
              <a:solidFill>
                <a:srgbClr val="1527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54389" y="9529476"/>
            <a:ext cx="206946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(Bertocchi, 2024)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FF880EF-F845-C6E7-BAB2-B720DEC11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12"/>
    </mc:Choice>
    <mc:Fallback>
      <p:transition spd="slow" advTm="3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613615"/>
            <a:ext cx="5059297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3286449" y="559868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34650" y="1613615"/>
            <a:ext cx="6829500" cy="68295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6073" y="0"/>
                  </a:moveTo>
                  <a:lnTo>
                    <a:pt x="786727" y="0"/>
                  </a:lnTo>
                  <a:cubicBezTo>
                    <a:pt x="801127" y="0"/>
                    <a:pt x="812800" y="11673"/>
                    <a:pt x="812800" y="26073"/>
                  </a:cubicBezTo>
                  <a:lnTo>
                    <a:pt x="812800" y="786727"/>
                  </a:lnTo>
                  <a:cubicBezTo>
                    <a:pt x="812800" y="801127"/>
                    <a:pt x="801127" y="812800"/>
                    <a:pt x="786727" y="812800"/>
                  </a:cubicBezTo>
                  <a:lnTo>
                    <a:pt x="26073" y="812800"/>
                  </a:lnTo>
                  <a:cubicBezTo>
                    <a:pt x="11673" y="812800"/>
                    <a:pt x="0" y="801127"/>
                    <a:pt x="0" y="786727"/>
                  </a:cubicBezTo>
                  <a:lnTo>
                    <a:pt x="0" y="26073"/>
                  </a:lnTo>
                  <a:cubicBezTo>
                    <a:pt x="0" y="11673"/>
                    <a:pt x="11673" y="0"/>
                    <a:pt x="26073" y="0"/>
                  </a:cubicBezTo>
                  <a:close/>
                </a:path>
              </a:pathLst>
            </a:custGeom>
            <a:blipFill>
              <a:blip r:embed="rId4"/>
              <a:stretch>
                <a:fillRect l="-42553" r="-754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402797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56239" y="555200"/>
            <a:ext cx="4642679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6405" y="2269765"/>
            <a:ext cx="8812288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Le conteneur DEMETRA (2/2)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7830" y="3457063"/>
            <a:ext cx="10060688" cy="589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810"/>
              </a:lnSpc>
              <a:buFont typeface="Arial"/>
              <a:buChar char="•"/>
            </a:pPr>
            <a:r>
              <a:rPr lang="en-US" sz="3500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Contrôle environnemental complet</a:t>
            </a: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</a:p>
          <a:p>
            <a:pPr marL="1511301" lvl="2" indent="-503767" algn="l">
              <a:lnSpc>
                <a:spcPts val="5810"/>
              </a:lnSpc>
              <a:buFont typeface="Arial"/>
              <a:buChar char="⚬"/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Température, Humidité, Fertigation, Éclairage LED pour optimiser la photosynthèse</a:t>
            </a:r>
          </a:p>
          <a:p>
            <a:pPr marL="1511301" lvl="2" indent="-503767" algn="l">
              <a:lnSpc>
                <a:spcPts val="5810"/>
              </a:lnSpc>
              <a:buFont typeface="Arial"/>
              <a:buChar char="⚬"/>
            </a:pP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Réglage de l’intensité et de la photopériode</a:t>
            </a:r>
          </a:p>
          <a:p>
            <a:pPr marL="755651" lvl="1" indent="-377825" algn="l">
              <a:lnSpc>
                <a:spcPts val="5810"/>
              </a:lnSpc>
              <a:buFont typeface="Arial"/>
              <a:buChar char="•"/>
            </a:pPr>
            <a:r>
              <a:rPr lang="en-US" sz="3500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Outils</a:t>
            </a:r>
            <a:r>
              <a:rPr lang="en-US" sz="350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Tables de culture, capteurs de qualité de lumière, caméra interne et gestion à distance via smartphone.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54389" y="9529476"/>
            <a:ext cx="206946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(Bertocchi, 2024)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400EB30-31D8-F318-0EA2-E55A04676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83"/>
    </mc:Choice>
    <mc:Fallback>
      <p:transition spd="slow" advTm="39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07093" y="272815"/>
            <a:ext cx="10014185" cy="1001418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28751" y="5000625"/>
            <a:ext cx="13759249" cy="16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0"/>
              </a:lnSpc>
            </a:pPr>
            <a:r>
              <a:rPr lang="en-US" sz="10017" b="1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02- INTERNATIONAL</a:t>
            </a:r>
          </a:p>
        </p:txBody>
      </p:sp>
      <p:sp>
        <p:nvSpPr>
          <p:cNvPr id="6" name="Freeform 6"/>
          <p:cNvSpPr/>
          <p:nvPr/>
        </p:nvSpPr>
        <p:spPr>
          <a:xfrm>
            <a:off x="13335387" y="424650"/>
            <a:ext cx="4763065" cy="1958810"/>
          </a:xfrm>
          <a:custGeom>
            <a:avLst/>
            <a:gdLst/>
            <a:ahLst/>
            <a:cxnLst/>
            <a:rect l="l" t="t" r="r" b="b"/>
            <a:pathLst>
              <a:path w="4763065" h="1958810">
                <a:moveTo>
                  <a:pt x="0" y="0"/>
                </a:moveTo>
                <a:lnTo>
                  <a:pt x="4763065" y="0"/>
                </a:lnTo>
                <a:lnTo>
                  <a:pt x="4763065" y="1958811"/>
                </a:lnTo>
                <a:lnTo>
                  <a:pt x="0" y="195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771580" y="1895647"/>
            <a:ext cx="2411011" cy="2545213"/>
          </a:xfrm>
          <a:custGeom>
            <a:avLst/>
            <a:gdLst/>
            <a:ahLst/>
            <a:cxnLst/>
            <a:rect l="l" t="t" r="r" b="b"/>
            <a:pathLst>
              <a:path w="2411011" h="2545213">
                <a:moveTo>
                  <a:pt x="0" y="0"/>
                </a:moveTo>
                <a:lnTo>
                  <a:pt x="2411011" y="0"/>
                </a:lnTo>
                <a:lnTo>
                  <a:pt x="2411011" y="2545214"/>
                </a:lnTo>
                <a:lnTo>
                  <a:pt x="0" y="2545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C24B9F6-324C-DCE9-4ED5-0BE2C17A7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"/>
    </mc:Choice>
    <mc:Fallback>
      <p:transition spd="slow" advTm="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4875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5062" y="2586355"/>
            <a:ext cx="10845730" cy="684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Date et Lieu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6 novembre 2024, Bruxelles</a:t>
            </a:r>
          </a:p>
          <a:p>
            <a:pPr algn="just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Objectif du Forum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Renforcer le dialogue entre l’UE et le secteur fruits et légumes pour une politique agricole durable.</a:t>
            </a:r>
          </a:p>
          <a:p>
            <a:pPr algn="just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Sujets abordés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Vision agricole 2025 de l’UE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Gestion des risques et soutien aux producteurs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Réduction des déchets et gestion de l’eau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56373" y="2053147"/>
            <a:ext cx="6448520" cy="64485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613" y="0"/>
                  </a:moveTo>
                  <a:lnTo>
                    <a:pt x="785187" y="0"/>
                  </a:lnTo>
                  <a:cubicBezTo>
                    <a:pt x="800437" y="0"/>
                    <a:pt x="812800" y="12363"/>
                    <a:pt x="812800" y="27613"/>
                  </a:cubicBezTo>
                  <a:lnTo>
                    <a:pt x="812800" y="785187"/>
                  </a:lnTo>
                  <a:cubicBezTo>
                    <a:pt x="812800" y="800437"/>
                    <a:pt x="800437" y="812800"/>
                    <a:pt x="785187" y="812800"/>
                  </a:cubicBezTo>
                  <a:lnTo>
                    <a:pt x="27613" y="812800"/>
                  </a:lnTo>
                  <a:cubicBezTo>
                    <a:pt x="12363" y="812800"/>
                    <a:pt x="0" y="800437"/>
                    <a:pt x="0" y="785187"/>
                  </a:cubicBezTo>
                  <a:lnTo>
                    <a:pt x="0" y="27613"/>
                  </a:lnTo>
                  <a:cubicBezTo>
                    <a:pt x="0" y="12363"/>
                    <a:pt x="12363" y="0"/>
                    <a:pt x="27613" y="0"/>
                  </a:cubicBezTo>
                  <a:close/>
                </a:path>
              </a:pathLst>
            </a:custGeom>
            <a:blipFill>
              <a:blip r:embed="rId4"/>
              <a:stretch>
                <a:fillRect l="-45465" r="-4546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5023269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6793" y="1643655"/>
            <a:ext cx="9507754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1er Forum annuel de l’AREFLH (1/2)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45856" y="9529476"/>
            <a:ext cx="291344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(Sabrina Beaudoin, 2024)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982E720-DFFC-47E9-A626-E440E46A8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"/>
    </mc:Choice>
    <mc:Fallback>
      <p:transition spd="slow" advTm="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8922" y="1008942"/>
            <a:ext cx="5284974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17658" y="6502898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31681" y="-2995797"/>
            <a:ext cx="7129802" cy="71298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42073" y="2053147"/>
            <a:ext cx="6448520" cy="644852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613" y="0"/>
                  </a:moveTo>
                  <a:lnTo>
                    <a:pt x="785187" y="0"/>
                  </a:lnTo>
                  <a:cubicBezTo>
                    <a:pt x="800437" y="0"/>
                    <a:pt x="812800" y="12363"/>
                    <a:pt x="812800" y="27613"/>
                  </a:cubicBezTo>
                  <a:lnTo>
                    <a:pt x="812800" y="785187"/>
                  </a:lnTo>
                  <a:cubicBezTo>
                    <a:pt x="812800" y="800437"/>
                    <a:pt x="800437" y="812800"/>
                    <a:pt x="785187" y="812800"/>
                  </a:cubicBezTo>
                  <a:lnTo>
                    <a:pt x="27613" y="812800"/>
                  </a:lnTo>
                  <a:cubicBezTo>
                    <a:pt x="12363" y="812800"/>
                    <a:pt x="0" y="800437"/>
                    <a:pt x="0" y="785187"/>
                  </a:cubicBezTo>
                  <a:lnTo>
                    <a:pt x="0" y="27613"/>
                  </a:lnTo>
                  <a:cubicBezTo>
                    <a:pt x="0" y="12363"/>
                    <a:pt x="12363" y="0"/>
                    <a:pt x="27613" y="0"/>
                  </a:cubicBezTo>
                  <a:close/>
                </a:path>
              </a:pathLst>
            </a:custGeom>
            <a:blipFill>
              <a:blip r:embed="rId4"/>
              <a:stretch>
                <a:fillRect l="-128236" r="-9048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0822" y="2853055"/>
            <a:ext cx="10630805" cy="684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Objectifs de réduction des déchets d'emballage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Réduction des déchets (5 % d’ici 2030),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Recyclabilité obligatoire dès 2030, 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Fin des plastiques à usage unique.</a:t>
            </a:r>
          </a:p>
          <a:p>
            <a:pPr algn="just">
              <a:lnSpc>
                <a:spcPts val="6790"/>
              </a:lnSpc>
            </a:pPr>
            <a:r>
              <a:rPr lang="en-US" sz="3500" b="1" spc="12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Prochaines étapes</a:t>
            </a: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Assemblée générale en Avril à Valence  </a:t>
            </a:r>
          </a:p>
          <a:p>
            <a:pPr marL="755651" lvl="1" indent="-377825" algn="just">
              <a:lnSpc>
                <a:spcPts val="6790"/>
              </a:lnSpc>
              <a:buFont typeface="Arial"/>
              <a:buChar char="•"/>
            </a:pPr>
            <a:r>
              <a:rPr lang="en-US" sz="3500" spc="129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Politique agricole plus verte et plus inclusive.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2247" y="-93455"/>
            <a:ext cx="1484664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88716" y="20847"/>
            <a:ext cx="5139180" cy="91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>
                <a:solidFill>
                  <a:srgbClr val="152703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77416" y="9588627"/>
            <a:ext cx="16701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45856" y="9529476"/>
            <a:ext cx="291344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(Sabrina Beaudoin, 2024)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0143" y="1643655"/>
            <a:ext cx="9507754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 b="1" spc="147">
                <a:solidFill>
                  <a:srgbClr val="152703"/>
                </a:solidFill>
                <a:latin typeface="Arial Bold"/>
                <a:ea typeface="Arial Bold"/>
                <a:cs typeface="Arial Bold"/>
                <a:sym typeface="Arial Bold"/>
              </a:rPr>
              <a:t>1er Forum annuel de l’AREFLH (2/2)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FABD80E-4F1E-E99E-EBF9-616181C20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6613" t="-266613" r="-266613" b="-266613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28"/>
    </mc:Choice>
    <mc:Fallback>
      <p:transition spd="slow" advTm="13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1344</Words>
  <Application>Microsoft Office PowerPoint</Application>
  <PresentationFormat>Personnalisé</PresentationFormat>
  <Paragraphs>183</Paragraphs>
  <Slides>27</Slides>
  <Notes>0</Notes>
  <HiddenSlides>0</HiddenSlides>
  <MMClips>24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Open Sans</vt:lpstr>
      <vt:lpstr>Open Sans Bold</vt:lpstr>
      <vt:lpstr>Arial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S47</dc:title>
  <cp:lastModifiedBy>Ben G</cp:lastModifiedBy>
  <cp:revision>2</cp:revision>
  <dcterms:created xsi:type="dcterms:W3CDTF">2006-08-16T00:00:00Z</dcterms:created>
  <dcterms:modified xsi:type="dcterms:W3CDTF">2024-11-19T12:54:38Z</dcterms:modified>
  <dc:identifier>DAGWS3qD6fI</dc:identifier>
</cp:coreProperties>
</file>