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Codec Pro ExtraBold" panose="020B0604020202020204" charset="0"/>
      <p:regular r:id="rId28"/>
    </p:embeddedFont>
    <p:embeddedFont>
      <p:font typeface="Codec Pro ExtraBold Bold" panose="020B0604020202020204" charset="0"/>
      <p:regular r:id="rId29"/>
    </p:embeddedFont>
    <p:embeddedFont>
      <p:font typeface="Montserrat Light" panose="00000400000000000000" pitchFamily="2" charset="0"/>
      <p:regular r:id="rId30"/>
    </p:embeddedFont>
    <p:embeddedFont>
      <p:font typeface="Open Sans" panose="020B0606030504020204" pitchFamily="34" charset="0"/>
      <p:regular r:id="rId31"/>
    </p:embeddedFont>
    <p:embeddedFont>
      <p:font typeface="Open Sans Bold" panose="020B0806030504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https://www.sival-innovation.com/aspirateur-a-ravageurs/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image : https://www.ecosia.org/images?q=sival+2025&amp;addon=edge&amp;addonversion=7.5.0&amp;size=large#id=76AF4438AA1971818077D28B312DBB3FA171B2C5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https://www.sival-innovation.com/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https://www.sival-innovation.com/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37.svg"/><Relationship Id="rId10" Type="http://schemas.openxmlformats.org/officeDocument/2006/relationships/image" Target="../media/image52.png"/><Relationship Id="rId4" Type="http://schemas.openxmlformats.org/officeDocument/2006/relationships/image" Target="../media/image3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6.png"/><Relationship Id="rId26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9.sv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5.svg"/><Relationship Id="rId25" Type="http://schemas.openxmlformats.org/officeDocument/2006/relationships/image" Target="../media/image73.svg"/><Relationship Id="rId2" Type="http://schemas.openxmlformats.org/officeDocument/2006/relationships/audio" Target="../media/media11.m4a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microsoft.com/office/2007/relationships/media" Target="../media/media11.m4a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24" Type="http://schemas.openxmlformats.org/officeDocument/2006/relationships/image" Target="../media/image72.png"/><Relationship Id="rId5" Type="http://schemas.openxmlformats.org/officeDocument/2006/relationships/image" Target="../media/image55.svg"/><Relationship Id="rId15" Type="http://schemas.openxmlformats.org/officeDocument/2006/relationships/image" Target="../media/image33.png"/><Relationship Id="rId23" Type="http://schemas.openxmlformats.org/officeDocument/2006/relationships/image" Target="../media/image71.svg"/><Relationship Id="rId28" Type="http://schemas.openxmlformats.org/officeDocument/2006/relationships/image" Target="../media/image7.png"/><Relationship Id="rId10" Type="http://schemas.openxmlformats.org/officeDocument/2006/relationships/image" Target="../media/image60.png"/><Relationship Id="rId19" Type="http://schemas.openxmlformats.org/officeDocument/2006/relationships/image" Target="../media/image67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30.png"/><Relationship Id="rId22" Type="http://schemas.openxmlformats.org/officeDocument/2006/relationships/image" Target="../media/image70.png"/><Relationship Id="rId27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6.png"/><Relationship Id="rId11" Type="http://schemas.openxmlformats.org/officeDocument/2006/relationships/image" Target="../media/image7.png"/><Relationship Id="rId5" Type="http://schemas.openxmlformats.org/officeDocument/2006/relationships/image" Target="../media/image75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png"/><Relationship Id="rId18" Type="http://schemas.openxmlformats.org/officeDocument/2006/relationships/image" Target="../media/image95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17" Type="http://schemas.openxmlformats.org/officeDocument/2006/relationships/image" Target="../media/image94.png"/><Relationship Id="rId2" Type="http://schemas.openxmlformats.org/officeDocument/2006/relationships/audio" Target="../media/media14.m4a"/><Relationship Id="rId16" Type="http://schemas.openxmlformats.org/officeDocument/2006/relationships/image" Target="../media/image93.svg"/><Relationship Id="rId20" Type="http://schemas.openxmlformats.org/officeDocument/2006/relationships/image" Target="../media/image97.png"/><Relationship Id="rId1" Type="http://schemas.microsoft.com/office/2007/relationships/media" Target="../media/media14.m4a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svg"/><Relationship Id="rId15" Type="http://schemas.openxmlformats.org/officeDocument/2006/relationships/image" Target="../media/image92.png"/><Relationship Id="rId23" Type="http://schemas.openxmlformats.org/officeDocument/2006/relationships/image" Target="../media/image7.png"/><Relationship Id="rId10" Type="http://schemas.openxmlformats.org/officeDocument/2006/relationships/image" Target="../media/image87.svg"/><Relationship Id="rId19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svg"/><Relationship Id="rId22" Type="http://schemas.openxmlformats.org/officeDocument/2006/relationships/image" Target="../media/image9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sv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6.png"/><Relationship Id="rId12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12.png"/><Relationship Id="rId11" Type="http://schemas.openxmlformats.org/officeDocument/2006/relationships/image" Target="../media/image7.png"/><Relationship Id="rId5" Type="http://schemas.openxmlformats.org/officeDocument/2006/relationships/image" Target="../media/image111.png"/><Relationship Id="rId10" Type="http://schemas.openxmlformats.org/officeDocument/2006/relationships/image" Target="../media/image116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0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10" Type="http://schemas.openxmlformats.org/officeDocument/2006/relationships/image" Target="../media/image7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ssir.fr/fruits-legumes/pomme-pourquoi-intermarche-et-netto-ne-vendront-plus-que-de-la-pomme-origine-france" TargetMode="External"/><Relationship Id="rId2" Type="http://schemas.openxmlformats.org/officeDocument/2006/relationships/hyperlink" Target="https://www.reussir.fr/fruits-legumes/souverainete-alimentaire-et-fruits-et-legumes-transformes-on-est-encore-loin-de-l-autonomie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rodistribution.fr/biosolutions/article/877293/biosolutions-synapps-operationnelle-pour-la-distribution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media7.m4a"/><Relationship Id="rId16" Type="http://schemas.openxmlformats.org/officeDocument/2006/relationships/image" Target="../media/image33.png"/><Relationship Id="rId20" Type="http://schemas.openxmlformats.org/officeDocument/2006/relationships/image" Target="../media/image37.svg"/><Relationship Id="rId1" Type="http://schemas.microsoft.com/office/2007/relationships/media" Target="../media/media7.m4a"/><Relationship Id="rId6" Type="http://schemas.openxmlformats.org/officeDocument/2006/relationships/image" Target="../media/image23.svg"/><Relationship Id="rId11" Type="http://schemas.openxmlformats.org/officeDocument/2006/relationships/image" Target="../media/image28.svg"/><Relationship Id="rId5" Type="http://schemas.openxmlformats.org/officeDocument/2006/relationships/image" Target="../media/image22.pn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audio" Target="../media/media8.m4a"/><Relationship Id="rId16" Type="http://schemas.openxmlformats.org/officeDocument/2006/relationships/image" Target="../media/image44.svg"/><Relationship Id="rId20" Type="http://schemas.openxmlformats.org/officeDocument/2006/relationships/image" Target="../media/image7.png"/><Relationship Id="rId1" Type="http://schemas.microsoft.com/office/2007/relationships/media" Target="../media/media8.m4a"/><Relationship Id="rId6" Type="http://schemas.openxmlformats.org/officeDocument/2006/relationships/image" Target="../media/image25.png"/><Relationship Id="rId11" Type="http://schemas.openxmlformats.org/officeDocument/2006/relationships/image" Target="../media/image39.png"/><Relationship Id="rId5" Type="http://schemas.openxmlformats.org/officeDocument/2006/relationships/image" Target="../media/image24.png"/><Relationship Id="rId15" Type="http://schemas.openxmlformats.org/officeDocument/2006/relationships/image" Target="../media/image43.png"/><Relationship Id="rId10" Type="http://schemas.openxmlformats.org/officeDocument/2006/relationships/image" Target="../media/image29.png"/><Relationship Id="rId19" Type="http://schemas.openxmlformats.org/officeDocument/2006/relationships/image" Target="../media/image47.svg"/><Relationship Id="rId4" Type="http://schemas.openxmlformats.org/officeDocument/2006/relationships/image" Target="../media/image38.png"/><Relationship Id="rId9" Type="http://schemas.openxmlformats.org/officeDocument/2006/relationships/image" Target="../media/image28.svg"/><Relationship Id="rId1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764" y="-207071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2374291" y="535972"/>
            <a:ext cx="4659112" cy="9023371"/>
          </a:xfrm>
          <a:custGeom>
            <a:avLst/>
            <a:gdLst/>
            <a:ahLst/>
            <a:cxnLst/>
            <a:rect l="l" t="t" r="r" b="b"/>
            <a:pathLst>
              <a:path w="4659112" h="9023371">
                <a:moveTo>
                  <a:pt x="0" y="0"/>
                </a:moveTo>
                <a:lnTo>
                  <a:pt x="4659112" y="0"/>
                </a:lnTo>
                <a:lnTo>
                  <a:pt x="4659112" y="9023371"/>
                </a:lnTo>
                <a:lnTo>
                  <a:pt x="0" y="90233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133" r="-39903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6312" cy="7300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52928" y="6413132"/>
            <a:ext cx="3459096" cy="569486"/>
            <a:chOff x="0" y="0"/>
            <a:chExt cx="825638" cy="1359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25638" cy="154978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Edition 2024-2025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6923041" y="535972"/>
            <a:ext cx="4441918" cy="1838035"/>
          </a:xfrm>
          <a:custGeom>
            <a:avLst/>
            <a:gdLst/>
            <a:ahLst/>
            <a:cxnLst/>
            <a:rect l="l" t="t" r="r" b="b"/>
            <a:pathLst>
              <a:path w="4441918" h="1838035">
                <a:moveTo>
                  <a:pt x="0" y="0"/>
                </a:moveTo>
                <a:lnTo>
                  <a:pt x="4441918" y="0"/>
                </a:lnTo>
                <a:lnTo>
                  <a:pt x="4441918" y="1838035"/>
                </a:lnTo>
                <a:lnTo>
                  <a:pt x="0" y="18380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1912384" y="5507911"/>
            <a:ext cx="8553855" cy="545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5"/>
              </a:lnSpc>
            </a:pPr>
            <a:r>
              <a:rPr lang="en-US" sz="2889" spc="144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Numéro 6 - 21/01/2025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52928" y="2731241"/>
            <a:ext cx="8957379" cy="261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54"/>
              </a:lnSpc>
            </a:pPr>
            <a:r>
              <a:rPr lang="en-US" sz="9848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REVUE DE PRESSE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46113" y="8506414"/>
            <a:ext cx="8553855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5"/>
              </a:lnSpc>
            </a:pPr>
            <a:r>
              <a:rPr lang="en-US" sz="2689" spc="134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Valère D’Hervé ; Eva Leblanc ; Kyara Treard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374291" y="9311693"/>
            <a:ext cx="2676168" cy="1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 b="1" i="1" spc="81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CRÉDIT PHOTO : CRÉDITS : ARTISTEER.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1</a:t>
            </a: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58ADEA34-42CB-6B98-AB9F-8B49F01F6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6"/>
    </mc:Choice>
    <mc:Fallback>
      <p:transition spd="slow" advTm="10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79101" y="2097051"/>
            <a:ext cx="1381607" cy="916885"/>
          </a:xfrm>
          <a:custGeom>
            <a:avLst/>
            <a:gdLst/>
            <a:ahLst/>
            <a:cxnLst/>
            <a:rect l="l" t="t" r="r" b="b"/>
            <a:pathLst>
              <a:path w="1381607" h="916885">
                <a:moveTo>
                  <a:pt x="0" y="0"/>
                </a:moveTo>
                <a:lnTo>
                  <a:pt x="1381607" y="0"/>
                </a:lnTo>
                <a:lnTo>
                  <a:pt x="1381607" y="916885"/>
                </a:lnTo>
                <a:lnTo>
                  <a:pt x="0" y="916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9021193" y="3839608"/>
            <a:ext cx="1802720" cy="2127801"/>
          </a:xfrm>
          <a:custGeom>
            <a:avLst/>
            <a:gdLst/>
            <a:ahLst/>
            <a:cxnLst/>
            <a:rect l="l" t="t" r="r" b="b"/>
            <a:pathLst>
              <a:path w="1802720" h="2127801">
                <a:moveTo>
                  <a:pt x="0" y="0"/>
                </a:moveTo>
                <a:lnTo>
                  <a:pt x="1802720" y="0"/>
                </a:lnTo>
                <a:lnTo>
                  <a:pt x="1802720" y="2127801"/>
                </a:lnTo>
                <a:lnTo>
                  <a:pt x="0" y="2127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5402" t="-41431" r="-57563" b="-3899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3061855" y="5155459"/>
            <a:ext cx="2182805" cy="2182805"/>
          </a:xfrm>
          <a:custGeom>
            <a:avLst/>
            <a:gdLst/>
            <a:ahLst/>
            <a:cxnLst/>
            <a:rect l="l" t="t" r="r" b="b"/>
            <a:pathLst>
              <a:path w="2182805" h="2182805">
                <a:moveTo>
                  <a:pt x="0" y="0"/>
                </a:moveTo>
                <a:lnTo>
                  <a:pt x="2182805" y="0"/>
                </a:lnTo>
                <a:lnTo>
                  <a:pt x="2182805" y="2182805"/>
                </a:lnTo>
                <a:lnTo>
                  <a:pt x="0" y="21828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5690471" y="5040861"/>
            <a:ext cx="1554520" cy="1969058"/>
          </a:xfrm>
          <a:custGeom>
            <a:avLst/>
            <a:gdLst/>
            <a:ahLst/>
            <a:cxnLst/>
            <a:rect l="l" t="t" r="r" b="b"/>
            <a:pathLst>
              <a:path w="1554520" h="1969058">
                <a:moveTo>
                  <a:pt x="0" y="0"/>
                </a:moveTo>
                <a:lnTo>
                  <a:pt x="1554520" y="0"/>
                </a:lnTo>
                <a:lnTo>
                  <a:pt x="1554520" y="1969058"/>
                </a:lnTo>
                <a:lnTo>
                  <a:pt x="0" y="19690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3548323" y="3071614"/>
            <a:ext cx="3467597" cy="1664447"/>
          </a:xfrm>
          <a:custGeom>
            <a:avLst/>
            <a:gdLst/>
            <a:ahLst/>
            <a:cxnLst/>
            <a:rect l="l" t="t" r="r" b="b"/>
            <a:pathLst>
              <a:path w="3467597" h="1664447">
                <a:moveTo>
                  <a:pt x="0" y="0"/>
                </a:moveTo>
                <a:lnTo>
                  <a:pt x="3467597" y="0"/>
                </a:lnTo>
                <a:lnTo>
                  <a:pt x="3467597" y="1664447"/>
                </a:lnTo>
                <a:lnTo>
                  <a:pt x="0" y="16644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1068739" y="3957737"/>
            <a:ext cx="2448927" cy="2191790"/>
          </a:xfrm>
          <a:custGeom>
            <a:avLst/>
            <a:gdLst/>
            <a:ahLst/>
            <a:cxnLst/>
            <a:rect l="l" t="t" r="r" b="b"/>
            <a:pathLst>
              <a:path w="2448927" h="2191790">
                <a:moveTo>
                  <a:pt x="0" y="0"/>
                </a:moveTo>
                <a:lnTo>
                  <a:pt x="2448927" y="0"/>
                </a:lnTo>
                <a:lnTo>
                  <a:pt x="2448927" y="2191790"/>
                </a:lnTo>
                <a:lnTo>
                  <a:pt x="0" y="21917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3835444" y="4110281"/>
            <a:ext cx="1856708" cy="1856708"/>
          </a:xfrm>
          <a:custGeom>
            <a:avLst/>
            <a:gdLst/>
            <a:ahLst/>
            <a:cxnLst/>
            <a:rect l="l" t="t" r="r" b="b"/>
            <a:pathLst>
              <a:path w="1856708" h="1856708">
                <a:moveTo>
                  <a:pt x="0" y="0"/>
                </a:moveTo>
                <a:lnTo>
                  <a:pt x="1856708" y="0"/>
                </a:lnTo>
                <a:lnTo>
                  <a:pt x="1856708" y="1856708"/>
                </a:lnTo>
                <a:lnTo>
                  <a:pt x="0" y="18567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1779101" y="137160"/>
            <a:ext cx="16305955" cy="162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9"/>
              </a:lnSpc>
            </a:pPr>
            <a:r>
              <a:rPr lang="en-US" sz="4500" spc="44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Interdiction UE des emballages plastiques : Réaction de la filière pommes de terre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63591" y="2140617"/>
            <a:ext cx="10471854" cy="59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0"/>
              </a:lnSpc>
            </a:pPr>
            <a:r>
              <a:rPr lang="en-US" sz="300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2030 : Interdiction emballages plastiques si &lt;1,5kg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10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84775" y="7872024"/>
            <a:ext cx="2198491" cy="989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1"/>
              </a:lnSpc>
              <a:spcBef>
                <a:spcPct val="0"/>
              </a:spcBef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Filtre contre verdissement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68485" y="7030869"/>
            <a:ext cx="2198491" cy="989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1"/>
              </a:lnSpc>
              <a:spcBef>
                <a:spcPct val="0"/>
              </a:spcBef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Moyen de cuisson 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68485" y="8201433"/>
            <a:ext cx="2198491" cy="147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1"/>
              </a:lnSpc>
              <a:spcBef>
                <a:spcPct val="0"/>
              </a:spcBef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Potentiel de conso. chez les jeunes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70141" y="3060230"/>
            <a:ext cx="6621744" cy="69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1"/>
              </a:lnSpc>
              <a:spcBef>
                <a:spcPct val="0"/>
              </a:spcBef>
            </a:pPr>
            <a:r>
              <a:rPr lang="en-US" sz="3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Engagements de la filière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908701" y="6319414"/>
            <a:ext cx="7144623" cy="69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1"/>
              </a:lnSpc>
              <a:spcBef>
                <a:spcPct val="0"/>
              </a:spcBef>
            </a:pPr>
            <a:r>
              <a:rPr lang="en-US" sz="3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Evolution des tendances d’achat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95052" y="7352399"/>
            <a:ext cx="1506617" cy="68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8"/>
              </a:lnSpc>
              <a:spcBef>
                <a:spcPct val="0"/>
              </a:spcBef>
            </a:pPr>
            <a:r>
              <a:rPr lang="en-US" sz="34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&lt; 1kg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556372" y="7352399"/>
            <a:ext cx="1961295" cy="68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8"/>
              </a:lnSpc>
              <a:spcBef>
                <a:spcPct val="0"/>
              </a:spcBef>
            </a:pPr>
            <a:r>
              <a:rPr lang="en-US" sz="34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1kg à 2kg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70253" y="7352399"/>
            <a:ext cx="1506617" cy="68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8"/>
              </a:lnSpc>
              <a:spcBef>
                <a:spcPct val="0"/>
              </a:spcBef>
            </a:pPr>
            <a:r>
              <a:rPr lang="en-US" sz="34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2,5kg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499827" y="8137706"/>
            <a:ext cx="1506617" cy="606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6"/>
              </a:lnSpc>
              <a:spcBef>
                <a:spcPct val="0"/>
              </a:spcBef>
            </a:pPr>
            <a:r>
              <a:rPr lang="en-US" sz="30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+ 15,6%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783711" y="8137706"/>
            <a:ext cx="1506617" cy="606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6"/>
              </a:lnSpc>
              <a:spcBef>
                <a:spcPct val="0"/>
              </a:spcBef>
            </a:pPr>
            <a:r>
              <a:rPr lang="en-US" sz="30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+ 20,4%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90393" y="8137706"/>
            <a:ext cx="1776580" cy="606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6"/>
              </a:lnSpc>
              <a:spcBef>
                <a:spcPct val="0"/>
              </a:spcBef>
            </a:pPr>
            <a:r>
              <a:rPr lang="en-US" sz="30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-25,3%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3F66FC64-A16A-AAE4-F783-95141FB0D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97"/>
    </mc:Choice>
    <mc:Fallback>
      <p:transition spd="slow" advTm="78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781877" y="2792113"/>
            <a:ext cx="1870914" cy="969473"/>
          </a:xfrm>
          <a:custGeom>
            <a:avLst/>
            <a:gdLst/>
            <a:ahLst/>
            <a:cxnLst/>
            <a:rect l="l" t="t" r="r" b="b"/>
            <a:pathLst>
              <a:path w="1870914" h="969473">
                <a:moveTo>
                  <a:pt x="0" y="0"/>
                </a:moveTo>
                <a:lnTo>
                  <a:pt x="1870914" y="0"/>
                </a:lnTo>
                <a:lnTo>
                  <a:pt x="1870914" y="969474"/>
                </a:lnTo>
                <a:lnTo>
                  <a:pt x="0" y="969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2355429" y="2121104"/>
            <a:ext cx="2193948" cy="1218202"/>
          </a:xfrm>
          <a:custGeom>
            <a:avLst/>
            <a:gdLst/>
            <a:ahLst/>
            <a:cxnLst/>
            <a:rect l="l" t="t" r="r" b="b"/>
            <a:pathLst>
              <a:path w="2193948" h="1218202">
                <a:moveTo>
                  <a:pt x="0" y="0"/>
                </a:moveTo>
                <a:lnTo>
                  <a:pt x="2193949" y="0"/>
                </a:lnTo>
                <a:lnTo>
                  <a:pt x="2193949" y="1218203"/>
                </a:lnTo>
                <a:lnTo>
                  <a:pt x="0" y="12182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4740" r="-86526" b="-40423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2355429" y="3434765"/>
            <a:ext cx="2260432" cy="1241021"/>
          </a:xfrm>
          <a:custGeom>
            <a:avLst/>
            <a:gdLst/>
            <a:ahLst/>
            <a:cxnLst/>
            <a:rect l="l" t="t" r="r" b="b"/>
            <a:pathLst>
              <a:path w="2260432" h="1241021">
                <a:moveTo>
                  <a:pt x="0" y="0"/>
                </a:moveTo>
                <a:lnTo>
                  <a:pt x="2260432" y="0"/>
                </a:lnTo>
                <a:lnTo>
                  <a:pt x="2260432" y="1241022"/>
                </a:lnTo>
                <a:lnTo>
                  <a:pt x="0" y="12410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7945" t="-10165" r="-59010" b="-30573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 rot="5400000">
            <a:off x="8192674" y="2445034"/>
            <a:ext cx="1003324" cy="457766"/>
          </a:xfrm>
          <a:custGeom>
            <a:avLst/>
            <a:gdLst/>
            <a:ahLst/>
            <a:cxnLst/>
            <a:rect l="l" t="t" r="r" b="b"/>
            <a:pathLst>
              <a:path w="1003324" h="457766">
                <a:moveTo>
                  <a:pt x="0" y="0"/>
                </a:moveTo>
                <a:lnTo>
                  <a:pt x="1003324" y="0"/>
                </a:lnTo>
                <a:lnTo>
                  <a:pt x="1003324" y="457767"/>
                </a:lnTo>
                <a:lnTo>
                  <a:pt x="0" y="4577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9141173" y="3758623"/>
            <a:ext cx="1286173" cy="1261052"/>
          </a:xfrm>
          <a:custGeom>
            <a:avLst/>
            <a:gdLst/>
            <a:ahLst/>
            <a:cxnLst/>
            <a:rect l="l" t="t" r="r" b="b"/>
            <a:pathLst>
              <a:path w="1286173" h="1261052">
                <a:moveTo>
                  <a:pt x="0" y="0"/>
                </a:moveTo>
                <a:lnTo>
                  <a:pt x="1286173" y="0"/>
                </a:lnTo>
                <a:lnTo>
                  <a:pt x="1286173" y="1261052"/>
                </a:lnTo>
                <a:lnTo>
                  <a:pt x="0" y="12610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7219790" y="3758623"/>
            <a:ext cx="1245663" cy="1247932"/>
          </a:xfrm>
          <a:custGeom>
            <a:avLst/>
            <a:gdLst/>
            <a:ahLst/>
            <a:cxnLst/>
            <a:rect l="l" t="t" r="r" b="b"/>
            <a:pathLst>
              <a:path w="1245663" h="1247932">
                <a:moveTo>
                  <a:pt x="0" y="0"/>
                </a:moveTo>
                <a:lnTo>
                  <a:pt x="1245663" y="0"/>
                </a:lnTo>
                <a:lnTo>
                  <a:pt x="1245663" y="1247932"/>
                </a:lnTo>
                <a:lnTo>
                  <a:pt x="0" y="1247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2184749" y="7401982"/>
            <a:ext cx="1245639" cy="934229"/>
          </a:xfrm>
          <a:custGeom>
            <a:avLst/>
            <a:gdLst/>
            <a:ahLst/>
            <a:cxnLst/>
            <a:rect l="l" t="t" r="r" b="b"/>
            <a:pathLst>
              <a:path w="1245639" h="934229">
                <a:moveTo>
                  <a:pt x="0" y="0"/>
                </a:moveTo>
                <a:lnTo>
                  <a:pt x="1245639" y="0"/>
                </a:lnTo>
                <a:lnTo>
                  <a:pt x="1245639" y="934229"/>
                </a:lnTo>
                <a:lnTo>
                  <a:pt x="0" y="9342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6254202" y="7402557"/>
            <a:ext cx="1381607" cy="920496"/>
          </a:xfrm>
          <a:custGeom>
            <a:avLst/>
            <a:gdLst/>
            <a:ahLst/>
            <a:cxnLst/>
            <a:rect l="l" t="t" r="r" b="b"/>
            <a:pathLst>
              <a:path w="1381607" h="920496">
                <a:moveTo>
                  <a:pt x="0" y="0"/>
                </a:moveTo>
                <a:lnTo>
                  <a:pt x="1381607" y="0"/>
                </a:lnTo>
                <a:lnTo>
                  <a:pt x="1381607" y="920496"/>
                </a:lnTo>
                <a:lnTo>
                  <a:pt x="0" y="9204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7858429" y="7401982"/>
            <a:ext cx="1381607" cy="919397"/>
          </a:xfrm>
          <a:custGeom>
            <a:avLst/>
            <a:gdLst/>
            <a:ahLst/>
            <a:cxnLst/>
            <a:rect l="l" t="t" r="r" b="b"/>
            <a:pathLst>
              <a:path w="1381607" h="919397">
                <a:moveTo>
                  <a:pt x="0" y="0"/>
                </a:moveTo>
                <a:lnTo>
                  <a:pt x="1381607" y="0"/>
                </a:lnTo>
                <a:lnTo>
                  <a:pt x="1381607" y="919397"/>
                </a:lnTo>
                <a:lnTo>
                  <a:pt x="0" y="9193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10550524" y="7401406"/>
            <a:ext cx="1381607" cy="921072"/>
          </a:xfrm>
          <a:custGeom>
            <a:avLst/>
            <a:gdLst/>
            <a:ahLst/>
            <a:cxnLst/>
            <a:rect l="l" t="t" r="r" b="b"/>
            <a:pathLst>
              <a:path w="1381607" h="921072">
                <a:moveTo>
                  <a:pt x="0" y="0"/>
                </a:moveTo>
                <a:lnTo>
                  <a:pt x="1381608" y="0"/>
                </a:lnTo>
                <a:lnTo>
                  <a:pt x="1381608" y="921072"/>
                </a:lnTo>
                <a:lnTo>
                  <a:pt x="0" y="92107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7021206" y="8478456"/>
            <a:ext cx="1381607" cy="921072"/>
          </a:xfrm>
          <a:custGeom>
            <a:avLst/>
            <a:gdLst/>
            <a:ahLst/>
            <a:cxnLst/>
            <a:rect l="l" t="t" r="r" b="b"/>
            <a:pathLst>
              <a:path w="1381607" h="921072">
                <a:moveTo>
                  <a:pt x="0" y="0"/>
                </a:moveTo>
                <a:lnTo>
                  <a:pt x="1381607" y="0"/>
                </a:lnTo>
                <a:lnTo>
                  <a:pt x="1381607" y="921072"/>
                </a:lnTo>
                <a:lnTo>
                  <a:pt x="0" y="92107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1357977" y="8478456"/>
            <a:ext cx="1381607" cy="920496"/>
          </a:xfrm>
          <a:custGeom>
            <a:avLst/>
            <a:gdLst/>
            <a:ahLst/>
            <a:cxnLst/>
            <a:rect l="l" t="t" r="r" b="b"/>
            <a:pathLst>
              <a:path w="1381607" h="920496">
                <a:moveTo>
                  <a:pt x="0" y="0"/>
                </a:moveTo>
                <a:lnTo>
                  <a:pt x="1381607" y="0"/>
                </a:lnTo>
                <a:lnTo>
                  <a:pt x="1381607" y="920496"/>
                </a:lnTo>
                <a:lnTo>
                  <a:pt x="0" y="92049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 rot="3064996">
            <a:off x="9560904" y="6024519"/>
            <a:ext cx="1946510" cy="549889"/>
          </a:xfrm>
          <a:custGeom>
            <a:avLst/>
            <a:gdLst/>
            <a:ahLst/>
            <a:cxnLst/>
            <a:rect l="l" t="t" r="r" b="b"/>
            <a:pathLst>
              <a:path w="1946510" h="549889">
                <a:moveTo>
                  <a:pt x="0" y="0"/>
                </a:moveTo>
                <a:lnTo>
                  <a:pt x="1946510" y="0"/>
                </a:lnTo>
                <a:lnTo>
                  <a:pt x="1946510" y="549889"/>
                </a:lnTo>
                <a:lnTo>
                  <a:pt x="0" y="54988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 rot="-3182197" flipH="1">
            <a:off x="8234467" y="6037527"/>
            <a:ext cx="1946510" cy="549889"/>
          </a:xfrm>
          <a:custGeom>
            <a:avLst/>
            <a:gdLst/>
            <a:ahLst/>
            <a:cxnLst/>
            <a:rect l="l" t="t" r="r" b="b"/>
            <a:pathLst>
              <a:path w="1946510" h="549889">
                <a:moveTo>
                  <a:pt x="1946510" y="0"/>
                </a:moveTo>
                <a:lnTo>
                  <a:pt x="0" y="0"/>
                </a:lnTo>
                <a:lnTo>
                  <a:pt x="0" y="549889"/>
                </a:lnTo>
                <a:lnTo>
                  <a:pt x="1946510" y="549889"/>
                </a:lnTo>
                <a:lnTo>
                  <a:pt x="194651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 rot="5400000">
            <a:off x="2802835" y="4513610"/>
            <a:ext cx="1314219" cy="397551"/>
          </a:xfrm>
          <a:custGeom>
            <a:avLst/>
            <a:gdLst/>
            <a:ahLst/>
            <a:cxnLst/>
            <a:rect l="l" t="t" r="r" b="b"/>
            <a:pathLst>
              <a:path w="1314219" h="397551">
                <a:moveTo>
                  <a:pt x="0" y="0"/>
                </a:moveTo>
                <a:lnTo>
                  <a:pt x="1314219" y="0"/>
                </a:lnTo>
                <a:lnTo>
                  <a:pt x="1314219" y="397551"/>
                </a:lnTo>
                <a:lnTo>
                  <a:pt x="0" y="3975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>
            <a:off x="1801835" y="262958"/>
            <a:ext cx="16283221" cy="839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4522" spc="443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Zoom sur la campagne pommes de terre 2024-25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11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38011" y="2511993"/>
            <a:ext cx="2643866" cy="1367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5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7,7 Millions de tonnes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61326" y="1522934"/>
            <a:ext cx="3466020" cy="59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+12,2% vs 2023-24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832739" y="3160453"/>
            <a:ext cx="3723195" cy="59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+11% de surfaces 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950655" y="2290019"/>
            <a:ext cx="1287040" cy="708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  <a:spcBef>
                <a:spcPct val="0"/>
              </a:spcBef>
            </a:pPr>
            <a:r>
              <a:rPr lang="en-US" sz="3541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2,6 Mt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996827" y="3615090"/>
            <a:ext cx="1194697" cy="708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  <a:spcBef>
                <a:spcPct val="0"/>
              </a:spcBef>
            </a:pPr>
            <a:r>
              <a:rPr lang="en-US" sz="3541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2,1 Mt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966703" y="5355741"/>
            <a:ext cx="3101729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3,5 Mt exportés </a:t>
            </a:r>
          </a:p>
          <a:p>
            <a:pPr algn="ctr">
              <a:lnSpc>
                <a:spcPts val="459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en 2023-24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241328" y="5716167"/>
            <a:ext cx="3101729" cy="59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2024-25 : +10%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07568" y="8381204"/>
            <a:ext cx="2143087" cy="990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5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Et autres pays de l’Est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78195" y="5416130"/>
            <a:ext cx="3601599" cy="1067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70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Rendement : 43,1 t/ha</a:t>
            </a:r>
          </a:p>
          <a:p>
            <a:pPr algn="ctr">
              <a:lnSpc>
                <a:spcPts val="4131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(moyenne décennale)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7058C892-3805-3EBD-04E4-65BD391F7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83"/>
    </mc:Choice>
    <mc:Fallback>
      <p:transition spd="slow" advTm="52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253965" y="3302502"/>
            <a:ext cx="1036281" cy="987293"/>
          </a:xfrm>
          <a:custGeom>
            <a:avLst/>
            <a:gdLst/>
            <a:ahLst/>
            <a:cxnLst/>
            <a:rect l="l" t="t" r="r" b="b"/>
            <a:pathLst>
              <a:path w="1036281" h="987293">
                <a:moveTo>
                  <a:pt x="0" y="0"/>
                </a:moveTo>
                <a:lnTo>
                  <a:pt x="1036280" y="0"/>
                </a:lnTo>
                <a:lnTo>
                  <a:pt x="1036280" y="987293"/>
                </a:lnTo>
                <a:lnTo>
                  <a:pt x="0" y="9872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9608820" y="3269944"/>
            <a:ext cx="972472" cy="1016964"/>
          </a:xfrm>
          <a:custGeom>
            <a:avLst/>
            <a:gdLst/>
            <a:ahLst/>
            <a:cxnLst/>
            <a:rect l="l" t="t" r="r" b="b"/>
            <a:pathLst>
              <a:path w="972472" h="1016964">
                <a:moveTo>
                  <a:pt x="0" y="0"/>
                </a:moveTo>
                <a:lnTo>
                  <a:pt x="972471" y="0"/>
                </a:lnTo>
                <a:lnTo>
                  <a:pt x="972471" y="1016964"/>
                </a:lnTo>
                <a:lnTo>
                  <a:pt x="0" y="10169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4899866" y="3302502"/>
            <a:ext cx="972472" cy="1016964"/>
          </a:xfrm>
          <a:custGeom>
            <a:avLst/>
            <a:gdLst/>
            <a:ahLst/>
            <a:cxnLst/>
            <a:rect l="l" t="t" r="r" b="b"/>
            <a:pathLst>
              <a:path w="972472" h="1016964">
                <a:moveTo>
                  <a:pt x="0" y="0"/>
                </a:moveTo>
                <a:lnTo>
                  <a:pt x="972471" y="0"/>
                </a:lnTo>
                <a:lnTo>
                  <a:pt x="972471" y="1016964"/>
                </a:lnTo>
                <a:lnTo>
                  <a:pt x="0" y="10169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7431673" y="7802745"/>
            <a:ext cx="1525784" cy="1144338"/>
          </a:xfrm>
          <a:custGeom>
            <a:avLst/>
            <a:gdLst/>
            <a:ahLst/>
            <a:cxnLst/>
            <a:rect l="l" t="t" r="r" b="b"/>
            <a:pathLst>
              <a:path w="1525784" h="1144338">
                <a:moveTo>
                  <a:pt x="0" y="0"/>
                </a:moveTo>
                <a:lnTo>
                  <a:pt x="1525784" y="0"/>
                </a:lnTo>
                <a:lnTo>
                  <a:pt x="1525784" y="1144338"/>
                </a:lnTo>
                <a:lnTo>
                  <a:pt x="0" y="1144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8910353" y="7676447"/>
            <a:ext cx="1396934" cy="1396934"/>
          </a:xfrm>
          <a:custGeom>
            <a:avLst/>
            <a:gdLst/>
            <a:ahLst/>
            <a:cxnLst/>
            <a:rect l="l" t="t" r="r" b="b"/>
            <a:pathLst>
              <a:path w="1396934" h="1396934">
                <a:moveTo>
                  <a:pt x="0" y="0"/>
                </a:moveTo>
                <a:lnTo>
                  <a:pt x="1396933" y="0"/>
                </a:lnTo>
                <a:lnTo>
                  <a:pt x="1396933" y="1396934"/>
                </a:lnTo>
                <a:lnTo>
                  <a:pt x="0" y="13969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0429888" y="7715271"/>
            <a:ext cx="1319285" cy="1319285"/>
          </a:xfrm>
          <a:custGeom>
            <a:avLst/>
            <a:gdLst/>
            <a:ahLst/>
            <a:cxnLst/>
            <a:rect l="l" t="t" r="r" b="b"/>
            <a:pathLst>
              <a:path w="1319285" h="1319285">
                <a:moveTo>
                  <a:pt x="0" y="0"/>
                </a:moveTo>
                <a:lnTo>
                  <a:pt x="1319284" y="0"/>
                </a:lnTo>
                <a:lnTo>
                  <a:pt x="1319284" y="1319285"/>
                </a:lnTo>
                <a:lnTo>
                  <a:pt x="0" y="1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2415650" y="374200"/>
            <a:ext cx="15424575" cy="136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4"/>
              </a:lnSpc>
            </a:pPr>
            <a:r>
              <a:rPr lang="en-US" sz="3822" spc="374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Souveraineté alimentaire et fruits et légumes transformés : « on est encore loin de l’autonomie »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12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07241" y="1988514"/>
            <a:ext cx="9128522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just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Baisse des volumes importés en 2023 </a:t>
            </a:r>
          </a:p>
          <a:p>
            <a:pPr algn="just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-&gt;  Mais la balance commerciale continue de se creuser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43050" y="4461689"/>
            <a:ext cx="5167843" cy="189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10% du marché français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Exporte pour 71M d’€ 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Importe pour 595 M d'€ (Italie et Espagne = 85%)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353885" y="4461689"/>
            <a:ext cx="473117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Compote de pomme = 75% d'auto-approvisionnement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50718" y="4461689"/>
            <a:ext cx="457527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Légumes en conserve = 57% d'auto-approvisionnement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37512" y="6811544"/>
            <a:ext cx="5028457" cy="306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Projet TOMMATES : augmenter la production de 400 000 tonnes de tomates</a:t>
            </a: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Capacités de transformation actuelle : 200 000 tonnes = 20%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50718" y="5574209"/>
            <a:ext cx="457527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légumes surgelés = 26% d’auto-approvisionnement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50718" y="6686728"/>
            <a:ext cx="4779607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3/4 des légumes transformés viennent de l'UE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353885" y="5802809"/>
            <a:ext cx="4486340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Jus de pomme= 50% d'auto-approvisionnement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353885" y="7216162"/>
            <a:ext cx="4486340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Marché du frais = plus rémunérateur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BA5C26BD-1AD1-EAC3-C25F-CEF08DE23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675"/>
    </mc:Choice>
    <mc:Fallback>
      <p:transition spd="slow" advTm="166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573281" y="3456946"/>
            <a:ext cx="15141439" cy="3096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8609" spc="84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4. ORGANISATION ET ACTEURS DES FILIÈRES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-424522"/>
            <a:ext cx="19563652" cy="11322569"/>
          </a:xfrm>
          <a:custGeom>
            <a:avLst/>
            <a:gdLst/>
            <a:ahLst/>
            <a:cxnLst/>
            <a:rect l="l" t="t" r="r" b="b"/>
            <a:pathLst>
              <a:path w="19563652" h="11322569">
                <a:moveTo>
                  <a:pt x="0" y="0"/>
                </a:moveTo>
                <a:lnTo>
                  <a:pt x="19563652" y="0"/>
                </a:lnTo>
                <a:lnTo>
                  <a:pt x="19563652" y="11322569"/>
                </a:lnTo>
                <a:lnTo>
                  <a:pt x="0" y="11322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1000"/>
            </a:blip>
            <a:stretch>
              <a:fillRect t="-7594" b="-759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85725" y="10086975"/>
            <a:ext cx="2676168" cy="1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 b="1" i="1" spc="81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CRÉDIT PHOTO : CRÉDITS : ARTISTEER.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spc="134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13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5741EC6-22E5-0934-548F-7DF07ED97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1"/>
    </mc:Choice>
    <mc:Fallback>
      <p:transition spd="slow" advTm="3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839257" y="1785389"/>
            <a:ext cx="789005" cy="876672"/>
          </a:xfrm>
          <a:custGeom>
            <a:avLst/>
            <a:gdLst/>
            <a:ahLst/>
            <a:cxnLst/>
            <a:rect l="l" t="t" r="r" b="b"/>
            <a:pathLst>
              <a:path w="789005" h="876672">
                <a:moveTo>
                  <a:pt x="0" y="0"/>
                </a:moveTo>
                <a:lnTo>
                  <a:pt x="789005" y="0"/>
                </a:lnTo>
                <a:lnTo>
                  <a:pt x="789005" y="876673"/>
                </a:lnTo>
                <a:lnTo>
                  <a:pt x="0" y="876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595828" y="1638017"/>
            <a:ext cx="1324347" cy="1306768"/>
          </a:xfrm>
          <a:custGeom>
            <a:avLst/>
            <a:gdLst/>
            <a:ahLst/>
            <a:cxnLst/>
            <a:rect l="l" t="t" r="r" b="b"/>
            <a:pathLst>
              <a:path w="1324347" h="1306768">
                <a:moveTo>
                  <a:pt x="0" y="0"/>
                </a:moveTo>
                <a:lnTo>
                  <a:pt x="1324348" y="0"/>
                </a:lnTo>
                <a:lnTo>
                  <a:pt x="1324348" y="1306767"/>
                </a:lnTo>
                <a:lnTo>
                  <a:pt x="0" y="13067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>
            <a:off x="1937552" y="3621059"/>
            <a:ext cx="2303740" cy="6226187"/>
            <a:chOff x="0" y="0"/>
            <a:chExt cx="3071654" cy="8301583"/>
          </a:xfrm>
        </p:grpSpPr>
        <p:sp>
          <p:nvSpPr>
            <p:cNvPr id="8" name="Freeform 8"/>
            <p:cNvSpPr/>
            <p:nvPr/>
          </p:nvSpPr>
          <p:spPr>
            <a:xfrm>
              <a:off x="665716" y="1457960"/>
              <a:ext cx="1811997" cy="1859266"/>
            </a:xfrm>
            <a:custGeom>
              <a:avLst/>
              <a:gdLst/>
              <a:ahLst/>
              <a:cxnLst/>
              <a:rect l="l" t="t" r="r" b="b"/>
              <a:pathLst>
                <a:path w="1811997" h="1859266">
                  <a:moveTo>
                    <a:pt x="0" y="0"/>
                  </a:moveTo>
                  <a:lnTo>
                    <a:pt x="1811997" y="0"/>
                  </a:lnTo>
                  <a:lnTo>
                    <a:pt x="1811997" y="1859266"/>
                  </a:lnTo>
                  <a:lnTo>
                    <a:pt x="0" y="185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/>
            <p:cNvSpPr/>
            <p:nvPr/>
          </p:nvSpPr>
          <p:spPr>
            <a:xfrm>
              <a:off x="442541" y="5334153"/>
              <a:ext cx="2199608" cy="1067810"/>
            </a:xfrm>
            <a:custGeom>
              <a:avLst/>
              <a:gdLst/>
              <a:ahLst/>
              <a:cxnLst/>
              <a:rect l="l" t="t" r="r" b="b"/>
              <a:pathLst>
                <a:path w="2199608" h="1067810">
                  <a:moveTo>
                    <a:pt x="0" y="0"/>
                  </a:moveTo>
                  <a:lnTo>
                    <a:pt x="2199608" y="0"/>
                  </a:lnTo>
                  <a:lnTo>
                    <a:pt x="2199608" y="1067810"/>
                  </a:lnTo>
                  <a:lnTo>
                    <a:pt x="0" y="1067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93941" y="6716906"/>
              <a:ext cx="1883772" cy="1584677"/>
            </a:xfrm>
            <a:custGeom>
              <a:avLst/>
              <a:gdLst/>
              <a:ahLst/>
              <a:cxnLst/>
              <a:rect l="l" t="t" r="r" b="b"/>
              <a:pathLst>
                <a:path w="1883772" h="1584677">
                  <a:moveTo>
                    <a:pt x="0" y="0"/>
                  </a:moveTo>
                  <a:lnTo>
                    <a:pt x="1883772" y="0"/>
                  </a:lnTo>
                  <a:lnTo>
                    <a:pt x="1883772" y="1584677"/>
                  </a:lnTo>
                  <a:lnTo>
                    <a:pt x="0" y="1584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6014" y="3652402"/>
              <a:ext cx="1714374" cy="1368382"/>
            </a:xfrm>
            <a:custGeom>
              <a:avLst/>
              <a:gdLst/>
              <a:ahLst/>
              <a:cxnLst/>
              <a:rect l="l" t="t" r="r" b="b"/>
              <a:pathLst>
                <a:path w="1714374" h="1368382">
                  <a:moveTo>
                    <a:pt x="0" y="0"/>
                  </a:moveTo>
                  <a:lnTo>
                    <a:pt x="1714374" y="0"/>
                  </a:lnTo>
                  <a:lnTo>
                    <a:pt x="1714374" y="1368381"/>
                  </a:lnTo>
                  <a:lnTo>
                    <a:pt x="0" y="1368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543520" y="3395649"/>
              <a:ext cx="1125764" cy="1125764"/>
            </a:xfrm>
            <a:custGeom>
              <a:avLst/>
              <a:gdLst/>
              <a:ahLst/>
              <a:cxnLst/>
              <a:rect l="l" t="t" r="r" b="b"/>
              <a:pathLst>
                <a:path w="1125764" h="1125764">
                  <a:moveTo>
                    <a:pt x="0" y="0"/>
                  </a:moveTo>
                  <a:lnTo>
                    <a:pt x="1125764" y="0"/>
                  </a:lnTo>
                  <a:lnTo>
                    <a:pt x="1125764" y="1125765"/>
                  </a:lnTo>
                  <a:lnTo>
                    <a:pt x="0" y="112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42875"/>
              <a:ext cx="3071654" cy="1524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u="sng">
                  <a:solidFill>
                    <a:srgbClr val="00000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Précédentes</a:t>
              </a:r>
            </a:p>
            <a:p>
              <a:pPr algn="ctr">
                <a:lnSpc>
                  <a:spcPts val="4590"/>
                </a:lnSpc>
                <a:spcBef>
                  <a:spcPct val="0"/>
                </a:spcBef>
              </a:pPr>
              <a:r>
                <a:rPr lang="en-US" sz="3000" u="sng">
                  <a:solidFill>
                    <a:srgbClr val="00000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rencontres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5252236" y="3761003"/>
            <a:ext cx="1689062" cy="1814422"/>
          </a:xfrm>
          <a:custGeom>
            <a:avLst/>
            <a:gdLst/>
            <a:ahLst/>
            <a:cxnLst/>
            <a:rect l="l" t="t" r="r" b="b"/>
            <a:pathLst>
              <a:path w="1689062" h="1814422">
                <a:moveTo>
                  <a:pt x="0" y="0"/>
                </a:moveTo>
                <a:lnTo>
                  <a:pt x="1689062" y="0"/>
                </a:lnTo>
                <a:lnTo>
                  <a:pt x="1689062" y="1814422"/>
                </a:lnTo>
                <a:lnTo>
                  <a:pt x="0" y="18144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AutoShape 15"/>
          <p:cNvSpPr/>
          <p:nvPr/>
        </p:nvSpPr>
        <p:spPr>
          <a:xfrm>
            <a:off x="5385766" y="9714717"/>
            <a:ext cx="1422002" cy="0"/>
          </a:xfrm>
          <a:prstGeom prst="line">
            <a:avLst/>
          </a:prstGeom>
          <a:ln w="1428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6" name="Group 16"/>
          <p:cNvGrpSpPr/>
          <p:nvPr/>
        </p:nvGrpSpPr>
        <p:grpSpPr>
          <a:xfrm>
            <a:off x="12439128" y="3861358"/>
            <a:ext cx="4924612" cy="4392095"/>
            <a:chOff x="0" y="0"/>
            <a:chExt cx="6566150" cy="5856127"/>
          </a:xfrm>
        </p:grpSpPr>
        <p:sp>
          <p:nvSpPr>
            <p:cNvPr id="17" name="Freeform 17"/>
            <p:cNvSpPr/>
            <p:nvPr/>
          </p:nvSpPr>
          <p:spPr>
            <a:xfrm>
              <a:off x="2406280" y="0"/>
              <a:ext cx="1753591" cy="1753591"/>
            </a:xfrm>
            <a:custGeom>
              <a:avLst/>
              <a:gdLst/>
              <a:ahLst/>
              <a:cxnLst/>
              <a:rect l="l" t="t" r="r" b="b"/>
              <a:pathLst>
                <a:path w="1753591" h="1753591">
                  <a:moveTo>
                    <a:pt x="0" y="0"/>
                  </a:moveTo>
                  <a:lnTo>
                    <a:pt x="1753590" y="0"/>
                  </a:lnTo>
                  <a:lnTo>
                    <a:pt x="1753590" y="1753591"/>
                  </a:lnTo>
                  <a:lnTo>
                    <a:pt x="0" y="1753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987150"/>
              <a:ext cx="6566150" cy="3868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44960" lvl="1" indent="-272480" algn="ctr">
                <a:lnSpc>
                  <a:spcPts val="3861"/>
                </a:lnSpc>
                <a:buFont typeface="Arial"/>
                <a:buChar char="•"/>
              </a:pPr>
              <a:r>
                <a:rPr lang="en-US" sz="2524">
                  <a:solidFill>
                    <a:srgbClr val="00000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MO étrangère</a:t>
              </a:r>
            </a:p>
            <a:p>
              <a:pPr marL="544960" lvl="1" indent="-272480" algn="ctr">
                <a:lnSpc>
                  <a:spcPts val="3861"/>
                </a:lnSpc>
                <a:buFont typeface="Arial"/>
                <a:buChar char="•"/>
              </a:pPr>
              <a:r>
                <a:rPr lang="en-US" sz="2524">
                  <a:solidFill>
                    <a:srgbClr val="00000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Logements temporaires ?rénovations ?</a:t>
              </a:r>
            </a:p>
            <a:p>
              <a:pPr marL="544960" lvl="1" indent="-272480" algn="ctr">
                <a:lnSpc>
                  <a:spcPts val="3861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524">
                  <a:solidFill>
                    <a:srgbClr val="00000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Réglementations : construction d’habitats pour les saisonniers ?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5017236" y="6597902"/>
            <a:ext cx="1445424" cy="1445424"/>
          </a:xfrm>
          <a:custGeom>
            <a:avLst/>
            <a:gdLst/>
            <a:ahLst/>
            <a:cxnLst/>
            <a:rect l="l" t="t" r="r" b="b"/>
            <a:pathLst>
              <a:path w="1445424" h="1445424">
                <a:moveTo>
                  <a:pt x="0" y="0"/>
                </a:moveTo>
                <a:lnTo>
                  <a:pt x="1445424" y="0"/>
                </a:lnTo>
                <a:lnTo>
                  <a:pt x="1445424" y="1445424"/>
                </a:lnTo>
                <a:lnTo>
                  <a:pt x="0" y="144542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5739948" y="7158402"/>
            <a:ext cx="1219585" cy="1769847"/>
          </a:xfrm>
          <a:custGeom>
            <a:avLst/>
            <a:gdLst/>
            <a:ahLst/>
            <a:cxnLst/>
            <a:rect l="l" t="t" r="r" b="b"/>
            <a:pathLst>
              <a:path w="1219585" h="1769847">
                <a:moveTo>
                  <a:pt x="0" y="0"/>
                </a:moveTo>
                <a:lnTo>
                  <a:pt x="1219585" y="0"/>
                </a:lnTo>
                <a:lnTo>
                  <a:pt x="1219585" y="1769847"/>
                </a:lnTo>
                <a:lnTo>
                  <a:pt x="0" y="17698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TextBox 21"/>
          <p:cNvSpPr txBox="1"/>
          <p:nvPr/>
        </p:nvSpPr>
        <p:spPr>
          <a:xfrm>
            <a:off x="7236573" y="3610492"/>
            <a:ext cx="4907280" cy="244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Abords de parcelles et haies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Couverts végétaux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Jachères fleuries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PBI</a:t>
            </a:r>
          </a:p>
          <a:p>
            <a:pPr marL="544960" lvl="1" indent="-272480" algn="l">
              <a:lnSpc>
                <a:spcPts val="3861"/>
              </a:lnSpc>
              <a:spcBef>
                <a:spcPct val="0"/>
              </a:spcBef>
              <a:buFont typeface="Arial"/>
              <a:buChar char="•"/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Sol vivant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41298" y="9058445"/>
            <a:ext cx="5161030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Objectif de Lidl : 10% d’IAE </a:t>
            </a:r>
          </a:p>
          <a:p>
            <a:pPr algn="ctr">
              <a:lnSpc>
                <a:spcPts val="459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d’ici 2030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01157" y="364675"/>
            <a:ext cx="16283899" cy="753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88"/>
              </a:lnSpc>
            </a:pPr>
            <a:r>
              <a:rPr lang="en-US" sz="4122" spc="403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Implication de Lidl dans la transition agroécologique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89523" y="1469421"/>
            <a:ext cx="3219740" cy="147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1"/>
              </a:lnSpc>
            </a:pPr>
            <a:r>
              <a:rPr lang="en-US" sz="2524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8 janvier : rencontre avec 22 fournisseurs en région Nantaise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14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022658" y="1469421"/>
            <a:ext cx="10483335" cy="147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ctr">
              <a:lnSpc>
                <a:spcPts val="3861"/>
              </a:lnSpc>
              <a:buFont typeface="Arial"/>
              <a:buChar char="•"/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Mieux comprendre les défis et freins techniques des producteurs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15 enjeux et 50 objectifs</a:t>
            </a:r>
          </a:p>
          <a:p>
            <a:pPr marL="544960" lvl="1" indent="-272480" algn="l">
              <a:lnSpc>
                <a:spcPts val="3861"/>
              </a:lnSpc>
              <a:spcBef>
                <a:spcPct val="0"/>
              </a:spcBef>
              <a:buFont typeface="Arial"/>
              <a:buChar char="•"/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Annonces au salonde l’agriculture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238603" y="6481335"/>
            <a:ext cx="4863726" cy="244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ctr">
              <a:lnSpc>
                <a:spcPts val="3861"/>
              </a:lnSpc>
              <a:buFont typeface="Arial"/>
              <a:buChar char="•"/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Aides au financement</a:t>
            </a:r>
          </a:p>
          <a:p>
            <a:pPr marL="544960" lvl="1" indent="-272480" algn="ctr">
              <a:lnSpc>
                <a:spcPts val="3861"/>
              </a:lnSpc>
              <a:buFont typeface="Arial"/>
              <a:buChar char="•"/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Certificat de biodiversité, affichage environnemental</a:t>
            </a:r>
          </a:p>
          <a:p>
            <a:pPr marL="544960" lvl="1" indent="-272480" algn="ctr">
              <a:lnSpc>
                <a:spcPts val="3861"/>
              </a:lnSpc>
              <a:spcBef>
                <a:spcPct val="0"/>
              </a:spcBef>
              <a:buFont typeface="Arial"/>
              <a:buChar char="•"/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Financement de semences de jachères fleuries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13F8FABC-A0D4-D5DF-C0D1-8A0F181AF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57"/>
    </mc:Choice>
    <mc:Fallback>
      <p:transition spd="slow" advTm="85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47871" y="2356094"/>
            <a:ext cx="2076788" cy="857147"/>
            <a:chOff x="0" y="0"/>
            <a:chExt cx="2769051" cy="11428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69051" cy="1142863"/>
            </a:xfrm>
            <a:custGeom>
              <a:avLst/>
              <a:gdLst/>
              <a:ahLst/>
              <a:cxnLst/>
              <a:rect l="l" t="t" r="r" b="b"/>
              <a:pathLst>
                <a:path w="2769051" h="1142863">
                  <a:moveTo>
                    <a:pt x="0" y="0"/>
                  </a:moveTo>
                  <a:lnTo>
                    <a:pt x="2769051" y="0"/>
                  </a:lnTo>
                  <a:lnTo>
                    <a:pt x="2769051" y="1142863"/>
                  </a:lnTo>
                  <a:lnTo>
                    <a:pt x="0" y="1142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70340" y="185262"/>
              <a:ext cx="1228370" cy="7056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17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96%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4358887" y="1520917"/>
            <a:ext cx="2900413" cy="1870767"/>
          </a:xfrm>
          <a:custGeom>
            <a:avLst/>
            <a:gdLst/>
            <a:ahLst/>
            <a:cxnLst/>
            <a:rect l="l" t="t" r="r" b="b"/>
            <a:pathLst>
              <a:path w="2900413" h="1870767">
                <a:moveTo>
                  <a:pt x="0" y="0"/>
                </a:moveTo>
                <a:lnTo>
                  <a:pt x="2900413" y="0"/>
                </a:lnTo>
                <a:lnTo>
                  <a:pt x="2900413" y="1870766"/>
                </a:lnTo>
                <a:lnTo>
                  <a:pt x="0" y="18707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4024659" y="4374126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4659" y="510457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01157" y="355150"/>
            <a:ext cx="16283899" cy="755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0"/>
              </a:lnSpc>
            </a:pPr>
            <a:r>
              <a:rPr lang="en-US" sz="4022" spc="394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100% de pommes françaises chez Intermarché et Netto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47871" y="1207097"/>
            <a:ext cx="10471854" cy="503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1"/>
              </a:lnSpc>
            </a:pPr>
            <a:r>
              <a:rPr lang="en-US" sz="2524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Groupe “Les Mousquetaires”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15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9777" y="4590855"/>
            <a:ext cx="1062359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Réflexion commune à l’échelle européenne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72002" y="5428420"/>
            <a:ext cx="15723393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Ferme France = différentes mesures en soutien à l’agriculture française dont la promotion des fruits et légumes français de saison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72002" y="6808910"/>
            <a:ext cx="15723393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1er semestre 2025 = un label "Intermarché Terroir" qui garantira l’origine française des produits frais et traditionnels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328AD6B8-A967-06F2-A535-2C730E2A1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31"/>
    </mc:Choice>
    <mc:Fallback>
      <p:transition spd="slow" advTm="102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3602205" y="3648612"/>
            <a:ext cx="10884543" cy="158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8609" spc="84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5. DOSSIER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-424522"/>
            <a:ext cx="19563652" cy="11322569"/>
          </a:xfrm>
          <a:custGeom>
            <a:avLst/>
            <a:gdLst/>
            <a:ahLst/>
            <a:cxnLst/>
            <a:rect l="l" t="t" r="r" b="b"/>
            <a:pathLst>
              <a:path w="19563652" h="11322569">
                <a:moveTo>
                  <a:pt x="0" y="0"/>
                </a:moveTo>
                <a:lnTo>
                  <a:pt x="19563652" y="0"/>
                </a:lnTo>
                <a:lnTo>
                  <a:pt x="19563652" y="11322569"/>
                </a:lnTo>
                <a:lnTo>
                  <a:pt x="0" y="11322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1000"/>
            </a:blip>
            <a:stretch>
              <a:fillRect t="-7594" b="-759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85725" y="10086975"/>
            <a:ext cx="2676168" cy="1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 b="1" i="1" spc="81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CRÉDIT PHOTO : CRÉDITS : ARTISTEER.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61482" y="9548030"/>
            <a:ext cx="376535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16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76D6FDC-1EE2-A196-5CB6-3A70365D8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"/>
    </mc:Choice>
    <mc:Fallback>
      <p:transition spd="slow" advTm="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3050" y="7905691"/>
            <a:ext cx="16168061" cy="2324159"/>
          </a:xfrm>
          <a:custGeom>
            <a:avLst/>
            <a:gdLst/>
            <a:ahLst/>
            <a:cxnLst/>
            <a:rect l="l" t="t" r="r" b="b"/>
            <a:pathLst>
              <a:path w="16168061" h="2324159">
                <a:moveTo>
                  <a:pt x="0" y="0"/>
                </a:moveTo>
                <a:lnTo>
                  <a:pt x="16168061" y="0"/>
                </a:lnTo>
                <a:lnTo>
                  <a:pt x="16168061" y="2324159"/>
                </a:lnTo>
                <a:lnTo>
                  <a:pt x="0" y="23241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773525" y="4370945"/>
            <a:ext cx="16111931" cy="2929442"/>
          </a:xfrm>
          <a:custGeom>
            <a:avLst/>
            <a:gdLst/>
            <a:ahLst/>
            <a:cxnLst/>
            <a:rect l="l" t="t" r="r" b="b"/>
            <a:pathLst>
              <a:path w="16111931" h="2929442">
                <a:moveTo>
                  <a:pt x="0" y="0"/>
                </a:moveTo>
                <a:lnTo>
                  <a:pt x="16111932" y="0"/>
                </a:lnTo>
                <a:lnTo>
                  <a:pt x="16111932" y="2929442"/>
                </a:lnTo>
                <a:lnTo>
                  <a:pt x="0" y="29294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947871" y="429834"/>
            <a:ext cx="15892354" cy="1897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5322" spc="52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Le SIVAL : Le salon de l’agriculture innovante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43050" y="3257871"/>
            <a:ext cx="16744950" cy="80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9"/>
              </a:lnSpc>
            </a:pPr>
            <a:r>
              <a:rPr lang="en-US" sz="3999" b="1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Quelques chiffres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17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3050" y="-26629"/>
            <a:ext cx="16744950" cy="482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2653" spc="260">
                <a:solidFill>
                  <a:srgbClr val="ABA8A2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Le SIVAL : Salon international des techniques de productions végétales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47871" y="2279845"/>
            <a:ext cx="15763239" cy="110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4"/>
              </a:lnSpc>
            </a:pPr>
            <a:r>
              <a:rPr lang="en-US" sz="280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Seul salon en France proposant une offre complète pour toutes les productions végétales spécialisées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055957" y="4659328"/>
            <a:ext cx="3013174" cy="1943100"/>
            <a:chOff x="0" y="0"/>
            <a:chExt cx="4017566" cy="2590800"/>
          </a:xfrm>
        </p:grpSpPr>
        <p:sp>
          <p:nvSpPr>
            <p:cNvPr id="13" name="TextBox 13"/>
            <p:cNvSpPr txBox="1"/>
            <p:nvPr/>
          </p:nvSpPr>
          <p:spPr>
            <a:xfrm>
              <a:off x="250920" y="1247775"/>
              <a:ext cx="3515726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4"/>
                </a:lnSpc>
              </a:pPr>
              <a:r>
                <a:rPr lang="en-US" sz="2499" b="1">
                  <a:solidFill>
                    <a:srgbClr val="231F20"/>
                  </a:solidFill>
                  <a:latin typeface="Codec Pro ExtraBold Bold"/>
                  <a:ea typeface="Codec Pro ExtraBold Bold"/>
                  <a:cs typeface="Codec Pro ExtraBold Bold"/>
                  <a:sym typeface="Codec Pro ExtraBold Bold"/>
                </a:rPr>
                <a:t>Janvier 2025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18048" y="-85725"/>
              <a:ext cx="3381471" cy="1190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99"/>
                </a:lnSpc>
                <a:spcBef>
                  <a:spcPct val="0"/>
                </a:spcBef>
              </a:pPr>
              <a:r>
                <a:rPr lang="en-US" sz="5499" spc="450">
                  <a:solidFill>
                    <a:srgbClr val="4AB373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14 - 16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46275"/>
              <a:ext cx="4017566" cy="644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9"/>
                </a:lnSpc>
                <a:spcBef>
                  <a:spcPct val="0"/>
                </a:spcBef>
              </a:pPr>
              <a:r>
                <a:rPr lang="en-US" sz="2999" spc="245">
                  <a:solidFill>
                    <a:srgbClr val="00000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38E ÉDITION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831131" y="4659328"/>
            <a:ext cx="1982520" cy="1400175"/>
            <a:chOff x="0" y="0"/>
            <a:chExt cx="2643360" cy="1866900"/>
          </a:xfrm>
        </p:grpSpPr>
        <p:sp>
          <p:nvSpPr>
            <p:cNvPr id="17" name="TextBox 17"/>
            <p:cNvSpPr txBox="1"/>
            <p:nvPr/>
          </p:nvSpPr>
          <p:spPr>
            <a:xfrm>
              <a:off x="163467" y="-85725"/>
              <a:ext cx="2316425" cy="1190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99"/>
                </a:lnSpc>
                <a:spcBef>
                  <a:spcPct val="0"/>
                </a:spcBef>
              </a:pPr>
              <a:r>
                <a:rPr lang="en-US" sz="5499" spc="450">
                  <a:solidFill>
                    <a:srgbClr val="E3081E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700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247775"/>
              <a:ext cx="264336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4"/>
                </a:lnSpc>
              </a:pPr>
              <a:r>
                <a:rPr lang="en-US" sz="2499" b="1">
                  <a:solidFill>
                    <a:srgbClr val="231F20"/>
                  </a:solidFill>
                  <a:latin typeface="Codec Pro ExtraBold Bold"/>
                  <a:ea typeface="Codec Pro ExtraBold Bold"/>
                  <a:cs typeface="Codec Pro ExtraBold Bold"/>
                  <a:sym typeface="Codec Pro ExtraBold Bold"/>
                </a:rPr>
                <a:t>Exposants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575651" y="4659328"/>
            <a:ext cx="2802686" cy="1876425"/>
            <a:chOff x="0" y="0"/>
            <a:chExt cx="3736915" cy="2501900"/>
          </a:xfrm>
        </p:grpSpPr>
        <p:sp>
          <p:nvSpPr>
            <p:cNvPr id="20" name="TextBox 20"/>
            <p:cNvSpPr txBox="1"/>
            <p:nvPr/>
          </p:nvSpPr>
          <p:spPr>
            <a:xfrm>
              <a:off x="122653" y="-85725"/>
              <a:ext cx="3614262" cy="1190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99"/>
                </a:lnSpc>
                <a:spcBef>
                  <a:spcPct val="0"/>
                </a:spcBef>
              </a:pPr>
              <a:r>
                <a:rPr lang="en-US" sz="5499" spc="450">
                  <a:solidFill>
                    <a:srgbClr val="30B7BB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25 000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247775"/>
              <a:ext cx="3515726" cy="1254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4"/>
                </a:lnSpc>
              </a:pPr>
              <a:r>
                <a:rPr lang="en-US" sz="2499" b="1">
                  <a:solidFill>
                    <a:srgbClr val="231F20"/>
                  </a:solidFill>
                  <a:latin typeface="Codec Pro ExtraBold Bold"/>
                  <a:ea typeface="Codec Pro ExtraBold Bold"/>
                  <a:cs typeface="Codec Pro ExtraBold Bold"/>
                  <a:sym typeface="Codec Pro ExtraBold Bold"/>
                </a:rPr>
                <a:t>Visiteurs professionnels 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140337" y="4659328"/>
            <a:ext cx="2636795" cy="2352675"/>
            <a:chOff x="0" y="0"/>
            <a:chExt cx="3515726" cy="3136900"/>
          </a:xfrm>
        </p:grpSpPr>
        <p:sp>
          <p:nvSpPr>
            <p:cNvPr id="23" name="TextBox 23"/>
            <p:cNvSpPr txBox="1"/>
            <p:nvPr/>
          </p:nvSpPr>
          <p:spPr>
            <a:xfrm>
              <a:off x="374147" y="-85725"/>
              <a:ext cx="2767432" cy="1190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99"/>
                </a:lnSpc>
                <a:spcBef>
                  <a:spcPct val="0"/>
                </a:spcBef>
              </a:pPr>
              <a:r>
                <a:rPr lang="en-US" sz="5499" spc="450">
                  <a:solidFill>
                    <a:srgbClr val="30B7BB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1 200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247775"/>
              <a:ext cx="3515726" cy="188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4"/>
                </a:lnSpc>
              </a:pPr>
              <a:r>
                <a:rPr lang="en-US" sz="2499" b="1">
                  <a:solidFill>
                    <a:srgbClr val="231F20"/>
                  </a:solidFill>
                  <a:latin typeface="Codec Pro ExtraBold Bold"/>
                  <a:ea typeface="Codec Pro ExtraBold Bold"/>
                  <a:cs typeface="Codec Pro ExtraBold Bold"/>
                  <a:sym typeface="Codec Pro ExtraBold Bold"/>
                </a:rPr>
                <a:t>Visiteurs étrangers de 55 nationalités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539132" y="4659328"/>
            <a:ext cx="1829856" cy="1876425"/>
            <a:chOff x="0" y="0"/>
            <a:chExt cx="2439808" cy="2501900"/>
          </a:xfrm>
        </p:grpSpPr>
        <p:sp>
          <p:nvSpPr>
            <p:cNvPr id="26" name="TextBox 26"/>
            <p:cNvSpPr txBox="1"/>
            <p:nvPr/>
          </p:nvSpPr>
          <p:spPr>
            <a:xfrm>
              <a:off x="13458" y="-85725"/>
              <a:ext cx="2412892" cy="1190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99"/>
                </a:lnSpc>
                <a:spcBef>
                  <a:spcPct val="0"/>
                </a:spcBef>
              </a:pPr>
              <a:r>
                <a:rPr lang="en-US" sz="5499" spc="450">
                  <a:solidFill>
                    <a:srgbClr val="E3081E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15 %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247775"/>
              <a:ext cx="2439808" cy="1254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4"/>
                </a:lnSpc>
              </a:pPr>
              <a:r>
                <a:rPr lang="en-US" sz="2499" b="1">
                  <a:solidFill>
                    <a:srgbClr val="231F20"/>
                  </a:solidFill>
                  <a:latin typeface="Codec Pro ExtraBold Bold"/>
                  <a:ea typeface="Codec Pro ExtraBold Bold"/>
                  <a:cs typeface="Codec Pro ExtraBold Bold"/>
                  <a:sym typeface="Codec Pro ExtraBold Bold"/>
                </a:rPr>
                <a:t>Exposants étrangers</a:t>
              </a:r>
            </a:p>
          </p:txBody>
        </p:sp>
      </p:grp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364F8578-C961-9AB9-6737-36CC05C91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99"/>
    </mc:Choice>
    <mc:Fallback>
      <p:transition spd="slow" advTm="4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47871" y="412412"/>
            <a:ext cx="15892354" cy="9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5322" spc="52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Concours SIVAL Innovation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71769" y="1510248"/>
            <a:ext cx="5860808" cy="1764033"/>
            <a:chOff x="0" y="0"/>
            <a:chExt cx="7814410" cy="23520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93171" cy="806235"/>
            </a:xfrm>
            <a:custGeom>
              <a:avLst/>
              <a:gdLst/>
              <a:ahLst/>
              <a:cxnLst/>
              <a:rect l="l" t="t" r="r" b="b"/>
              <a:pathLst>
                <a:path w="4093171" h="806235">
                  <a:moveTo>
                    <a:pt x="0" y="0"/>
                  </a:moveTo>
                  <a:lnTo>
                    <a:pt x="4093171" y="0"/>
                  </a:lnTo>
                  <a:lnTo>
                    <a:pt x="4093171" y="806235"/>
                  </a:lnTo>
                  <a:lnTo>
                    <a:pt x="0" y="806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15" r="-128169" b="-297095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74655" y="843705"/>
              <a:ext cx="2044361" cy="1508339"/>
            </a:xfrm>
            <a:custGeom>
              <a:avLst/>
              <a:gdLst/>
              <a:ahLst/>
              <a:cxnLst/>
              <a:rect l="l" t="t" r="r" b="b"/>
              <a:pathLst>
                <a:path w="2044361" h="1508339">
                  <a:moveTo>
                    <a:pt x="0" y="0"/>
                  </a:moveTo>
                  <a:lnTo>
                    <a:pt x="2044361" y="0"/>
                  </a:lnTo>
                  <a:lnTo>
                    <a:pt x="2044361" y="1508339"/>
                  </a:lnTo>
                  <a:lnTo>
                    <a:pt x="0" y="1508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425" t="-85996" r="-353842" b="-26257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/>
            <p:cNvSpPr/>
            <p:nvPr/>
          </p:nvSpPr>
          <p:spPr>
            <a:xfrm>
              <a:off x="5789952" y="843705"/>
              <a:ext cx="2024458" cy="1339537"/>
            </a:xfrm>
            <a:custGeom>
              <a:avLst/>
              <a:gdLst/>
              <a:ahLst/>
              <a:cxnLst/>
              <a:rect l="l" t="t" r="r" b="b"/>
              <a:pathLst>
                <a:path w="2024458" h="1339537">
                  <a:moveTo>
                    <a:pt x="0" y="0"/>
                  </a:moveTo>
                  <a:lnTo>
                    <a:pt x="2024458" y="0"/>
                  </a:lnTo>
                  <a:lnTo>
                    <a:pt x="2024458" y="1339536"/>
                  </a:lnTo>
                  <a:lnTo>
                    <a:pt x="0" y="1339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56303" t="-98465" r="-6470" b="-4053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213687" y="865037"/>
              <a:ext cx="1499386" cy="1296872"/>
            </a:xfrm>
            <a:custGeom>
              <a:avLst/>
              <a:gdLst/>
              <a:ahLst/>
              <a:cxnLst/>
              <a:rect l="l" t="t" r="r" b="b"/>
              <a:pathLst>
                <a:path w="1499386" h="1296872">
                  <a:moveTo>
                    <a:pt x="0" y="0"/>
                  </a:moveTo>
                  <a:lnTo>
                    <a:pt x="1499386" y="0"/>
                  </a:lnTo>
                  <a:lnTo>
                    <a:pt x="1499386" y="1296872"/>
                  </a:lnTo>
                  <a:lnTo>
                    <a:pt x="0" y="1296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36752" t="-92092" r="-188080" b="-54772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119016" y="918274"/>
              <a:ext cx="2094671" cy="1359200"/>
            </a:xfrm>
            <a:custGeom>
              <a:avLst/>
              <a:gdLst/>
              <a:ahLst/>
              <a:cxnLst/>
              <a:rect l="l" t="t" r="r" b="b"/>
              <a:pathLst>
                <a:path w="2094671" h="1359200">
                  <a:moveTo>
                    <a:pt x="0" y="0"/>
                  </a:moveTo>
                  <a:lnTo>
                    <a:pt x="2094671" y="0"/>
                  </a:lnTo>
                  <a:lnTo>
                    <a:pt x="2094671" y="1359200"/>
                  </a:lnTo>
                  <a:lnTo>
                    <a:pt x="0" y="135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2629" t="-97267" r="-234632" b="-3827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19394" y="3516101"/>
            <a:ext cx="5856805" cy="2009640"/>
            <a:chOff x="0" y="0"/>
            <a:chExt cx="7809074" cy="26795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09074" cy="602629"/>
            </a:xfrm>
            <a:custGeom>
              <a:avLst/>
              <a:gdLst/>
              <a:ahLst/>
              <a:cxnLst/>
              <a:rect l="l" t="t" r="r" b="b"/>
              <a:pathLst>
                <a:path w="7809074" h="602629">
                  <a:moveTo>
                    <a:pt x="0" y="0"/>
                  </a:moveTo>
                  <a:lnTo>
                    <a:pt x="7809074" y="0"/>
                  </a:lnTo>
                  <a:lnTo>
                    <a:pt x="7809074" y="602629"/>
                  </a:lnTo>
                  <a:lnTo>
                    <a:pt x="0" y="602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758" t="-27423" r="-19071" b="-444244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537508" y="645646"/>
              <a:ext cx="2071539" cy="2021725"/>
            </a:xfrm>
            <a:custGeom>
              <a:avLst/>
              <a:gdLst/>
              <a:ahLst/>
              <a:cxnLst/>
              <a:rect l="l" t="t" r="r" b="b"/>
              <a:pathLst>
                <a:path w="2071539" h="2021725">
                  <a:moveTo>
                    <a:pt x="0" y="0"/>
                  </a:moveTo>
                  <a:lnTo>
                    <a:pt x="2071539" y="0"/>
                  </a:lnTo>
                  <a:lnTo>
                    <a:pt x="2071539" y="2021724"/>
                  </a:lnTo>
                  <a:lnTo>
                    <a:pt x="0" y="2021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3422" t="-64181" r="-112069" b="-6219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645646"/>
              <a:ext cx="1443800" cy="2033874"/>
            </a:xfrm>
            <a:custGeom>
              <a:avLst/>
              <a:gdLst/>
              <a:ahLst/>
              <a:cxnLst/>
              <a:rect l="l" t="t" r="r" b="b"/>
              <a:pathLst>
                <a:path w="1443800" h="2033874">
                  <a:moveTo>
                    <a:pt x="0" y="0"/>
                  </a:moveTo>
                  <a:lnTo>
                    <a:pt x="1443800" y="0"/>
                  </a:lnTo>
                  <a:lnTo>
                    <a:pt x="1443800" y="2033874"/>
                  </a:lnTo>
                  <a:lnTo>
                    <a:pt x="0" y="2033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732" t="-62939" r="-543798" b="-6444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43800" y="1323288"/>
              <a:ext cx="2016808" cy="678589"/>
            </a:xfrm>
            <a:custGeom>
              <a:avLst/>
              <a:gdLst/>
              <a:ahLst/>
              <a:cxnLst/>
              <a:rect l="l" t="t" r="r" b="b"/>
              <a:pathLst>
                <a:path w="2016808" h="678589">
                  <a:moveTo>
                    <a:pt x="0" y="0"/>
                  </a:moveTo>
                  <a:lnTo>
                    <a:pt x="2016808" y="0"/>
                  </a:lnTo>
                  <a:lnTo>
                    <a:pt x="2016808" y="678589"/>
                  </a:lnTo>
                  <a:lnTo>
                    <a:pt x="0" y="678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9887" t="-191304" r="-247964" b="-216372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5609047" y="1116022"/>
              <a:ext cx="1996661" cy="1093122"/>
            </a:xfrm>
            <a:custGeom>
              <a:avLst/>
              <a:gdLst/>
              <a:ahLst/>
              <a:cxnLst/>
              <a:rect l="l" t="t" r="r" b="b"/>
              <a:pathLst>
                <a:path w="1996661" h="1093122">
                  <a:moveTo>
                    <a:pt x="0" y="0"/>
                  </a:moveTo>
                  <a:lnTo>
                    <a:pt x="1996661" y="0"/>
                  </a:lnTo>
                  <a:lnTo>
                    <a:pt x="1996661" y="1093122"/>
                  </a:lnTo>
                  <a:lnTo>
                    <a:pt x="0" y="109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66936" t="-118703" r="-5636" b="-9645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19394" y="5763866"/>
            <a:ext cx="5813183" cy="1831181"/>
            <a:chOff x="0" y="0"/>
            <a:chExt cx="7750910" cy="2441575"/>
          </a:xfrm>
        </p:grpSpPr>
        <p:sp>
          <p:nvSpPr>
            <p:cNvPr id="19" name="Freeform 19"/>
            <p:cNvSpPr/>
            <p:nvPr/>
          </p:nvSpPr>
          <p:spPr>
            <a:xfrm>
              <a:off x="1873385" y="558790"/>
              <a:ext cx="2026555" cy="1826256"/>
            </a:xfrm>
            <a:custGeom>
              <a:avLst/>
              <a:gdLst/>
              <a:ahLst/>
              <a:cxnLst/>
              <a:rect l="l" t="t" r="r" b="b"/>
              <a:pathLst>
                <a:path w="2026555" h="1826256">
                  <a:moveTo>
                    <a:pt x="0" y="0"/>
                  </a:moveTo>
                  <a:lnTo>
                    <a:pt x="2026555" y="0"/>
                  </a:lnTo>
                  <a:lnTo>
                    <a:pt x="2026555" y="1826256"/>
                  </a:lnTo>
                  <a:lnTo>
                    <a:pt x="0" y="1826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09392" t="-66806" r="-231425" b="-32233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782654"/>
              <a:ext cx="1873385" cy="1378529"/>
            </a:xfrm>
            <a:custGeom>
              <a:avLst/>
              <a:gdLst/>
              <a:ahLst/>
              <a:cxnLst/>
              <a:rect l="l" t="t" r="r" b="b"/>
              <a:pathLst>
                <a:path w="1873385" h="1378529">
                  <a:moveTo>
                    <a:pt x="0" y="0"/>
                  </a:moveTo>
                  <a:lnTo>
                    <a:pt x="1873385" y="0"/>
                  </a:lnTo>
                  <a:lnTo>
                    <a:pt x="1873385" y="1378529"/>
                  </a:lnTo>
                  <a:lnTo>
                    <a:pt x="0" y="1378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553" t="-85115" r="-367305" b="-78569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4866089" cy="518421"/>
            </a:xfrm>
            <a:custGeom>
              <a:avLst/>
              <a:gdLst/>
              <a:ahLst/>
              <a:cxnLst/>
              <a:rect l="l" t="t" r="r" b="b"/>
              <a:pathLst>
                <a:path w="4866089" h="518421">
                  <a:moveTo>
                    <a:pt x="0" y="0"/>
                  </a:moveTo>
                  <a:lnTo>
                    <a:pt x="4866089" y="0"/>
                  </a:lnTo>
                  <a:lnTo>
                    <a:pt x="4866089" y="518421"/>
                  </a:lnTo>
                  <a:lnTo>
                    <a:pt x="0" y="518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928" t="-35502" r="-79656" b="-565659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958852" y="948248"/>
              <a:ext cx="1849821" cy="1178230"/>
            </a:xfrm>
            <a:custGeom>
              <a:avLst/>
              <a:gdLst/>
              <a:ahLst/>
              <a:cxnLst/>
              <a:rect l="l" t="t" r="r" b="b"/>
              <a:pathLst>
                <a:path w="1849821" h="1178230">
                  <a:moveTo>
                    <a:pt x="0" y="0"/>
                  </a:moveTo>
                  <a:lnTo>
                    <a:pt x="1849820" y="0"/>
                  </a:lnTo>
                  <a:lnTo>
                    <a:pt x="1849820" y="1178229"/>
                  </a:lnTo>
                  <a:lnTo>
                    <a:pt x="0" y="1178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120" t="-98513" r="-133813" b="-109998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5808672" y="633150"/>
              <a:ext cx="1942238" cy="1808425"/>
            </a:xfrm>
            <a:custGeom>
              <a:avLst/>
              <a:gdLst/>
              <a:ahLst/>
              <a:cxnLst/>
              <a:rect l="l" t="t" r="r" b="b"/>
              <a:pathLst>
                <a:path w="1942238" h="1808425">
                  <a:moveTo>
                    <a:pt x="0" y="0"/>
                  </a:moveTo>
                  <a:lnTo>
                    <a:pt x="1942238" y="0"/>
                  </a:lnTo>
                  <a:lnTo>
                    <a:pt x="1942238" y="1808425"/>
                  </a:lnTo>
                  <a:lnTo>
                    <a:pt x="0" y="1808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44128" t="-67775" r="-15825" b="-3322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476999" y="2028626"/>
            <a:ext cx="4363226" cy="68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7"/>
              </a:lnSpc>
            </a:pPr>
            <a:r>
              <a:rPr lang="en-US" sz="3573" b="1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19 lauréats </a:t>
            </a:r>
            <a:r>
              <a:rPr lang="en-US" sz="3573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et </a:t>
            </a:r>
            <a:r>
              <a:rPr lang="en-US" sz="3573" b="1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16 nominés </a:t>
            </a:r>
            <a:r>
              <a:rPr lang="en-US" sz="3573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dans </a:t>
            </a:r>
            <a:r>
              <a:rPr lang="en-US" sz="3573" b="1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7 catégories</a:t>
            </a:r>
          </a:p>
          <a:p>
            <a:pPr algn="ctr">
              <a:lnSpc>
                <a:spcPts val="5467"/>
              </a:lnSpc>
            </a:pPr>
            <a:endParaRPr lang="en-US" sz="3573" b="1">
              <a:solidFill>
                <a:srgbClr val="231F20"/>
              </a:solidFill>
              <a:latin typeface="Codec Pro ExtraBold Bold"/>
              <a:ea typeface="Codec Pro ExtraBold Bold"/>
              <a:cs typeface="Codec Pro ExtraBold Bold"/>
              <a:sym typeface="Codec Pro ExtraBold Bold"/>
            </a:endParaRPr>
          </a:p>
          <a:p>
            <a:pPr algn="ctr">
              <a:lnSpc>
                <a:spcPts val="5467"/>
              </a:lnSpc>
            </a:pPr>
            <a:r>
              <a:rPr lang="en-US" sz="3573" b="1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Candidatures : </a:t>
            </a:r>
            <a:r>
              <a:rPr lang="en-US" sz="3573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17 juin - 2 octobre 2024</a:t>
            </a:r>
          </a:p>
          <a:p>
            <a:pPr algn="ctr">
              <a:lnSpc>
                <a:spcPts val="5467"/>
              </a:lnSpc>
            </a:pPr>
            <a:endParaRPr lang="en-US" sz="3573">
              <a:solidFill>
                <a:srgbClr val="231F2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algn="ctr">
              <a:lnSpc>
                <a:spcPts val="5467"/>
              </a:lnSpc>
            </a:pPr>
            <a:r>
              <a:rPr lang="en-US" sz="3573" b="1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Jury final : </a:t>
            </a:r>
            <a:r>
              <a:rPr lang="en-US" sz="3573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10 décembre 2024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7709549" y="1510248"/>
            <a:ext cx="5634101" cy="5039578"/>
            <a:chOff x="0" y="0"/>
            <a:chExt cx="7512134" cy="671943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512134" cy="544998"/>
            </a:xfrm>
            <a:custGeom>
              <a:avLst/>
              <a:gdLst/>
              <a:ahLst/>
              <a:cxnLst/>
              <a:rect l="l" t="t" r="r" b="b"/>
              <a:pathLst>
                <a:path w="7512134" h="544998">
                  <a:moveTo>
                    <a:pt x="0" y="0"/>
                  </a:moveTo>
                  <a:lnTo>
                    <a:pt x="7512134" y="0"/>
                  </a:lnTo>
                  <a:lnTo>
                    <a:pt x="7512134" y="544998"/>
                  </a:lnTo>
                  <a:lnTo>
                    <a:pt x="0" y="54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097" t="-31231" r="-19598" b="-879150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686867" y="765086"/>
              <a:ext cx="1846180" cy="581673"/>
            </a:xfrm>
            <a:custGeom>
              <a:avLst/>
              <a:gdLst/>
              <a:ahLst/>
              <a:cxnLst/>
              <a:rect l="l" t="t" r="r" b="b"/>
              <a:pathLst>
                <a:path w="1846180" h="581673">
                  <a:moveTo>
                    <a:pt x="0" y="0"/>
                  </a:moveTo>
                  <a:lnTo>
                    <a:pt x="1846179" y="0"/>
                  </a:lnTo>
                  <a:lnTo>
                    <a:pt x="1846179" y="581673"/>
                  </a:lnTo>
                  <a:lnTo>
                    <a:pt x="0" y="581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01803" t="-173068" r="-219805" b="-539630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591842"/>
              <a:ext cx="1686867" cy="928163"/>
            </a:xfrm>
            <a:custGeom>
              <a:avLst/>
              <a:gdLst/>
              <a:ahLst/>
              <a:cxnLst/>
              <a:rect l="l" t="t" r="r" b="b"/>
              <a:pathLst>
                <a:path w="1686867" h="928163">
                  <a:moveTo>
                    <a:pt x="0" y="0"/>
                  </a:moveTo>
                  <a:lnTo>
                    <a:pt x="1686867" y="0"/>
                  </a:lnTo>
                  <a:lnTo>
                    <a:pt x="1686867" y="928162"/>
                  </a:lnTo>
                  <a:lnTo>
                    <a:pt x="0" y="928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222" t="-108460" r="-357204" b="-300851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793121" y="1660536"/>
              <a:ext cx="1739925" cy="910115"/>
            </a:xfrm>
            <a:custGeom>
              <a:avLst/>
              <a:gdLst/>
              <a:ahLst/>
              <a:cxnLst/>
              <a:rect l="l" t="t" r="r" b="b"/>
              <a:pathLst>
                <a:path w="1739925" h="910115">
                  <a:moveTo>
                    <a:pt x="0" y="0"/>
                  </a:moveTo>
                  <a:lnTo>
                    <a:pt x="1739925" y="0"/>
                  </a:lnTo>
                  <a:lnTo>
                    <a:pt x="1739925" y="910115"/>
                  </a:lnTo>
                  <a:lnTo>
                    <a:pt x="0" y="910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5980" t="-354782" r="-257518" b="-94984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1566848"/>
              <a:ext cx="1739925" cy="1097491"/>
            </a:xfrm>
            <a:custGeom>
              <a:avLst/>
              <a:gdLst/>
              <a:ahLst/>
              <a:cxnLst/>
              <a:rect l="l" t="t" r="r" b="b"/>
              <a:pathLst>
                <a:path w="1739925" h="1097491">
                  <a:moveTo>
                    <a:pt x="0" y="0"/>
                  </a:moveTo>
                  <a:lnTo>
                    <a:pt x="1739925" y="0"/>
                  </a:lnTo>
                  <a:lnTo>
                    <a:pt x="1739925" y="1097491"/>
                  </a:lnTo>
                  <a:lnTo>
                    <a:pt x="0" y="1097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5519" t="-299577" r="-367979" b="-5632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3559174" y="591842"/>
              <a:ext cx="1703775" cy="1107900"/>
            </a:xfrm>
            <a:custGeom>
              <a:avLst/>
              <a:gdLst/>
              <a:ahLst/>
              <a:cxnLst/>
              <a:rect l="l" t="t" r="r" b="b"/>
              <a:pathLst>
                <a:path w="1703775" h="1107900">
                  <a:moveTo>
                    <a:pt x="0" y="0"/>
                  </a:moveTo>
                  <a:lnTo>
                    <a:pt x="1703775" y="0"/>
                  </a:lnTo>
                  <a:lnTo>
                    <a:pt x="1703775" y="1107900"/>
                  </a:lnTo>
                  <a:lnTo>
                    <a:pt x="0" y="1107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41261" t="-95412" r="-127552" b="-242448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5262949" y="867398"/>
              <a:ext cx="1720636" cy="602113"/>
            </a:xfrm>
            <a:custGeom>
              <a:avLst/>
              <a:gdLst/>
              <a:ahLst/>
              <a:cxnLst/>
              <a:rect l="l" t="t" r="r" b="b"/>
              <a:pathLst>
                <a:path w="1720636" h="602113">
                  <a:moveTo>
                    <a:pt x="0" y="0"/>
                  </a:moveTo>
                  <a:lnTo>
                    <a:pt x="1720636" y="0"/>
                  </a:lnTo>
                  <a:lnTo>
                    <a:pt x="1720636" y="602114"/>
                  </a:lnTo>
                  <a:lnTo>
                    <a:pt x="0" y="602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47269" t="-177716" r="-16949" b="-52795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2721043"/>
              <a:ext cx="1418119" cy="1889328"/>
            </a:xfrm>
            <a:custGeom>
              <a:avLst/>
              <a:gdLst/>
              <a:ahLst/>
              <a:cxnLst/>
              <a:rect l="l" t="t" r="r" b="b"/>
              <a:pathLst>
                <a:path w="1418119" h="1889328">
                  <a:moveTo>
                    <a:pt x="0" y="0"/>
                  </a:moveTo>
                  <a:lnTo>
                    <a:pt x="1418119" y="0"/>
                  </a:lnTo>
                  <a:lnTo>
                    <a:pt x="1418119" y="1889329"/>
                  </a:lnTo>
                  <a:lnTo>
                    <a:pt x="0" y="1889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22592" t="-184161" r="-202878" b="-964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446298" y="3186470"/>
              <a:ext cx="2086748" cy="958475"/>
            </a:xfrm>
            <a:custGeom>
              <a:avLst/>
              <a:gdLst/>
              <a:ahLst/>
              <a:cxnLst/>
              <a:rect l="l" t="t" r="r" b="b"/>
              <a:pathLst>
                <a:path w="2086748" h="958475">
                  <a:moveTo>
                    <a:pt x="0" y="0"/>
                  </a:moveTo>
                  <a:lnTo>
                    <a:pt x="2086748" y="0"/>
                  </a:lnTo>
                  <a:lnTo>
                    <a:pt x="2086748" y="958475"/>
                  </a:lnTo>
                  <a:lnTo>
                    <a:pt x="0" y="958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18665" t="-364917" r="-6393" b="-97118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5216395" y="1734875"/>
              <a:ext cx="1803234" cy="1997700"/>
            </a:xfrm>
            <a:custGeom>
              <a:avLst/>
              <a:gdLst/>
              <a:ahLst/>
              <a:cxnLst/>
              <a:rect l="l" t="t" r="r" b="b"/>
              <a:pathLst>
                <a:path w="1803234" h="1997700">
                  <a:moveTo>
                    <a:pt x="0" y="0"/>
                  </a:moveTo>
                  <a:lnTo>
                    <a:pt x="1803234" y="0"/>
                  </a:lnTo>
                  <a:lnTo>
                    <a:pt x="1803234" y="1997699"/>
                  </a:lnTo>
                  <a:lnTo>
                    <a:pt x="0" y="199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32385" t="-6694" r="-13056" b="-248777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3559174" y="2110759"/>
              <a:ext cx="1657222" cy="1247068"/>
            </a:xfrm>
            <a:custGeom>
              <a:avLst/>
              <a:gdLst/>
              <a:ahLst/>
              <a:cxnLst/>
              <a:rect l="l" t="t" r="r" b="b"/>
              <a:pathLst>
                <a:path w="1657222" h="1247068">
                  <a:moveTo>
                    <a:pt x="0" y="0"/>
                  </a:moveTo>
                  <a:lnTo>
                    <a:pt x="1657221" y="0"/>
                  </a:lnTo>
                  <a:lnTo>
                    <a:pt x="1657221" y="1247067"/>
                  </a:lnTo>
                  <a:lnTo>
                    <a:pt x="0" y="1247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53353" t="-10356" r="-131334" b="-459081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4657215"/>
              <a:ext cx="1661803" cy="1096083"/>
            </a:xfrm>
            <a:custGeom>
              <a:avLst/>
              <a:gdLst/>
              <a:ahLst/>
              <a:cxnLst/>
              <a:rect l="l" t="t" r="r" b="b"/>
              <a:pathLst>
                <a:path w="1661803" h="1096083">
                  <a:moveTo>
                    <a:pt x="0" y="0"/>
                  </a:moveTo>
                  <a:lnTo>
                    <a:pt x="1661803" y="0"/>
                  </a:lnTo>
                  <a:lnTo>
                    <a:pt x="1661803" y="1096083"/>
                  </a:lnTo>
                  <a:lnTo>
                    <a:pt x="0" y="1096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8937" t="-248735" r="-374414" b="-299140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1685225" y="4772127"/>
              <a:ext cx="1873949" cy="866259"/>
            </a:xfrm>
            <a:custGeom>
              <a:avLst/>
              <a:gdLst/>
              <a:ahLst/>
              <a:cxnLst/>
              <a:rect l="l" t="t" r="r" b="b"/>
              <a:pathLst>
                <a:path w="1873949" h="866259">
                  <a:moveTo>
                    <a:pt x="0" y="0"/>
                  </a:moveTo>
                  <a:lnTo>
                    <a:pt x="1873949" y="0"/>
                  </a:lnTo>
                  <a:lnTo>
                    <a:pt x="1873949" y="866259"/>
                  </a:lnTo>
                  <a:lnTo>
                    <a:pt x="0" y="866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05473" t="-317837" r="-223158" b="-401924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3501106" y="4601366"/>
              <a:ext cx="1661803" cy="689472"/>
            </a:xfrm>
            <a:custGeom>
              <a:avLst/>
              <a:gdLst/>
              <a:ahLst/>
              <a:cxnLst/>
              <a:rect l="l" t="t" r="r" b="b"/>
              <a:pathLst>
                <a:path w="1661803" h="689472">
                  <a:moveTo>
                    <a:pt x="0" y="0"/>
                  </a:moveTo>
                  <a:lnTo>
                    <a:pt x="1661803" y="0"/>
                  </a:lnTo>
                  <a:lnTo>
                    <a:pt x="1661803" y="689472"/>
                  </a:lnTo>
                  <a:lnTo>
                    <a:pt x="0" y="689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51063" t="-399525" r="-132287" b="-530431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5280018" y="3779418"/>
              <a:ext cx="1739611" cy="2322560"/>
            </a:xfrm>
            <a:custGeom>
              <a:avLst/>
              <a:gdLst/>
              <a:ahLst/>
              <a:cxnLst/>
              <a:rect l="l" t="t" r="r" b="b"/>
              <a:pathLst>
                <a:path w="1739611" h="2322560">
                  <a:moveTo>
                    <a:pt x="0" y="0"/>
                  </a:moveTo>
                  <a:lnTo>
                    <a:pt x="1739611" y="0"/>
                  </a:lnTo>
                  <a:lnTo>
                    <a:pt x="1739611" y="2322560"/>
                  </a:lnTo>
                  <a:lnTo>
                    <a:pt x="0" y="2322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42475" t="-116319" r="-19257" b="-89432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0" y="5800142"/>
              <a:ext cx="1661803" cy="919296"/>
            </a:xfrm>
            <a:custGeom>
              <a:avLst/>
              <a:gdLst/>
              <a:ahLst/>
              <a:cxnLst/>
              <a:rect l="l" t="t" r="r" b="b"/>
              <a:pathLst>
                <a:path w="1661803" h="919296">
                  <a:moveTo>
                    <a:pt x="0" y="0"/>
                  </a:moveTo>
                  <a:lnTo>
                    <a:pt x="1661803" y="0"/>
                  </a:lnTo>
                  <a:lnTo>
                    <a:pt x="1661803" y="919295"/>
                  </a:lnTo>
                  <a:lnTo>
                    <a:pt x="0" y="919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8219" t="-610931" r="-375132" b="-6153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1714271" y="5823114"/>
              <a:ext cx="1792647" cy="873351"/>
            </a:xfrm>
            <a:custGeom>
              <a:avLst/>
              <a:gdLst/>
              <a:ahLst/>
              <a:cxnLst/>
              <a:rect l="l" t="t" r="r" b="b"/>
              <a:pathLst>
                <a:path w="1792647" h="873351">
                  <a:moveTo>
                    <a:pt x="0" y="0"/>
                  </a:moveTo>
                  <a:lnTo>
                    <a:pt x="1792647" y="0"/>
                  </a:lnTo>
                  <a:lnTo>
                    <a:pt x="1792647" y="873351"/>
                  </a:lnTo>
                  <a:lnTo>
                    <a:pt x="0" y="873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1168" t="-641046" r="-236903" b="-7205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719394" y="7833172"/>
            <a:ext cx="5358753" cy="1764954"/>
            <a:chOff x="0" y="0"/>
            <a:chExt cx="7145005" cy="2353272"/>
          </a:xfrm>
        </p:grpSpPr>
        <p:sp>
          <p:nvSpPr>
            <p:cNvPr id="44" name="Freeform 44"/>
            <p:cNvSpPr/>
            <p:nvPr/>
          </p:nvSpPr>
          <p:spPr>
            <a:xfrm>
              <a:off x="3444980" y="559324"/>
              <a:ext cx="1833375" cy="1320819"/>
            </a:xfrm>
            <a:custGeom>
              <a:avLst/>
              <a:gdLst/>
              <a:ahLst/>
              <a:cxnLst/>
              <a:rect l="l" t="t" r="r" b="b"/>
              <a:pathLst>
                <a:path w="1833375" h="1320819">
                  <a:moveTo>
                    <a:pt x="0" y="0"/>
                  </a:moveTo>
                  <a:lnTo>
                    <a:pt x="1833375" y="0"/>
                  </a:lnTo>
                  <a:lnTo>
                    <a:pt x="1833375" y="1320819"/>
                  </a:lnTo>
                  <a:lnTo>
                    <a:pt x="0" y="132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46098" t="-83426" r="-128752" b="-53765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0" y="0"/>
              <a:ext cx="6564666" cy="512556"/>
            </a:xfrm>
            <a:custGeom>
              <a:avLst/>
              <a:gdLst/>
              <a:ahLst/>
              <a:cxnLst/>
              <a:rect l="l" t="t" r="r" b="b"/>
              <a:pathLst>
                <a:path w="6564666" h="512556">
                  <a:moveTo>
                    <a:pt x="0" y="0"/>
                  </a:moveTo>
                  <a:lnTo>
                    <a:pt x="6564666" y="0"/>
                  </a:lnTo>
                  <a:lnTo>
                    <a:pt x="6564666" y="512556"/>
                  </a:lnTo>
                  <a:lnTo>
                    <a:pt x="0" y="512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237" t="-26469" r="-30378" b="-484757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0" y="559324"/>
              <a:ext cx="1320819" cy="1793948"/>
            </a:xfrm>
            <a:custGeom>
              <a:avLst/>
              <a:gdLst/>
              <a:ahLst/>
              <a:cxnLst/>
              <a:rect l="l" t="t" r="r" b="b"/>
              <a:pathLst>
                <a:path w="1320819" h="1793948">
                  <a:moveTo>
                    <a:pt x="0" y="0"/>
                  </a:moveTo>
                  <a:lnTo>
                    <a:pt x="1320819" y="0"/>
                  </a:lnTo>
                  <a:lnTo>
                    <a:pt x="1320819" y="1793948"/>
                  </a:lnTo>
                  <a:lnTo>
                    <a:pt x="0" y="1793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2714" t="-63184" r="-546406" b="-11451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1333878" y="830293"/>
              <a:ext cx="2019690" cy="1252011"/>
            </a:xfrm>
            <a:custGeom>
              <a:avLst/>
              <a:gdLst/>
              <a:ahLst/>
              <a:cxnLst/>
              <a:rect l="l" t="t" r="r" b="b"/>
              <a:pathLst>
                <a:path w="2019690" h="1252011">
                  <a:moveTo>
                    <a:pt x="0" y="0"/>
                  </a:moveTo>
                  <a:lnTo>
                    <a:pt x="2019690" y="0"/>
                  </a:lnTo>
                  <a:lnTo>
                    <a:pt x="2019690" y="1252011"/>
                  </a:lnTo>
                  <a:lnTo>
                    <a:pt x="0" y="1252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06898" t="-87385" r="-224147" b="-62842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5317532" y="739069"/>
              <a:ext cx="1827473" cy="1030136"/>
            </a:xfrm>
            <a:custGeom>
              <a:avLst/>
              <a:gdLst/>
              <a:ahLst/>
              <a:cxnLst/>
              <a:rect l="l" t="t" r="r" b="b"/>
              <a:pathLst>
                <a:path w="1827473" h="1030136">
                  <a:moveTo>
                    <a:pt x="0" y="0"/>
                  </a:moveTo>
                  <a:lnTo>
                    <a:pt x="1827473" y="0"/>
                  </a:lnTo>
                  <a:lnTo>
                    <a:pt x="1827473" y="1030137"/>
                  </a:lnTo>
                  <a:lnTo>
                    <a:pt x="0" y="1030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356924" t="-106968" r="-19459" b="-97154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18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43050" y="-46836"/>
            <a:ext cx="16744950" cy="491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5"/>
              </a:lnSpc>
            </a:pPr>
            <a:r>
              <a:rPr lang="en-US" sz="2663" spc="260">
                <a:solidFill>
                  <a:srgbClr val="ABA8A2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Le SIVAL : Salon international des techniques de productions végétales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7709549" y="6787951"/>
            <a:ext cx="5364246" cy="2731519"/>
            <a:chOff x="0" y="0"/>
            <a:chExt cx="7152327" cy="3642026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5130386" cy="541670"/>
            </a:xfrm>
            <a:custGeom>
              <a:avLst/>
              <a:gdLst/>
              <a:ahLst/>
              <a:cxnLst/>
              <a:rect l="l" t="t" r="r" b="b"/>
              <a:pathLst>
                <a:path w="5130386" h="541670">
                  <a:moveTo>
                    <a:pt x="0" y="0"/>
                  </a:moveTo>
                  <a:lnTo>
                    <a:pt x="5130386" y="0"/>
                  </a:lnTo>
                  <a:lnTo>
                    <a:pt x="5130386" y="541670"/>
                  </a:lnTo>
                  <a:lnTo>
                    <a:pt x="0" y="541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3002" t="-34040" r="-61998" b="-1021661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3406257" y="1921317"/>
              <a:ext cx="1676763" cy="1362514"/>
            </a:xfrm>
            <a:custGeom>
              <a:avLst/>
              <a:gdLst/>
              <a:ahLst/>
              <a:cxnLst/>
              <a:rect l="l" t="t" r="r" b="b"/>
              <a:pathLst>
                <a:path w="1676763" h="1362514">
                  <a:moveTo>
                    <a:pt x="0" y="0"/>
                  </a:moveTo>
                  <a:lnTo>
                    <a:pt x="1676762" y="0"/>
                  </a:lnTo>
                  <a:lnTo>
                    <a:pt x="1676762" y="1362514"/>
                  </a:lnTo>
                  <a:lnTo>
                    <a:pt x="0" y="1362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7809" t="-86702" r="-387043" b="-272749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5101520" y="2094518"/>
              <a:ext cx="1936365" cy="1016112"/>
            </a:xfrm>
            <a:custGeom>
              <a:avLst/>
              <a:gdLst/>
              <a:ahLst/>
              <a:cxnLst/>
              <a:rect l="l" t="t" r="r" b="b"/>
              <a:pathLst>
                <a:path w="1936365" h="1016112">
                  <a:moveTo>
                    <a:pt x="0" y="0"/>
                  </a:moveTo>
                  <a:lnTo>
                    <a:pt x="1936365" y="0"/>
                  </a:lnTo>
                  <a:lnTo>
                    <a:pt x="1936365" y="1016112"/>
                  </a:lnTo>
                  <a:lnTo>
                    <a:pt x="0" y="1016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08945" t="-111135" r="-228222" b="-40494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3406257" y="605170"/>
              <a:ext cx="1840505" cy="1265347"/>
            </a:xfrm>
            <a:custGeom>
              <a:avLst/>
              <a:gdLst/>
              <a:ahLst/>
              <a:cxnLst/>
              <a:rect l="l" t="t" r="r" b="b"/>
              <a:pathLst>
                <a:path w="1840505" h="1265347">
                  <a:moveTo>
                    <a:pt x="0" y="0"/>
                  </a:moveTo>
                  <a:lnTo>
                    <a:pt x="1840505" y="0"/>
                  </a:lnTo>
                  <a:lnTo>
                    <a:pt x="1840505" y="1265347"/>
                  </a:lnTo>
                  <a:lnTo>
                    <a:pt x="0" y="1265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40661" t="-90760" r="-119276" b="-303972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5158447" y="754699"/>
              <a:ext cx="1993881" cy="966288"/>
            </a:xfrm>
            <a:custGeom>
              <a:avLst/>
              <a:gdLst/>
              <a:ahLst/>
              <a:cxnLst/>
              <a:rect l="l" t="t" r="r" b="b"/>
              <a:pathLst>
                <a:path w="1993881" h="966288">
                  <a:moveTo>
                    <a:pt x="0" y="0"/>
                  </a:moveTo>
                  <a:lnTo>
                    <a:pt x="1993880" y="0"/>
                  </a:lnTo>
                  <a:lnTo>
                    <a:pt x="1993880" y="966288"/>
                  </a:lnTo>
                  <a:lnTo>
                    <a:pt x="0" y="966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318688" t="-118850" r="-5869" b="-428998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0" y="1241689"/>
              <a:ext cx="1188660" cy="1763818"/>
            </a:xfrm>
            <a:custGeom>
              <a:avLst/>
              <a:gdLst/>
              <a:ahLst/>
              <a:cxnLst/>
              <a:rect l="l" t="t" r="r" b="b"/>
              <a:pathLst>
                <a:path w="1188660" h="1763818">
                  <a:moveTo>
                    <a:pt x="0" y="0"/>
                  </a:moveTo>
                  <a:lnTo>
                    <a:pt x="1188660" y="0"/>
                  </a:lnTo>
                  <a:lnTo>
                    <a:pt x="1188660" y="1763818"/>
                  </a:lnTo>
                  <a:lnTo>
                    <a:pt x="0" y="1763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2312" t="-169022" r="-599848" b="-85894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1238853" y="605170"/>
              <a:ext cx="2116604" cy="3036856"/>
            </a:xfrm>
            <a:custGeom>
              <a:avLst/>
              <a:gdLst/>
              <a:ahLst/>
              <a:cxnLst/>
              <a:rect l="l" t="t" r="r" b="b"/>
              <a:pathLst>
                <a:path w="2116604" h="3036856">
                  <a:moveTo>
                    <a:pt x="0" y="0"/>
                  </a:moveTo>
                  <a:lnTo>
                    <a:pt x="2116604" y="0"/>
                  </a:lnTo>
                  <a:lnTo>
                    <a:pt x="2116604" y="3036856"/>
                  </a:lnTo>
                  <a:lnTo>
                    <a:pt x="0" y="3036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97493" t="-96275" r="-202448" b="-986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60" name="Audio 59">
            <a:hlinkClick r:id="" action="ppaction://media"/>
            <a:extLst>
              <a:ext uri="{FF2B5EF4-FFF2-40B4-BE49-F238E27FC236}">
                <a16:creationId xmlns:a16="http://schemas.microsoft.com/office/drawing/2014/main" id="{F170741C-2A63-B92A-E4BE-0701B10B4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61"/>
    </mc:Choice>
    <mc:Fallback>
      <p:transition spd="slow" advTm="44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65453" y="3165787"/>
            <a:ext cx="5159475" cy="6879300"/>
            <a:chOff x="0" y="0"/>
            <a:chExt cx="6879300" cy="9172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79300" cy="9172400"/>
            </a:xfrm>
            <a:custGeom>
              <a:avLst/>
              <a:gdLst/>
              <a:ahLst/>
              <a:cxnLst/>
              <a:rect l="l" t="t" r="r" b="b"/>
              <a:pathLst>
                <a:path w="6879300" h="9172400">
                  <a:moveTo>
                    <a:pt x="0" y="0"/>
                  </a:moveTo>
                  <a:lnTo>
                    <a:pt x="6879300" y="0"/>
                  </a:lnTo>
                  <a:lnTo>
                    <a:pt x="6879300" y="9172400"/>
                  </a:lnTo>
                  <a:lnTo>
                    <a:pt x="0" y="917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7"/>
            <p:cNvSpPr/>
            <p:nvPr/>
          </p:nvSpPr>
          <p:spPr>
            <a:xfrm>
              <a:off x="47415" y="23707"/>
              <a:ext cx="2222108" cy="2979645"/>
            </a:xfrm>
            <a:custGeom>
              <a:avLst/>
              <a:gdLst/>
              <a:ahLst/>
              <a:cxnLst/>
              <a:rect l="l" t="t" r="r" b="b"/>
              <a:pathLst>
                <a:path w="2222108" h="2979645">
                  <a:moveTo>
                    <a:pt x="0" y="0"/>
                  </a:moveTo>
                  <a:lnTo>
                    <a:pt x="2222108" y="0"/>
                  </a:lnTo>
                  <a:lnTo>
                    <a:pt x="2222108" y="2979646"/>
                  </a:lnTo>
                  <a:lnTo>
                    <a:pt x="0" y="2979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Freeform 8"/>
          <p:cNvSpPr/>
          <p:nvPr/>
        </p:nvSpPr>
        <p:spPr>
          <a:xfrm>
            <a:off x="9413621" y="1256245"/>
            <a:ext cx="8111306" cy="1625684"/>
          </a:xfrm>
          <a:custGeom>
            <a:avLst/>
            <a:gdLst/>
            <a:ahLst/>
            <a:cxnLst/>
            <a:rect l="l" t="t" r="r" b="b"/>
            <a:pathLst>
              <a:path w="8111306" h="1625684">
                <a:moveTo>
                  <a:pt x="0" y="0"/>
                </a:moveTo>
                <a:lnTo>
                  <a:pt x="8111307" y="0"/>
                </a:lnTo>
                <a:lnTo>
                  <a:pt x="8111307" y="1625684"/>
                </a:lnTo>
                <a:lnTo>
                  <a:pt x="0" y="16256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036710" y="3165787"/>
            <a:ext cx="5164070" cy="6885426"/>
          </a:xfrm>
          <a:custGeom>
            <a:avLst/>
            <a:gdLst/>
            <a:ahLst/>
            <a:cxnLst/>
            <a:rect l="l" t="t" r="r" b="b"/>
            <a:pathLst>
              <a:path w="5164070" h="6885426">
                <a:moveTo>
                  <a:pt x="0" y="0"/>
                </a:moveTo>
                <a:lnTo>
                  <a:pt x="5164069" y="0"/>
                </a:lnTo>
                <a:lnTo>
                  <a:pt x="5164069" y="6885426"/>
                </a:lnTo>
                <a:lnTo>
                  <a:pt x="0" y="68854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2516832" y="3165787"/>
            <a:ext cx="3546096" cy="2613279"/>
            <a:chOff x="0" y="0"/>
            <a:chExt cx="4728128" cy="348437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85725"/>
              <a:ext cx="4728128" cy="2100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83"/>
                </a:lnSpc>
              </a:pPr>
              <a:r>
                <a:rPr lang="en-US" sz="2799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Catégorie </a:t>
              </a:r>
            </a:p>
            <a:p>
              <a:pPr algn="l">
                <a:lnSpc>
                  <a:spcPts val="4283"/>
                </a:lnSpc>
              </a:pPr>
              <a:r>
                <a:rPr lang="en-US" sz="2799" b="1">
                  <a:solidFill>
                    <a:srgbClr val="231F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Equipement pour la production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2622" y="2107311"/>
              <a:ext cx="4705506" cy="1377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83"/>
                </a:lnSpc>
              </a:pPr>
              <a:r>
                <a:rPr lang="en-US" sz="2799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Développé par </a:t>
              </a:r>
            </a:p>
            <a:p>
              <a:pPr algn="l">
                <a:lnSpc>
                  <a:spcPts val="4283"/>
                </a:lnSpc>
              </a:pPr>
              <a:r>
                <a:rPr lang="en-US" sz="2799" b="1">
                  <a:solidFill>
                    <a:srgbClr val="231F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Thibault Basseur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930905" y="1224198"/>
            <a:ext cx="3407866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30B7B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Ypsilon®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47871" y="412412"/>
            <a:ext cx="15892354" cy="9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5322" spc="52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Concours SIVAL Innovation - FOCUS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19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43050" y="-46836"/>
            <a:ext cx="16744950" cy="491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5"/>
              </a:lnSpc>
            </a:pPr>
            <a:r>
              <a:rPr lang="en-US" sz="2663" spc="260">
                <a:solidFill>
                  <a:srgbClr val="ABA8A2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Le SIVAL : Salon international des techniques de productions végétales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30905" y="2205273"/>
            <a:ext cx="7092191" cy="68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2"/>
              </a:lnSpc>
            </a:pPr>
            <a:r>
              <a:rPr lang="en-US" sz="340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par Gradilis Pépinières SAS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621197" y="6102917"/>
            <a:ext cx="5337365" cy="3794381"/>
            <a:chOff x="0" y="0"/>
            <a:chExt cx="7116487" cy="50591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116487" cy="5059175"/>
            </a:xfrm>
            <a:custGeom>
              <a:avLst/>
              <a:gdLst/>
              <a:ahLst/>
              <a:cxnLst/>
              <a:rect l="l" t="t" r="r" b="b"/>
              <a:pathLst>
                <a:path w="7116487" h="5059175">
                  <a:moveTo>
                    <a:pt x="0" y="0"/>
                  </a:moveTo>
                  <a:lnTo>
                    <a:pt x="7116487" y="0"/>
                  </a:lnTo>
                  <a:lnTo>
                    <a:pt x="7116487" y="5059175"/>
                  </a:lnTo>
                  <a:lnTo>
                    <a:pt x="0" y="5059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5852" y="786513"/>
              <a:ext cx="7004783" cy="3438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999" b="1" spc="14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Caractéristiques</a:t>
              </a:r>
            </a:p>
            <a:p>
              <a:pPr algn="ctr">
                <a:lnSpc>
                  <a:spcPts val="4199"/>
                </a:lnSpc>
              </a:pPr>
              <a:r>
                <a:rPr lang="en-US" sz="2999" spc="14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Formation porte-greffe en Y avec 2 greffons </a:t>
              </a:r>
            </a:p>
            <a:p>
              <a:pPr algn="ctr">
                <a:lnSpc>
                  <a:spcPts val="4199"/>
                </a:lnSpc>
              </a:pPr>
              <a:r>
                <a:rPr lang="en-US" sz="2999" spc="14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Produit double axe ramifié après 1 an</a:t>
              </a:r>
            </a:p>
          </p:txBody>
        </p:sp>
      </p:grp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556E4630-AD56-1DCD-6C49-1F4128793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29"/>
    </mc:Choice>
    <mc:Fallback>
      <p:transition spd="slow" advTm="3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24659" y="499545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44260" y="6236683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05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314712" y="1658544"/>
            <a:ext cx="3459096" cy="747491"/>
            <a:chOff x="0" y="0"/>
            <a:chExt cx="825638" cy="1784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25638" cy="178416"/>
            </a:xfrm>
            <a:custGeom>
              <a:avLst/>
              <a:gdLst/>
              <a:ahLst/>
              <a:cxnLst/>
              <a:rect l="l" t="t" r="r" b="b"/>
              <a:pathLst>
                <a:path w="825638" h="178416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138129"/>
                  </a:lnTo>
                  <a:cubicBezTo>
                    <a:pt x="825638" y="160379"/>
                    <a:pt x="807601" y="178416"/>
                    <a:pt x="785351" y="178416"/>
                  </a:cubicBezTo>
                  <a:lnTo>
                    <a:pt x="40286" y="178416"/>
                  </a:lnTo>
                  <a:cubicBezTo>
                    <a:pt x="18037" y="178416"/>
                    <a:pt x="0" y="160379"/>
                    <a:pt x="0" y="138129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25638" cy="197466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marL="518165" lvl="1" indent="-259082" algn="ctr">
                <a:lnSpc>
                  <a:spcPts val="3120"/>
                </a:lnSpc>
                <a:buAutoNum type="arabicPeriod"/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INNOVATION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295111" y="2731600"/>
            <a:ext cx="3459096" cy="950172"/>
            <a:chOff x="0" y="0"/>
            <a:chExt cx="825638" cy="2267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25638" cy="226793"/>
            </a:xfrm>
            <a:custGeom>
              <a:avLst/>
              <a:gdLst/>
              <a:ahLst/>
              <a:cxnLst/>
              <a:rect l="l" t="t" r="r" b="b"/>
              <a:pathLst>
                <a:path w="825638" h="226793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186506"/>
                  </a:lnTo>
                  <a:cubicBezTo>
                    <a:pt x="825638" y="208756"/>
                    <a:pt x="807601" y="226793"/>
                    <a:pt x="785351" y="226793"/>
                  </a:cubicBezTo>
                  <a:lnTo>
                    <a:pt x="40286" y="226793"/>
                  </a:lnTo>
                  <a:cubicBezTo>
                    <a:pt x="18037" y="226793"/>
                    <a:pt x="0" y="208756"/>
                    <a:pt x="0" y="186506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25638" cy="245843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2. ACTUALITE INTERNATIONALE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314712" y="4031829"/>
            <a:ext cx="3459096" cy="1694898"/>
            <a:chOff x="0" y="0"/>
            <a:chExt cx="825638" cy="40454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25638" cy="404548"/>
            </a:xfrm>
            <a:custGeom>
              <a:avLst/>
              <a:gdLst/>
              <a:ahLst/>
              <a:cxnLst/>
              <a:rect l="l" t="t" r="r" b="b"/>
              <a:pathLst>
                <a:path w="825638" h="40454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364262"/>
                  </a:lnTo>
                  <a:cubicBezTo>
                    <a:pt x="825638" y="386512"/>
                    <a:pt x="807601" y="404548"/>
                    <a:pt x="785351" y="404548"/>
                  </a:cubicBezTo>
                  <a:lnTo>
                    <a:pt x="40286" y="404548"/>
                  </a:lnTo>
                  <a:cubicBezTo>
                    <a:pt x="18037" y="404548"/>
                    <a:pt x="0" y="386512"/>
                    <a:pt x="0" y="36426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825638" cy="423598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3. COMMERCE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314712" y="6133960"/>
            <a:ext cx="3459096" cy="1340697"/>
            <a:chOff x="0" y="0"/>
            <a:chExt cx="825638" cy="32000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25638" cy="320005"/>
            </a:xfrm>
            <a:custGeom>
              <a:avLst/>
              <a:gdLst/>
              <a:ahLst/>
              <a:cxnLst/>
              <a:rect l="l" t="t" r="r" b="b"/>
              <a:pathLst>
                <a:path w="825638" h="320005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279719"/>
                  </a:lnTo>
                  <a:cubicBezTo>
                    <a:pt x="825638" y="301969"/>
                    <a:pt x="807601" y="320005"/>
                    <a:pt x="785351" y="320005"/>
                  </a:cubicBezTo>
                  <a:lnTo>
                    <a:pt x="40286" y="320005"/>
                  </a:lnTo>
                  <a:cubicBezTo>
                    <a:pt x="18037" y="320005"/>
                    <a:pt x="0" y="301969"/>
                    <a:pt x="0" y="279719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825638" cy="339055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4. ORGANISATION ET ACTEURS DES FILIERES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314712" y="7931857"/>
            <a:ext cx="3459096" cy="569486"/>
            <a:chOff x="0" y="0"/>
            <a:chExt cx="825638" cy="13592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25638" cy="154978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5. DOSSIER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295111" y="8958543"/>
            <a:ext cx="3459096" cy="569486"/>
            <a:chOff x="0" y="0"/>
            <a:chExt cx="825638" cy="13592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825638" cy="154978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6. AGENDA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633998" y="151848"/>
            <a:ext cx="10004075" cy="1141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86"/>
              </a:lnSpc>
            </a:pPr>
            <a:r>
              <a:rPr lang="en-US" sz="6222" spc="609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Ordre du jour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941761" y="1572819"/>
            <a:ext cx="10471854" cy="904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SynApps</a:t>
            </a:r>
          </a:p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Aspirateur à ravageurs en test au lycée le Fresne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941761" y="2930737"/>
            <a:ext cx="12143295" cy="466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Les exportations de fruits brésiliens, importance et tendances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941761" y="3946104"/>
            <a:ext cx="12143295" cy="178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Interdiction UE des emballages plastiques : Réaction de la filière pommes de terre</a:t>
            </a:r>
          </a:p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Zoom sur la campagne pommes de terre 2024-25</a:t>
            </a:r>
          </a:p>
          <a:p>
            <a:pPr marL="544960" lvl="1" indent="-272480" algn="l">
              <a:lnSpc>
                <a:spcPts val="3483"/>
              </a:lnSpc>
              <a:spcBef>
                <a:spcPct val="0"/>
              </a:spcBef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Souveraineté alimentaire et fruits et légumes transformés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941761" y="6105948"/>
            <a:ext cx="11317539" cy="1342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Implication de Lidl dans la transition agroécologique</a:t>
            </a:r>
          </a:p>
          <a:p>
            <a:pPr marL="544960" lvl="1" indent="-272480" algn="l">
              <a:lnSpc>
                <a:spcPts val="3483"/>
              </a:lnSpc>
              <a:spcBef>
                <a:spcPct val="0"/>
              </a:spcBef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Pomme : pourquoi Intermarché et Netto ne vendront plus que de la pomme origine France 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916684" y="7940651"/>
            <a:ext cx="10471854" cy="466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spcBef>
                <a:spcPct val="0"/>
              </a:spcBef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Sival 2025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916684" y="8967336"/>
            <a:ext cx="5507726" cy="466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spcBef>
                <a:spcPct val="0"/>
              </a:spcBef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Evènements à venir</a:t>
            </a:r>
          </a:p>
        </p:txBody>
      </p: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E55C9CB9-64A4-3A6B-8144-639420C2E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70"/>
    </mc:Choice>
    <mc:Fallback>
      <p:transition spd="slow" advTm="15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81845" y="5894447"/>
            <a:ext cx="3117575" cy="4156767"/>
          </a:xfrm>
          <a:custGeom>
            <a:avLst/>
            <a:gdLst/>
            <a:ahLst/>
            <a:cxnLst/>
            <a:rect l="l" t="t" r="r" b="b"/>
            <a:pathLst>
              <a:path w="3117575" h="4156767">
                <a:moveTo>
                  <a:pt x="0" y="0"/>
                </a:moveTo>
                <a:lnTo>
                  <a:pt x="3117575" y="0"/>
                </a:lnTo>
                <a:lnTo>
                  <a:pt x="3117575" y="4156766"/>
                </a:lnTo>
                <a:lnTo>
                  <a:pt x="0" y="41567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9071894" y="1386123"/>
            <a:ext cx="7722614" cy="5490077"/>
            <a:chOff x="0" y="0"/>
            <a:chExt cx="10296819" cy="73201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96819" cy="7320102"/>
            </a:xfrm>
            <a:custGeom>
              <a:avLst/>
              <a:gdLst/>
              <a:ahLst/>
              <a:cxnLst/>
              <a:rect l="l" t="t" r="r" b="b"/>
              <a:pathLst>
                <a:path w="10296819" h="7320102">
                  <a:moveTo>
                    <a:pt x="0" y="0"/>
                  </a:moveTo>
                  <a:lnTo>
                    <a:pt x="10296819" y="0"/>
                  </a:lnTo>
                  <a:lnTo>
                    <a:pt x="10296819" y="7320102"/>
                  </a:lnTo>
                  <a:lnTo>
                    <a:pt x="0" y="7320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05619" y="504312"/>
              <a:ext cx="9685582" cy="6225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89"/>
                </a:lnSpc>
              </a:pPr>
              <a:r>
                <a:rPr lang="en-US" sz="2999" b="1">
                  <a:solidFill>
                    <a:srgbClr val="231F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Pour le verger</a:t>
              </a:r>
            </a:p>
            <a:p>
              <a:pPr algn="ctr">
                <a:lnSpc>
                  <a:spcPts val="5599"/>
                </a:lnSpc>
              </a:pPr>
              <a:r>
                <a:rPr lang="en-US" sz="2799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Haie fruitière étroite à installation rapide</a:t>
              </a:r>
            </a:p>
            <a:p>
              <a:pPr algn="ctr">
                <a:lnSpc>
                  <a:spcPts val="5599"/>
                </a:lnSpc>
              </a:pPr>
              <a:r>
                <a:rPr lang="en-US" sz="2799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Ramifications ouvertes, conduite facilitée</a:t>
              </a:r>
            </a:p>
            <a:p>
              <a:pPr algn="ctr">
                <a:lnSpc>
                  <a:spcPts val="5599"/>
                </a:lnSpc>
              </a:pPr>
              <a:r>
                <a:rPr lang="en-US" sz="2799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Taille simplifiée, possibilité mécanique</a:t>
              </a:r>
            </a:p>
            <a:p>
              <a:pPr algn="ctr">
                <a:lnSpc>
                  <a:spcPts val="5599"/>
                </a:lnSpc>
              </a:pPr>
              <a:r>
                <a:rPr lang="en-US" sz="2799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Meilleur accès aux fruits</a:t>
              </a:r>
            </a:p>
            <a:p>
              <a:pPr algn="ctr">
                <a:lnSpc>
                  <a:spcPts val="5599"/>
                </a:lnSpc>
              </a:pPr>
              <a:r>
                <a:rPr lang="en-US" sz="2799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Compatible avec mécanisation et robotisation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321983" y="2072304"/>
            <a:ext cx="6379848" cy="3586953"/>
            <a:chOff x="0" y="0"/>
            <a:chExt cx="8506464" cy="47826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506464" cy="4782604"/>
            </a:xfrm>
            <a:custGeom>
              <a:avLst/>
              <a:gdLst/>
              <a:ahLst/>
              <a:cxnLst/>
              <a:rect l="l" t="t" r="r" b="b"/>
              <a:pathLst>
                <a:path w="8506464" h="4782604">
                  <a:moveTo>
                    <a:pt x="0" y="0"/>
                  </a:moveTo>
                  <a:lnTo>
                    <a:pt x="8506464" y="0"/>
                  </a:lnTo>
                  <a:lnTo>
                    <a:pt x="8506464" y="4782604"/>
                  </a:lnTo>
                  <a:lnTo>
                    <a:pt x="0" y="4782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9424" y="645263"/>
              <a:ext cx="8367615" cy="3406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89"/>
                </a:lnSpc>
              </a:pPr>
              <a:r>
                <a:rPr lang="en-US" sz="2999" b="1">
                  <a:solidFill>
                    <a:srgbClr val="231F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Economiques</a:t>
              </a:r>
            </a:p>
            <a:p>
              <a:pPr algn="ctr">
                <a:lnSpc>
                  <a:spcPts val="5599"/>
                </a:lnSpc>
              </a:pPr>
              <a:r>
                <a:rPr lang="en-US" sz="2799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Augmentation des profits</a:t>
              </a:r>
            </a:p>
            <a:p>
              <a:pPr algn="ctr">
                <a:lnSpc>
                  <a:spcPts val="5599"/>
                </a:lnSpc>
              </a:pPr>
              <a:r>
                <a:rPr lang="en-US" sz="2799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Réduction de la main-d'œuvre</a:t>
              </a:r>
            </a:p>
            <a:p>
              <a:pPr algn="ctr">
                <a:lnSpc>
                  <a:spcPts val="5599"/>
                </a:lnSpc>
              </a:pPr>
              <a:r>
                <a:rPr lang="en-US" sz="2799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Préparation aux vergers du futur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5137545" y="5894447"/>
            <a:ext cx="2774642" cy="4156767"/>
          </a:xfrm>
          <a:custGeom>
            <a:avLst/>
            <a:gdLst/>
            <a:ahLst/>
            <a:cxnLst/>
            <a:rect l="l" t="t" r="r" b="b"/>
            <a:pathLst>
              <a:path w="2774642" h="4156767">
                <a:moveTo>
                  <a:pt x="0" y="0"/>
                </a:moveTo>
                <a:lnTo>
                  <a:pt x="2774641" y="0"/>
                </a:lnTo>
                <a:lnTo>
                  <a:pt x="2774641" y="4156766"/>
                </a:lnTo>
                <a:lnTo>
                  <a:pt x="0" y="41567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extBox 13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20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43050" y="-25723"/>
            <a:ext cx="16744950" cy="48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8"/>
              </a:lnSpc>
            </a:pPr>
            <a:r>
              <a:rPr lang="en-US" sz="2622" spc="256">
                <a:solidFill>
                  <a:srgbClr val="ABA8A2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Le SIVAL : Salon international des techniques de productions végétales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47871" y="412412"/>
            <a:ext cx="15892354" cy="9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5322" spc="52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Concours SIVAL Innovation - FOCUS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92862" y="1262298"/>
            <a:ext cx="5238089" cy="697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3"/>
              </a:lnSpc>
            </a:pPr>
            <a:r>
              <a:rPr lang="en-US" sz="3799" b="1">
                <a:solidFill>
                  <a:srgbClr val="30B7B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Avantages de Ypsilon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140476" y="6986185"/>
            <a:ext cx="9585449" cy="2580894"/>
            <a:chOff x="0" y="0"/>
            <a:chExt cx="12780598" cy="3441193"/>
          </a:xfrm>
        </p:grpSpPr>
        <p:sp>
          <p:nvSpPr>
            <p:cNvPr id="18" name="TextBox 18"/>
            <p:cNvSpPr txBox="1"/>
            <p:nvPr/>
          </p:nvSpPr>
          <p:spPr>
            <a:xfrm>
              <a:off x="0" y="837269"/>
              <a:ext cx="6414385" cy="2603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spc="13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Entrée en production + rapide et + de rendement</a:t>
              </a:r>
            </a:p>
            <a:p>
              <a:pPr marL="1209039" lvl="2" indent="-403013" algn="l">
                <a:lnSpc>
                  <a:spcPts val="3919"/>
                </a:lnSpc>
                <a:buFont typeface="Arial"/>
                <a:buChar char="⚬"/>
              </a:pPr>
              <a:r>
                <a:rPr lang="en-US" sz="2799" spc="13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Gala : + 13% </a:t>
              </a:r>
            </a:p>
            <a:p>
              <a:pPr marL="1209039" lvl="2" indent="-403013" algn="l">
                <a:lnSpc>
                  <a:spcPts val="3919"/>
                </a:lnSpc>
                <a:buFont typeface="Arial"/>
                <a:buChar char="⚬"/>
              </a:pPr>
              <a:r>
                <a:rPr lang="en-US" sz="2799" spc="13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Jazz : + 9%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504020" y="837269"/>
              <a:ext cx="6276578" cy="1943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spc="13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Densité accrue</a:t>
              </a:r>
            </a:p>
            <a:p>
              <a:pPr marL="1209039" lvl="2" indent="-403013" algn="l">
                <a:lnSpc>
                  <a:spcPts val="3919"/>
                </a:lnSpc>
                <a:buFont typeface="Arial"/>
                <a:buChar char="⚬"/>
              </a:pPr>
              <a:r>
                <a:rPr lang="en-US" sz="2799" spc="13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Rang ≤ 1m</a:t>
              </a:r>
            </a:p>
            <a:p>
              <a:pPr marL="1209039" lvl="2" indent="-403013" algn="l">
                <a:lnSpc>
                  <a:spcPts val="3919"/>
                </a:lnSpc>
                <a:buFont typeface="Arial"/>
                <a:buChar char="⚬"/>
              </a:pPr>
              <a:r>
                <a:rPr lang="en-US" sz="2799" spc="13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Inter-rang 3,3 à 4m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759091" y="-57150"/>
              <a:ext cx="7262416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 spc="15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Bilan CTIFL des vergers 2D</a:t>
              </a:r>
            </a:p>
          </p:txBody>
        </p:sp>
      </p:grp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DD61149D-45B2-8707-FCE8-05AA16ED5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40"/>
    </mc:Choice>
    <mc:Fallback>
      <p:transition spd="slow" advTm="8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200025" y="-329272"/>
            <a:ext cx="19563652" cy="11322569"/>
          </a:xfrm>
          <a:custGeom>
            <a:avLst/>
            <a:gdLst/>
            <a:ahLst/>
            <a:cxnLst/>
            <a:rect l="l" t="t" r="r" b="b"/>
            <a:pathLst>
              <a:path w="19563652" h="11322569">
                <a:moveTo>
                  <a:pt x="0" y="0"/>
                </a:moveTo>
                <a:lnTo>
                  <a:pt x="19563652" y="0"/>
                </a:lnTo>
                <a:lnTo>
                  <a:pt x="19563652" y="11322569"/>
                </a:lnTo>
                <a:lnTo>
                  <a:pt x="0" y="11322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1000"/>
            </a:blip>
            <a:stretch>
              <a:fillRect t="-7594" b="-759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3602205" y="3648612"/>
            <a:ext cx="10884543" cy="158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8609" spc="84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6. AGENDA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85725" y="10086975"/>
            <a:ext cx="2676168" cy="1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 b="1" i="1" spc="81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CRÉDIT PHOTO : CRÉDITS : ARTISTEER.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21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643F948-ED88-81E4-B742-6BA1FC3C2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8"/>
    </mc:Choice>
    <mc:Fallback>
      <p:transition spd="slow" advTm="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24659" y="484631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24659" y="564343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44260" y="726677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44260" y="811706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15650" y="326575"/>
            <a:ext cx="10004075" cy="9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5322" spc="52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Evènements à venir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60010" y="2332171"/>
            <a:ext cx="14899290" cy="631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endParaRPr/>
          </a:p>
          <a:p>
            <a:pPr marL="652908" lvl="1" indent="-326454" algn="l">
              <a:lnSpc>
                <a:spcPts val="4536"/>
              </a:lnSpc>
              <a:buFont typeface="Arial"/>
              <a:buChar char="•"/>
            </a:pPr>
            <a:r>
              <a:rPr lang="en-US" sz="3024" b="1" spc="296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23 janvier : </a:t>
            </a:r>
            <a:r>
              <a:rPr lang="en-US" sz="3024" spc="296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Matinale productions de semences et dérèglement climatique</a:t>
            </a:r>
          </a:p>
          <a:p>
            <a:pPr algn="l">
              <a:lnSpc>
                <a:spcPts val="4536"/>
              </a:lnSpc>
            </a:pPr>
            <a:endParaRPr lang="en-US" sz="3024" spc="296">
              <a:solidFill>
                <a:srgbClr val="231F2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marL="652908" lvl="1" indent="-326454" algn="l">
              <a:lnSpc>
                <a:spcPts val="4536"/>
              </a:lnSpc>
              <a:buFont typeface="Arial"/>
              <a:buChar char="•"/>
            </a:pPr>
            <a:r>
              <a:rPr lang="en-US" sz="3024" b="1" spc="296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Jusqu’au 31 janvier : </a:t>
            </a:r>
            <a:r>
              <a:rPr lang="en-US" sz="3024" spc="296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Election à la chambre d’agriculture</a:t>
            </a:r>
          </a:p>
          <a:p>
            <a:pPr algn="l">
              <a:lnSpc>
                <a:spcPts val="4536"/>
              </a:lnSpc>
            </a:pPr>
            <a:endParaRPr lang="en-US" sz="3024" spc="296">
              <a:solidFill>
                <a:srgbClr val="231F2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marL="652908" lvl="1" indent="-326454" algn="l">
              <a:lnSpc>
                <a:spcPts val="4536"/>
              </a:lnSpc>
              <a:buFont typeface="Arial"/>
              <a:buChar char="•"/>
            </a:pPr>
            <a:r>
              <a:rPr lang="en-US" sz="3024" b="1" spc="296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5-7 février : </a:t>
            </a:r>
            <a:r>
              <a:rPr lang="en-US" sz="3024" spc="296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Fruit logistica  - Berlin</a:t>
            </a:r>
          </a:p>
          <a:p>
            <a:pPr algn="l">
              <a:lnSpc>
                <a:spcPts val="4536"/>
              </a:lnSpc>
            </a:pPr>
            <a:endParaRPr lang="en-US" sz="3024" spc="296">
              <a:solidFill>
                <a:srgbClr val="231F2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marL="652908" lvl="1" indent="-326454" algn="l">
              <a:lnSpc>
                <a:spcPts val="4536"/>
              </a:lnSpc>
              <a:buFont typeface="Arial"/>
              <a:buChar char="•"/>
            </a:pPr>
            <a:r>
              <a:rPr lang="en-US" sz="3024" b="1" spc="296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22 février - 2 mars 2025 : </a:t>
            </a:r>
            <a:r>
              <a:rPr lang="en-US" sz="3024" spc="296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Salon international de l’agriculture </a:t>
            </a:r>
          </a:p>
          <a:p>
            <a:pPr algn="l">
              <a:lnSpc>
                <a:spcPts val="4536"/>
              </a:lnSpc>
            </a:pPr>
            <a:endParaRPr lang="en-US" sz="3024" spc="296">
              <a:solidFill>
                <a:srgbClr val="231F2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algn="l">
              <a:lnSpc>
                <a:spcPts val="4536"/>
              </a:lnSpc>
            </a:pPr>
            <a:r>
              <a:rPr lang="en-US" sz="3024" b="1" spc="296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22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14A5BAD-670A-7BAD-FEE1-F9614A12D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21"/>
    </mc:Choice>
    <mc:Fallback>
      <p:transition spd="slow" advTm="39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200025" y="-329272"/>
            <a:ext cx="19563652" cy="11322569"/>
          </a:xfrm>
          <a:custGeom>
            <a:avLst/>
            <a:gdLst/>
            <a:ahLst/>
            <a:cxnLst/>
            <a:rect l="l" t="t" r="r" b="b"/>
            <a:pathLst>
              <a:path w="19563652" h="11322569">
                <a:moveTo>
                  <a:pt x="0" y="0"/>
                </a:moveTo>
                <a:lnTo>
                  <a:pt x="19563652" y="0"/>
                </a:lnTo>
                <a:lnTo>
                  <a:pt x="19563652" y="11322569"/>
                </a:lnTo>
                <a:lnTo>
                  <a:pt x="0" y="11322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</a:blip>
            <a:stretch>
              <a:fillRect t="-7594" b="-759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3602205" y="3648612"/>
            <a:ext cx="10884543" cy="158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8609" spc="84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SOURCES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85725" y="10086975"/>
            <a:ext cx="2676168" cy="1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 b="1" i="1" spc="81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CRÉDIT PHOTO : CRÉDITS : ARTISTEER.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50341" y="352425"/>
            <a:ext cx="16337659" cy="9387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S.H. (2025, 8 janvier). Un aspirateur à ravageurs en test au lycée le Fresne. Anjou Agricole. https://www.anjou-agricole.com/un-aspirateur-ravageurs-en-test-au-lycee-le-fresne</a:t>
            </a:r>
          </a:p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Destination Angers. (2025, 18 janvier). SIVAL 2025 - 14 au 16 janvier 2025 - Parc des Expositions - Angers. SIVAL. https://www.sival-angers.com/https://www.sival-angers.com/concours-sival-innovation/</a:t>
            </a:r>
          </a:p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Destination Angers. (2025a, janvier 17). SIVAL TV - SIVAL. SIVAL. https://www.sival-angers.com/sival-tv/</a:t>
            </a:r>
          </a:p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SIVAL Innovation. (s. d.). https://www.sival-innovation.com/</a:t>
            </a:r>
          </a:p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Ypsilon® | SIVAL Innovation. (s. d.). https://www.sival-innovation.com/ypsilon/</a:t>
            </a:r>
          </a:p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Ypsilon® | Gradilis. (s. d.). https://gradilis.com/ypsilon/</a:t>
            </a:r>
          </a:p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CTIFL. (s. d.). Le verger change de dimension - CTIFL. https://www.ctifl.fr/le-verger-change-de-dimension-p000345</a:t>
            </a:r>
          </a:p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Souveraineté alimentaire et fruits et légumes transformés : « on est encore loin de l’autonomie » | Réussir fruits &amp;amp; légumes, 2025 [en ligne]. Disponible à l’adresse : </a:t>
            </a:r>
            <a:r>
              <a:rPr lang="en-US" sz="1800" u="sng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  <a:hlinkClick r:id="rId2" tooltip="https://www.reussir.fr/fruits-legumes/souverainete-alimentaire-et-fruits-et-legumes-transformes-on-est-encore-loin-de-l-autonomie"/>
              </a:rPr>
              <a:t>https://www.reussir.fr/fruits-legumes/souverainete-alimentaire-et-fruits-et-legumes-transformes-on-est-encore-loin-de-l-autonomie</a:t>
            </a: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[consulté le 17 janvier 2025].</a:t>
            </a:r>
          </a:p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Pomme : pourquoi Intermarché et Netto ne vendront plus que de la pomme origine France ? | Réussir fruits &amp; légumes, 2025 [en ligne]. Disponible à l’adresse : </a:t>
            </a:r>
            <a:r>
              <a:rPr lang="en-US" sz="1800" u="sng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  <a:hlinkClick r:id="rId3" tooltip="https://www.reussir.fr/fruits-legumes/pomme-pourquoi-intermarche-et-netto-ne-vendront-plus-que-de-la-pomme-origine-france"/>
              </a:rPr>
              <a:t>https://www.reussir.fr/fruits-legumes/pomme-pourquoi-intermarche-et-netto-ne-vendront-plus-que-de-la-pomme-origine-france</a:t>
            </a: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[consulté le 18 janvier 2025].</a:t>
            </a:r>
          </a:p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Biosolutions : SynApps opérationnelle pour la distribution, Agrodistribution [en ligne]. Disponible à l’adresse : </a:t>
            </a:r>
            <a:r>
              <a:rPr lang="en-US" sz="1800" u="sng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  <a:hlinkClick r:id="rId4" tooltip="https://www.agrodistribution.fr/biosolutions/article/877293/biosolutions-synapps-operationnelle-pour-la-distribution"/>
              </a:rPr>
              <a:t>https://www.agrodistribution.fr/biosolutions/article/877293/biosolutions-synapps-operationnelle-pour-la-distribution</a:t>
            </a: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[consulté le 17 janvier 2025].</a:t>
            </a:r>
          </a:p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endParaRPr lang="en-US" sz="1800" spc="147">
              <a:solidFill>
                <a:srgbClr val="00000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algn="l">
              <a:lnSpc>
                <a:spcPts val="3546"/>
              </a:lnSpc>
            </a:pPr>
            <a:endParaRPr lang="en-US" sz="1800" spc="147">
              <a:solidFill>
                <a:srgbClr val="00000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algn="l">
              <a:lnSpc>
                <a:spcPts val="3546"/>
              </a:lnSpc>
            </a:pPr>
            <a:endParaRPr lang="en-US" sz="1800" spc="147">
              <a:solidFill>
                <a:srgbClr val="00000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50341" y="352425"/>
            <a:ext cx="16337659" cy="804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Interdiction UE des emballages plastique : quelles exemptions veut faire valoir la pomme de terre française ? | Réussir fruits &amp; légumes, 2025 [en ligne]. Disponible à l’adresse : https://www.reussir.fr/fruits-legumes/interdiction-ue-des-emballages-plastique-quelles-exemptions-veut-faire-valoir-la-pomme-de-terre [consulté le 21 janvier 2025]. </a:t>
            </a:r>
          </a:p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Le secteur fruitier se distingue dans les exportations brésiliennes - Revista Cultivar, [en ligne]. Disponible à l’adresse : https://revistacultivar-fr.com/Nouvelles/le-secteur-fruitier-se-distingue-dans-les-exportations-br%C3%A9siliennes [consulté le 21 janvier 2025]. </a:t>
            </a:r>
          </a:p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Les exportations brésiliennes de fruits progressent en 2024 - Revista Cultivar, [en ligne]. Disponible à l’adresse : https://revistacultivar-fr.com/Nouvelles/Les-exportations-br%C3%A9siliennes-de-fruits-progressent-en-2024 [consulté le 21 janvier 2025]. </a:t>
            </a:r>
          </a:p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Pomme de terre : hausse de la production française en 2024 pour accompagner la demande | Réussir fruits &amp; légumes, 2025 [en ligne]. Disponible à l’adresse : https://www.reussir.fr/fruits-legumes/pomme-de-terre-hausse-de-la-production-francaise-en-2024-pour-accompagne-la-demande [consulté le 21 janvier 2025]. </a:t>
            </a:r>
          </a:p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Transition agroécologique des filières fruits et légumes : Lidl présentera les travaux engagés avec ses fournisseurs au salon de l’Agriculture | Réussir fruits &amp; légumes, 2025 [en ligne]. Disponible à l’adresse : https://www.reussir.fr/fruits-legumes/transition-agroecologique-des-filieres-fruits-et-legumes-lidl-presentera-les-travaux-engages-avec [consulté le 21 janvier 2025]. </a:t>
            </a:r>
          </a:p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r>
              <a:rPr lang="en-US" sz="1800" spc="147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ANDRÉ, Marc-Henry, 2024. Le Brésil récolte les fruits de l’irrigation. Réussir Fruits et Légumes. No 455, pp. 80‑81. </a:t>
            </a:r>
          </a:p>
          <a:p>
            <a:pPr marL="388620" lvl="1" indent="-194310" algn="l">
              <a:lnSpc>
                <a:spcPts val="3546"/>
              </a:lnSpc>
              <a:buFont typeface="Arial"/>
              <a:buChar char="•"/>
            </a:pPr>
            <a:endParaRPr lang="en-US" sz="1800" spc="147">
              <a:solidFill>
                <a:srgbClr val="00000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3602205" y="3648612"/>
            <a:ext cx="10187373" cy="158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858732" lvl="1" indent="-929366" algn="ctr">
              <a:lnSpc>
                <a:spcPts val="11880"/>
              </a:lnSpc>
              <a:buAutoNum type="arabicPeriod"/>
            </a:pPr>
            <a:r>
              <a:rPr lang="en-US" sz="8609" spc="84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INNOVATION</a:t>
            </a:r>
          </a:p>
        </p:txBody>
      </p:sp>
      <p:sp>
        <p:nvSpPr>
          <p:cNvPr id="4" name="Freeform 4"/>
          <p:cNvSpPr/>
          <p:nvPr/>
        </p:nvSpPr>
        <p:spPr>
          <a:xfrm>
            <a:off x="-1275652" y="0"/>
            <a:ext cx="19563652" cy="11322569"/>
          </a:xfrm>
          <a:custGeom>
            <a:avLst/>
            <a:gdLst/>
            <a:ahLst/>
            <a:cxnLst/>
            <a:rect l="l" t="t" r="r" b="b"/>
            <a:pathLst>
              <a:path w="19563652" h="11322569">
                <a:moveTo>
                  <a:pt x="0" y="0"/>
                </a:moveTo>
                <a:lnTo>
                  <a:pt x="19563652" y="0"/>
                </a:lnTo>
                <a:lnTo>
                  <a:pt x="19563652" y="11322569"/>
                </a:lnTo>
                <a:lnTo>
                  <a:pt x="0" y="11322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1000"/>
            </a:blip>
            <a:stretch>
              <a:fillRect t="-7594" b="-759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85725" y="10086975"/>
            <a:ext cx="2676168" cy="1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 b="1" i="1" spc="81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CRÉDIT PHOTO : CRÉDITS : ARTISTEER.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3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CC5B96F-E8DB-D387-C02F-50A245476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0"/>
    </mc:Choice>
    <mc:Fallback>
      <p:transition spd="slow" advTm="1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480902" y="0"/>
            <a:ext cx="13304314" cy="10287000"/>
          </a:xfrm>
          <a:custGeom>
            <a:avLst/>
            <a:gdLst/>
            <a:ahLst/>
            <a:cxnLst/>
            <a:rect l="l" t="t" r="r" b="b"/>
            <a:pathLst>
              <a:path w="13304314" h="10287000">
                <a:moveTo>
                  <a:pt x="0" y="0"/>
                </a:moveTo>
                <a:lnTo>
                  <a:pt x="13304314" y="0"/>
                </a:lnTo>
                <a:lnTo>
                  <a:pt x="133043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45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2450870" y="7273720"/>
            <a:ext cx="7058777" cy="1665183"/>
            <a:chOff x="0" y="0"/>
            <a:chExt cx="9411703" cy="22202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13199" cy="2220244"/>
            </a:xfrm>
            <a:custGeom>
              <a:avLst/>
              <a:gdLst/>
              <a:ahLst/>
              <a:cxnLst/>
              <a:rect l="l" t="t" r="r" b="b"/>
              <a:pathLst>
                <a:path w="1813199" h="2220244">
                  <a:moveTo>
                    <a:pt x="0" y="0"/>
                  </a:moveTo>
                  <a:lnTo>
                    <a:pt x="1813199" y="0"/>
                  </a:lnTo>
                  <a:lnTo>
                    <a:pt x="1813199" y="2220244"/>
                  </a:lnTo>
                  <a:lnTo>
                    <a:pt x="0" y="2220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2359299" y="234537"/>
              <a:ext cx="4007815" cy="1618004"/>
            </a:xfrm>
            <a:custGeom>
              <a:avLst/>
              <a:gdLst/>
              <a:ahLst/>
              <a:cxnLst/>
              <a:rect l="l" t="t" r="r" b="b"/>
              <a:pathLst>
                <a:path w="4007815" h="1618004">
                  <a:moveTo>
                    <a:pt x="0" y="0"/>
                  </a:moveTo>
                  <a:lnTo>
                    <a:pt x="4007815" y="0"/>
                  </a:lnTo>
                  <a:lnTo>
                    <a:pt x="4007815" y="1618004"/>
                  </a:lnTo>
                  <a:lnTo>
                    <a:pt x="0" y="1618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/>
            <p:cNvSpPr/>
            <p:nvPr/>
          </p:nvSpPr>
          <p:spPr>
            <a:xfrm>
              <a:off x="6876572" y="170884"/>
              <a:ext cx="2535131" cy="1681658"/>
            </a:xfrm>
            <a:custGeom>
              <a:avLst/>
              <a:gdLst/>
              <a:ahLst/>
              <a:cxnLst/>
              <a:rect l="l" t="t" r="r" b="b"/>
              <a:pathLst>
                <a:path w="2535131" h="1681658">
                  <a:moveTo>
                    <a:pt x="0" y="0"/>
                  </a:moveTo>
                  <a:lnTo>
                    <a:pt x="2535131" y="0"/>
                  </a:lnTo>
                  <a:lnTo>
                    <a:pt x="2535131" y="1681657"/>
                  </a:lnTo>
                  <a:lnTo>
                    <a:pt x="0" y="1681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024659" y="298419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24659" y="3714638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15650" y="326575"/>
            <a:ext cx="10004075" cy="9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5322" spc="52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SynApps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47871" y="1207097"/>
            <a:ext cx="10471854" cy="989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1"/>
              </a:lnSpc>
            </a:pPr>
            <a:r>
              <a:rPr lang="en-US" sz="2524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Par SynDev  - M</a:t>
            </a:r>
            <a:r>
              <a:rPr lang="en-US" sz="2524" b="1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édaille d’argent</a:t>
            </a:r>
            <a:r>
              <a:rPr lang="en-US" sz="2524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au concours innovation du SIVAL</a:t>
            </a:r>
          </a:p>
          <a:p>
            <a:pPr algn="l">
              <a:lnSpc>
                <a:spcPts val="3861"/>
              </a:lnSpc>
            </a:pPr>
            <a:endParaRPr lang="en-US" sz="2524">
              <a:solidFill>
                <a:srgbClr val="231F2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46670" y="1846462"/>
            <a:ext cx="8535442" cy="293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1"/>
              </a:lnSpc>
              <a:spcBef>
                <a:spcPct val="0"/>
              </a:spcBef>
            </a:pPr>
            <a:r>
              <a:rPr lang="en-US" sz="2524" b="1">
                <a:solidFill>
                  <a:srgbClr val="4AB373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A</a:t>
            </a:r>
            <a:r>
              <a:rPr lang="en-US" sz="2524" b="1" u="none" strike="noStrike">
                <a:solidFill>
                  <a:srgbClr val="4AB373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ide au positionnement</a:t>
            </a:r>
          </a:p>
          <a:p>
            <a:pPr marL="544960" lvl="1" indent="-272480" algn="l">
              <a:lnSpc>
                <a:spcPts val="3861"/>
              </a:lnSpc>
              <a:spcBef>
                <a:spcPct val="0"/>
              </a:spcBef>
              <a:buFont typeface="Arial"/>
              <a:buChar char="•"/>
            </a:pPr>
            <a:r>
              <a:rPr lang="en-US" sz="2524" b="1" u="none" strike="noStrike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 </a:t>
            </a:r>
            <a:r>
              <a:rPr lang="en-US" sz="2524" u="none" strike="noStrike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Données de Ephy</a:t>
            </a:r>
          </a:p>
          <a:p>
            <a:pPr marL="544960" lvl="1" indent="-272480" algn="l">
              <a:lnSpc>
                <a:spcPts val="3861"/>
              </a:lnSpc>
              <a:spcBef>
                <a:spcPct val="0"/>
              </a:spcBef>
              <a:buFont typeface="Arial"/>
              <a:buChar char="•"/>
            </a:pPr>
            <a:r>
              <a:rPr lang="en-US" sz="2524" u="none" strike="noStrike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Modèles de risques</a:t>
            </a:r>
          </a:p>
          <a:p>
            <a:pPr marL="544960" lvl="1" indent="-272480" algn="l">
              <a:lnSpc>
                <a:spcPts val="3861"/>
              </a:lnSpc>
              <a:spcBef>
                <a:spcPct val="0"/>
              </a:spcBef>
              <a:buFont typeface="Arial"/>
              <a:buChar char="•"/>
            </a:pPr>
            <a:r>
              <a:rPr lang="en-US" sz="2524" u="none" strike="noStrike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Modèles liés à la météo pour une bonne application </a:t>
            </a:r>
          </a:p>
          <a:p>
            <a:pPr algn="l">
              <a:lnSpc>
                <a:spcPts val="3861"/>
              </a:lnSpc>
              <a:spcBef>
                <a:spcPct val="0"/>
              </a:spcBef>
            </a:pPr>
            <a:r>
              <a:rPr lang="en-US" sz="2524" u="none" strike="noStrike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     des produits 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 u="none" strike="noStrike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Intelligence artificielle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450870" y="5091732"/>
            <a:ext cx="6555779" cy="844383"/>
            <a:chOff x="0" y="0"/>
            <a:chExt cx="8741038" cy="1125844"/>
          </a:xfrm>
        </p:grpSpPr>
        <p:sp>
          <p:nvSpPr>
            <p:cNvPr id="17" name="Freeform 17"/>
            <p:cNvSpPr/>
            <p:nvPr/>
          </p:nvSpPr>
          <p:spPr>
            <a:xfrm>
              <a:off x="5758837" y="0"/>
              <a:ext cx="1783233" cy="735989"/>
            </a:xfrm>
            <a:custGeom>
              <a:avLst/>
              <a:gdLst/>
              <a:ahLst/>
              <a:cxnLst/>
              <a:rect l="l" t="t" r="r" b="b"/>
              <a:pathLst>
                <a:path w="1783233" h="735989">
                  <a:moveTo>
                    <a:pt x="0" y="0"/>
                  </a:moveTo>
                  <a:lnTo>
                    <a:pt x="1783233" y="0"/>
                  </a:lnTo>
                  <a:lnTo>
                    <a:pt x="1783233" y="735989"/>
                  </a:lnTo>
                  <a:lnTo>
                    <a:pt x="0" y="735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68268" y="681303"/>
              <a:ext cx="1349785" cy="420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9"/>
                </a:lnSpc>
              </a:pPr>
              <a:r>
                <a:rPr lang="en-US" sz="1885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Produits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1783233" cy="735989"/>
            </a:xfrm>
            <a:custGeom>
              <a:avLst/>
              <a:gdLst/>
              <a:ahLst/>
              <a:cxnLst/>
              <a:rect l="l" t="t" r="r" b="b"/>
              <a:pathLst>
                <a:path w="1783233" h="735989">
                  <a:moveTo>
                    <a:pt x="0" y="0"/>
                  </a:moveTo>
                  <a:lnTo>
                    <a:pt x="1783233" y="0"/>
                  </a:lnTo>
                  <a:lnTo>
                    <a:pt x="1783233" y="735989"/>
                  </a:lnTo>
                  <a:lnTo>
                    <a:pt x="0" y="735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191748" y="722836"/>
              <a:ext cx="4549291" cy="403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1"/>
                </a:lnSpc>
              </a:pPr>
              <a:r>
                <a:rPr lang="en-US" sz="1844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Conseils d’application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156067" y="114619"/>
              <a:ext cx="988774" cy="45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59"/>
                </a:lnSpc>
              </a:pPr>
              <a:r>
                <a:rPr lang="en-US" sz="20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15000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96089" y="114619"/>
              <a:ext cx="791055" cy="45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59"/>
                </a:lnSpc>
              </a:pPr>
              <a:r>
                <a:rPr lang="en-US" sz="20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4800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746670" y="5712632"/>
            <a:ext cx="9093324" cy="147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1"/>
              </a:lnSpc>
              <a:spcBef>
                <a:spcPct val="0"/>
              </a:spcBef>
            </a:pPr>
            <a:endParaRPr/>
          </a:p>
          <a:p>
            <a:pPr marL="544960" lvl="1" indent="-272480" algn="l">
              <a:lnSpc>
                <a:spcPts val="3861"/>
              </a:lnSpc>
              <a:spcBef>
                <a:spcPct val="0"/>
              </a:spcBef>
              <a:buFont typeface="Arial"/>
              <a:buChar char="•"/>
            </a:pPr>
            <a:r>
              <a:rPr lang="en-US" sz="2524" u="none" strike="noStrike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Analyses de performance agronomique et économique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 u="none" strike="noStrike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Mises à jour régulières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46670" y="8458706"/>
            <a:ext cx="5516538" cy="989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1"/>
              </a:lnSpc>
            </a:pPr>
            <a:r>
              <a:rPr lang="en-US" sz="2524" u="none" strike="noStrike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 u="none" strike="noStrike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Cultures de vigne et au hors sol 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5C0019D6-F99B-EE63-D458-68130A750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699"/>
    </mc:Choice>
    <mc:Fallback>
      <p:transition spd="slow" advTm="104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352020" y="1236370"/>
            <a:ext cx="6733035" cy="3694467"/>
            <a:chOff x="0" y="0"/>
            <a:chExt cx="8977380" cy="49259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77380" cy="4925956"/>
            </a:xfrm>
            <a:custGeom>
              <a:avLst/>
              <a:gdLst/>
              <a:ahLst/>
              <a:cxnLst/>
              <a:rect l="l" t="t" r="r" b="b"/>
              <a:pathLst>
                <a:path w="8977380" h="4925956">
                  <a:moveTo>
                    <a:pt x="0" y="0"/>
                  </a:moveTo>
                  <a:lnTo>
                    <a:pt x="8977380" y="0"/>
                  </a:lnTo>
                  <a:lnTo>
                    <a:pt x="8977380" y="4925956"/>
                  </a:lnTo>
                  <a:lnTo>
                    <a:pt x="0" y="492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1232" b="-1232"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64847" y="705323"/>
              <a:ext cx="8680544" cy="3362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39"/>
                </a:lnSpc>
              </a:pPr>
              <a:r>
                <a:rPr lang="en-US" sz="3032" b="1" dirty="0" err="1">
                  <a:solidFill>
                    <a:srgbClr val="E3081E"/>
                  </a:solidFill>
                  <a:latin typeface="Codec Pro ExtraBold Bold"/>
                  <a:ea typeface="Codec Pro ExtraBold Bold"/>
                  <a:cs typeface="Codec Pro ExtraBold Bold"/>
                  <a:sym typeface="Codec Pro ExtraBold Bold"/>
                </a:rPr>
                <a:t>Caractéristiques</a:t>
              </a:r>
              <a:r>
                <a:rPr lang="en-US" sz="3032" b="1" dirty="0">
                  <a:solidFill>
                    <a:srgbClr val="E3081E"/>
                  </a:solidFill>
                  <a:latin typeface="Codec Pro ExtraBold Bold"/>
                  <a:ea typeface="Codec Pro ExtraBold Bold"/>
                  <a:cs typeface="Codec Pro ExtraBold Bold"/>
                  <a:sym typeface="Codec Pro ExtraBold Bold"/>
                </a:rPr>
                <a:t> </a:t>
              </a:r>
            </a:p>
            <a:p>
              <a:pPr algn="ctr">
                <a:lnSpc>
                  <a:spcPts val="3847"/>
                </a:lnSpc>
              </a:pPr>
              <a:r>
                <a:rPr lang="en-US" sz="2514" dirty="0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Hauteur </a:t>
              </a:r>
              <a:r>
                <a:rPr lang="en-US" sz="2514" dirty="0" err="1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réglable</a:t>
              </a:r>
              <a:r>
                <a:rPr lang="en-US" sz="2514" dirty="0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 </a:t>
              </a:r>
              <a:r>
                <a:rPr lang="en-US" sz="2514" dirty="0" err="1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selon</a:t>
              </a:r>
              <a:r>
                <a:rPr lang="en-US" sz="2514" dirty="0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 </a:t>
              </a:r>
              <a:r>
                <a:rPr lang="en-US" sz="2514" dirty="0" err="1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l'insecte</a:t>
              </a:r>
              <a:r>
                <a:rPr lang="en-US" sz="2514" dirty="0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 </a:t>
              </a:r>
              <a:r>
                <a:rPr lang="en-US" sz="2514" dirty="0" err="1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ciblé</a:t>
              </a:r>
              <a:endParaRPr lang="en-US" sz="2514" dirty="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endParaRPr>
            </a:p>
            <a:p>
              <a:pPr algn="ctr">
                <a:lnSpc>
                  <a:spcPts val="3847"/>
                </a:lnSpc>
              </a:pPr>
              <a:r>
                <a:rPr lang="en-US" sz="2514" dirty="0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Bande </a:t>
              </a:r>
              <a:r>
                <a:rPr lang="en-US" sz="2514" dirty="0" err="1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d'effarouchement</a:t>
              </a:r>
              <a:r>
                <a:rPr lang="en-US" sz="2514" dirty="0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 </a:t>
              </a:r>
            </a:p>
            <a:p>
              <a:pPr algn="ctr">
                <a:lnSpc>
                  <a:spcPts val="3847"/>
                </a:lnSpc>
              </a:pPr>
              <a:r>
                <a:rPr lang="en-US" sz="2514" dirty="0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40 000 à 50 000 € (matériel + </a:t>
              </a:r>
              <a:r>
                <a:rPr lang="en-US" sz="2514" dirty="0" err="1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développement</a:t>
              </a:r>
              <a:r>
                <a:rPr lang="en-US" sz="2514" dirty="0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)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04926" y="6995799"/>
            <a:ext cx="5461318" cy="2457839"/>
            <a:chOff x="0" y="0"/>
            <a:chExt cx="7281757" cy="32771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81757" cy="3277119"/>
            </a:xfrm>
            <a:custGeom>
              <a:avLst/>
              <a:gdLst/>
              <a:ahLst/>
              <a:cxnLst/>
              <a:rect l="l" t="t" r="r" b="b"/>
              <a:pathLst>
                <a:path w="7281757" h="3277119">
                  <a:moveTo>
                    <a:pt x="0" y="0"/>
                  </a:moveTo>
                  <a:lnTo>
                    <a:pt x="7281757" y="0"/>
                  </a:lnTo>
                  <a:lnTo>
                    <a:pt x="7281757" y="3277119"/>
                  </a:lnTo>
                  <a:lnTo>
                    <a:pt x="0" y="3277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12463" b="-12463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9372" y="207230"/>
              <a:ext cx="6939127" cy="2600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3"/>
                </a:lnSpc>
              </a:pPr>
              <a:r>
                <a:rPr lang="en-US" sz="2924" b="1" dirty="0" err="1">
                  <a:solidFill>
                    <a:srgbClr val="30B7BB"/>
                  </a:solidFill>
                  <a:latin typeface="Codec Pro ExtraBold Bold"/>
                  <a:ea typeface="Codec Pro ExtraBold Bold"/>
                  <a:cs typeface="Codec Pro ExtraBold Bold"/>
                  <a:sym typeface="Codec Pro ExtraBold Bold"/>
                </a:rPr>
                <a:t>Avantages</a:t>
              </a:r>
              <a:r>
                <a:rPr lang="en-US" sz="2924" b="1" dirty="0">
                  <a:solidFill>
                    <a:srgbClr val="30B7BB"/>
                  </a:solidFill>
                  <a:latin typeface="Codec Pro ExtraBold Bold"/>
                  <a:ea typeface="Codec Pro ExtraBold Bold"/>
                  <a:cs typeface="Codec Pro ExtraBold Bold"/>
                  <a:sym typeface="Codec Pro ExtraBold Bold"/>
                </a:rPr>
                <a:t> </a:t>
              </a:r>
              <a:r>
                <a:rPr lang="en-US" sz="2924" b="1" dirty="0" err="1">
                  <a:solidFill>
                    <a:srgbClr val="30B7BB"/>
                  </a:solidFill>
                  <a:latin typeface="Codec Pro ExtraBold Bold"/>
                  <a:ea typeface="Codec Pro ExtraBold Bold"/>
                  <a:cs typeface="Codec Pro ExtraBold Bold"/>
                  <a:sym typeface="Codec Pro ExtraBold Bold"/>
                </a:rPr>
                <a:t>en</a:t>
              </a:r>
              <a:r>
                <a:rPr lang="en-US" sz="2924" b="1" dirty="0">
                  <a:solidFill>
                    <a:srgbClr val="30B7BB"/>
                  </a:solidFill>
                  <a:latin typeface="Codec Pro ExtraBold Bold"/>
                  <a:ea typeface="Codec Pro ExtraBold Bold"/>
                  <a:cs typeface="Codec Pro ExtraBold Bold"/>
                  <a:sym typeface="Codec Pro ExtraBold Bold"/>
                </a:rPr>
                <a:t> serre</a:t>
              </a:r>
            </a:p>
            <a:p>
              <a:pPr algn="ctr">
                <a:lnSpc>
                  <a:spcPts val="3708"/>
                </a:lnSpc>
              </a:pPr>
              <a:r>
                <a:rPr lang="en-US" sz="2424" dirty="0" err="1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Glisse</a:t>
              </a:r>
              <a:r>
                <a:rPr lang="en-US" sz="2424" dirty="0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 au-dessus des pots</a:t>
              </a:r>
            </a:p>
            <a:p>
              <a:pPr algn="ctr">
                <a:lnSpc>
                  <a:spcPts val="3708"/>
                </a:lnSpc>
              </a:pPr>
              <a:r>
                <a:rPr lang="en-US" sz="2424" dirty="0" err="1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Moins</a:t>
              </a:r>
              <a:r>
                <a:rPr lang="en-US" sz="2424" dirty="0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 </a:t>
              </a:r>
              <a:r>
                <a:rPr lang="en-US" sz="2424" dirty="0" err="1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exigeant</a:t>
              </a:r>
              <a:r>
                <a:rPr lang="en-US" sz="2424" dirty="0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 </a:t>
              </a:r>
              <a:r>
                <a:rPr lang="en-US" sz="2424" dirty="0" err="1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en</a:t>
              </a:r>
              <a:r>
                <a:rPr lang="en-US" sz="2424" dirty="0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 main-</a:t>
              </a:r>
              <a:r>
                <a:rPr lang="en-US" sz="2424" dirty="0" err="1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d'œuvre</a:t>
              </a:r>
              <a:r>
                <a:rPr lang="en-US" sz="2424" dirty="0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 que la version </a:t>
              </a:r>
              <a:r>
                <a:rPr lang="en-US" sz="2424" dirty="0" err="1">
                  <a:solidFill>
                    <a:srgbClr val="231F20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extérieure</a:t>
              </a:r>
              <a:endParaRPr lang="en-US" sz="2424" dirty="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771495" y="5091732"/>
            <a:ext cx="6068730" cy="4551548"/>
          </a:xfrm>
          <a:custGeom>
            <a:avLst/>
            <a:gdLst/>
            <a:ahLst/>
            <a:cxnLst/>
            <a:rect l="l" t="t" r="r" b="b"/>
            <a:pathLst>
              <a:path w="6068730" h="4551548">
                <a:moveTo>
                  <a:pt x="0" y="0"/>
                </a:moveTo>
                <a:lnTo>
                  <a:pt x="6068730" y="0"/>
                </a:lnTo>
                <a:lnTo>
                  <a:pt x="6068730" y="4551548"/>
                </a:lnTo>
                <a:lnTo>
                  <a:pt x="0" y="45515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4024659" y="3714638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15650" y="326575"/>
            <a:ext cx="15179744" cy="1897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5322" spc="52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Aspirateur à ravageurs en test au lycée le Fresne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31711" y="3063650"/>
            <a:ext cx="8346430" cy="158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6"/>
              </a:lnSpc>
            </a:pPr>
            <a:r>
              <a:rPr lang="en-US" sz="3024" b="1">
                <a:solidFill>
                  <a:srgbClr val="4AB373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Développé par Pyrene Automation (Ariège)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Spécialiste des chariots d'arrosage pour serres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Équipement électrique embarqué sur chariot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31711" y="4787963"/>
            <a:ext cx="7139201" cy="158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6"/>
              </a:lnSpc>
            </a:pPr>
            <a:r>
              <a:rPr lang="en-US" sz="3024" b="1">
                <a:solidFill>
                  <a:srgbClr val="4AB373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Test au Lycée Le Fresne (Angers)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Installation : Septembre 2024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Début du protocole : Printemps 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31711" y="7003486"/>
            <a:ext cx="3963665" cy="2450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2924" b="1" dirty="0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Perspectives</a:t>
            </a:r>
          </a:p>
          <a:p>
            <a:pPr algn="ctr">
              <a:lnSpc>
                <a:spcPts val="3708"/>
              </a:lnSpc>
            </a:pPr>
            <a:r>
              <a:rPr lang="en-US" sz="2424" dirty="0" err="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Réduction</a:t>
            </a:r>
            <a:r>
              <a:rPr lang="en-US" sz="2424" dirty="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des </a:t>
            </a:r>
            <a:r>
              <a:rPr lang="en-US" sz="2424" dirty="0" err="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coûts</a:t>
            </a:r>
            <a:r>
              <a:rPr lang="en-US" sz="2424" dirty="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pour </a:t>
            </a:r>
            <a:r>
              <a:rPr lang="en-US" sz="2424" dirty="0" err="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l'accessibilité</a:t>
            </a:r>
            <a:endParaRPr lang="en-US" sz="2424" dirty="0">
              <a:solidFill>
                <a:srgbClr val="231F2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algn="ctr">
              <a:lnSpc>
                <a:spcPts val="3708"/>
              </a:lnSpc>
            </a:pPr>
            <a:r>
              <a:rPr lang="en-US" sz="2424" dirty="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Système </a:t>
            </a:r>
            <a:r>
              <a:rPr lang="en-US" sz="2424" dirty="0" err="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d'attelage</a:t>
            </a:r>
            <a:r>
              <a:rPr lang="en-US" sz="2424" dirty="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</a:t>
            </a:r>
            <a:r>
              <a:rPr lang="en-US" sz="2424" dirty="0" err="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modulaire</a:t>
            </a:r>
            <a:r>
              <a:rPr lang="en-US" sz="2424" dirty="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entre serres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45008" y="2214685"/>
            <a:ext cx="8795891" cy="503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1"/>
              </a:lnSpc>
              <a:spcBef>
                <a:spcPct val="0"/>
              </a:spcBef>
            </a:pPr>
            <a:r>
              <a:rPr lang="en-US" sz="2524" b="1">
                <a:solidFill>
                  <a:srgbClr val="00000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Objectif </a:t>
            </a:r>
            <a:r>
              <a:rPr lang="en-US" sz="2524" b="1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: Réduire l'usage de traitements phytosanitaires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BBBEF61-2EAD-0B92-FF24-888C38610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85"/>
    </mc:Choice>
    <mc:Fallback>
      <p:transition spd="slow" advTm="124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3602205" y="3648612"/>
            <a:ext cx="10884543" cy="3096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8609" spc="84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2. ACTUALITE INTERNATIONALE</a:t>
            </a:r>
          </a:p>
        </p:txBody>
      </p:sp>
      <p:sp>
        <p:nvSpPr>
          <p:cNvPr id="4" name="Freeform 4"/>
          <p:cNvSpPr/>
          <p:nvPr/>
        </p:nvSpPr>
        <p:spPr>
          <a:xfrm>
            <a:off x="-199960" y="-326118"/>
            <a:ext cx="19563652" cy="11322569"/>
          </a:xfrm>
          <a:custGeom>
            <a:avLst/>
            <a:gdLst/>
            <a:ahLst/>
            <a:cxnLst/>
            <a:rect l="l" t="t" r="r" b="b"/>
            <a:pathLst>
              <a:path w="19563652" h="11322569">
                <a:moveTo>
                  <a:pt x="0" y="0"/>
                </a:moveTo>
                <a:lnTo>
                  <a:pt x="19563652" y="0"/>
                </a:lnTo>
                <a:lnTo>
                  <a:pt x="19563652" y="11322569"/>
                </a:lnTo>
                <a:lnTo>
                  <a:pt x="0" y="11322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1000"/>
            </a:blip>
            <a:stretch>
              <a:fillRect t="-7594" b="-759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85725" y="10086975"/>
            <a:ext cx="2676168" cy="1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 b="1" i="1" spc="81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CRÉDIT PHOTO : CRÉDITS : ARTISTEER.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6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ED3FB87-E06A-5DDE-E7A7-3C6F1F7C8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0"/>
    </mc:Choice>
    <mc:Fallback>
      <p:transition spd="slow" advTm="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41123" y="3182450"/>
            <a:ext cx="1556039" cy="1538533"/>
          </a:xfrm>
          <a:custGeom>
            <a:avLst/>
            <a:gdLst/>
            <a:ahLst/>
            <a:cxnLst/>
            <a:rect l="l" t="t" r="r" b="b"/>
            <a:pathLst>
              <a:path w="1556039" h="1538533">
                <a:moveTo>
                  <a:pt x="0" y="0"/>
                </a:moveTo>
                <a:lnTo>
                  <a:pt x="1556038" y="0"/>
                </a:lnTo>
                <a:lnTo>
                  <a:pt x="1556038" y="1538533"/>
                </a:lnTo>
                <a:lnTo>
                  <a:pt x="0" y="1538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0590346" y="3216820"/>
            <a:ext cx="1358063" cy="1409311"/>
          </a:xfrm>
          <a:custGeom>
            <a:avLst/>
            <a:gdLst/>
            <a:ahLst/>
            <a:cxnLst/>
            <a:rect l="l" t="t" r="r" b="b"/>
            <a:pathLst>
              <a:path w="1358063" h="1409311">
                <a:moveTo>
                  <a:pt x="0" y="0"/>
                </a:moveTo>
                <a:lnTo>
                  <a:pt x="1358063" y="0"/>
                </a:lnTo>
                <a:lnTo>
                  <a:pt x="1358063" y="1409310"/>
                </a:lnTo>
                <a:lnTo>
                  <a:pt x="0" y="140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2661289" y="1781242"/>
            <a:ext cx="1783092" cy="1824135"/>
          </a:xfrm>
          <a:custGeom>
            <a:avLst/>
            <a:gdLst/>
            <a:ahLst/>
            <a:cxnLst/>
            <a:rect l="l" t="t" r="r" b="b"/>
            <a:pathLst>
              <a:path w="1783092" h="1824135">
                <a:moveTo>
                  <a:pt x="0" y="0"/>
                </a:moveTo>
                <a:lnTo>
                  <a:pt x="1783092" y="0"/>
                </a:lnTo>
                <a:lnTo>
                  <a:pt x="1783092" y="1824135"/>
                </a:lnTo>
                <a:lnTo>
                  <a:pt x="0" y="18241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2281351" y="3853871"/>
            <a:ext cx="2224602" cy="1775637"/>
          </a:xfrm>
          <a:custGeom>
            <a:avLst/>
            <a:gdLst/>
            <a:ahLst/>
            <a:cxnLst/>
            <a:rect l="l" t="t" r="r" b="b"/>
            <a:pathLst>
              <a:path w="2224602" h="1775637">
                <a:moveTo>
                  <a:pt x="0" y="0"/>
                </a:moveTo>
                <a:lnTo>
                  <a:pt x="2224602" y="0"/>
                </a:lnTo>
                <a:lnTo>
                  <a:pt x="2224602" y="1775636"/>
                </a:lnTo>
                <a:lnTo>
                  <a:pt x="0" y="1775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4676152" y="1781242"/>
            <a:ext cx="1818597" cy="1818597"/>
          </a:xfrm>
          <a:custGeom>
            <a:avLst/>
            <a:gdLst/>
            <a:ahLst/>
            <a:cxnLst/>
            <a:rect l="l" t="t" r="r" b="b"/>
            <a:pathLst>
              <a:path w="1818597" h="1818597">
                <a:moveTo>
                  <a:pt x="0" y="0"/>
                </a:moveTo>
                <a:lnTo>
                  <a:pt x="1818597" y="0"/>
                </a:lnTo>
                <a:lnTo>
                  <a:pt x="1818597" y="1818597"/>
                </a:lnTo>
                <a:lnTo>
                  <a:pt x="0" y="1818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4909032" y="3845884"/>
            <a:ext cx="1585717" cy="1834570"/>
          </a:xfrm>
          <a:custGeom>
            <a:avLst/>
            <a:gdLst/>
            <a:ahLst/>
            <a:cxnLst/>
            <a:rect l="l" t="t" r="r" b="b"/>
            <a:pathLst>
              <a:path w="1585717" h="1834570">
                <a:moveTo>
                  <a:pt x="0" y="0"/>
                </a:moveTo>
                <a:lnTo>
                  <a:pt x="1585717" y="0"/>
                </a:lnTo>
                <a:lnTo>
                  <a:pt x="1585717" y="1834570"/>
                </a:lnTo>
                <a:lnTo>
                  <a:pt x="0" y="1834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4967313" y="6147884"/>
            <a:ext cx="1381607" cy="1036206"/>
          </a:xfrm>
          <a:custGeom>
            <a:avLst/>
            <a:gdLst/>
            <a:ahLst/>
            <a:cxnLst/>
            <a:rect l="l" t="t" r="r" b="b"/>
            <a:pathLst>
              <a:path w="1381607" h="1036206">
                <a:moveTo>
                  <a:pt x="0" y="0"/>
                </a:moveTo>
                <a:lnTo>
                  <a:pt x="1381607" y="0"/>
                </a:lnTo>
                <a:lnTo>
                  <a:pt x="1381607" y="1036206"/>
                </a:lnTo>
                <a:lnTo>
                  <a:pt x="0" y="10362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4967313" y="7259150"/>
            <a:ext cx="1435549" cy="1036206"/>
          </a:xfrm>
          <a:custGeom>
            <a:avLst/>
            <a:gdLst/>
            <a:ahLst/>
            <a:cxnLst/>
            <a:rect l="l" t="t" r="r" b="b"/>
            <a:pathLst>
              <a:path w="1435549" h="1036206">
                <a:moveTo>
                  <a:pt x="0" y="0"/>
                </a:moveTo>
                <a:lnTo>
                  <a:pt x="1435549" y="0"/>
                </a:lnTo>
                <a:lnTo>
                  <a:pt x="1435549" y="1036205"/>
                </a:lnTo>
                <a:lnTo>
                  <a:pt x="0" y="1036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610290" y="7374859"/>
            <a:ext cx="1381607" cy="920496"/>
          </a:xfrm>
          <a:custGeom>
            <a:avLst/>
            <a:gdLst/>
            <a:ahLst/>
            <a:cxnLst/>
            <a:rect l="l" t="t" r="r" b="b"/>
            <a:pathLst>
              <a:path w="1381607" h="920496">
                <a:moveTo>
                  <a:pt x="0" y="0"/>
                </a:moveTo>
                <a:lnTo>
                  <a:pt x="1381607" y="0"/>
                </a:lnTo>
                <a:lnTo>
                  <a:pt x="1381607" y="920496"/>
                </a:lnTo>
                <a:lnTo>
                  <a:pt x="0" y="9204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6627281" y="6147884"/>
            <a:ext cx="1364617" cy="920496"/>
          </a:xfrm>
          <a:custGeom>
            <a:avLst/>
            <a:gdLst/>
            <a:ahLst/>
            <a:cxnLst/>
            <a:rect l="l" t="t" r="r" b="b"/>
            <a:pathLst>
              <a:path w="1364617" h="920496">
                <a:moveTo>
                  <a:pt x="0" y="0"/>
                </a:moveTo>
                <a:lnTo>
                  <a:pt x="1364616" y="0"/>
                </a:lnTo>
                <a:lnTo>
                  <a:pt x="1364616" y="920496"/>
                </a:lnTo>
                <a:lnTo>
                  <a:pt x="0" y="9204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8775999" y="6090029"/>
            <a:ext cx="1381607" cy="1036206"/>
          </a:xfrm>
          <a:custGeom>
            <a:avLst/>
            <a:gdLst/>
            <a:ahLst/>
            <a:cxnLst/>
            <a:rect l="l" t="t" r="r" b="b"/>
            <a:pathLst>
              <a:path w="1381607" h="1036206">
                <a:moveTo>
                  <a:pt x="0" y="0"/>
                </a:moveTo>
                <a:lnTo>
                  <a:pt x="1381607" y="0"/>
                </a:lnTo>
                <a:lnTo>
                  <a:pt x="1381607" y="1036206"/>
                </a:lnTo>
                <a:lnTo>
                  <a:pt x="0" y="10362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8775999" y="7443846"/>
            <a:ext cx="1381607" cy="916885"/>
          </a:xfrm>
          <a:custGeom>
            <a:avLst/>
            <a:gdLst/>
            <a:ahLst/>
            <a:cxnLst/>
            <a:rect l="l" t="t" r="r" b="b"/>
            <a:pathLst>
              <a:path w="1381607" h="916885">
                <a:moveTo>
                  <a:pt x="0" y="0"/>
                </a:moveTo>
                <a:lnTo>
                  <a:pt x="1381607" y="0"/>
                </a:lnTo>
                <a:lnTo>
                  <a:pt x="1381607" y="916885"/>
                </a:lnTo>
                <a:lnTo>
                  <a:pt x="0" y="91688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1947871" y="364675"/>
            <a:ext cx="16340129" cy="753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88"/>
              </a:lnSpc>
            </a:pPr>
            <a:r>
              <a:rPr lang="en-US" sz="4122" spc="403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Brésil : des exportations de fruits en augmentation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700240" y="2979092"/>
            <a:ext cx="4662342" cy="174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2"/>
              </a:lnSpc>
            </a:pPr>
            <a:r>
              <a:rPr lang="en-US" sz="2962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3e Producteur mondial</a:t>
            </a:r>
          </a:p>
          <a:p>
            <a:pPr algn="l">
              <a:lnSpc>
                <a:spcPts val="4532"/>
              </a:lnSpc>
            </a:pPr>
            <a:r>
              <a:rPr lang="en-US" sz="2962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1,3 milliards de $ d’export</a:t>
            </a:r>
          </a:p>
          <a:p>
            <a:pPr algn="l">
              <a:lnSpc>
                <a:spcPts val="4532"/>
              </a:lnSpc>
            </a:pPr>
            <a:r>
              <a:rPr lang="en-US" sz="2962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&gt; 1 million de tonnes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47871" y="6501277"/>
            <a:ext cx="2643691" cy="122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2"/>
              </a:lnSpc>
            </a:pPr>
            <a:r>
              <a:rPr lang="en-US" sz="3126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Principaux importateurs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15665" y="6228042"/>
            <a:ext cx="7677174" cy="61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2"/>
              </a:lnSpc>
            </a:pPr>
            <a:r>
              <a:rPr lang="en-US" sz="3126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75% de réexportation pour les mangues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15665" y="7522198"/>
            <a:ext cx="7677174" cy="61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2"/>
              </a:lnSpc>
            </a:pPr>
            <a:r>
              <a:rPr lang="en-US" sz="3126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50 à 80% des exportations Brésiliennes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EFE081C-876C-C453-EB45-0A8004330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26"/>
    </mc:Choice>
    <mc:Fallback>
      <p:transition spd="slow" advTm="37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303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31434" y="1189698"/>
            <a:ext cx="3649348" cy="3610248"/>
          </a:xfrm>
          <a:custGeom>
            <a:avLst/>
            <a:gdLst/>
            <a:ahLst/>
            <a:cxnLst/>
            <a:rect l="l" t="t" r="r" b="b"/>
            <a:pathLst>
              <a:path w="3649348" h="3610248">
                <a:moveTo>
                  <a:pt x="0" y="0"/>
                </a:moveTo>
                <a:lnTo>
                  <a:pt x="3649348" y="0"/>
                </a:lnTo>
                <a:lnTo>
                  <a:pt x="3649348" y="3610248"/>
                </a:lnTo>
                <a:lnTo>
                  <a:pt x="0" y="361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4991643" y="1528186"/>
            <a:ext cx="947532" cy="969343"/>
          </a:xfrm>
          <a:custGeom>
            <a:avLst/>
            <a:gdLst/>
            <a:ahLst/>
            <a:cxnLst/>
            <a:rect l="l" t="t" r="r" b="b"/>
            <a:pathLst>
              <a:path w="947532" h="969343">
                <a:moveTo>
                  <a:pt x="0" y="0"/>
                </a:moveTo>
                <a:lnTo>
                  <a:pt x="947532" y="0"/>
                </a:lnTo>
                <a:lnTo>
                  <a:pt x="947532" y="969343"/>
                </a:lnTo>
                <a:lnTo>
                  <a:pt x="0" y="9693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4789744" y="2629578"/>
            <a:ext cx="1182150" cy="943571"/>
          </a:xfrm>
          <a:custGeom>
            <a:avLst/>
            <a:gdLst/>
            <a:ahLst/>
            <a:cxnLst/>
            <a:rect l="l" t="t" r="r" b="b"/>
            <a:pathLst>
              <a:path w="1182150" h="943571">
                <a:moveTo>
                  <a:pt x="0" y="0"/>
                </a:moveTo>
                <a:lnTo>
                  <a:pt x="1182150" y="0"/>
                </a:lnTo>
                <a:lnTo>
                  <a:pt x="1182150" y="943571"/>
                </a:lnTo>
                <a:lnTo>
                  <a:pt x="0" y="9435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6062338" y="1528186"/>
            <a:ext cx="966400" cy="966400"/>
          </a:xfrm>
          <a:custGeom>
            <a:avLst/>
            <a:gdLst/>
            <a:ahLst/>
            <a:cxnLst/>
            <a:rect l="l" t="t" r="r" b="b"/>
            <a:pathLst>
              <a:path w="966400" h="966400">
                <a:moveTo>
                  <a:pt x="0" y="0"/>
                </a:moveTo>
                <a:lnTo>
                  <a:pt x="966399" y="0"/>
                </a:lnTo>
                <a:lnTo>
                  <a:pt x="966399" y="966400"/>
                </a:lnTo>
                <a:lnTo>
                  <a:pt x="0" y="966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6186090" y="2625334"/>
            <a:ext cx="842648" cy="974888"/>
          </a:xfrm>
          <a:custGeom>
            <a:avLst/>
            <a:gdLst/>
            <a:ahLst/>
            <a:cxnLst/>
            <a:rect l="l" t="t" r="r" b="b"/>
            <a:pathLst>
              <a:path w="842648" h="974888">
                <a:moveTo>
                  <a:pt x="0" y="0"/>
                </a:moveTo>
                <a:lnTo>
                  <a:pt x="842647" y="0"/>
                </a:lnTo>
                <a:lnTo>
                  <a:pt x="842647" y="974888"/>
                </a:lnTo>
                <a:lnTo>
                  <a:pt x="0" y="974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947871" y="5860262"/>
            <a:ext cx="2059254" cy="1876458"/>
          </a:xfrm>
          <a:custGeom>
            <a:avLst/>
            <a:gdLst/>
            <a:ahLst/>
            <a:cxnLst/>
            <a:rect l="l" t="t" r="r" b="b"/>
            <a:pathLst>
              <a:path w="2059254" h="1876458">
                <a:moveTo>
                  <a:pt x="0" y="0"/>
                </a:moveTo>
                <a:lnTo>
                  <a:pt x="2059254" y="0"/>
                </a:lnTo>
                <a:lnTo>
                  <a:pt x="2059254" y="1876458"/>
                </a:lnTo>
                <a:lnTo>
                  <a:pt x="0" y="18764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2663012" y="5953219"/>
            <a:ext cx="628973" cy="615119"/>
          </a:xfrm>
          <a:custGeom>
            <a:avLst/>
            <a:gdLst/>
            <a:ahLst/>
            <a:cxnLst/>
            <a:rect l="l" t="t" r="r" b="b"/>
            <a:pathLst>
              <a:path w="628973" h="615119">
                <a:moveTo>
                  <a:pt x="0" y="0"/>
                </a:moveTo>
                <a:lnTo>
                  <a:pt x="628973" y="0"/>
                </a:lnTo>
                <a:lnTo>
                  <a:pt x="628973" y="615119"/>
                </a:lnTo>
                <a:lnTo>
                  <a:pt x="0" y="6151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1947871" y="8075533"/>
            <a:ext cx="2062067" cy="1771713"/>
          </a:xfrm>
          <a:custGeom>
            <a:avLst/>
            <a:gdLst/>
            <a:ahLst/>
            <a:cxnLst/>
            <a:rect l="l" t="t" r="r" b="b"/>
            <a:pathLst>
              <a:path w="2062067" h="1771713">
                <a:moveTo>
                  <a:pt x="0" y="0"/>
                </a:moveTo>
                <a:lnTo>
                  <a:pt x="2062068" y="0"/>
                </a:lnTo>
                <a:lnTo>
                  <a:pt x="2062068" y="1771714"/>
                </a:lnTo>
                <a:lnTo>
                  <a:pt x="0" y="17717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9293879" y="5143500"/>
            <a:ext cx="3892147" cy="5005977"/>
          </a:xfrm>
          <a:custGeom>
            <a:avLst/>
            <a:gdLst/>
            <a:ahLst/>
            <a:cxnLst/>
            <a:rect l="l" t="t" r="r" b="b"/>
            <a:pathLst>
              <a:path w="3892147" h="5005977">
                <a:moveTo>
                  <a:pt x="0" y="0"/>
                </a:moveTo>
                <a:lnTo>
                  <a:pt x="3892147" y="0"/>
                </a:lnTo>
                <a:lnTo>
                  <a:pt x="3892147" y="5005977"/>
                </a:lnTo>
                <a:lnTo>
                  <a:pt x="0" y="500597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rot="-7943283">
            <a:off x="11281371" y="6373834"/>
            <a:ext cx="2852947" cy="863017"/>
          </a:xfrm>
          <a:custGeom>
            <a:avLst/>
            <a:gdLst/>
            <a:ahLst/>
            <a:cxnLst/>
            <a:rect l="l" t="t" r="r" b="b"/>
            <a:pathLst>
              <a:path w="2852947" h="863017">
                <a:moveTo>
                  <a:pt x="0" y="0"/>
                </a:moveTo>
                <a:lnTo>
                  <a:pt x="2852947" y="0"/>
                </a:lnTo>
                <a:lnTo>
                  <a:pt x="2852947" y="863017"/>
                </a:lnTo>
                <a:lnTo>
                  <a:pt x="0" y="8630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8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47871" y="322834"/>
            <a:ext cx="16340129" cy="753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88"/>
              </a:lnSpc>
            </a:pPr>
            <a:r>
              <a:rPr lang="en-US" sz="4122" spc="403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Brésil : des exportations de fruits en augmentation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470353" y="2373424"/>
            <a:ext cx="6562368" cy="503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1"/>
              </a:lnSpc>
              <a:spcBef>
                <a:spcPct val="0"/>
              </a:spcBef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Zone de Jaiba : 11 800 ha de verges irrigués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79168" y="1253284"/>
            <a:ext cx="7144737" cy="989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1"/>
              </a:lnSpc>
              <a:spcBef>
                <a:spcPct val="0"/>
              </a:spcBef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Partenariat gouvernement fédéral du Brésil et gouvernement du Minas Gerais depuis 1974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282956" y="3643853"/>
            <a:ext cx="3312438" cy="59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320 000T de fruits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158366" y="3046590"/>
            <a:ext cx="7329034" cy="472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61"/>
              </a:lnSpc>
              <a:spcBef>
                <a:spcPct val="0"/>
              </a:spcBef>
            </a:pPr>
            <a:r>
              <a:rPr lang="en-US" sz="2524" dirty="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Irrigation </a:t>
            </a:r>
            <a:r>
              <a:rPr lang="en-US" sz="2524" dirty="0" err="1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illimitée</a:t>
            </a:r>
            <a:r>
              <a:rPr lang="en-US" sz="2524" dirty="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! 400km de </a:t>
            </a:r>
            <a:r>
              <a:rPr lang="en-US" sz="2524" dirty="0" err="1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canaux</a:t>
            </a:r>
            <a:r>
              <a:rPr lang="en-US" sz="2524" dirty="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, 40 m3/s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47822" y="3738210"/>
            <a:ext cx="8407427" cy="472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61"/>
              </a:lnSpc>
              <a:spcBef>
                <a:spcPct val="0"/>
              </a:spcBef>
            </a:pPr>
            <a:r>
              <a:rPr lang="en-US" sz="2524" dirty="0" err="1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Projets</a:t>
            </a:r>
            <a:r>
              <a:rPr lang="en-US" sz="2524" dirty="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</a:t>
            </a:r>
            <a:r>
              <a:rPr lang="en-US" sz="2524" dirty="0" err="1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d’agrandissement</a:t>
            </a:r>
            <a:r>
              <a:rPr lang="en-US" sz="2524" dirty="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: 12 000 ha </a:t>
            </a:r>
            <a:r>
              <a:rPr lang="en-US" sz="2524" dirty="0" err="1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puis</a:t>
            </a:r>
            <a:r>
              <a:rPr lang="en-US" sz="2524" dirty="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10 000 ha 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677712" y="4375373"/>
            <a:ext cx="6508314" cy="503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1"/>
              </a:lnSpc>
              <a:spcBef>
                <a:spcPct val="0"/>
              </a:spcBef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Premières exportations par avion vers l’UE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03651" y="6121007"/>
            <a:ext cx="3366278" cy="121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9"/>
              </a:lnSpc>
              <a:spcBef>
                <a:spcPct val="0"/>
              </a:spcBef>
            </a:pPr>
            <a:r>
              <a:rPr lang="en-US" sz="31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Stockage chambres froides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803651" y="8171300"/>
            <a:ext cx="3366278" cy="121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9"/>
              </a:lnSpc>
              <a:spcBef>
                <a:spcPct val="0"/>
              </a:spcBef>
            </a:pPr>
            <a:r>
              <a:rPr lang="en-US" sz="31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1000 km des ports atlantiques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323905" y="5829394"/>
            <a:ext cx="4516320" cy="989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1"/>
              </a:lnSpc>
              <a:spcBef>
                <a:spcPct val="0"/>
              </a:spcBef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2,5 Mt de fruits dans la vallée du Sao Fransisco (2022)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823655" y="7324586"/>
            <a:ext cx="3283509" cy="989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1"/>
              </a:lnSpc>
              <a:spcBef>
                <a:spcPct val="0"/>
              </a:spcBef>
            </a:pPr>
            <a:r>
              <a:rPr lang="en-US" sz="2524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Projet Nilo Coelho : 40 000 ha irrigués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CC82062A-F9C3-024C-03CB-A709EF06A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99"/>
    </mc:Choice>
    <mc:Fallback>
      <p:transition spd="slow" advTm="59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3602205" y="3648612"/>
            <a:ext cx="10884543" cy="158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8609" spc="84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3. COMMERCE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-424522"/>
            <a:ext cx="19563652" cy="11322569"/>
          </a:xfrm>
          <a:custGeom>
            <a:avLst/>
            <a:gdLst/>
            <a:ahLst/>
            <a:cxnLst/>
            <a:rect l="l" t="t" r="r" b="b"/>
            <a:pathLst>
              <a:path w="19563652" h="11322569">
                <a:moveTo>
                  <a:pt x="0" y="0"/>
                </a:moveTo>
                <a:lnTo>
                  <a:pt x="19563652" y="0"/>
                </a:lnTo>
                <a:lnTo>
                  <a:pt x="19563652" y="11322569"/>
                </a:lnTo>
                <a:lnTo>
                  <a:pt x="0" y="11322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1000"/>
            </a:blip>
            <a:stretch>
              <a:fillRect t="-7594" b="-759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85725" y="10086975"/>
            <a:ext cx="2676168" cy="1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 b="1" i="1" spc="81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CRÉDIT PHOTO : CRÉDITS : ARTISTEER.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95394" y="9548030"/>
            <a:ext cx="489662" cy="50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231F20"/>
                </a:solidFill>
                <a:latin typeface="Codec Pro ExtraBold Bold"/>
                <a:ea typeface="Codec Pro ExtraBold Bold"/>
                <a:cs typeface="Codec Pro ExtraBold Bold"/>
                <a:sym typeface="Codec Pro ExtraBold Bold"/>
              </a:rPr>
              <a:t>9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8F3EE27-825B-FE5E-FA17-CE94ACCA6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1"/>
    </mc:Choice>
    <mc:Fallback>
      <p:transition spd="slow" advTm="1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1818</Words>
  <Application>Microsoft Office PowerPoint</Application>
  <PresentationFormat>Personnalisé</PresentationFormat>
  <Paragraphs>290</Paragraphs>
  <Slides>25</Slides>
  <Notes>4</Notes>
  <HiddenSlides>0</HiddenSlides>
  <MMClips>22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Calibri</vt:lpstr>
      <vt:lpstr>Codec Pro ExtraBold</vt:lpstr>
      <vt:lpstr>Montserrat Light</vt:lpstr>
      <vt:lpstr>Codec Pro ExtraBold Bold</vt:lpstr>
      <vt:lpstr>Arial</vt:lpstr>
      <vt:lpstr>Open Sans</vt:lpstr>
      <vt:lpstr>Open Sans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Revue de Presse 21/01/24</dc:title>
  <cp:lastModifiedBy>Kyara Treard</cp:lastModifiedBy>
  <cp:revision>2</cp:revision>
  <dcterms:created xsi:type="dcterms:W3CDTF">2006-08-16T00:00:00Z</dcterms:created>
  <dcterms:modified xsi:type="dcterms:W3CDTF">2025-01-21T12:59:44Z</dcterms:modified>
  <dc:identifier>DAGcRzn6TqE</dc:identifier>
</cp:coreProperties>
</file>