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Comfortaa" pitchFamily="2" charset="0"/>
      <p:regular r:id="rId29"/>
      <p:bold r:id="rId30"/>
    </p:embeddedFont>
    <p:embeddedFont>
      <p:font typeface="Comic Sans MS" panose="030F0902030302020204" pitchFamily="66" charset="0"/>
      <p:regular r:id="rId31"/>
      <p:bold r:id="rId32"/>
      <p:italic r:id="rId33"/>
      <p:boldItalic r:id="rId34"/>
    </p:embeddedFont>
    <p:embeddedFont>
      <p:font typeface="Libre Baskerville" panose="02000000000000000000" pitchFamily="2" charset="0"/>
      <p:regular r:id="rId35"/>
      <p:bold r:id="rId36"/>
      <p: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Condensed" panose="020F0502020204030204" pitchFamily="34" charset="0"/>
      <p:regular r:id="rId46"/>
      <p:bold r:id="rId47"/>
      <p:italic r:id="rId48"/>
      <p:boldItalic r:id="rId49"/>
    </p:embeddedFont>
    <p:embeddedFont>
      <p:font typeface="Signika" pitchFamily="2" charset="77"/>
      <p:regular r:id="rId50"/>
      <p:bold r:id="rId51"/>
    </p:embeddedFont>
    <p:embeddedFont>
      <p:font typeface="Signika SemiBold" pitchFamily="2" charset="77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xytj3ChahqxIlf2G2TdHtR1Y6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83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shplaza.fr/article/9595671/le-point-sur-les-manifestations-agricole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f1info.fr/societe/direct-agriculteurs-france-blocages-manifestations-crise-agriculture-siege-de-paris-rungis-info-trafic-routes-bloquees-les-dernieres-informations-aujourd-hui-lundi-29-janvier-2024-2284307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rance3-regions.francetvinfo.fr/provence-alpes-cote-d-azur/bouches-du-rhone/video-l-expression-d-un-desespoir-des-agriculteurs-en-colere-vident-des-camions-etrangers-de-fruits-et-legumes-2913236.html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shplaza.fr/article/9590699/une-nouvelle-pince-automatise-l-emballage-des-barquettes-de-fruits-et-legume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shplaza.fr/article/9594721/les-marches-europeens-font-de-plus-en-plus-de-place-aux-agrumes-biologiques-grec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426cf0006_4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b426cf0006_4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b426cf0006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b426cf0006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disruption to shipping from Europe to Asia is a real problem for Polish apple growers. Aniruddh Ramesh, director of Polish apple exporter LVMG Grupa, explains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b426cf0006_4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b426cf0006_4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Aniruddh Ramesh est mentionné en tant que directeur de cette société exportatrice de pommes polonaise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b3f423744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b3f423744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b46a0cec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g2b46a0cec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b3f423744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b3f423744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https://www.freshplaza.fr/article/9595671/le-point-sur-les-manifestations-agricoles/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Maxime</a:t>
            </a:r>
            <a:endParaRPr/>
          </a:p>
        </p:txBody>
      </p:sp>
      <p:sp>
        <p:nvSpPr>
          <p:cNvPr id="360" name="Google Shape;3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b426cf0006_4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b426cf0006_4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https://www.tf1info.fr/societe/direct-agriculteurs-france-blocages-manifestations-crise-agriculture-siege-de-paris-rungis-info-trafic-routes-bloquees-les-dernieres-informations-aujourd-hui-lundi-29-janvier-2024-2284307.html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https://france3-regions.francetvinfo.fr/provence-alpes-cote-d-azur/bouches-du-rhone/video-l-expression-d-un-desespoir-des-agriculteurs-en-colere-vident-des-camions-etrangers-de-fruits-et-legumes-2913236.html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b3c4aba29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350">
                <a:solidFill>
                  <a:srgbClr val="2D30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https://world-fira.com/fr/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3" name="Google Shape;623;g2b3c4aba29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b3f9f6cdd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350">
                <a:solidFill>
                  <a:srgbClr val="2D30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https://world-fira.com/fr/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8" name="Google Shape;638;g2b3f9f6cdd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b426cf0006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350">
                <a:solidFill>
                  <a:srgbClr val="2D304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https://world-fira.com/fr/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3" name="Google Shape;653;g2b426cf0006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b48499911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2b48499911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b3c4aba29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b3c4aba29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1"/>
                </a:solidFill>
              </a:rPr>
              <a:t>https://www.shutterstock.com/fr/image-vector/cross-sectional-cut-axial-electrodynamic-magnetic-2063981309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b3f42374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b3f42374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https://www.freshplaza.fr/article/9590699/une-nouvelle-pince-automatise-l-emballage-des-barquettes-de-fruits-et-/legumes</a:t>
            </a: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b426cf0006_4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b426cf0006_4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b3f423744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b3f423744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https://www.freshplaza.fr/article/9594721/les-marches-europeens-font-de-plus-en-plus-de-place-aux-agrumes-biologiques-grecs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Anyfion fournit à Gebana AG des agrumes, grenades et kiwis, en mettant l'accent sur le commerce équitable et durable.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4"/>
          <p:cNvSpPr/>
          <p:nvPr/>
        </p:nvSpPr>
        <p:spPr>
          <a:xfrm rot="5400000">
            <a:off x="-3043663" y="4443154"/>
            <a:ext cx="4922107" cy="249962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4"/>
          <p:cNvSpPr/>
          <p:nvPr/>
        </p:nvSpPr>
        <p:spPr>
          <a:xfrm rot="10163449" flipH="1">
            <a:off x="7810164" y="-850601"/>
            <a:ext cx="2854329" cy="257658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4"/>
          <p:cNvSpPr/>
          <p:nvPr/>
        </p:nvSpPr>
        <p:spPr>
          <a:xfrm rot="-10539163" flipH="1">
            <a:off x="1264990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4"/>
          <p:cNvSpPr/>
          <p:nvPr/>
        </p:nvSpPr>
        <p:spPr>
          <a:xfrm rot="-6390818">
            <a:off x="8578923" y="37749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4"/>
          <p:cNvSpPr/>
          <p:nvPr/>
        </p:nvSpPr>
        <p:spPr>
          <a:xfrm rot="-9647156">
            <a:off x="475053" y="-270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4"/>
          <p:cNvSpPr/>
          <p:nvPr/>
        </p:nvSpPr>
        <p:spPr>
          <a:xfrm rot="-9647156">
            <a:off x="8788603" y="4744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4"/>
          <p:cNvSpPr/>
          <p:nvPr/>
        </p:nvSpPr>
        <p:spPr>
          <a:xfrm>
            <a:off x="7352562" y="46796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35"/>
          <p:cNvSpPr txBox="1">
            <a:spLocks noGrp="1"/>
          </p:cNvSpPr>
          <p:nvPr>
            <p:ph type="body" idx="1"/>
          </p:nvPr>
        </p:nvSpPr>
        <p:spPr>
          <a:xfrm>
            <a:off x="720000" y="4003475"/>
            <a:ext cx="7704000" cy="605100"/>
          </a:xfrm>
          <a:prstGeom prst="rect">
            <a:avLst/>
          </a:prstGeom>
          <a:gradFill>
            <a:gsLst>
              <a:gs pos="0">
                <a:srgbClr val="2E772A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ignika SemiBold"/>
              <a:buNone/>
              <a:defRPr sz="3000"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35"/>
          <p:cNvSpPr/>
          <p:nvPr/>
        </p:nvSpPr>
        <p:spPr>
          <a:xfrm rot="-9584915" flipH="1">
            <a:off x="-1624421" y="1443323"/>
            <a:ext cx="2854278" cy="257643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5"/>
          <p:cNvSpPr/>
          <p:nvPr/>
        </p:nvSpPr>
        <p:spPr>
          <a:xfrm rot="-10539163" flipH="1">
            <a:off x="8290752" y="4629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5"/>
          <p:cNvSpPr/>
          <p:nvPr/>
        </p:nvSpPr>
        <p:spPr>
          <a:xfrm rot="-6390818">
            <a:off x="8844773" y="34923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5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5"/>
          <p:cNvSpPr/>
          <p:nvPr/>
        </p:nvSpPr>
        <p:spPr>
          <a:xfrm rot="10800000">
            <a:off x="0" y="46085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5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5"/>
          <p:cNvSpPr/>
          <p:nvPr/>
        </p:nvSpPr>
        <p:spPr>
          <a:xfrm rot="-9647156">
            <a:off x="1445915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5"/>
          <p:cNvSpPr/>
          <p:nvPr/>
        </p:nvSpPr>
        <p:spPr>
          <a:xfrm rot="1269657">
            <a:off x="7758677" y="16481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5"/>
          <p:cNvSpPr/>
          <p:nvPr/>
        </p:nvSpPr>
        <p:spPr>
          <a:xfrm rot="-9647156">
            <a:off x="-170672" y="3890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5"/>
          <p:cNvSpPr/>
          <p:nvPr/>
        </p:nvSpPr>
        <p:spPr>
          <a:xfrm rot="-4190590">
            <a:off x="8632523" y="-973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>
            <a:spLocks noGrp="1"/>
          </p:cNvSpPr>
          <p:nvPr>
            <p:ph type="title"/>
          </p:nvPr>
        </p:nvSpPr>
        <p:spPr>
          <a:xfrm>
            <a:off x="4411825" y="1917463"/>
            <a:ext cx="3629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21" name="Google Shape;121;p37"/>
          <p:cNvSpPr txBox="1">
            <a:spLocks noGrp="1"/>
          </p:cNvSpPr>
          <p:nvPr>
            <p:ph type="subTitle" idx="1"/>
          </p:nvPr>
        </p:nvSpPr>
        <p:spPr>
          <a:xfrm>
            <a:off x="4411825" y="2790312"/>
            <a:ext cx="3629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7"/>
          <p:cNvSpPr>
            <a:spLocks noGrp="1"/>
          </p:cNvSpPr>
          <p:nvPr>
            <p:ph type="pic" idx="2"/>
          </p:nvPr>
        </p:nvSpPr>
        <p:spPr>
          <a:xfrm>
            <a:off x="694175" y="923200"/>
            <a:ext cx="3297000" cy="329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3" name="Google Shape;123;p37"/>
          <p:cNvSpPr/>
          <p:nvPr/>
        </p:nvSpPr>
        <p:spPr>
          <a:xfrm rot="-6390818">
            <a:off x="89223" y="45151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10800000">
            <a:off x="1305350" y="42939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-8100000">
            <a:off x="4359437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74880">
            <a:off x="-2952476" y="78966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 rot="-9647156">
            <a:off x="171378" y="3431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-10539163" flipH="1">
            <a:off x="519115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title" idx="2"/>
          </p:nvPr>
        </p:nvSpPr>
        <p:spPr>
          <a:xfrm>
            <a:off x="1872325" y="1433963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title" idx="3"/>
          </p:nvPr>
        </p:nvSpPr>
        <p:spPr>
          <a:xfrm>
            <a:off x="5616056" y="1433963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subTitle" idx="1"/>
          </p:nvPr>
        </p:nvSpPr>
        <p:spPr>
          <a:xfrm>
            <a:off x="1872326" y="2133563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ubTitle" idx="4"/>
          </p:nvPr>
        </p:nvSpPr>
        <p:spPr>
          <a:xfrm>
            <a:off x="5616057" y="2133563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 idx="5"/>
          </p:nvPr>
        </p:nvSpPr>
        <p:spPr>
          <a:xfrm>
            <a:off x="1872325" y="2960850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title" idx="6"/>
          </p:nvPr>
        </p:nvSpPr>
        <p:spPr>
          <a:xfrm>
            <a:off x="5616050" y="2960850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ubTitle" idx="7"/>
          </p:nvPr>
        </p:nvSpPr>
        <p:spPr>
          <a:xfrm>
            <a:off x="1872346" y="3660450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subTitle" idx="8"/>
          </p:nvPr>
        </p:nvSpPr>
        <p:spPr>
          <a:xfrm>
            <a:off x="5616060" y="3660450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title" idx="9"/>
          </p:nvPr>
        </p:nvSpPr>
        <p:spPr>
          <a:xfrm>
            <a:off x="944025" y="1816175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title" idx="13"/>
          </p:nvPr>
        </p:nvSpPr>
        <p:spPr>
          <a:xfrm>
            <a:off x="944025" y="3343049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2" name="Google Shape;142;p38"/>
          <p:cNvSpPr txBox="1">
            <a:spLocks noGrp="1"/>
          </p:cNvSpPr>
          <p:nvPr>
            <p:ph type="title" idx="14"/>
          </p:nvPr>
        </p:nvSpPr>
        <p:spPr>
          <a:xfrm>
            <a:off x="4687875" y="18161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title" idx="15"/>
          </p:nvPr>
        </p:nvSpPr>
        <p:spPr>
          <a:xfrm>
            <a:off x="4687875" y="33430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4" name="Google Shape;144;p38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8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8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8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8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8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8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8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 txBox="1">
            <a:spLocks noGrp="1"/>
          </p:cNvSpPr>
          <p:nvPr>
            <p:ph type="title"/>
          </p:nvPr>
        </p:nvSpPr>
        <p:spPr>
          <a:xfrm>
            <a:off x="6648175" y="937000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subTitle" idx="1"/>
          </p:nvPr>
        </p:nvSpPr>
        <p:spPr>
          <a:xfrm>
            <a:off x="6648175" y="1653225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title" idx="2"/>
          </p:nvPr>
        </p:nvSpPr>
        <p:spPr>
          <a:xfrm>
            <a:off x="713225" y="2886775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subTitle" idx="3"/>
          </p:nvPr>
        </p:nvSpPr>
        <p:spPr>
          <a:xfrm>
            <a:off x="713225" y="3603176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title" idx="4"/>
          </p:nvPr>
        </p:nvSpPr>
        <p:spPr>
          <a:xfrm>
            <a:off x="713225" y="937000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subTitle" idx="5"/>
          </p:nvPr>
        </p:nvSpPr>
        <p:spPr>
          <a:xfrm>
            <a:off x="713225" y="1653319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title" idx="6"/>
          </p:nvPr>
        </p:nvSpPr>
        <p:spPr>
          <a:xfrm>
            <a:off x="6648175" y="2886775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subTitle" idx="7"/>
          </p:nvPr>
        </p:nvSpPr>
        <p:spPr>
          <a:xfrm>
            <a:off x="6648175" y="3603176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>
            <a:spLocks noGrp="1"/>
          </p:cNvSpPr>
          <p:nvPr>
            <p:ph type="pic" idx="8"/>
          </p:nvPr>
        </p:nvSpPr>
        <p:spPr>
          <a:xfrm>
            <a:off x="3160350" y="1160088"/>
            <a:ext cx="2823300" cy="282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2" name="Google Shape;162;p39"/>
          <p:cNvSpPr/>
          <p:nvPr/>
        </p:nvSpPr>
        <p:spPr>
          <a:xfrm rot="-8100695" flipH="1">
            <a:off x="4154313" y="-1400081"/>
            <a:ext cx="2854360" cy="257649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9"/>
          <p:cNvSpPr/>
          <p:nvPr/>
        </p:nvSpPr>
        <p:spPr>
          <a:xfrm rot="-6390818">
            <a:off x="8674173" y="88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9"/>
          <p:cNvSpPr/>
          <p:nvPr/>
        </p:nvSpPr>
        <p:spPr>
          <a:xfrm>
            <a:off x="2041012" y="4524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9"/>
          <p:cNvSpPr/>
          <p:nvPr/>
        </p:nvSpPr>
        <p:spPr>
          <a:xfrm rot="10800000">
            <a:off x="2753150" y="-178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/>
          <p:nvPr/>
        </p:nvSpPr>
        <p:spPr>
          <a:xfrm rot="-8100000">
            <a:off x="8091962" y="794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9"/>
          <p:cNvSpPr/>
          <p:nvPr/>
        </p:nvSpPr>
        <p:spPr>
          <a:xfrm rot="6874880">
            <a:off x="6319749" y="316141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9"/>
          <p:cNvSpPr/>
          <p:nvPr/>
        </p:nvSpPr>
        <p:spPr>
          <a:xfrm rot="-9647156">
            <a:off x="738865" y="485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9"/>
          <p:cNvSpPr/>
          <p:nvPr/>
        </p:nvSpPr>
        <p:spPr>
          <a:xfrm rot="1269657">
            <a:off x="-1484261" y="408052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9"/>
          <p:cNvSpPr/>
          <p:nvPr/>
        </p:nvSpPr>
        <p:spPr>
          <a:xfrm rot="-9647156">
            <a:off x="3373253" y="43590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9"/>
          <p:cNvSpPr/>
          <p:nvPr/>
        </p:nvSpPr>
        <p:spPr>
          <a:xfrm rot="-4190590">
            <a:off x="5828685" y="41557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9"/>
          <p:cNvSpPr/>
          <p:nvPr/>
        </p:nvSpPr>
        <p:spPr>
          <a:xfrm rot="-10539163" flipH="1">
            <a:off x="18152" y="5599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title"/>
          </p:nvPr>
        </p:nvSpPr>
        <p:spPr>
          <a:xfrm>
            <a:off x="720007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0"/>
          <p:cNvSpPr txBox="1">
            <a:spLocks noGrp="1"/>
          </p:cNvSpPr>
          <p:nvPr>
            <p:ph type="title" idx="2"/>
          </p:nvPr>
        </p:nvSpPr>
        <p:spPr>
          <a:xfrm>
            <a:off x="4670406" y="3756273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subTitle" idx="1"/>
          </p:nvPr>
        </p:nvSpPr>
        <p:spPr>
          <a:xfrm>
            <a:off x="720000" y="2278250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subTitle" idx="3"/>
          </p:nvPr>
        </p:nvSpPr>
        <p:spPr>
          <a:xfrm>
            <a:off x="4670400" y="4073675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title" idx="4"/>
          </p:nvPr>
        </p:nvSpPr>
        <p:spPr>
          <a:xfrm>
            <a:off x="720007" y="3756275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5"/>
          </p:nvPr>
        </p:nvSpPr>
        <p:spPr>
          <a:xfrm>
            <a:off x="4670406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subTitle" idx="6"/>
          </p:nvPr>
        </p:nvSpPr>
        <p:spPr>
          <a:xfrm>
            <a:off x="720000" y="4073675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0"/>
          <p:cNvSpPr txBox="1">
            <a:spLocks noGrp="1"/>
          </p:cNvSpPr>
          <p:nvPr>
            <p:ph type="subTitle" idx="7"/>
          </p:nvPr>
        </p:nvSpPr>
        <p:spPr>
          <a:xfrm>
            <a:off x="4670401" y="2278252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0"/>
          <p:cNvSpPr/>
          <p:nvPr/>
        </p:nvSpPr>
        <p:spPr>
          <a:xfrm rot="-6390628">
            <a:off x="8523242" y="979948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0"/>
          <p:cNvSpPr/>
          <p:nvPr/>
        </p:nvSpPr>
        <p:spPr>
          <a:xfrm>
            <a:off x="3254162" y="4527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0"/>
          <p:cNvSpPr/>
          <p:nvPr/>
        </p:nvSpPr>
        <p:spPr>
          <a:xfrm rot="10800000">
            <a:off x="-499825" y="947713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0"/>
          <p:cNvSpPr/>
          <p:nvPr/>
        </p:nvSpPr>
        <p:spPr>
          <a:xfrm rot="-8100000">
            <a:off x="8509137" y="892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0"/>
          <p:cNvSpPr/>
          <p:nvPr/>
        </p:nvSpPr>
        <p:spPr>
          <a:xfrm rot="-9647156">
            <a:off x="271953" y="2518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0"/>
          <p:cNvSpPr/>
          <p:nvPr/>
        </p:nvSpPr>
        <p:spPr>
          <a:xfrm rot="-6478235">
            <a:off x="-1739753" y="2941770"/>
            <a:ext cx="3982776" cy="202259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0"/>
          <p:cNvSpPr/>
          <p:nvPr/>
        </p:nvSpPr>
        <p:spPr>
          <a:xfrm rot="-10539163" flipH="1">
            <a:off x="7165927" y="-75564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41"/>
          <p:cNvSpPr/>
          <p:nvPr/>
        </p:nvSpPr>
        <p:spPr>
          <a:xfrm rot="4190831" flipH="1">
            <a:off x="3273785" y="4276907"/>
            <a:ext cx="2854385" cy="257641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1"/>
          <p:cNvSpPr/>
          <p:nvPr/>
        </p:nvSpPr>
        <p:spPr>
          <a:xfrm rot="-10539163" flipH="1">
            <a:off x="8803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1"/>
          <p:cNvSpPr/>
          <p:nvPr/>
        </p:nvSpPr>
        <p:spPr>
          <a:xfrm rot="-6390818">
            <a:off x="-145977" y="30711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1"/>
          <p:cNvSpPr/>
          <p:nvPr/>
        </p:nvSpPr>
        <p:spPr>
          <a:xfrm>
            <a:off x="6949487" y="-30055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1"/>
          <p:cNvSpPr/>
          <p:nvPr/>
        </p:nvSpPr>
        <p:spPr>
          <a:xfrm rot="-8100000">
            <a:off x="62949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1"/>
          <p:cNvSpPr/>
          <p:nvPr/>
        </p:nvSpPr>
        <p:spPr>
          <a:xfrm rot="-9647156">
            <a:off x="171390" y="2109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1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1"/>
          <p:cNvSpPr/>
          <p:nvPr/>
        </p:nvSpPr>
        <p:spPr>
          <a:xfrm rot="-4190590">
            <a:off x="46285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2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2"/>
          <p:cNvSpPr/>
          <p:nvPr/>
        </p:nvSpPr>
        <p:spPr>
          <a:xfrm rot="1152844">
            <a:off x="171390" y="2569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2"/>
          <p:cNvSpPr/>
          <p:nvPr/>
        </p:nvSpPr>
        <p:spPr>
          <a:xfrm rot="7657319">
            <a:off x="2163924" y="4720208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2"/>
          <p:cNvSpPr/>
          <p:nvPr/>
        </p:nvSpPr>
        <p:spPr>
          <a:xfrm rot="10800000">
            <a:off x="422956" y="4685866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2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2"/>
          <p:cNvSpPr/>
          <p:nvPr/>
        </p:nvSpPr>
        <p:spPr>
          <a:xfrm rot="7445734" flipH="1">
            <a:off x="7817031" y="3634948"/>
            <a:ext cx="2854280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2"/>
          <p:cNvSpPr/>
          <p:nvPr/>
        </p:nvSpPr>
        <p:spPr>
          <a:xfrm rot="-7540938" flipH="1">
            <a:off x="6987509" y="-237702"/>
            <a:ext cx="4922083" cy="249961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2"/>
          <p:cNvSpPr/>
          <p:nvPr/>
        </p:nvSpPr>
        <p:spPr>
          <a:xfrm rot="-10539163" flipH="1">
            <a:off x="5433727" y="466077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2"/>
          <p:cNvSpPr/>
          <p:nvPr/>
        </p:nvSpPr>
        <p:spPr>
          <a:xfrm>
            <a:off x="8684487" y="16622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2"/>
          <p:cNvSpPr/>
          <p:nvPr/>
        </p:nvSpPr>
        <p:spPr>
          <a:xfrm rot="4225933">
            <a:off x="-2684144" y="43394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2"/>
          <p:cNvSpPr/>
          <p:nvPr/>
        </p:nvSpPr>
        <p:spPr>
          <a:xfrm rot="2700000">
            <a:off x="2721000" y="2878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10560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2"/>
          <p:cNvSpPr/>
          <p:nvPr/>
        </p:nvSpPr>
        <p:spPr>
          <a:xfrm rot="7802917">
            <a:off x="3357565" y="-265294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2"/>
          <p:cNvSpPr/>
          <p:nvPr/>
        </p:nvSpPr>
        <p:spPr>
          <a:xfrm rot="10800000">
            <a:off x="6518956" y="242378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3"/>
          <p:cNvSpPr/>
          <p:nvPr/>
        </p:nvSpPr>
        <p:spPr>
          <a:xfrm rot="-6390818">
            <a:off x="-117665" y="12405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3"/>
          <p:cNvSpPr/>
          <p:nvPr/>
        </p:nvSpPr>
        <p:spPr>
          <a:xfrm>
            <a:off x="4835712" y="460349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3"/>
          <p:cNvSpPr/>
          <p:nvPr/>
        </p:nvSpPr>
        <p:spPr>
          <a:xfrm rot="-8100000">
            <a:off x="8515912" y="6521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3"/>
          <p:cNvSpPr/>
          <p:nvPr/>
        </p:nvSpPr>
        <p:spPr>
          <a:xfrm rot="-9647156">
            <a:off x="212140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3"/>
          <p:cNvSpPr/>
          <p:nvPr/>
        </p:nvSpPr>
        <p:spPr>
          <a:xfrm rot="1269657">
            <a:off x="-1564223" y="40589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3"/>
          <p:cNvSpPr/>
          <p:nvPr/>
        </p:nvSpPr>
        <p:spPr>
          <a:xfrm rot="-9647156">
            <a:off x="3236903" y="47775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3"/>
          <p:cNvSpPr/>
          <p:nvPr/>
        </p:nvSpPr>
        <p:spPr>
          <a:xfrm rot="-4190590">
            <a:off x="1204635" y="42927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3"/>
          <p:cNvSpPr/>
          <p:nvPr/>
        </p:nvSpPr>
        <p:spPr>
          <a:xfrm rot="10800000">
            <a:off x="7083588" y="-1953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3"/>
          <p:cNvSpPr/>
          <p:nvPr/>
        </p:nvSpPr>
        <p:spPr>
          <a:xfrm rot="-10539163" flipH="1">
            <a:off x="5973202" y="204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4"/>
          <p:cNvSpPr/>
          <p:nvPr/>
        </p:nvSpPr>
        <p:spPr>
          <a:xfrm rot="-10539163" flipH="1">
            <a:off x="2608840" y="-55702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4"/>
          <p:cNvSpPr/>
          <p:nvPr/>
        </p:nvSpPr>
        <p:spPr>
          <a:xfrm rot="-6390818">
            <a:off x="153023" y="3669613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4"/>
          <p:cNvSpPr/>
          <p:nvPr/>
        </p:nvSpPr>
        <p:spPr>
          <a:xfrm>
            <a:off x="8430787" y="6219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4"/>
          <p:cNvSpPr/>
          <p:nvPr/>
        </p:nvSpPr>
        <p:spPr>
          <a:xfrm rot="10800000">
            <a:off x="2121338" y="43039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4"/>
          <p:cNvSpPr/>
          <p:nvPr/>
        </p:nvSpPr>
        <p:spPr>
          <a:xfrm rot="-8100000">
            <a:off x="6423062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4"/>
          <p:cNvSpPr/>
          <p:nvPr/>
        </p:nvSpPr>
        <p:spPr>
          <a:xfrm rot="-9647156">
            <a:off x="7675065" y="782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4"/>
          <p:cNvSpPr/>
          <p:nvPr/>
        </p:nvSpPr>
        <p:spPr>
          <a:xfrm rot="1269657">
            <a:off x="7425714" y="41125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4"/>
          <p:cNvSpPr/>
          <p:nvPr/>
        </p:nvSpPr>
        <p:spPr>
          <a:xfrm rot="-9647156">
            <a:off x="937903" y="4521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4"/>
          <p:cNvSpPr/>
          <p:nvPr/>
        </p:nvSpPr>
        <p:spPr>
          <a:xfrm rot="-4190590">
            <a:off x="605735" y="-4234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ctrTitle"/>
          </p:nvPr>
        </p:nvSpPr>
        <p:spPr>
          <a:xfrm>
            <a:off x="720875" y="1703575"/>
            <a:ext cx="4512900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ubTitle" idx="1"/>
          </p:nvPr>
        </p:nvSpPr>
        <p:spPr>
          <a:xfrm>
            <a:off x="720850" y="2979750"/>
            <a:ext cx="45129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7"/>
          <p:cNvSpPr>
            <a:spLocks noGrp="1"/>
          </p:cNvSpPr>
          <p:nvPr>
            <p:ph type="pic" idx="2"/>
          </p:nvPr>
        </p:nvSpPr>
        <p:spPr>
          <a:xfrm>
            <a:off x="5399738" y="1054800"/>
            <a:ext cx="3033900" cy="3033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" name="Google Shape;21;p27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7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7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7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7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7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7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7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5"/>
          <p:cNvSpPr/>
          <p:nvPr/>
        </p:nvSpPr>
        <p:spPr>
          <a:xfrm rot="-6390818">
            <a:off x="4402848" y="46886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5"/>
          <p:cNvSpPr/>
          <p:nvPr/>
        </p:nvSpPr>
        <p:spPr>
          <a:xfrm>
            <a:off x="8602237" y="16446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10800000">
            <a:off x="5752850" y="43528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-8100000">
            <a:off x="8515912" y="4442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-9647156">
            <a:off x="1045865" y="-62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-9647156">
            <a:off x="65503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190590">
            <a:off x="6143910" y="-28862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10539163" flipH="1">
            <a:off x="-91248" y="3773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6"/>
          <p:cNvSpPr/>
          <p:nvPr/>
        </p:nvSpPr>
        <p:spPr>
          <a:xfrm rot="10362180" flipH="1">
            <a:off x="-1944624" y="241979"/>
            <a:ext cx="2854292" cy="2576438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6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6"/>
          <p:cNvSpPr/>
          <p:nvPr/>
        </p:nvSpPr>
        <p:spPr>
          <a:xfrm rot="-6390818">
            <a:off x="6003873" y="45387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6"/>
          <p:cNvSpPr/>
          <p:nvPr/>
        </p:nvSpPr>
        <p:spPr>
          <a:xfrm>
            <a:off x="6081562" y="-534018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6"/>
          <p:cNvSpPr/>
          <p:nvPr/>
        </p:nvSpPr>
        <p:spPr>
          <a:xfrm rot="10800000">
            <a:off x="1799513" y="46291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6"/>
          <p:cNvSpPr/>
          <p:nvPr/>
        </p:nvSpPr>
        <p:spPr>
          <a:xfrm rot="-8100000">
            <a:off x="8358662" y="488659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6"/>
          <p:cNvSpPr/>
          <p:nvPr/>
        </p:nvSpPr>
        <p:spPr>
          <a:xfrm rot="-9647156">
            <a:off x="1865015" y="-986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6"/>
          <p:cNvSpPr/>
          <p:nvPr/>
        </p:nvSpPr>
        <p:spPr>
          <a:xfrm rot="-9647156">
            <a:off x="1257678" y="4855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6"/>
          <p:cNvSpPr/>
          <p:nvPr/>
        </p:nvSpPr>
        <p:spPr>
          <a:xfrm rot="-6390818">
            <a:off x="-206427" y="33004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7"/>
          <p:cNvSpPr/>
          <p:nvPr/>
        </p:nvSpPr>
        <p:spPr>
          <a:xfrm rot="-10539163" flipH="1">
            <a:off x="8150990" y="-171739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7"/>
          <p:cNvSpPr/>
          <p:nvPr/>
        </p:nvSpPr>
        <p:spPr>
          <a:xfrm>
            <a:off x="6582362" y="-41120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7"/>
          <p:cNvSpPr/>
          <p:nvPr/>
        </p:nvSpPr>
        <p:spPr>
          <a:xfrm rot="-8100000">
            <a:off x="85137" y="15993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7"/>
          <p:cNvSpPr/>
          <p:nvPr/>
        </p:nvSpPr>
        <p:spPr>
          <a:xfrm rot="-9647156">
            <a:off x="8602165" y="699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7"/>
          <p:cNvSpPr/>
          <p:nvPr/>
        </p:nvSpPr>
        <p:spPr>
          <a:xfrm rot="-4190590">
            <a:off x="1637685" y="-49177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7"/>
          <p:cNvSpPr/>
          <p:nvPr/>
        </p:nvSpPr>
        <p:spPr>
          <a:xfrm rot="6874880">
            <a:off x="-3318526" y="125942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7"/>
          <p:cNvSpPr/>
          <p:nvPr/>
        </p:nvSpPr>
        <p:spPr>
          <a:xfrm rot="-6390818">
            <a:off x="-112727" y="46898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7"/>
          <p:cNvSpPr/>
          <p:nvPr/>
        </p:nvSpPr>
        <p:spPr>
          <a:xfrm rot="10800000">
            <a:off x="4560175" y="46996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7"/>
          <p:cNvSpPr/>
          <p:nvPr/>
        </p:nvSpPr>
        <p:spPr>
          <a:xfrm rot="-9647156">
            <a:off x="1126978" y="47647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8"/>
          <p:cNvSpPr/>
          <p:nvPr/>
        </p:nvSpPr>
        <p:spPr>
          <a:xfrm rot="-10539163" flipH="1">
            <a:off x="3047377" y="477181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8"/>
          <p:cNvSpPr/>
          <p:nvPr/>
        </p:nvSpPr>
        <p:spPr>
          <a:xfrm rot="-6390818">
            <a:off x="-209152" y="17923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8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8"/>
          <p:cNvSpPr/>
          <p:nvPr/>
        </p:nvSpPr>
        <p:spPr>
          <a:xfrm rot="-9647156">
            <a:off x="65490" y="1556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8"/>
          <p:cNvSpPr/>
          <p:nvPr/>
        </p:nvSpPr>
        <p:spPr>
          <a:xfrm rot="1269657">
            <a:off x="-1748073" y="41371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8"/>
          <p:cNvSpPr/>
          <p:nvPr/>
        </p:nvSpPr>
        <p:spPr>
          <a:xfrm rot="-9647156">
            <a:off x="8192603" y="46736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8"/>
          <p:cNvSpPr/>
          <p:nvPr/>
        </p:nvSpPr>
        <p:spPr>
          <a:xfrm rot="-8100000">
            <a:off x="6580137" y="-22093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8"/>
          <p:cNvSpPr/>
          <p:nvPr/>
        </p:nvSpPr>
        <p:spPr>
          <a:xfrm rot="-4190590">
            <a:off x="4857135" y="-3340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9"/>
          <p:cNvSpPr/>
          <p:nvPr/>
        </p:nvSpPr>
        <p:spPr>
          <a:xfrm rot="-10539163" flipH="1">
            <a:off x="8282665" y="30286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9"/>
          <p:cNvSpPr/>
          <p:nvPr/>
        </p:nvSpPr>
        <p:spPr>
          <a:xfrm rot="-6390818">
            <a:off x="289273" y="-215087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9"/>
          <p:cNvSpPr/>
          <p:nvPr/>
        </p:nvSpPr>
        <p:spPr>
          <a:xfrm>
            <a:off x="8002787" y="-3005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9"/>
          <p:cNvSpPr/>
          <p:nvPr/>
        </p:nvSpPr>
        <p:spPr>
          <a:xfrm rot="-8100000">
            <a:off x="8951262" y="7677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9"/>
          <p:cNvSpPr/>
          <p:nvPr/>
        </p:nvSpPr>
        <p:spPr>
          <a:xfrm rot="-9647156">
            <a:off x="65490" y="9145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9"/>
          <p:cNvSpPr/>
          <p:nvPr/>
        </p:nvSpPr>
        <p:spPr>
          <a:xfrm rot="4067193">
            <a:off x="-1990618" y="4190710"/>
            <a:ext cx="4922693" cy="249992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9"/>
          <p:cNvSpPr/>
          <p:nvPr/>
        </p:nvSpPr>
        <p:spPr>
          <a:xfrm rot="-9647156">
            <a:off x="8496278" y="42860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9"/>
          <p:cNvSpPr/>
          <p:nvPr/>
        </p:nvSpPr>
        <p:spPr>
          <a:xfrm rot="-10621084">
            <a:off x="2968772" y="-1990940"/>
            <a:ext cx="4922768" cy="249995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9"/>
          <p:cNvSpPr/>
          <p:nvPr/>
        </p:nvSpPr>
        <p:spPr>
          <a:xfrm rot="10800000">
            <a:off x="6993788" y="45352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0"/>
          <p:cNvSpPr/>
          <p:nvPr/>
        </p:nvSpPr>
        <p:spPr>
          <a:xfrm rot="-10539163" flipH="1">
            <a:off x="5957352" y="46918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50"/>
          <p:cNvSpPr/>
          <p:nvPr/>
        </p:nvSpPr>
        <p:spPr>
          <a:xfrm rot="-6390818">
            <a:off x="-202227" y="7741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0"/>
          <p:cNvSpPr/>
          <p:nvPr/>
        </p:nvSpPr>
        <p:spPr>
          <a:xfrm>
            <a:off x="8602237" y="18884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0"/>
          <p:cNvSpPr/>
          <p:nvPr/>
        </p:nvSpPr>
        <p:spPr>
          <a:xfrm rot="-8100000">
            <a:off x="8509137" y="1106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0"/>
          <p:cNvSpPr/>
          <p:nvPr/>
        </p:nvSpPr>
        <p:spPr>
          <a:xfrm rot="3163860">
            <a:off x="7246205" y="-3529"/>
            <a:ext cx="4922046" cy="2499592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0"/>
          <p:cNvSpPr/>
          <p:nvPr/>
        </p:nvSpPr>
        <p:spPr>
          <a:xfrm rot="-9647156">
            <a:off x="4282490" y="44683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0"/>
          <p:cNvSpPr/>
          <p:nvPr/>
        </p:nvSpPr>
        <p:spPr>
          <a:xfrm rot="-9647156">
            <a:off x="304728" y="-13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0"/>
          <p:cNvSpPr/>
          <p:nvPr/>
        </p:nvSpPr>
        <p:spPr>
          <a:xfrm rot="-4190590">
            <a:off x="2293885" y="44760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0"/>
          <p:cNvSpPr/>
          <p:nvPr/>
        </p:nvSpPr>
        <p:spPr>
          <a:xfrm rot="10800000">
            <a:off x="6314075" y="-392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1"/>
          <p:cNvSpPr/>
          <p:nvPr/>
        </p:nvSpPr>
        <p:spPr>
          <a:xfrm rot="-10539163" flipH="1">
            <a:off x="66644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1"/>
          <p:cNvSpPr/>
          <p:nvPr/>
        </p:nvSpPr>
        <p:spPr>
          <a:xfrm rot="-6390818">
            <a:off x="172073" y="41973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1"/>
          <p:cNvSpPr/>
          <p:nvPr/>
        </p:nvSpPr>
        <p:spPr>
          <a:xfrm>
            <a:off x="8430787" y="4450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1"/>
          <p:cNvSpPr/>
          <p:nvPr/>
        </p:nvSpPr>
        <p:spPr>
          <a:xfrm rot="10800000">
            <a:off x="4481725" y="-5494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1"/>
          <p:cNvSpPr/>
          <p:nvPr/>
        </p:nvSpPr>
        <p:spPr>
          <a:xfrm rot="5099972">
            <a:off x="-2899365" y="2429219"/>
            <a:ext cx="4921926" cy="249953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1"/>
          <p:cNvSpPr/>
          <p:nvPr/>
        </p:nvSpPr>
        <p:spPr>
          <a:xfrm rot="-9647156">
            <a:off x="7954890" y="-503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1"/>
          <p:cNvSpPr/>
          <p:nvPr/>
        </p:nvSpPr>
        <p:spPr>
          <a:xfrm rot="1269657">
            <a:off x="7794714" y="44214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1"/>
          <p:cNvSpPr/>
          <p:nvPr/>
        </p:nvSpPr>
        <p:spPr>
          <a:xfrm rot="-4190590">
            <a:off x="1344435" y="43459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1"/>
          <p:cNvSpPr/>
          <p:nvPr/>
        </p:nvSpPr>
        <p:spPr>
          <a:xfrm rot="-9647156">
            <a:off x="178153" y="403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2"/>
          <p:cNvSpPr txBox="1">
            <a:spLocks noGrp="1"/>
          </p:cNvSpPr>
          <p:nvPr>
            <p:ph type="ctrTitle"/>
          </p:nvPr>
        </p:nvSpPr>
        <p:spPr>
          <a:xfrm>
            <a:off x="4588375" y="601750"/>
            <a:ext cx="38424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315" name="Google Shape;315;p52"/>
          <p:cNvSpPr txBox="1">
            <a:spLocks noGrp="1"/>
          </p:cNvSpPr>
          <p:nvPr>
            <p:ph type="subTitle" idx="1"/>
          </p:nvPr>
        </p:nvSpPr>
        <p:spPr>
          <a:xfrm>
            <a:off x="4588375" y="2339394"/>
            <a:ext cx="38424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52"/>
          <p:cNvSpPr txBox="1">
            <a:spLocks noGrp="1"/>
          </p:cNvSpPr>
          <p:nvPr>
            <p:ph type="subTitle" idx="2"/>
          </p:nvPr>
        </p:nvSpPr>
        <p:spPr>
          <a:xfrm>
            <a:off x="4588375" y="2743932"/>
            <a:ext cx="38424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52"/>
          <p:cNvSpPr>
            <a:spLocks noGrp="1"/>
          </p:cNvSpPr>
          <p:nvPr>
            <p:ph type="pic" idx="3"/>
          </p:nvPr>
        </p:nvSpPr>
        <p:spPr>
          <a:xfrm>
            <a:off x="713225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8" name="Google Shape;318;p52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2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2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2"/>
          <p:cNvSpPr/>
          <p:nvPr/>
        </p:nvSpPr>
        <p:spPr>
          <a:xfrm rot="-9647156">
            <a:off x="1445915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2"/>
          <p:cNvSpPr/>
          <p:nvPr/>
        </p:nvSpPr>
        <p:spPr>
          <a:xfrm rot="-5933174" flipH="1">
            <a:off x="7712440" y="1472362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2"/>
          <p:cNvSpPr/>
          <p:nvPr/>
        </p:nvSpPr>
        <p:spPr>
          <a:xfrm rot="1269657">
            <a:off x="-911423" y="43284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2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2"/>
          <p:cNvSpPr/>
          <p:nvPr/>
        </p:nvSpPr>
        <p:spPr>
          <a:xfrm rot="-6390818">
            <a:off x="3606023" y="42944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2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2"/>
          <p:cNvSpPr txBox="1"/>
          <p:nvPr/>
        </p:nvSpPr>
        <p:spPr>
          <a:xfrm>
            <a:off x="4588375" y="3524250"/>
            <a:ext cx="3842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endParaRPr sz="1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i="0" u="sng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/>
          <p:nvPr/>
        </p:nvSpPr>
        <p:spPr>
          <a:xfrm rot="2143350" flipH="1">
            <a:off x="7267328" y="3216806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3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3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3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3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3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3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3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3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4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4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4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4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176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4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4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4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4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4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4130975" y="2222400"/>
            <a:ext cx="4299900" cy="15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title" idx="2"/>
          </p:nvPr>
        </p:nvSpPr>
        <p:spPr>
          <a:xfrm>
            <a:off x="4220975" y="1023650"/>
            <a:ext cx="1127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ubTitle" idx="1"/>
          </p:nvPr>
        </p:nvSpPr>
        <p:spPr>
          <a:xfrm>
            <a:off x="4130975" y="3797050"/>
            <a:ext cx="4299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>
            <a:spLocks noGrp="1"/>
          </p:cNvSpPr>
          <p:nvPr>
            <p:ph type="pic" idx="3"/>
          </p:nvPr>
        </p:nvSpPr>
        <p:spPr>
          <a:xfrm>
            <a:off x="718650" y="943650"/>
            <a:ext cx="3256200" cy="3256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" name="Google Shape;36;p28"/>
          <p:cNvSpPr/>
          <p:nvPr/>
        </p:nvSpPr>
        <p:spPr>
          <a:xfrm rot="-10539163" flipH="1">
            <a:off x="7643515" y="4673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1491562" y="-3313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 rot="10800000">
            <a:off x="6184713" y="43380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8"/>
          <p:cNvSpPr/>
          <p:nvPr/>
        </p:nvSpPr>
        <p:spPr>
          <a:xfrm rot="-2700000">
            <a:off x="8367062" y="39722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8"/>
          <p:cNvSpPr/>
          <p:nvPr/>
        </p:nvSpPr>
        <p:spPr>
          <a:xfrm rot="4562199">
            <a:off x="6635648" y="1017173"/>
            <a:ext cx="4921942" cy="2499539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8"/>
          <p:cNvSpPr/>
          <p:nvPr/>
        </p:nvSpPr>
        <p:spPr>
          <a:xfrm rot="-9647156">
            <a:off x="2852553" y="141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8"/>
          <p:cNvSpPr/>
          <p:nvPr/>
        </p:nvSpPr>
        <p:spPr>
          <a:xfrm rot="-3819132">
            <a:off x="-1500767" y="-2296787"/>
            <a:ext cx="4921829" cy="249948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rot="-6390628">
            <a:off x="674380" y="4174911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/>
          <p:nvPr/>
        </p:nvSpPr>
        <p:spPr>
          <a:xfrm rot="-10539163" flipH="1">
            <a:off x="6690552" y="19193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9"/>
          <p:cNvSpPr/>
          <p:nvPr/>
        </p:nvSpPr>
        <p:spPr>
          <a:xfrm rot="-6390818">
            <a:off x="3606023" y="443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9"/>
          <p:cNvSpPr/>
          <p:nvPr/>
        </p:nvSpPr>
        <p:spPr>
          <a:xfrm>
            <a:off x="7479787" y="43503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9"/>
          <p:cNvSpPr/>
          <p:nvPr/>
        </p:nvSpPr>
        <p:spPr>
          <a:xfrm rot="10800000">
            <a:off x="4709725" y="38798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9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 rot="-9647156">
            <a:off x="475053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 rot="-9647156">
            <a:off x="8343878" y="3601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9"/>
          <p:cNvSpPr/>
          <p:nvPr/>
        </p:nvSpPr>
        <p:spPr>
          <a:xfrm rot="-4190590">
            <a:off x="-324465" y="71585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title" idx="2"/>
          </p:nvPr>
        </p:nvSpPr>
        <p:spPr>
          <a:xfrm>
            <a:off x="720000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 idx="3"/>
          </p:nvPr>
        </p:nvSpPr>
        <p:spPr>
          <a:xfrm>
            <a:off x="4901688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ubTitle" idx="1"/>
          </p:nvPr>
        </p:nvSpPr>
        <p:spPr>
          <a:xfrm>
            <a:off x="7200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ubTitle" idx="4"/>
          </p:nvPr>
        </p:nvSpPr>
        <p:spPr>
          <a:xfrm>
            <a:off x="49017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/>
          <p:nvPr/>
        </p:nvSpPr>
        <p:spPr>
          <a:xfrm rot="-10539163" flipH="1">
            <a:off x="8728377" y="34928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1"/>
          <p:cNvSpPr/>
          <p:nvPr/>
        </p:nvSpPr>
        <p:spPr>
          <a:xfrm rot="-6390818">
            <a:off x="-199427" y="45643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1"/>
          <p:cNvSpPr/>
          <p:nvPr/>
        </p:nvSpPr>
        <p:spPr>
          <a:xfrm>
            <a:off x="153562" y="45927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1"/>
          <p:cNvSpPr/>
          <p:nvPr/>
        </p:nvSpPr>
        <p:spPr>
          <a:xfrm rot="10800000">
            <a:off x="5603775" y="-147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1"/>
          <p:cNvSpPr/>
          <p:nvPr/>
        </p:nvSpPr>
        <p:spPr>
          <a:xfrm rot="-8100000">
            <a:off x="2912" y="3975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1"/>
          <p:cNvSpPr/>
          <p:nvPr/>
        </p:nvSpPr>
        <p:spPr>
          <a:xfrm rot="-9647156">
            <a:off x="648740" y="-1022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1"/>
          <p:cNvSpPr/>
          <p:nvPr/>
        </p:nvSpPr>
        <p:spPr>
          <a:xfrm rot="-9647156">
            <a:off x="4637715" y="-1145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/>
          <p:nvPr/>
        </p:nvSpPr>
        <p:spPr>
          <a:xfrm rot="-4190590">
            <a:off x="6092298" y="47875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 txBox="1">
            <a:spLocks noGrp="1"/>
          </p:cNvSpPr>
          <p:nvPr>
            <p:ph type="title"/>
          </p:nvPr>
        </p:nvSpPr>
        <p:spPr>
          <a:xfrm>
            <a:off x="983225" y="1503975"/>
            <a:ext cx="4320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ubTitle" idx="1"/>
          </p:nvPr>
        </p:nvSpPr>
        <p:spPr>
          <a:xfrm>
            <a:off x="983225" y="2636625"/>
            <a:ext cx="4320600" cy="1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>
            <a:spLocks noGrp="1"/>
          </p:cNvSpPr>
          <p:nvPr>
            <p:ph type="pic" idx="2"/>
          </p:nvPr>
        </p:nvSpPr>
        <p:spPr>
          <a:xfrm>
            <a:off x="5565163" y="1138938"/>
            <a:ext cx="2865600" cy="286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5" name="Google Shape;75;p32"/>
          <p:cNvSpPr/>
          <p:nvPr/>
        </p:nvSpPr>
        <p:spPr>
          <a:xfrm rot="-5033489" flipH="1">
            <a:off x="6705865" y="-1189178"/>
            <a:ext cx="2854404" cy="2576513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2"/>
          <p:cNvSpPr/>
          <p:nvPr/>
        </p:nvSpPr>
        <p:spPr>
          <a:xfrm rot="10800000">
            <a:off x="-180550" y="3534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2"/>
          <p:cNvSpPr/>
          <p:nvPr/>
        </p:nvSpPr>
        <p:spPr>
          <a:xfrm rot="-9647156">
            <a:off x="1126978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2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>
            <a:off x="4560525" y="1613050"/>
            <a:ext cx="3832200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33"/>
          <p:cNvSpPr>
            <a:spLocks noGrp="1"/>
          </p:cNvSpPr>
          <p:nvPr>
            <p:ph type="pic" idx="2"/>
          </p:nvPr>
        </p:nvSpPr>
        <p:spPr>
          <a:xfrm>
            <a:off x="751250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33"/>
          <p:cNvSpPr/>
          <p:nvPr/>
        </p:nvSpPr>
        <p:spPr>
          <a:xfrm rot="-10539163" flipH="1">
            <a:off x="7497202" y="200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3"/>
          <p:cNvSpPr/>
          <p:nvPr/>
        </p:nvSpPr>
        <p:spPr>
          <a:xfrm rot="-6390818">
            <a:off x="8630148" y="13598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3"/>
          <p:cNvSpPr/>
          <p:nvPr/>
        </p:nvSpPr>
        <p:spPr>
          <a:xfrm rot="10800000">
            <a:off x="4440125" y="4144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3"/>
          <p:cNvSpPr/>
          <p:nvPr/>
        </p:nvSpPr>
        <p:spPr>
          <a:xfrm rot="-8100000">
            <a:off x="5006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3"/>
          <p:cNvSpPr/>
          <p:nvPr/>
        </p:nvSpPr>
        <p:spPr>
          <a:xfrm rot="-9647156">
            <a:off x="8623690" y="12598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3"/>
          <p:cNvSpPr/>
          <p:nvPr/>
        </p:nvSpPr>
        <p:spPr>
          <a:xfrm rot="-9647156">
            <a:off x="778728" y="4371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3"/>
          <p:cNvSpPr/>
          <p:nvPr/>
        </p:nvSpPr>
        <p:spPr>
          <a:xfrm rot="-4190590">
            <a:off x="1478573" y="-2870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3"/>
          <p:cNvSpPr/>
          <p:nvPr/>
        </p:nvSpPr>
        <p:spPr>
          <a:xfrm rot="-10539163" flipH="1">
            <a:off x="-162198" y="355084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body" idx="1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-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/>
          <p:nvPr/>
        </p:nvSpPr>
        <p:spPr>
          <a:xfrm rot="-5933174" flipH="1">
            <a:off x="8134915" y="1712487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4"/>
          <p:cNvSpPr/>
          <p:nvPr/>
        </p:nvSpPr>
        <p:spPr>
          <a:xfrm rot="-10539163" flipH="1">
            <a:off x="3890465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4"/>
          <p:cNvSpPr/>
          <p:nvPr/>
        </p:nvSpPr>
        <p:spPr>
          <a:xfrm rot="-6390818">
            <a:off x="5241598" y="45020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4"/>
          <p:cNvSpPr/>
          <p:nvPr/>
        </p:nvSpPr>
        <p:spPr>
          <a:xfrm>
            <a:off x="8424012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4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4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4"/>
          <p:cNvSpPr/>
          <p:nvPr/>
        </p:nvSpPr>
        <p:spPr>
          <a:xfrm rot="-9647156">
            <a:off x="2360315" y="-176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4"/>
          <p:cNvSpPr/>
          <p:nvPr/>
        </p:nvSpPr>
        <p:spPr>
          <a:xfrm rot="1269657">
            <a:off x="-889223" y="42141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35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4"/>
          <p:cNvSpPr/>
          <p:nvPr/>
        </p:nvSpPr>
        <p:spPr>
          <a:xfrm rot="-9647156">
            <a:off x="-152422" y="198016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4"/>
          <p:cNvSpPr/>
          <p:nvPr/>
        </p:nvSpPr>
        <p:spPr>
          <a:xfrm rot="-4190590">
            <a:off x="-286365" y="26550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A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uitlogistica.com/en/" TargetMode="External"/><Relationship Id="rId13" Type="http://schemas.openxmlformats.org/officeDocument/2006/relationships/hyperlink" Target="https://quercy-refrigeration.fr/" TargetMode="External"/><Relationship Id="rId3" Type="http://schemas.openxmlformats.org/officeDocument/2006/relationships/hyperlink" Target="https://100ans.chambres-agriculture.fr/" TargetMode="External"/><Relationship Id="rId7" Type="http://schemas.openxmlformats.org/officeDocument/2006/relationships/hyperlink" Target="https://www.freshplaza.fr/article/9592777/faibles-stocks-problemes-de-qualite-aux-pays-bas-et-crise-en-mer-rouge-une-annee-interessante-pour-l-oignon/" TargetMode="External"/><Relationship Id="rId12" Type="http://schemas.openxmlformats.org/officeDocument/2006/relationships/hyperlink" Target="https://www.freshplaza.fr/article/9594721/les-marches-europeens-font-de-plus-en-plus-de-place-aux-agrumes-biologiques-grecs/" TargetMode="External"/><Relationship Id="rId17" Type="http://schemas.openxmlformats.org/officeDocument/2006/relationships/hyperlink" Target="https://world-fira.com/fr/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france3-regions.francetvinfo.fr/provence-alpes-cote-d-azur/bouches-du-rhone/video-l-expression-d-un-desespoir-des-agriculteurs-en-colere-vident-des-camions-etrangers-de-fruits-et-legumes-291323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hutterstock.com/fr/image-vector/cross-sectional-cut-axial-electrodynamic-magnetic-2063981309" TargetMode="External"/><Relationship Id="rId11" Type="http://schemas.openxmlformats.org/officeDocument/2006/relationships/hyperlink" Target="https://www.freshplaza.fr/article/9595671/le-point-sur-les-manifestations-agricoles/" TargetMode="External"/><Relationship Id="rId5" Type="http://schemas.openxmlformats.org/officeDocument/2006/relationships/hyperlink" Target="https://www.tf1info.fr/societe/direct-agriculteurs-france-blocages-manifestations-crise-agriculture-siege-de-paris-rungis-info-trafic-routes-bloquees-les-dernieres-informations-aujourd-hui-lundi-29-janvier-2024-2284307.html" TargetMode="External"/><Relationship Id="rId15" Type="http://schemas.openxmlformats.org/officeDocument/2006/relationships/hyperlink" Target="https://www.valhor.fr/actualites/journee-professionnelle-sur-la-palette-vegetale-urbaine" TargetMode="External"/><Relationship Id="rId10" Type="http://schemas.openxmlformats.org/officeDocument/2006/relationships/hyperlink" Target="https://www.fruitlogistica.com/en/events/innovation-award-(flia)/" TargetMode="External"/><Relationship Id="rId4" Type="http://schemas.openxmlformats.org/officeDocument/2006/relationships/hyperlink" Target="https://www.calameo.com/read/007430690ae18dda28db8" TargetMode="External"/><Relationship Id="rId9" Type="http://schemas.openxmlformats.org/officeDocument/2006/relationships/hyperlink" Target="https://www.valhor.fr/actualites/gestion-de-leau-les-actions-concretes-de-valhor" TargetMode="External"/><Relationship Id="rId14" Type="http://schemas.openxmlformats.org/officeDocument/2006/relationships/hyperlink" Target="https://www.freshplaza.fr/article/9590699/une-nouvelle-pince-automatise-l-emballage-des-barquettes-de-fruits-et-legum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"/>
          <p:cNvSpPr txBox="1"/>
          <p:nvPr/>
        </p:nvSpPr>
        <p:spPr>
          <a:xfrm>
            <a:off x="86519" y="120099"/>
            <a:ext cx="8833168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</a:pPr>
            <a:r>
              <a:rPr lang="en-US" sz="5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Revue de presse</a:t>
            </a:r>
            <a:endParaRPr sz="5400" b="0" i="0" u="none" strike="noStrike" cap="none">
              <a:solidFill>
                <a:srgbClr val="003100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</a:pPr>
            <a:r>
              <a:rPr lang="en-US" sz="20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Spécialité Ingénierie des produits et des productions horticoles</a:t>
            </a:r>
            <a:endParaRPr sz="2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55" name="Google Shape;355;p1"/>
          <p:cNvSpPr txBox="1"/>
          <p:nvPr/>
        </p:nvSpPr>
        <p:spPr>
          <a:xfrm>
            <a:off x="162950" y="2847750"/>
            <a:ext cx="41406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</a:pP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Edition 202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</a:t>
            </a: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n°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7</a:t>
            </a: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- Mardi 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30</a:t>
            </a: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/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01</a:t>
            </a: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/2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</a:t>
            </a:r>
            <a:endParaRPr sz="24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56" name="Google Shape;35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0488" y="4121468"/>
            <a:ext cx="2476500" cy="10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Photo libre de droit de Journaux Gratuits banque d'images et plus d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3525" y="1869697"/>
            <a:ext cx="4779065" cy="318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827B2D2-715A-D0D1-A069-10301986C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 advTm="714"/>
    </mc:Choice>
    <mc:Fallback xmlns="">
      <p:transition spd="slow" advTm="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b426cf0006_4_182"/>
          <p:cNvSpPr txBox="1"/>
          <p:nvPr/>
        </p:nvSpPr>
        <p:spPr>
          <a:xfrm>
            <a:off x="0" y="692675"/>
            <a:ext cx="4045500" cy="21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Un potentiel de croissance plus important des exportations de fruits grecs (bio)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Engagement dans l’introduction des méthodes de culture durables et résistantes.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Minimisation des coûts de production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L'utilisation efficace des ressources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L’exploration d'énergies alternatives</a:t>
            </a:r>
            <a:endParaRPr/>
          </a:p>
        </p:txBody>
      </p:sp>
      <p:sp>
        <p:nvSpPr>
          <p:cNvPr id="478" name="Google Shape;478;g2b426cf0006_4_182"/>
          <p:cNvSpPr txBox="1"/>
          <p:nvPr/>
        </p:nvSpPr>
        <p:spPr>
          <a:xfrm>
            <a:off x="723925" y="3265950"/>
            <a:ext cx="3000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74151"/>
                </a:solidFill>
              </a:rPr>
              <a:t>L'objectif est d'ouvrir de nouveaux marchés d'exportation en renforçant l'image de la Grèce pour les produits de haute qualité.</a:t>
            </a:r>
            <a:endParaRPr/>
          </a:p>
        </p:txBody>
      </p:sp>
      <p:sp>
        <p:nvSpPr>
          <p:cNvPr id="479" name="Google Shape;479;g2b426cf0006_4_182"/>
          <p:cNvSpPr/>
          <p:nvPr/>
        </p:nvSpPr>
        <p:spPr>
          <a:xfrm>
            <a:off x="318925" y="3044900"/>
            <a:ext cx="3565800" cy="1563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80" name="Google Shape;480;g2b426cf0006_4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350" y="619400"/>
            <a:ext cx="4627376" cy="3084925"/>
          </a:xfrm>
          <a:prstGeom prst="rect">
            <a:avLst/>
          </a:prstGeom>
          <a:noFill/>
          <a:ln w="9525" cap="flat" cmpd="sng">
            <a:solidFill>
              <a:srgbClr val="10560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g2b426cf0006_4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825" y="1068175"/>
            <a:ext cx="2364050" cy="258055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6" name="Google Shape;486;g2b426cf0006_4_23"/>
          <p:cNvSpPr txBox="1">
            <a:spLocks noGrp="1"/>
          </p:cNvSpPr>
          <p:nvPr>
            <p:ph type="title"/>
          </p:nvPr>
        </p:nvSpPr>
        <p:spPr>
          <a:xfrm>
            <a:off x="1535100" y="68275"/>
            <a:ext cx="6073800" cy="6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</a:rPr>
              <a:t>Conflit en mer rouge, les attaques des navires créent la confusion sur les marchés </a:t>
            </a:r>
            <a:endParaRPr sz="1900">
              <a:solidFill>
                <a:schemeClr val="dk2"/>
              </a:solidFill>
            </a:endParaRPr>
          </a:p>
        </p:txBody>
      </p:sp>
      <p:pic>
        <p:nvPicPr>
          <p:cNvPr id="487" name="Google Shape;487;g2b426cf0006_4_23" descr="Globe contou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99" y="68275"/>
            <a:ext cx="545750" cy="55048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2b426cf0006_4_23"/>
          <p:cNvSpPr txBox="1"/>
          <p:nvPr/>
        </p:nvSpPr>
        <p:spPr>
          <a:xfrm>
            <a:off x="6919750" y="3715325"/>
            <a:ext cx="153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Source : placesbook.org</a:t>
            </a:r>
            <a:endParaRPr sz="10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89" name="Google Shape;489;g2b426cf0006_4_23"/>
          <p:cNvSpPr txBox="1"/>
          <p:nvPr/>
        </p:nvSpPr>
        <p:spPr>
          <a:xfrm>
            <a:off x="0" y="1068175"/>
            <a:ext cx="6073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20 à 30 % du territoire yéménite, ainsi que le port d’Hodeïda occupés par les militants Houthis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Perturbation du  transport maritime dans le canal de Suez (15 % du commerce maritime mondial)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2b426cf0006_4_23"/>
          <p:cNvSpPr txBox="1"/>
          <p:nvPr/>
        </p:nvSpPr>
        <p:spPr>
          <a:xfrm>
            <a:off x="0" y="2055075"/>
            <a:ext cx="607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40% des échanges entre l’europe et l’Asie passent par la mer rouge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2b426cf0006_4_23"/>
          <p:cNvSpPr txBox="1"/>
          <p:nvPr/>
        </p:nvSpPr>
        <p:spPr>
          <a:xfrm>
            <a:off x="0" y="2426050"/>
            <a:ext cx="5488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L'itinéraire alternatif (Corne de l'Afrique) coûte environ 1 million de dollars (920 000 euros) de plus en frais de carburant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2b426cf0006_4_23"/>
          <p:cNvSpPr txBox="1"/>
          <p:nvPr/>
        </p:nvSpPr>
        <p:spPr>
          <a:xfrm>
            <a:off x="1524325" y="3882775"/>
            <a:ext cx="2904000" cy="831300"/>
          </a:xfrm>
          <a:prstGeom prst="rect">
            <a:avLst/>
          </a:prstGeom>
          <a:solidFill>
            <a:srgbClr val="E7F7C8"/>
          </a:solidFill>
          <a:ln w="9525" cap="flat" cmpd="sng">
            <a:solidFill>
              <a:srgbClr val="2E7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Impact sur le commerce vers des marchés clés au Moyen-Orient, en Inde et en Extrême-Orient </a:t>
            </a:r>
            <a:endParaRPr/>
          </a:p>
        </p:txBody>
      </p:sp>
      <p:sp>
        <p:nvSpPr>
          <p:cNvPr id="493" name="Google Shape;493;g2b426cf0006_4_23"/>
          <p:cNvSpPr txBox="1"/>
          <p:nvPr/>
        </p:nvSpPr>
        <p:spPr>
          <a:xfrm>
            <a:off x="0" y="4792600"/>
            <a:ext cx="303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Sources : Euro news, Freshplaza</a:t>
            </a:r>
            <a:endParaRPr sz="10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494" name="Google Shape;494;g2b426cf0006_4_23"/>
          <p:cNvCxnSpPr/>
          <p:nvPr/>
        </p:nvCxnSpPr>
        <p:spPr>
          <a:xfrm flipH="1">
            <a:off x="2974375" y="3074050"/>
            <a:ext cx="3900" cy="730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5" name="Google Shape;495;g2b426cf0006_4_23"/>
          <p:cNvCxnSpPr/>
          <p:nvPr/>
        </p:nvCxnSpPr>
        <p:spPr>
          <a:xfrm rot="10800000" flipH="1">
            <a:off x="577304" y="829072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g2b426cf0006_4_56" descr="Globe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99" y="68275"/>
            <a:ext cx="545750" cy="55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b426cf0006_4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5175" y="118075"/>
            <a:ext cx="1502700" cy="1502700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2" name="Google Shape;502;g2b426cf0006_4_56"/>
          <p:cNvSpPr txBox="1"/>
          <p:nvPr/>
        </p:nvSpPr>
        <p:spPr>
          <a:xfrm>
            <a:off x="267750" y="2542425"/>
            <a:ext cx="50718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Des temps de transit plus longs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Un ajout de 14 jours pour le transit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Exigences en termes de durée de conservation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Des coûts supplémentaires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Une disponibilité réduite des transporteurs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Une combinaison de retard dans le transit ( navires partants et navires entrants)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3" name="Google Shape;503;g2b426cf0006_4_56"/>
          <p:cNvSpPr txBox="1"/>
          <p:nvPr/>
        </p:nvSpPr>
        <p:spPr>
          <a:xfrm>
            <a:off x="6654275" y="1620775"/>
            <a:ext cx="11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74151"/>
                </a:solidFill>
                <a:latin typeface="Comfortaa"/>
                <a:ea typeface="Comfortaa"/>
                <a:cs typeface="Comfortaa"/>
                <a:sym typeface="Comfortaa"/>
              </a:rPr>
              <a:t>LVMG Grupa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4" name="Google Shape;504;g2b426cf0006_4_56"/>
          <p:cNvSpPr txBox="1"/>
          <p:nvPr/>
        </p:nvSpPr>
        <p:spPr>
          <a:xfrm>
            <a:off x="148800" y="4560575"/>
            <a:ext cx="303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Sources : Euro news, Freshplaza</a:t>
            </a:r>
            <a:endParaRPr sz="10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05" name="Google Shape;505;g2b426cf0006_4_56"/>
          <p:cNvSpPr txBox="1"/>
          <p:nvPr/>
        </p:nvSpPr>
        <p:spPr>
          <a:xfrm>
            <a:off x="815000" y="618775"/>
            <a:ext cx="5310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La demande élevée conforme aux attentes (Marché indien)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Lenteur d’execution des commandes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Prudence et distribution qu’a partir de  quelques ports maritime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6" name="Google Shape;506;g2b426cf0006_4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9550" y="2109128"/>
            <a:ext cx="2979700" cy="22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2b426cf0006_4_56"/>
          <p:cNvSpPr txBox="1"/>
          <p:nvPr/>
        </p:nvSpPr>
        <p:spPr>
          <a:xfrm>
            <a:off x="2184375" y="2012300"/>
            <a:ext cx="711900" cy="475800"/>
          </a:xfrm>
          <a:prstGeom prst="rect">
            <a:avLst/>
          </a:prstGeom>
          <a:noFill/>
          <a:ln w="9525" cap="flat" cmpd="sng">
            <a:solidFill>
              <a:srgbClr val="80B3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Défis </a:t>
            </a:r>
            <a:endParaRPr sz="17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08" name="Google Shape;508;g2b426cf0006_4_56"/>
          <p:cNvSpPr txBox="1"/>
          <p:nvPr/>
        </p:nvSpPr>
        <p:spPr>
          <a:xfrm>
            <a:off x="6125900" y="4343900"/>
            <a:ext cx="14070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Sources : Freshplaza</a:t>
            </a:r>
            <a:endParaRPr sz="10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"/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8"/>
          <p:cNvSpPr/>
          <p:nvPr/>
        </p:nvSpPr>
        <p:spPr>
          <a:xfrm>
            <a:off x="3563921" y="1480556"/>
            <a:ext cx="1140900" cy="1140900"/>
          </a:xfrm>
          <a:prstGeom prst="ellipse">
            <a:avLst/>
          </a:prstGeom>
          <a:solidFill>
            <a:srgbClr val="FFFFFF">
              <a:alpha val="2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8"/>
          <p:cNvSpPr txBox="1"/>
          <p:nvPr/>
        </p:nvSpPr>
        <p:spPr>
          <a:xfrm>
            <a:off x="3639968" y="2471927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COMMERCE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516" name="Google Shape;516;p8"/>
          <p:cNvSpPr txBox="1"/>
          <p:nvPr/>
        </p:nvSpPr>
        <p:spPr>
          <a:xfrm>
            <a:off x="3471585" y="1607799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03</a:t>
            </a:r>
            <a:endParaRPr/>
          </a:p>
        </p:txBody>
      </p:sp>
      <p:pic>
        <p:nvPicPr>
          <p:cNvPr id="517" name="Google Shape;517;p8" descr="Prêt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631" y="1775139"/>
            <a:ext cx="1563844" cy="152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2b3f423744a_0_26"/>
          <p:cNvPicPr preferRelativeResize="0"/>
          <p:nvPr/>
        </p:nvPicPr>
        <p:blipFill rotWithShape="1">
          <a:blip r:embed="rId3">
            <a:alphaModFix/>
          </a:blip>
          <a:srcRect l="48902" t="10950" r="7614" b="12736"/>
          <a:stretch/>
        </p:blipFill>
        <p:spPr>
          <a:xfrm>
            <a:off x="7113485" y="1019229"/>
            <a:ext cx="1263626" cy="113728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b3f423744a_0_26"/>
          <p:cNvSpPr txBox="1">
            <a:spLocks noGrp="1"/>
          </p:cNvSpPr>
          <p:nvPr>
            <p:ph type="title"/>
          </p:nvPr>
        </p:nvSpPr>
        <p:spPr>
          <a:xfrm>
            <a:off x="1949850" y="69475"/>
            <a:ext cx="524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La filière de l’oignon en Europe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24" name="Google Shape;524;g2b3f423744a_0_26"/>
          <p:cNvSpPr/>
          <p:nvPr/>
        </p:nvSpPr>
        <p:spPr>
          <a:xfrm>
            <a:off x="3772150" y="3797525"/>
            <a:ext cx="2086800" cy="588900"/>
          </a:xfrm>
          <a:prstGeom prst="rect">
            <a:avLst/>
          </a:prstGeom>
          <a:solidFill>
            <a:srgbClr val="689A69">
              <a:alpha val="4745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↗Coût du transport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25" name="Google Shape;525;g2b3f423744a_0_26"/>
          <p:cNvSpPr/>
          <p:nvPr/>
        </p:nvSpPr>
        <p:spPr>
          <a:xfrm>
            <a:off x="3772150" y="2665775"/>
            <a:ext cx="2086800" cy="703500"/>
          </a:xfrm>
          <a:prstGeom prst="rect">
            <a:avLst/>
          </a:prstGeom>
          <a:solidFill>
            <a:srgbClr val="689A69">
              <a:alpha val="4745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Pourriture : fusarium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26" name="Google Shape;526;g2b3f423744a_0_26"/>
          <p:cNvSpPr/>
          <p:nvPr/>
        </p:nvSpPr>
        <p:spPr>
          <a:xfrm>
            <a:off x="6701888" y="3017750"/>
            <a:ext cx="2086800" cy="1014900"/>
          </a:xfrm>
          <a:prstGeom prst="rect">
            <a:avLst/>
          </a:prstGeom>
          <a:solidFill>
            <a:srgbClr val="689A69">
              <a:alpha val="4745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Augmentation du prix au kg : 0,55 -&gt; 0,6 €/kg 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527" name="Google Shape;527;g2b3f423744a_0_26"/>
          <p:cNvCxnSpPr>
            <a:stCxn id="528" idx="3"/>
          </p:cNvCxnSpPr>
          <p:nvPr/>
        </p:nvCxnSpPr>
        <p:spPr>
          <a:xfrm rot="10800000" flipH="1">
            <a:off x="3100376" y="3524300"/>
            <a:ext cx="622800" cy="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28" name="Google Shape;528;g2b3f423744a_0_26"/>
          <p:cNvPicPr preferRelativeResize="0"/>
          <p:nvPr/>
        </p:nvPicPr>
        <p:blipFill rotWithShape="1">
          <a:blip r:embed="rId4">
            <a:alphaModFix/>
          </a:blip>
          <a:srcRect l="37636" t="36090" r="37636" b="36092"/>
          <a:stretch/>
        </p:blipFill>
        <p:spPr>
          <a:xfrm>
            <a:off x="381325" y="2665775"/>
            <a:ext cx="2719051" cy="172065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2b3f423744a_0_26"/>
          <p:cNvSpPr/>
          <p:nvPr/>
        </p:nvSpPr>
        <p:spPr>
          <a:xfrm>
            <a:off x="381250" y="1236125"/>
            <a:ext cx="2719200" cy="703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Canal de Suez et Canal de Panama bloqués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530" name="Google Shape;530;g2b3f423744a_0_26"/>
          <p:cNvCxnSpPr/>
          <p:nvPr/>
        </p:nvCxnSpPr>
        <p:spPr>
          <a:xfrm rot="10800000" flipH="1">
            <a:off x="5966526" y="3525200"/>
            <a:ext cx="622800" cy="1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1" name="Google Shape;531;g2b3f423744a_0_26"/>
          <p:cNvSpPr/>
          <p:nvPr/>
        </p:nvSpPr>
        <p:spPr>
          <a:xfrm>
            <a:off x="3407050" y="1236125"/>
            <a:ext cx="2719200" cy="703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Nécessité de trouver d’autres moyens de transports, entraînant d’autres problèmes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32" name="Google Shape;532;g2b3f423744a_0_26"/>
          <p:cNvSpPr txBox="1"/>
          <p:nvPr/>
        </p:nvSpPr>
        <p:spPr>
          <a:xfrm>
            <a:off x="0" y="4871788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Fresh Plaza, 2024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"/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1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1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04</a:t>
            </a:r>
            <a:endParaRPr/>
          </a:p>
        </p:txBody>
      </p:sp>
      <p:sp>
        <p:nvSpPr>
          <p:cNvPr id="540" name="Google Shape;540;p11"/>
          <p:cNvSpPr txBox="1"/>
          <p:nvPr/>
        </p:nvSpPr>
        <p:spPr>
          <a:xfrm>
            <a:off x="4130975" y="2166054"/>
            <a:ext cx="4686266" cy="14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ORGANISATION DES ACTEURS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41" name="Google Shape;541;p11" descr="Gestion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776" y="1751124"/>
            <a:ext cx="1431567" cy="145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2" descr="Gestion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7" y="53189"/>
            <a:ext cx="760676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2"/>
          <p:cNvSpPr txBox="1">
            <a:spLocks noGrp="1"/>
          </p:cNvSpPr>
          <p:nvPr>
            <p:ph type="title"/>
          </p:nvPr>
        </p:nvSpPr>
        <p:spPr>
          <a:xfrm>
            <a:off x="763222" y="152444"/>
            <a:ext cx="780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Les chambres d’agriculture ont 100 ans</a:t>
            </a:r>
            <a:endParaRPr/>
          </a:p>
        </p:txBody>
      </p:sp>
      <p:pic>
        <p:nvPicPr>
          <p:cNvPr id="548" name="Google Shape;54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0125" y="644550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2"/>
          <p:cNvSpPr/>
          <p:nvPr/>
        </p:nvSpPr>
        <p:spPr>
          <a:xfrm>
            <a:off x="214875" y="824400"/>
            <a:ext cx="5976300" cy="10686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 Loi du 3 janvier 1924 :</a:t>
            </a:r>
            <a:endParaRPr b="1"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Représenter l'ensemble des corps de métier ( Exploitants, Salariés, Crédits, Mutualités…)</a:t>
            </a:r>
            <a:endParaRPr/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Accompagner les exploitants agricoles dans leur développement</a:t>
            </a:r>
            <a:endParaRPr/>
          </a:p>
        </p:txBody>
      </p:sp>
      <p:sp>
        <p:nvSpPr>
          <p:cNvPr id="550" name="Google Shape;550;p12"/>
          <p:cNvSpPr/>
          <p:nvPr/>
        </p:nvSpPr>
        <p:spPr>
          <a:xfrm>
            <a:off x="214875" y="2126275"/>
            <a:ext cx="5976300" cy="11595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Missions: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Guichet unique administratif ( création d’entreprise, carte verte, Forêts privée…)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Affectations CASDAR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Représentation d'intérêts UE / Assemblée Nationale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2"/>
          <p:cNvSpPr/>
          <p:nvPr/>
        </p:nvSpPr>
        <p:spPr>
          <a:xfrm>
            <a:off x="214875" y="3458700"/>
            <a:ext cx="8243400" cy="12198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Recettes: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750 millions d’€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38 % Taxe additionnelle foncier non bati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34% Revenus de conseils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28% Compensation mission de service public</a:t>
            </a:r>
            <a:endParaRPr sz="9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2"/>
          <p:cNvSpPr txBox="1"/>
          <p:nvPr/>
        </p:nvSpPr>
        <p:spPr>
          <a:xfrm>
            <a:off x="0" y="4871788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Chambre d’agriculture 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b46a0cec94_0_0"/>
          <p:cNvSpPr/>
          <p:nvPr/>
        </p:nvSpPr>
        <p:spPr>
          <a:xfrm>
            <a:off x="1383875" y="3466561"/>
            <a:ext cx="1254042" cy="302994"/>
          </a:xfrm>
          <a:prstGeom prst="flowChartTerminator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3C47D"/>
              </a:solidFill>
              <a:highlight>
                <a:srgbClr val="93C47D"/>
              </a:highlight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58" name="Google Shape;558;g2b46a0cec94_0_0"/>
          <p:cNvSpPr/>
          <p:nvPr/>
        </p:nvSpPr>
        <p:spPr>
          <a:xfrm>
            <a:off x="755025" y="3979963"/>
            <a:ext cx="1052190" cy="244458"/>
          </a:xfrm>
          <a:prstGeom prst="flowChartTerminator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3C47D"/>
              </a:solidFill>
              <a:highlight>
                <a:srgbClr val="93C47D"/>
              </a:highlight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59" name="Google Shape;559;g2b46a0cec94_0_0"/>
          <p:cNvSpPr/>
          <p:nvPr/>
        </p:nvSpPr>
        <p:spPr>
          <a:xfrm>
            <a:off x="102600" y="3539863"/>
            <a:ext cx="831168" cy="244458"/>
          </a:xfrm>
          <a:prstGeom prst="flowChartTerminator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3C47D"/>
              </a:solidFill>
              <a:highlight>
                <a:srgbClr val="93C47D"/>
              </a:highlight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60" name="Google Shape;560;g2b46a0cec94_0_0" descr="Gestion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7" y="53189"/>
            <a:ext cx="760676" cy="77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2b46a0cec9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976" y="1711603"/>
            <a:ext cx="1760175" cy="260028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2b46a0cec94_0_0"/>
          <p:cNvSpPr txBox="1">
            <a:spLocks noGrp="1"/>
          </p:cNvSpPr>
          <p:nvPr>
            <p:ph type="title"/>
          </p:nvPr>
        </p:nvSpPr>
        <p:spPr>
          <a:xfrm>
            <a:off x="1752499" y="251700"/>
            <a:ext cx="519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Guide pour économiser l’eau</a:t>
            </a:r>
            <a:endParaRPr/>
          </a:p>
        </p:txBody>
      </p:sp>
      <p:cxnSp>
        <p:nvCxnSpPr>
          <p:cNvPr id="563" name="Google Shape;563;g2b46a0cec94_0_0"/>
          <p:cNvCxnSpPr/>
          <p:nvPr/>
        </p:nvCxnSpPr>
        <p:spPr>
          <a:xfrm flipH="1">
            <a:off x="498550" y="2425075"/>
            <a:ext cx="205500" cy="104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4" name="Google Shape;564;g2b46a0cec94_0_0"/>
          <p:cNvSpPr txBox="1"/>
          <p:nvPr/>
        </p:nvSpPr>
        <p:spPr>
          <a:xfrm>
            <a:off x="102600" y="3471338"/>
            <a:ext cx="8745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Ombrage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565" name="Google Shape;565;g2b46a0cec94_0_0"/>
          <p:cNvCxnSpPr/>
          <p:nvPr/>
        </p:nvCxnSpPr>
        <p:spPr>
          <a:xfrm>
            <a:off x="1163650" y="2415300"/>
            <a:ext cx="0" cy="1486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6" name="Google Shape;566;g2b46a0cec94_0_0"/>
          <p:cNvSpPr txBox="1"/>
          <p:nvPr/>
        </p:nvSpPr>
        <p:spPr>
          <a:xfrm>
            <a:off x="723600" y="3901538"/>
            <a:ext cx="10836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Agrivoltaïsme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567" name="Google Shape;567;g2b46a0cec94_0_0"/>
          <p:cNvCxnSpPr/>
          <p:nvPr/>
        </p:nvCxnSpPr>
        <p:spPr>
          <a:xfrm>
            <a:off x="1652575" y="2425075"/>
            <a:ext cx="273900" cy="96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8" name="Google Shape;568;g2b46a0cec94_0_0"/>
          <p:cNvSpPr txBox="1"/>
          <p:nvPr/>
        </p:nvSpPr>
        <p:spPr>
          <a:xfrm>
            <a:off x="1383875" y="3432238"/>
            <a:ext cx="13617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Outil de pilotage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69" name="Google Shape;569;g2b46a0cec94_0_0"/>
          <p:cNvSpPr txBox="1"/>
          <p:nvPr/>
        </p:nvSpPr>
        <p:spPr>
          <a:xfrm>
            <a:off x="6146575" y="2356650"/>
            <a:ext cx="2681400" cy="430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40-80% d’économie en eau</a:t>
            </a:r>
            <a:endParaRPr sz="15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0" name="Google Shape;570;g2b46a0cec94_0_0"/>
          <p:cNvSpPr/>
          <p:nvPr/>
        </p:nvSpPr>
        <p:spPr>
          <a:xfrm>
            <a:off x="254275" y="1841975"/>
            <a:ext cx="2296800" cy="572700"/>
          </a:xfrm>
          <a:prstGeom prst="rect">
            <a:avLst/>
          </a:prstGeom>
          <a:solidFill>
            <a:srgbClr val="689A69">
              <a:alpha val="4745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Augmentation des canicules 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1" name="Google Shape;571;g2b46a0cec94_0_0"/>
          <p:cNvSpPr/>
          <p:nvPr/>
        </p:nvSpPr>
        <p:spPr>
          <a:xfrm>
            <a:off x="552425" y="967200"/>
            <a:ext cx="1457100" cy="4302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Situation initiale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2" name="Google Shape;572;g2b46a0cec94_0_0"/>
          <p:cNvSpPr/>
          <p:nvPr/>
        </p:nvSpPr>
        <p:spPr>
          <a:xfrm>
            <a:off x="3434150" y="967200"/>
            <a:ext cx="1836600" cy="4302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Aide pour trouver des solutions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3" name="Google Shape;573;g2b46a0cec94_0_0"/>
          <p:cNvSpPr/>
          <p:nvPr/>
        </p:nvSpPr>
        <p:spPr>
          <a:xfrm>
            <a:off x="6568975" y="967200"/>
            <a:ext cx="1836600" cy="4302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Conséquences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4" name="Google Shape;574;g2b46a0cec94_0_0"/>
          <p:cNvSpPr txBox="1"/>
          <p:nvPr/>
        </p:nvSpPr>
        <p:spPr>
          <a:xfrm>
            <a:off x="3256250" y="4331750"/>
            <a:ext cx="24837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1</a:t>
            </a:r>
            <a:r>
              <a:rPr lang="en-US" sz="1200" baseline="300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er</a:t>
            </a: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 volume du guide de bonnes pratiques d’ASTREDHOR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5" name="Google Shape;575;g2b46a0cec94_0_0"/>
          <p:cNvSpPr txBox="1"/>
          <p:nvPr/>
        </p:nvSpPr>
        <p:spPr>
          <a:xfrm>
            <a:off x="0" y="4871788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ASTREDHOR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"/>
          <p:cNvSpPr/>
          <p:nvPr/>
        </p:nvSpPr>
        <p:spPr>
          <a:xfrm>
            <a:off x="4072050" y="1375738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4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05</a:t>
            </a:r>
            <a:endParaRPr/>
          </a:p>
        </p:txBody>
      </p:sp>
      <p:sp>
        <p:nvSpPr>
          <p:cNvPr id="583" name="Google Shape;583;p14"/>
          <p:cNvSpPr txBox="1"/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DOSSIER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84" name="Google Shape;584;p14" descr="Dossier ouvert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928" y="1809214"/>
            <a:ext cx="1443775" cy="1337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b3f423744a_0_30"/>
          <p:cNvSpPr txBox="1">
            <a:spLocks noGrp="1"/>
          </p:cNvSpPr>
          <p:nvPr>
            <p:ph type="title"/>
          </p:nvPr>
        </p:nvSpPr>
        <p:spPr>
          <a:xfrm>
            <a:off x="2456000" y="78675"/>
            <a:ext cx="48975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000">
                <a:solidFill>
                  <a:schemeClr val="dk2"/>
                </a:solidFill>
              </a:rPr>
              <a:t>Le point sur les manifestations agricoles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590" name="Google Shape;590;g2b3f423744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300" y="646113"/>
            <a:ext cx="1945575" cy="14591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1" name="Google Shape;591;g2b3f423744a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100" y="773225"/>
            <a:ext cx="2143181" cy="12049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2" name="Google Shape;592;g2b3f423744a_0_30"/>
          <p:cNvSpPr txBox="1"/>
          <p:nvPr/>
        </p:nvSpPr>
        <p:spPr>
          <a:xfrm>
            <a:off x="1006425" y="807100"/>
            <a:ext cx="3335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/>
              <a:t>Les agriculteurs manifestent depuis plus d'une semaine</a:t>
            </a:r>
            <a:endParaRPr/>
          </a:p>
        </p:txBody>
      </p:sp>
      <p:sp>
        <p:nvSpPr>
          <p:cNvPr id="593" name="Google Shape;593;g2b3f423744a_0_30"/>
          <p:cNvSpPr txBox="1"/>
          <p:nvPr/>
        </p:nvSpPr>
        <p:spPr>
          <a:xfrm>
            <a:off x="1174275" y="1337025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-US" sz="1350"/>
              <a:t>Plus de 80 départements mobilisés</a:t>
            </a:r>
            <a:endParaRPr/>
          </a:p>
        </p:txBody>
      </p:sp>
      <p:sp>
        <p:nvSpPr>
          <p:cNvPr id="594" name="Google Shape;594;g2b3f423744a_0_30"/>
          <p:cNvSpPr txBox="1"/>
          <p:nvPr/>
        </p:nvSpPr>
        <p:spPr>
          <a:xfrm>
            <a:off x="403100" y="3648250"/>
            <a:ext cx="44205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350"/>
              <a:buChar char="●"/>
            </a:pPr>
            <a:r>
              <a:rPr lang="en-US" sz="1350"/>
              <a:t>Améliorer les conditions des agriculteurs</a:t>
            </a:r>
            <a:endParaRPr sz="1350"/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-US" sz="1350"/>
              <a:t>Simplifications administratives</a:t>
            </a:r>
            <a:endParaRPr sz="1350"/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-US" sz="1350"/>
              <a:t>Meilleure rémunération </a:t>
            </a:r>
            <a:endParaRPr sz="1350"/>
          </a:p>
          <a:p>
            <a:pPr marL="457200" lvl="0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-US" sz="1350"/>
              <a:t>Normes environnementales moins contraignantes</a:t>
            </a:r>
            <a:endParaRPr sz="1350"/>
          </a:p>
        </p:txBody>
      </p:sp>
      <p:sp>
        <p:nvSpPr>
          <p:cNvPr id="595" name="Google Shape;595;g2b3f423744a_0_30"/>
          <p:cNvSpPr txBox="1"/>
          <p:nvPr/>
        </p:nvSpPr>
        <p:spPr>
          <a:xfrm>
            <a:off x="525075" y="3255850"/>
            <a:ext cx="4298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1350" b="1">
                <a:solidFill>
                  <a:srgbClr val="10560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Revendications des syndicats (FDSEA et JA) </a:t>
            </a:r>
            <a:endParaRPr b="1">
              <a:solidFill>
                <a:srgbClr val="10560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6" name="Google Shape;596;g2b3f423744a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675" y="1465348"/>
            <a:ext cx="1034592" cy="103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2b3f423744a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6425" y="2077125"/>
            <a:ext cx="1276313" cy="103892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b3f423744a_0_30"/>
          <p:cNvSpPr txBox="1"/>
          <p:nvPr/>
        </p:nvSpPr>
        <p:spPr>
          <a:xfrm>
            <a:off x="2456000" y="2105275"/>
            <a:ext cx="2367600" cy="125954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1300" b="1" dirty="0" err="1"/>
              <a:t>Blocus</a:t>
            </a:r>
            <a:r>
              <a:rPr lang="en-US" sz="1300" b="1" dirty="0"/>
              <a:t> de Paris avec des barrages </a:t>
            </a:r>
            <a:r>
              <a:rPr lang="en-US" sz="1300" b="1" dirty="0" err="1"/>
              <a:t>prévus</a:t>
            </a:r>
            <a:r>
              <a:rPr lang="en-US" sz="1300" b="1" dirty="0"/>
              <a:t> sur </a:t>
            </a:r>
            <a:r>
              <a:rPr lang="en-US" sz="1300" b="1" dirty="0" err="1"/>
              <a:t>plusieurs</a:t>
            </a:r>
            <a:r>
              <a:rPr lang="en-US" sz="1300" b="1" dirty="0"/>
              <a:t> autoroutes.</a:t>
            </a:r>
          </a:p>
        </p:txBody>
      </p:sp>
      <p:pic>
        <p:nvPicPr>
          <p:cNvPr id="599" name="Google Shape;599;g2b3f423744a_0_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5675" y="2209825"/>
            <a:ext cx="3399085" cy="28242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00" name="Google Shape;600;g2b3f423744a_0_30"/>
          <p:cNvCxnSpPr/>
          <p:nvPr/>
        </p:nvCxnSpPr>
        <p:spPr>
          <a:xfrm rot="10800000" flipH="1">
            <a:off x="968054" y="512784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"/>
          <p:cNvSpPr txBox="1"/>
          <p:nvPr/>
        </p:nvSpPr>
        <p:spPr>
          <a:xfrm>
            <a:off x="332" y="2"/>
            <a:ext cx="914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2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ORDRE DU JOUR</a:t>
            </a:r>
            <a:endParaRPr sz="2800" b="1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63" name="Google Shape;363;p2"/>
          <p:cNvSpPr txBox="1"/>
          <p:nvPr/>
        </p:nvSpPr>
        <p:spPr>
          <a:xfrm>
            <a:off x="3420450" y="902600"/>
            <a:ext cx="5398500" cy="6618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 Kibo, un groupe de froid économique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 Une nouvelle pince pour automatiser l'emballage des barquettes de fruits et légumes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2"/>
          <p:cNvSpPr txBox="1"/>
          <p:nvPr/>
        </p:nvSpPr>
        <p:spPr>
          <a:xfrm>
            <a:off x="3420425" y="1671538"/>
            <a:ext cx="5398500" cy="5004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-Les marchés européens font de plus en plus de place aux agrumes biologiques grecs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-Conflit en mer rouge, les attaques des navires créent la confusion sur le marché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p2"/>
          <p:cNvSpPr txBox="1"/>
          <p:nvPr/>
        </p:nvSpPr>
        <p:spPr>
          <a:xfrm>
            <a:off x="3420450" y="2884200"/>
            <a:ext cx="5398500" cy="5727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-Nouveau guide des bonnes pratiques pour économiser l’eau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967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-Les Chambres d’agriculture ont cent ans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p2"/>
          <p:cNvSpPr txBox="1"/>
          <p:nvPr/>
        </p:nvSpPr>
        <p:spPr>
          <a:xfrm>
            <a:off x="3398575" y="3621025"/>
            <a:ext cx="5398500" cy="3540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-Le point sur les manifestations agricoles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000">
                <a:latin typeface="Times New Roman"/>
                <a:ea typeface="Times New Roman"/>
                <a:cs typeface="Times New Roman"/>
                <a:sym typeface="Times New Roman"/>
              </a:rPr>
              <a:t>Améliorer les conditions de travail en agriculture : L'attractivité des métiers renforcée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7" name="Google Shape;367;p2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635" y="791905"/>
            <a:ext cx="695592" cy="66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" descr="Glob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330" y="1589285"/>
            <a:ext cx="444188" cy="4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" descr="Prêt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760" y="2329127"/>
            <a:ext cx="501337" cy="4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" descr="Gestion avec un remplissage un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3135" y="2811151"/>
            <a:ext cx="618589" cy="6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" descr="Dossier ouvert avec un remplissage uni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5322" y="3536915"/>
            <a:ext cx="534205" cy="5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" descr="Calendrier journalier contou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5872" y="4133636"/>
            <a:ext cx="573110" cy="57606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"/>
          <p:cNvSpPr/>
          <p:nvPr/>
        </p:nvSpPr>
        <p:spPr>
          <a:xfrm>
            <a:off x="1337711" y="4133625"/>
            <a:ext cx="19428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"/>
          <p:cNvSpPr txBox="1"/>
          <p:nvPr/>
        </p:nvSpPr>
        <p:spPr>
          <a:xfrm>
            <a:off x="3420425" y="2246650"/>
            <a:ext cx="5398500" cy="563905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Faibles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stocks,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problèmes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qualité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aux Pays-Bas et crise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mer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Rouge :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une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année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«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intéressante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» pour </a:t>
            </a:r>
            <a:r>
              <a:rPr lang="en-US" sz="1200" dirty="0" err="1">
                <a:latin typeface="Times New Roman"/>
                <a:ea typeface="Times New Roman"/>
                <a:cs typeface="Times New Roman"/>
                <a:sym typeface="Times New Roman"/>
              </a:rPr>
              <a:t>l'oignon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2"/>
          <p:cNvSpPr/>
          <p:nvPr/>
        </p:nvSpPr>
        <p:spPr>
          <a:xfrm>
            <a:off x="1178400" y="2961525"/>
            <a:ext cx="2173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ORGANISATION ET ACTEURS</a:t>
            </a:r>
            <a:endParaRPr sz="1800" b="1">
              <a:solidFill>
                <a:srgbClr val="003100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76" name="Google Shape;376;p2"/>
          <p:cNvSpPr/>
          <p:nvPr/>
        </p:nvSpPr>
        <p:spPr>
          <a:xfrm>
            <a:off x="1039815" y="2271050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COMMERCE</a:t>
            </a:r>
            <a:endParaRPr sz="1800" b="1">
              <a:solidFill>
                <a:srgbClr val="003100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77" name="Google Shape;377;p2"/>
          <p:cNvSpPr/>
          <p:nvPr/>
        </p:nvSpPr>
        <p:spPr>
          <a:xfrm>
            <a:off x="1126387" y="1645950"/>
            <a:ext cx="2272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INTERNATIONAL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"/>
          <p:cNvSpPr/>
          <p:nvPr/>
        </p:nvSpPr>
        <p:spPr>
          <a:xfrm>
            <a:off x="1266599" y="980775"/>
            <a:ext cx="2085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"/>
          <p:cNvSpPr/>
          <p:nvPr/>
        </p:nvSpPr>
        <p:spPr>
          <a:xfrm>
            <a:off x="1798271" y="3577338"/>
            <a:ext cx="1309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DOSSIER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2"/>
          <p:cNvSpPr txBox="1"/>
          <p:nvPr/>
        </p:nvSpPr>
        <p:spPr>
          <a:xfrm>
            <a:off x="1307550" y="0"/>
            <a:ext cx="360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1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1" name="Google Shape;381;p2"/>
          <p:cNvSpPr txBox="1"/>
          <p:nvPr/>
        </p:nvSpPr>
        <p:spPr>
          <a:xfrm>
            <a:off x="3420450" y="4139150"/>
            <a:ext cx="5398500" cy="6618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-Forum international de la robotique agricole en action (World Fira)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-Fruit Logistica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-Verdir et Valhor, Journée palette végétale urbaine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258200D-B99A-0C0F-9350-B0B846467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 advTm="1713"/>
    </mc:Choice>
    <mc:Fallback xmlns="">
      <p:transition spd="slow" advTm="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b426cf0006_4_137"/>
          <p:cNvSpPr txBox="1"/>
          <p:nvPr/>
        </p:nvSpPr>
        <p:spPr>
          <a:xfrm>
            <a:off x="4572000" y="2578175"/>
            <a:ext cx="3778500" cy="163118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Le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marché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de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Rungis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est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également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menacé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de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blocage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, 15 000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membres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des forces de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l'ordre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mobilisés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6" name="Google Shape;606;g2b426cf0006_4_137"/>
          <p:cNvSpPr txBox="1"/>
          <p:nvPr/>
        </p:nvSpPr>
        <p:spPr>
          <a:xfrm>
            <a:off x="172625" y="2699125"/>
            <a:ext cx="3883200" cy="136572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Des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chargements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de fruits et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légumes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en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provenance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d'Espagne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et du Maroc </a:t>
            </a:r>
            <a:r>
              <a:rPr lang="en-US" sz="1500" dirty="0" err="1">
                <a:latin typeface="Comfortaa"/>
                <a:ea typeface="Comfortaa"/>
                <a:cs typeface="Comfortaa"/>
                <a:sym typeface="Comfortaa"/>
              </a:rPr>
              <a:t>déversés</a:t>
            </a:r>
            <a:r>
              <a:rPr lang="en-US" sz="1500" dirty="0">
                <a:latin typeface="Comfortaa"/>
                <a:ea typeface="Comfortaa"/>
                <a:cs typeface="Comfortaa"/>
                <a:sym typeface="Comfortaa"/>
              </a:rPr>
              <a:t> sur la route</a:t>
            </a:r>
          </a:p>
        </p:txBody>
      </p:sp>
      <p:pic>
        <p:nvPicPr>
          <p:cNvPr id="607" name="Google Shape;607;g2b426cf0006_4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3850"/>
            <a:ext cx="3614025" cy="24120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8" name="Google Shape;608;g2b426cf0006_4_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325" y="133850"/>
            <a:ext cx="3778500" cy="2519010"/>
          </a:xfrm>
          <a:prstGeom prst="rect">
            <a:avLst/>
          </a:prstGeom>
          <a:noFill/>
          <a:ln w="9525" cap="flat" cmpd="sng">
            <a:solidFill>
              <a:srgbClr val="10560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9" name="Google Shape;609;g2b426cf0006_4_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3125" y="3899088"/>
            <a:ext cx="652227" cy="65222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0" name="Google Shape;610;g2b426cf0006_4_137"/>
          <p:cNvSpPr txBox="1"/>
          <p:nvPr/>
        </p:nvSpPr>
        <p:spPr>
          <a:xfrm>
            <a:off x="50985" y="4804800"/>
            <a:ext cx="171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C5C5C"/>
                </a:solidFill>
                <a:highlight>
                  <a:srgbClr val="F8F8F8"/>
                </a:highlight>
              </a:rPr>
              <a:t>Source : FTV/ Claire Pain</a:t>
            </a:r>
            <a:endParaRPr sz="1500"/>
          </a:p>
        </p:txBody>
      </p:sp>
      <p:sp>
        <p:nvSpPr>
          <p:cNvPr id="611" name="Google Shape;611;g2b426cf0006_4_137"/>
          <p:cNvSpPr txBox="1"/>
          <p:nvPr/>
        </p:nvSpPr>
        <p:spPr>
          <a:xfrm>
            <a:off x="2165350" y="4015075"/>
            <a:ext cx="50331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Des problèmes d'approvisionnement sont déjà signalés, notamment chez Lidl, en raison de camions bloqués.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6"/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6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6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06</a:t>
            </a:r>
            <a:endParaRPr/>
          </a:p>
        </p:txBody>
      </p:sp>
      <p:sp>
        <p:nvSpPr>
          <p:cNvPr id="619" name="Google Shape;619;p16"/>
          <p:cNvSpPr txBox="1"/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AGENDA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620" name="Google Shape;620;p16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5432" y="1750721"/>
            <a:ext cx="1498779" cy="150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b3c4aba29e_0_22"/>
          <p:cNvSpPr txBox="1">
            <a:spLocks noGrp="1"/>
          </p:cNvSpPr>
          <p:nvPr>
            <p:ph type="title"/>
          </p:nvPr>
        </p:nvSpPr>
        <p:spPr>
          <a:xfrm>
            <a:off x="141600" y="178000"/>
            <a:ext cx="90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Le World Fira </a:t>
            </a:r>
            <a:r>
              <a:rPr lang="en-US" sz="2400">
                <a:solidFill>
                  <a:schemeClr val="dk2"/>
                </a:solidFill>
              </a:rPr>
              <a:t>“The Global AG Robotics Community”</a:t>
            </a:r>
            <a:r>
              <a:rPr lang="en-US">
                <a:solidFill>
                  <a:schemeClr val="dk2"/>
                </a:solidFill>
              </a:rPr>
              <a:t>   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27" name="Google Shape;627;g2b3c4aba29e_0_22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8" name="Google Shape;628;g2b3c4aba29e_0_22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" y="-5037"/>
            <a:ext cx="595975" cy="59064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2b3c4aba29e_0_22"/>
          <p:cNvSpPr txBox="1"/>
          <p:nvPr/>
        </p:nvSpPr>
        <p:spPr>
          <a:xfrm>
            <a:off x="335400" y="1395100"/>
            <a:ext cx="5427600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1500" b="1" dirty="0"/>
              <a:t>du Mardi 6 </a:t>
            </a:r>
            <a:r>
              <a:rPr lang="en-US" sz="1500" b="1" dirty="0" err="1"/>
              <a:t>février</a:t>
            </a:r>
            <a:r>
              <a:rPr lang="en-US" sz="1500" b="1" dirty="0"/>
              <a:t> au </a:t>
            </a:r>
            <a:r>
              <a:rPr lang="en-US" sz="1500" b="1" dirty="0" err="1"/>
              <a:t>Jeudi</a:t>
            </a:r>
            <a:r>
              <a:rPr lang="en-US" sz="1500" b="1" dirty="0"/>
              <a:t> 8 </a:t>
            </a:r>
            <a:r>
              <a:rPr lang="en-US" sz="1500" b="1" dirty="0" err="1"/>
              <a:t>février</a:t>
            </a:r>
            <a:r>
              <a:rPr lang="en-US" sz="1500" b="1" dirty="0"/>
              <a:t> 2024</a:t>
            </a:r>
            <a:endParaRPr sz="15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dirty="0"/>
              <a:t>         Toulouse - Lycée Agricole des Sciences </a:t>
            </a:r>
            <a:r>
              <a:rPr lang="en-US" sz="1500" b="1" dirty="0" err="1"/>
              <a:t>Vertes</a:t>
            </a:r>
            <a:endParaRPr sz="1500" b="1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-US" sz="1500" b="1" dirty="0" err="1"/>
              <a:t>Président</a:t>
            </a:r>
            <a:r>
              <a:rPr lang="en-US" sz="1500" b="1" dirty="0"/>
              <a:t> : </a:t>
            </a:r>
            <a:r>
              <a:rPr lang="en-US" sz="1500" b="1" dirty="0" err="1"/>
              <a:t>Aymeric</a:t>
            </a:r>
            <a:r>
              <a:rPr lang="en-US" sz="1500" b="1" dirty="0"/>
              <a:t> Barthes</a:t>
            </a:r>
            <a:endParaRPr sz="1500" b="1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-US" sz="1500" b="1" dirty="0"/>
              <a:t>1ère </a:t>
            </a:r>
            <a:r>
              <a:rPr lang="en-US" sz="1500" b="1" dirty="0" err="1"/>
              <a:t>édition</a:t>
            </a:r>
            <a:r>
              <a:rPr lang="en-US" sz="1500" b="1" dirty="0"/>
              <a:t> : Assises </a:t>
            </a:r>
            <a:r>
              <a:rPr lang="en-US" sz="1500" b="1" dirty="0" err="1"/>
              <a:t>internationales</a:t>
            </a:r>
            <a:r>
              <a:rPr lang="en-US" sz="1500" b="1" dirty="0"/>
              <a:t> de </a:t>
            </a:r>
            <a:r>
              <a:rPr lang="en-US" sz="1500" b="1" dirty="0" err="1"/>
              <a:t>l'autonomie</a:t>
            </a:r>
            <a:r>
              <a:rPr lang="en-US" sz="1500" b="1" dirty="0"/>
              <a:t> </a:t>
            </a:r>
            <a:r>
              <a:rPr lang="en-US" sz="1500" b="1" dirty="0" err="1"/>
              <a:t>agricole</a:t>
            </a:r>
            <a:endParaRPr sz="1500" b="1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US" sz="1500" b="1" dirty="0"/>
              <a:t>Grandes cultures, </a:t>
            </a:r>
            <a:r>
              <a:rPr lang="en-US" sz="1500" b="1" dirty="0" err="1"/>
              <a:t>maraichage</a:t>
            </a:r>
            <a:r>
              <a:rPr lang="en-US" sz="1500" b="1" dirty="0"/>
              <a:t>, arboriculture, viticulture, </a:t>
            </a:r>
            <a:r>
              <a:rPr lang="en-US" sz="1500" b="1" dirty="0" err="1"/>
              <a:t>élevage</a:t>
            </a:r>
            <a:endParaRPr sz="1500" b="1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-US" sz="1500" b="1" dirty="0"/>
              <a:t>20 </a:t>
            </a:r>
            <a:r>
              <a:rPr lang="en-US" sz="1500" b="1" dirty="0" err="1"/>
              <a:t>démos</a:t>
            </a:r>
            <a:r>
              <a:rPr lang="en-US" sz="1500" b="1" dirty="0"/>
              <a:t>, 37 robots </a:t>
            </a:r>
            <a:r>
              <a:rPr lang="en-US" sz="1500" b="1" dirty="0" err="1"/>
              <a:t>présentés</a:t>
            </a:r>
            <a:endParaRPr sz="1500" b="1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 dirty="0" err="1"/>
              <a:t>Conférences</a:t>
            </a:r>
            <a:r>
              <a:rPr lang="en-US" sz="1500" b="1" dirty="0"/>
              <a:t> </a:t>
            </a:r>
            <a:r>
              <a:rPr lang="en-US" sz="1500" b="1" dirty="0" err="1"/>
              <a:t>animées</a:t>
            </a:r>
            <a:r>
              <a:rPr lang="en-US" sz="1500" b="1" dirty="0"/>
              <a:t>, Hackathon, Poster</a:t>
            </a:r>
            <a:endParaRPr sz="15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g2b3c4aba29e_0_22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05" y="1395100"/>
            <a:ext cx="332772" cy="3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b3c4aba29e_0_22"/>
          <p:cNvSpPr txBox="1"/>
          <p:nvPr/>
        </p:nvSpPr>
        <p:spPr>
          <a:xfrm>
            <a:off x="48175" y="4753475"/>
            <a:ext cx="894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2b3c4aba29e_0_22"/>
          <p:cNvSpPr txBox="1"/>
          <p:nvPr/>
        </p:nvSpPr>
        <p:spPr>
          <a:xfrm>
            <a:off x="48175" y="4891025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FIRA, 2024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g2b3c4aba29e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00" y="1728525"/>
            <a:ext cx="332774" cy="33277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2b3c4aba29e_0_22"/>
          <p:cNvSpPr txBox="1"/>
          <p:nvPr/>
        </p:nvSpPr>
        <p:spPr>
          <a:xfrm>
            <a:off x="8734175" y="4789000"/>
            <a:ext cx="409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ignika"/>
                <a:ea typeface="Signika"/>
                <a:cs typeface="Signika"/>
                <a:sym typeface="Signika"/>
              </a:rPr>
              <a:t>19</a:t>
            </a:r>
            <a:endParaRPr sz="120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35" name="Google Shape;635;g2b3c4aba29e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250" y="1245895"/>
            <a:ext cx="3076200" cy="129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b3f9f6cdd2_0_34"/>
          <p:cNvSpPr txBox="1">
            <a:spLocks noGrp="1"/>
          </p:cNvSpPr>
          <p:nvPr>
            <p:ph type="title"/>
          </p:nvPr>
        </p:nvSpPr>
        <p:spPr>
          <a:xfrm>
            <a:off x="141600" y="178000"/>
            <a:ext cx="90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Fruit Logistica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41" name="Google Shape;641;g2b3f9f6cdd2_0_34"/>
          <p:cNvSpPr txBox="1"/>
          <p:nvPr/>
        </p:nvSpPr>
        <p:spPr>
          <a:xfrm>
            <a:off x="3546618" y="892908"/>
            <a:ext cx="3845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8ème</a:t>
            </a:r>
            <a:r>
              <a:rPr lang="en-US" sz="2300" b="1" i="0" u="none" strike="noStrike" cap="none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 édition</a:t>
            </a:r>
            <a:endParaRPr sz="2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g2b3f9f6cdd2_0_34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3" name="Google Shape;643;g2b3f9f6cdd2_0_34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" y="-5037"/>
            <a:ext cx="595975" cy="59064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2b3f9f6cdd2_0_34"/>
          <p:cNvSpPr txBox="1"/>
          <p:nvPr/>
        </p:nvSpPr>
        <p:spPr>
          <a:xfrm>
            <a:off x="335400" y="1395100"/>
            <a:ext cx="54276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-US" sz="1500" b="1"/>
              <a:t>du Mercredi 7 février au vendredi 9 février 2024</a:t>
            </a:r>
            <a:endParaRPr sz="1500" b="1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/>
              <a:t>        Messe Berlin</a:t>
            </a:r>
            <a:endParaRPr sz="150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-US" sz="1500" b="1"/>
              <a:t>Président : Kai Mangelberger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Concours des innovations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Produits frais fruits et légumes, logistique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lang="en-US" sz="1500" b="1"/>
              <a:t>+ 2500 exposants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Conférences et colloques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Edition à Hong Kong  en septembre</a:t>
            </a:r>
            <a:endParaRPr sz="1500" b="1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g2b3f9f6cdd2_0_34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05" y="1395100"/>
            <a:ext cx="332772" cy="3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2b3f9f6cdd2_0_34"/>
          <p:cNvSpPr txBox="1"/>
          <p:nvPr/>
        </p:nvSpPr>
        <p:spPr>
          <a:xfrm>
            <a:off x="48175" y="4753475"/>
            <a:ext cx="894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2b3f9f6cdd2_0_34"/>
          <p:cNvSpPr txBox="1"/>
          <p:nvPr/>
        </p:nvSpPr>
        <p:spPr>
          <a:xfrm>
            <a:off x="48175" y="4891025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Fruit Logistica, 2024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g2b3f9f6cdd2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00" y="1728525"/>
            <a:ext cx="332774" cy="332774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2b3f9f6cdd2_0_34"/>
          <p:cNvSpPr txBox="1"/>
          <p:nvPr/>
        </p:nvSpPr>
        <p:spPr>
          <a:xfrm>
            <a:off x="8734175" y="4789000"/>
            <a:ext cx="409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ignika"/>
                <a:ea typeface="Signika"/>
                <a:cs typeface="Signika"/>
                <a:sym typeface="Signika"/>
              </a:rPr>
              <a:t>19</a:t>
            </a:r>
            <a:endParaRPr sz="120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50" name="Google Shape;650;g2b3f9f6cdd2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5400" y="1491708"/>
            <a:ext cx="2857500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b426cf0006_1_20"/>
          <p:cNvSpPr txBox="1">
            <a:spLocks noGrp="1"/>
          </p:cNvSpPr>
          <p:nvPr>
            <p:ph type="title"/>
          </p:nvPr>
        </p:nvSpPr>
        <p:spPr>
          <a:xfrm>
            <a:off x="1579050" y="187800"/>
            <a:ext cx="90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Rencontres Palette Végétale urbaine 2024</a:t>
            </a:r>
            <a:endParaRPr sz="23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>
              <a:solidFill>
                <a:schemeClr val="dk2"/>
              </a:solidFill>
            </a:endParaRPr>
          </a:p>
        </p:txBody>
      </p:sp>
      <p:cxnSp>
        <p:nvCxnSpPr>
          <p:cNvPr id="656" name="Google Shape;656;g2b426cf0006_1_20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57" name="Google Shape;657;g2b426cf0006_1_20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" y="-5037"/>
            <a:ext cx="595975" cy="59064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2b426cf0006_1_20"/>
          <p:cNvSpPr txBox="1"/>
          <p:nvPr/>
        </p:nvSpPr>
        <p:spPr>
          <a:xfrm>
            <a:off x="323125" y="1654838"/>
            <a:ext cx="5013600" cy="27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-US" sz="1500" b="1"/>
              <a:t>du Mardi 6 février 2024</a:t>
            </a:r>
            <a:endParaRPr sz="1500" b="1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/>
              <a:t>         Paris 7è -  Amphithéâtre de la SNHF 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US" sz="1500" b="1"/>
              <a:t>1ère partie : Évolution des conditions climatiques et physiques </a:t>
            </a:r>
            <a:endParaRPr sz="1500" b="1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US" sz="1500" b="1"/>
              <a:t>2ème partie : Les solutions végétales</a:t>
            </a:r>
            <a:endParaRPr sz="1500" b="1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/>
              <a:t>Co-organisé : Verdir &amp; Valhor</a:t>
            </a:r>
            <a:endParaRPr sz="1500" b="1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g2b426cf0006_1_20" descr="Calendrier journalier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05" y="1600450"/>
            <a:ext cx="332772" cy="3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2b426cf0006_1_20"/>
          <p:cNvSpPr txBox="1"/>
          <p:nvPr/>
        </p:nvSpPr>
        <p:spPr>
          <a:xfrm>
            <a:off x="48175" y="4753475"/>
            <a:ext cx="894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2b426cf0006_1_20"/>
          <p:cNvSpPr txBox="1"/>
          <p:nvPr/>
        </p:nvSpPr>
        <p:spPr>
          <a:xfrm>
            <a:off x="48175" y="4891025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Lien horticole, 2024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g2b426cf0006_1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00" y="2002325"/>
            <a:ext cx="332774" cy="332774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2b426cf0006_1_20"/>
          <p:cNvSpPr txBox="1"/>
          <p:nvPr/>
        </p:nvSpPr>
        <p:spPr>
          <a:xfrm>
            <a:off x="8734175" y="4789000"/>
            <a:ext cx="409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ignika"/>
                <a:ea typeface="Signika"/>
                <a:cs typeface="Signika"/>
                <a:sym typeface="Signika"/>
              </a:rPr>
              <a:t>19</a:t>
            </a:r>
            <a:endParaRPr sz="120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64" name="Google Shape;664;g2b426cf0006_1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4725" y="1395099"/>
            <a:ext cx="4379725" cy="246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b48499911a_0_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g2b48499911a_0_6"/>
          <p:cNvSpPr txBox="1"/>
          <p:nvPr/>
        </p:nvSpPr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Merci de votre attention</a:t>
            </a:r>
            <a:endParaRPr sz="27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rgbClr val="003100"/>
                </a:solidFill>
              </a:rPr>
              <a:t>Sources</a:t>
            </a:r>
            <a:endParaRPr/>
          </a:p>
        </p:txBody>
      </p:sp>
      <p:sp>
        <p:nvSpPr>
          <p:cNvPr id="676" name="Google Shape;676;p19"/>
          <p:cNvSpPr txBox="1"/>
          <p:nvPr/>
        </p:nvSpPr>
        <p:spPr>
          <a:xfrm>
            <a:off x="252725" y="1175075"/>
            <a:ext cx="8779200" cy="21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100ans – Chambres de l’agriculture, 2023. </a:t>
            </a:r>
            <a:r>
              <a:rPr lang="en-US" sz="800">
                <a:solidFill>
                  <a:srgbClr val="333333"/>
                </a:solidFill>
              </a:rPr>
              <a:t>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https://100ans.chambres-agriculture.fr/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Astredhor Guide Eau, 2023. calameo.com [</a:t>
            </a:r>
            <a:r>
              <a:rPr lang="en-US" sz="800">
                <a:solidFill>
                  <a:srgbClr val="333333"/>
                </a:solidFill>
              </a:rPr>
              <a:t>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https://www.calameo.com/read/007430690ae18dda28db8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Colère des agriculteurs : </a:t>
            </a:r>
            <a:r>
              <a:rPr lang="en-US" sz="800">
                <a:solidFill>
                  <a:srgbClr val="333333"/>
                </a:solidFill>
              </a:rPr>
              <a:t>de nouvelles annonces du gouvernement attendues mardi, 2024. TF1 INFO [en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https://www.tf1info.fr/societe/direct-agriculteurs-france-blocages-manifestations-crise-agriculture-siege-de-paris-rungis-info-trafic-routes-bloquees-les-dernieres-informations-aujourd-hui-lundi-29-janvier-2024-2284307.html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Coupe transversale d’un palier magnétique électrodynamique </a:t>
            </a:r>
            <a:r>
              <a:rPr lang="en-US" sz="800">
                <a:solidFill>
                  <a:srgbClr val="333333"/>
                </a:solidFill>
              </a:rPr>
              <a:t>: image vectorielle de stock (libre de droits) 2063981309, [sans date]. Shutterstock 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https://www.shutterstock.com/fr/image-vector/cross-sectional-cut-axial-electrodynamic-magnetic-2063981309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Faibles stocks, problèmes de qualité aux Pays-Bas et crise en mer Rouge :</a:t>
            </a:r>
            <a:r>
              <a:rPr lang="en-US" sz="800">
                <a:solidFill>
                  <a:srgbClr val="333333"/>
                </a:solidFill>
              </a:rPr>
              <a:t> une année « intéressante » pour l’oignon, 2024. [en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https://www.freshplaza.fr/article/9592777/faibles-stocks-problemes-de-qualite-aux-pays-bas-et-crise-en-mer-rouge-une-annee-interessante-pour-l-oignon/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FRUIT LOGISTICA - 7-9 February 2024</a:t>
            </a:r>
            <a:r>
              <a:rPr lang="en-US" sz="800">
                <a:solidFill>
                  <a:srgbClr val="333333"/>
                </a:solidFill>
              </a:rPr>
              <a:t>, [sans date]. 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https://www.fruitlogistica.com/en/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Gestion de l’eau : les actions concrètes de VALHOR </a:t>
            </a:r>
            <a:r>
              <a:rPr lang="en-US" sz="800">
                <a:solidFill>
                  <a:srgbClr val="333333"/>
                </a:solidFill>
              </a:rPr>
              <a:t>- VALHOR, 2024. [en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https://www.valhor.fr/actualites/gestion-de-leau-les-actions-concretes-de-valhor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Innovation Award (FLIA) - FRUIT LOGISTICA</a:t>
            </a:r>
            <a:r>
              <a:rPr lang="en-US" sz="800">
                <a:solidFill>
                  <a:srgbClr val="333333"/>
                </a:solidFill>
              </a:rPr>
              <a:t>, [sans date]. 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https://www.fruitlogistica.com/en/events/innovation-award-(flia)/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Le point sur les manifestations agricoles, 2024a</a:t>
            </a:r>
            <a:r>
              <a:rPr lang="en-US" sz="800">
                <a:solidFill>
                  <a:srgbClr val="333333"/>
                </a:solidFill>
              </a:rPr>
              <a:t>. [en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https://www.freshplaza.fr/article/9595671/le-point-sur-les-manifestations-agricoles/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« Les marchés européens font de plus en plus de place aux agrumes biologiques grecs »,</a:t>
            </a:r>
            <a:r>
              <a:rPr lang="en-US" sz="800">
                <a:solidFill>
                  <a:srgbClr val="333333"/>
                </a:solidFill>
              </a:rPr>
              <a:t> 2024. 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https://www.freshplaza.fr/article/9594721/les-marches-europeens-font-de-plus-en-plus-de-place-aux-agrumes-biologiques-grecs/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Quercy Réfrigération – Spécialiste du froid industriel, 2024.</a:t>
            </a:r>
            <a:r>
              <a:rPr lang="en-US" sz="800">
                <a:solidFill>
                  <a:srgbClr val="333333"/>
                </a:solidFill>
              </a:rPr>
              <a:t> 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https://quercy-refrigeration.fr/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Une nouvelle pince automatise l’emballage des barquettes de fruits et légumes, 2024</a:t>
            </a:r>
            <a:r>
              <a:rPr lang="en-US" sz="800">
                <a:solidFill>
                  <a:srgbClr val="333333"/>
                </a:solidFill>
              </a:rPr>
              <a:t>. [en ligne]. [Consulté le 29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https://www.freshplaza.fr/article/9590699/une-nouvelle-pince-automatise-l-emballage-des-barquettes-de-fruits-et-legumes/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VALHOR, 2024. Journée professionnelle sur la palette végétale urbaine. VALHOR</a:t>
            </a:r>
            <a:r>
              <a:rPr lang="en-US" sz="800">
                <a:solidFill>
                  <a:srgbClr val="333333"/>
                </a:solidFill>
              </a:rPr>
              <a:t> [en ligne]. janvier 2024.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https://www.valhor.fr/actualites/journee-professionnelle-sur-la-palette-vegetale-urbaine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VIDÉO. « L’expression d’un désespoir » : des agriculteurs en colère vident des camions étrangers de fruits et légumes, 2024.</a:t>
            </a:r>
            <a:r>
              <a:rPr lang="en-US" sz="800">
                <a:solidFill>
                  <a:srgbClr val="333333"/>
                </a:solidFill>
              </a:rPr>
              <a:t> [en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https://france3-regions.francetvinfo.fr/provence-alpes-cote-d-azur/bouches-du-rhone/video-l-expression-d-un-desespoir-des-agriculteurs-en-colere-vident-des-camions-etrangers-de-fruits-et-legumes-2913236.html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333333"/>
                </a:solidFill>
              </a:rPr>
              <a:t>World FIRA,</a:t>
            </a:r>
            <a:r>
              <a:rPr lang="en-US" sz="800">
                <a:solidFill>
                  <a:srgbClr val="333333"/>
                </a:solidFill>
              </a:rPr>
              <a:t> [sans date]. [en ligne]. [Consulté le 30 janvier 2024]. Disponible à l’adresse :</a:t>
            </a:r>
            <a:r>
              <a:rPr lang="en-US" sz="800" u="sng">
                <a:solidFill>
                  <a:srgbClr val="333333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https://world-fira.com/fr/</a:t>
            </a:r>
            <a:endParaRPr sz="8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3333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"/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"/>
          <p:cNvSpPr txBox="1"/>
          <p:nvPr/>
        </p:nvSpPr>
        <p:spPr>
          <a:xfrm>
            <a:off x="3474926" y="1600964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01</a:t>
            </a:r>
            <a:endParaRPr/>
          </a:p>
        </p:txBody>
      </p:sp>
      <p:pic>
        <p:nvPicPr>
          <p:cNvPr id="388" name="Google Shape;388;p3" descr="Une ampou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50" y="1055915"/>
            <a:ext cx="2570389" cy="254453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"/>
          <p:cNvSpPr txBox="1"/>
          <p:nvPr/>
        </p:nvSpPr>
        <p:spPr>
          <a:xfrm>
            <a:off x="3645739" y="2435629"/>
            <a:ext cx="3920672" cy="80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INNOVATION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"/>
          <p:cNvSpPr txBox="1">
            <a:spLocks noGrp="1"/>
          </p:cNvSpPr>
          <p:nvPr>
            <p:ph type="title"/>
          </p:nvPr>
        </p:nvSpPr>
        <p:spPr>
          <a:xfrm>
            <a:off x="583522" y="214719"/>
            <a:ext cx="780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Kibo un groupe de froid économique</a:t>
            </a:r>
            <a:endParaRPr/>
          </a:p>
        </p:txBody>
      </p:sp>
      <p:sp>
        <p:nvSpPr>
          <p:cNvPr id="395" name="Google Shape;395;p4"/>
          <p:cNvSpPr txBox="1"/>
          <p:nvPr/>
        </p:nvSpPr>
        <p:spPr>
          <a:xfrm>
            <a:off x="5711173" y="2926952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4" descr="Une ampou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567" y="-2418"/>
            <a:ext cx="675973" cy="66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"/>
          <p:cNvSpPr txBox="1"/>
          <p:nvPr/>
        </p:nvSpPr>
        <p:spPr>
          <a:xfrm>
            <a:off x="-44245" y="4887247"/>
            <a:ext cx="68911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7013013" y="3234725"/>
            <a:ext cx="2170200" cy="1722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Pas d’huile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Pas d’usure mécanique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Régime variable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200-900kW</a:t>
            </a:r>
            <a:endParaRPr/>
          </a:p>
        </p:txBody>
      </p:sp>
      <p:grpSp>
        <p:nvGrpSpPr>
          <p:cNvPr id="399" name="Google Shape;399;p4"/>
          <p:cNvGrpSpPr/>
          <p:nvPr/>
        </p:nvGrpSpPr>
        <p:grpSpPr>
          <a:xfrm>
            <a:off x="557538" y="3234687"/>
            <a:ext cx="2170200" cy="1722983"/>
            <a:chOff x="513850" y="2832375"/>
            <a:chExt cx="2170200" cy="1929000"/>
          </a:xfrm>
        </p:grpSpPr>
        <p:sp>
          <p:nvSpPr>
            <p:cNvPr id="400" name="Google Shape;400;p4"/>
            <p:cNvSpPr/>
            <p:nvPr/>
          </p:nvSpPr>
          <p:spPr>
            <a:xfrm>
              <a:off x="513850" y="2832375"/>
              <a:ext cx="2170200" cy="1929000"/>
            </a:xfrm>
            <a:prstGeom prst="roundRect">
              <a:avLst>
                <a:gd name="adj" fmla="val 16667"/>
              </a:avLst>
            </a:prstGeom>
            <a:solidFill>
              <a:srgbClr val="E7F7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 txBox="1"/>
            <p:nvPr/>
          </p:nvSpPr>
          <p:spPr>
            <a:xfrm flipH="1">
              <a:off x="513950" y="2903875"/>
              <a:ext cx="2131500" cy="17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Compresseur à paliers magnétiques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47% d’économie d’énergie par rapport à un autre groupe à eau glacée</a:t>
              </a:r>
              <a:endParaRPr/>
            </a:p>
          </p:txBody>
        </p:sp>
      </p:grpSp>
      <p:pic>
        <p:nvPicPr>
          <p:cNvPr id="402" name="Google Shape;402;p4"/>
          <p:cNvPicPr preferRelativeResize="0"/>
          <p:nvPr/>
        </p:nvPicPr>
        <p:blipFill rotWithShape="1">
          <a:blip r:embed="rId4">
            <a:alphaModFix/>
          </a:blip>
          <a:srcRect l="13584" t="9399" r="13417" b="5385"/>
          <a:stretch/>
        </p:blipFill>
        <p:spPr>
          <a:xfrm>
            <a:off x="3243350" y="3234725"/>
            <a:ext cx="2535000" cy="1795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4"/>
          <p:cNvGrpSpPr/>
          <p:nvPr/>
        </p:nvGrpSpPr>
        <p:grpSpPr>
          <a:xfrm>
            <a:off x="513853" y="1673794"/>
            <a:ext cx="2257563" cy="897955"/>
            <a:chOff x="148996" y="1612142"/>
            <a:chExt cx="2534879" cy="1106128"/>
          </a:xfrm>
        </p:grpSpPr>
        <p:sp>
          <p:nvSpPr>
            <p:cNvPr id="404" name="Google Shape;404;p4"/>
            <p:cNvSpPr/>
            <p:nvPr/>
          </p:nvSpPr>
          <p:spPr>
            <a:xfrm>
              <a:off x="148996" y="1612142"/>
              <a:ext cx="2534879" cy="1106128"/>
            </a:xfrm>
            <a:prstGeom prst="roundRect">
              <a:avLst>
                <a:gd name="adj" fmla="val 16667"/>
              </a:avLst>
            </a:prstGeom>
            <a:solidFill>
              <a:srgbClr val="E7F7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5" name="Google Shape;405;p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6438" y="1674663"/>
              <a:ext cx="2280001" cy="981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" name="Google Shape;406;p4"/>
          <p:cNvGrpSpPr/>
          <p:nvPr/>
        </p:nvGrpSpPr>
        <p:grpSpPr>
          <a:xfrm>
            <a:off x="6969276" y="1659376"/>
            <a:ext cx="2257671" cy="881340"/>
            <a:chOff x="6608996" y="1612155"/>
            <a:chExt cx="2535000" cy="1106100"/>
          </a:xfrm>
        </p:grpSpPr>
        <p:sp>
          <p:nvSpPr>
            <p:cNvPr id="407" name="Google Shape;407;p4"/>
            <p:cNvSpPr/>
            <p:nvPr/>
          </p:nvSpPr>
          <p:spPr>
            <a:xfrm>
              <a:off x="6608996" y="1612154"/>
              <a:ext cx="2535000" cy="1106100"/>
            </a:xfrm>
            <a:prstGeom prst="roundRect">
              <a:avLst>
                <a:gd name="adj" fmla="val 16667"/>
              </a:avLst>
            </a:prstGeom>
            <a:solidFill>
              <a:srgbClr val="E7F7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8" name="Google Shape;408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24000" y="1708769"/>
              <a:ext cx="19050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p4"/>
          <p:cNvSpPr txBox="1"/>
          <p:nvPr/>
        </p:nvSpPr>
        <p:spPr>
          <a:xfrm flipH="1">
            <a:off x="513925" y="1290075"/>
            <a:ext cx="22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Problème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"/>
          <p:cNvSpPr/>
          <p:nvPr/>
        </p:nvSpPr>
        <p:spPr>
          <a:xfrm>
            <a:off x="2457675" y="761475"/>
            <a:ext cx="4865100" cy="897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105601"/>
          </a:solidFill>
          <a:ln w="9525" cap="flat" cmpd="sng">
            <a:solidFill>
              <a:srgbClr val="003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11" name="Google Shape;411;p4"/>
          <p:cNvSpPr txBox="1"/>
          <p:nvPr/>
        </p:nvSpPr>
        <p:spPr>
          <a:xfrm flipH="1">
            <a:off x="6846900" y="1290075"/>
            <a:ext cx="229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Solution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905" y="962703"/>
            <a:ext cx="1564500" cy="20967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4"/>
          <p:cNvCxnSpPr>
            <a:stCxn id="401" idx="1"/>
          </p:cNvCxnSpPr>
          <p:nvPr/>
        </p:nvCxnSpPr>
        <p:spPr>
          <a:xfrm rot="10800000" flipH="1">
            <a:off x="2689138" y="3422447"/>
            <a:ext cx="1564500" cy="67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4" name="Google Shape;414;p4"/>
          <p:cNvSpPr txBox="1"/>
          <p:nvPr/>
        </p:nvSpPr>
        <p:spPr>
          <a:xfrm>
            <a:off x="0" y="4871788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Quercy Réfrigération, Benoît Duparc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2b3c4aba29e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63" y="1123350"/>
            <a:ext cx="4136967" cy="3102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420" name="Google Shape;420;g2b3c4aba29e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700" y="1123350"/>
            <a:ext cx="3613417" cy="31027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2b3c4aba29e_0_2"/>
          <p:cNvSpPr txBox="1"/>
          <p:nvPr/>
        </p:nvSpPr>
        <p:spPr>
          <a:xfrm>
            <a:off x="-67150" y="4613650"/>
            <a:ext cx="788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b3c4aba29e_0_2"/>
          <p:cNvSpPr txBox="1"/>
          <p:nvPr/>
        </p:nvSpPr>
        <p:spPr>
          <a:xfrm>
            <a:off x="0" y="4871788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>
                <a:solidFill>
                  <a:srgbClr val="333333"/>
                </a:solidFill>
              </a:rPr>
              <a:t>Source : Quercy Réfrigération, Shutterstock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b3f423744a_0_12"/>
          <p:cNvSpPr txBox="1"/>
          <p:nvPr/>
        </p:nvSpPr>
        <p:spPr>
          <a:xfrm>
            <a:off x="1258500" y="144825"/>
            <a:ext cx="6627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Une nouvelle pince pour automatiser l'emballage des barquettes de fruits et légumes</a:t>
            </a:r>
            <a:endParaRPr sz="1900">
              <a:solidFill>
                <a:schemeClr val="dk2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428" name="Google Shape;428;g2b3f423744a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29" y="1058146"/>
            <a:ext cx="2718527" cy="8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2b3f423744a_0_12"/>
          <p:cNvSpPr txBox="1"/>
          <p:nvPr/>
        </p:nvSpPr>
        <p:spPr>
          <a:xfrm>
            <a:off x="1070288" y="4645425"/>
            <a:ext cx="1816800" cy="408000"/>
          </a:xfrm>
          <a:prstGeom prst="rect">
            <a:avLst/>
          </a:prstGeom>
          <a:solidFill>
            <a:srgbClr val="FAFAF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50" b="1">
                <a:latin typeface="Comic Sans MS"/>
                <a:ea typeface="Comic Sans MS"/>
                <a:cs typeface="Comic Sans MS"/>
                <a:sym typeface="Comic Sans MS"/>
              </a:rPr>
              <a:t>Pince automatisée</a:t>
            </a:r>
            <a:endParaRPr sz="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0" name="Google Shape;430;g2b3f423744a_0_12"/>
          <p:cNvSpPr txBox="1"/>
          <p:nvPr/>
        </p:nvSpPr>
        <p:spPr>
          <a:xfrm>
            <a:off x="4658300" y="1051213"/>
            <a:ext cx="3890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Optimiser le processus d'emballage des barquettes de fruits et légumes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1" name="Google Shape;431;g2b3f423744a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01" y="2094784"/>
            <a:ext cx="3687000" cy="249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b3f423744a_0_12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00" y="0"/>
            <a:ext cx="737002" cy="72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b3f423744a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6946" y="1058150"/>
            <a:ext cx="1990101" cy="199010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2b3f423744a_0_12"/>
          <p:cNvSpPr txBox="1"/>
          <p:nvPr/>
        </p:nvSpPr>
        <p:spPr>
          <a:xfrm>
            <a:off x="4414075" y="2486275"/>
            <a:ext cx="45756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Char char="●"/>
            </a:pPr>
            <a:r>
              <a:rPr lang="en-US" sz="1500"/>
              <a:t>Manipuler les barquettes contenant des fruits et légumes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Char char="●"/>
            </a:pPr>
            <a:r>
              <a:rPr lang="en-US" sz="1500"/>
              <a:t>saisir et placer délicatement les barquettes dans des boîtes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Char char="●"/>
            </a:pPr>
            <a:r>
              <a:rPr lang="en-US" sz="1500"/>
              <a:t>Soin et précision (computer vision)</a:t>
            </a:r>
            <a:endParaRPr sz="1500"/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500"/>
              <a:buChar char="●"/>
            </a:pPr>
            <a:r>
              <a:rPr lang="en-US" sz="1500"/>
              <a:t>Réduire la dépendance à la main-d'œuvre/ pénibilité du travail </a:t>
            </a:r>
            <a:endParaRPr sz="1500"/>
          </a:p>
        </p:txBody>
      </p:sp>
      <p:cxnSp>
        <p:nvCxnSpPr>
          <p:cNvPr id="435" name="Google Shape;435;g2b3f423744a_0_12"/>
          <p:cNvCxnSpPr/>
          <p:nvPr/>
        </p:nvCxnSpPr>
        <p:spPr>
          <a:xfrm flipH="1">
            <a:off x="6523075" y="1699213"/>
            <a:ext cx="6000" cy="674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6" name="Google Shape;436;g2b3f423744a_0_12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2b426cf0006_4_268"/>
          <p:cNvPicPr preferRelativeResize="0"/>
          <p:nvPr/>
        </p:nvPicPr>
        <p:blipFill rotWithShape="1">
          <a:blip r:embed="rId3">
            <a:alphaModFix/>
          </a:blip>
          <a:srcRect l="29300" r="25544"/>
          <a:stretch/>
        </p:blipFill>
        <p:spPr>
          <a:xfrm>
            <a:off x="63125" y="642950"/>
            <a:ext cx="2100400" cy="23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2b426cf0006_4_268"/>
          <p:cNvSpPr txBox="1"/>
          <p:nvPr/>
        </p:nvSpPr>
        <p:spPr>
          <a:xfrm>
            <a:off x="2662100" y="390775"/>
            <a:ext cx="5961300" cy="1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Un domaine de l’IA qui permet à une machine de "voir" et d'interpréter visuellement son environnement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Capture d'images ou de vidéos, suivie d'une analyse intelligente de ces données visuelles pour prendre des décisions ou effectuer des actions spécifiques.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3" name="Google Shape;443;g2b426cf0006_4_268"/>
          <p:cNvSpPr txBox="1"/>
          <p:nvPr/>
        </p:nvSpPr>
        <p:spPr>
          <a:xfrm>
            <a:off x="63125" y="4850400"/>
            <a:ext cx="10869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ignika"/>
                <a:ea typeface="Signika"/>
                <a:cs typeface="Signika"/>
                <a:sym typeface="Signika"/>
              </a:rPr>
              <a:t>Source IBM</a:t>
            </a:r>
            <a:endParaRPr sz="120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44" name="Google Shape;444;g2b426cf0006_4_268"/>
          <p:cNvSpPr txBox="1"/>
          <p:nvPr/>
        </p:nvSpPr>
        <p:spPr>
          <a:xfrm>
            <a:off x="3225950" y="2720200"/>
            <a:ext cx="4554900" cy="1699200"/>
          </a:xfrm>
          <a:prstGeom prst="rect">
            <a:avLst/>
          </a:pr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-Détection des  barquettes en plastique</a:t>
            </a:r>
            <a:endParaRPr>
              <a:solidFill>
                <a:srgbClr val="33333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-Identifier des emplacements spécifiques </a:t>
            </a:r>
            <a:endParaRPr>
              <a:solidFill>
                <a:srgbClr val="33333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-Une manipulation précise et automatisée des articles tout au long du processus de production.</a:t>
            </a:r>
            <a:endParaRPr>
              <a:solidFill>
                <a:srgbClr val="33333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5" name="Google Shape;445;g2b426cf0006_4_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521" y="1356900"/>
            <a:ext cx="1990101" cy="1990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g2b426cf0006_4_268"/>
          <p:cNvCxnSpPr/>
          <p:nvPr/>
        </p:nvCxnSpPr>
        <p:spPr>
          <a:xfrm flipH="1">
            <a:off x="5500400" y="1871575"/>
            <a:ext cx="6000" cy="674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 txBox="1"/>
          <p:nvPr/>
        </p:nvSpPr>
        <p:spPr>
          <a:xfrm>
            <a:off x="3639968" y="2477443"/>
            <a:ext cx="4866182" cy="8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INTERNATIONAL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452" name="Google Shape;452;p6" descr="Globe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087" y="1645193"/>
            <a:ext cx="1555598" cy="15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"/>
          <p:cNvSpPr txBox="1"/>
          <p:nvPr/>
        </p:nvSpPr>
        <p:spPr>
          <a:xfrm>
            <a:off x="3474926" y="1600964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01</a:t>
            </a: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3674485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"/>
          <p:cNvSpPr txBox="1"/>
          <p:nvPr/>
        </p:nvSpPr>
        <p:spPr>
          <a:xfrm>
            <a:off x="3498841" y="1634095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b3f423744a_0_22"/>
          <p:cNvSpPr txBox="1">
            <a:spLocks noGrp="1"/>
          </p:cNvSpPr>
          <p:nvPr>
            <p:ph type="title"/>
          </p:nvPr>
        </p:nvSpPr>
        <p:spPr>
          <a:xfrm>
            <a:off x="675075" y="0"/>
            <a:ext cx="7704000" cy="8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marchés européens font de plus en plus de place aux agrumes biologiques grecs </a:t>
            </a:r>
            <a:endParaRPr sz="21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100">
              <a:solidFill>
                <a:schemeClr val="dk2"/>
              </a:solidFill>
            </a:endParaRPr>
          </a:p>
        </p:txBody>
      </p:sp>
      <p:pic>
        <p:nvPicPr>
          <p:cNvPr id="461" name="Google Shape;461;g2b3f423744a_0_22" descr="Globe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00" y="89750"/>
            <a:ext cx="532650" cy="5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b3f423744a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5500" y="887100"/>
            <a:ext cx="2584996" cy="17233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63" name="Google Shape;463;g2b3f423744a_0_22"/>
          <p:cNvCxnSpPr/>
          <p:nvPr/>
        </p:nvCxnSpPr>
        <p:spPr>
          <a:xfrm rot="10800000" flipH="1">
            <a:off x="778729" y="794284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4" name="Google Shape;464;g2b3f423744a_0_22"/>
          <p:cNvSpPr txBox="1"/>
          <p:nvPr/>
        </p:nvSpPr>
        <p:spPr>
          <a:xfrm>
            <a:off x="256475" y="887100"/>
            <a:ext cx="5814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Demande croissante pour les  agrumes biologiques grecs sur le marché européen ( Suisse, Allemagne, Autriche).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Concurrence des agrumes grecs avec ceux provenant de l’Espagne et l’Italie </a:t>
            </a:r>
            <a:endParaRPr/>
          </a:p>
        </p:txBody>
      </p:sp>
      <p:sp>
        <p:nvSpPr>
          <p:cNvPr id="465" name="Google Shape;465;g2b3f423744a_0_22"/>
          <p:cNvSpPr txBox="1"/>
          <p:nvPr/>
        </p:nvSpPr>
        <p:spPr>
          <a:xfrm>
            <a:off x="1181525" y="1871063"/>
            <a:ext cx="3811800" cy="877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Agrumes biologiques de haute qualité (orange)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Les méthodes de culture durables </a:t>
            </a:r>
            <a:endParaRPr sz="1500"/>
          </a:p>
        </p:txBody>
      </p:sp>
      <p:pic>
        <p:nvPicPr>
          <p:cNvPr id="466" name="Google Shape;466;g2b3f423744a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575" y="2806975"/>
            <a:ext cx="1074524" cy="100242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2b3f423744a_0_22"/>
          <p:cNvSpPr txBox="1"/>
          <p:nvPr/>
        </p:nvSpPr>
        <p:spPr>
          <a:xfrm>
            <a:off x="1108262" y="3015675"/>
            <a:ext cx="1601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Société grecque d'exportation</a:t>
            </a:r>
            <a:endParaRPr sz="1300" b="1">
              <a:solidFill>
                <a:srgbClr val="333333"/>
              </a:solidFill>
            </a:endParaRPr>
          </a:p>
        </p:txBody>
      </p:sp>
      <p:sp>
        <p:nvSpPr>
          <p:cNvPr id="468" name="Google Shape;468;g2b3f423744a_0_22"/>
          <p:cNvSpPr txBox="1"/>
          <p:nvPr/>
        </p:nvSpPr>
        <p:spPr>
          <a:xfrm>
            <a:off x="3570675" y="2986275"/>
            <a:ext cx="1241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374151"/>
                </a:solidFill>
              </a:rPr>
              <a:t>Gebana AG</a:t>
            </a:r>
            <a:endParaRPr sz="1500" b="1"/>
          </a:p>
        </p:txBody>
      </p:sp>
      <p:pic>
        <p:nvPicPr>
          <p:cNvPr id="469" name="Google Shape;469;g2b3f423744a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3325" y="2717918"/>
            <a:ext cx="1241149" cy="118052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b3f423744a_0_22"/>
          <p:cNvSpPr txBox="1"/>
          <p:nvPr/>
        </p:nvSpPr>
        <p:spPr>
          <a:xfrm>
            <a:off x="3335325" y="3123475"/>
            <a:ext cx="171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Entreprise suisse de commerce équitable</a:t>
            </a:r>
            <a:endParaRPr sz="13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g2b3f423744a_0_22"/>
          <p:cNvSpPr txBox="1"/>
          <p:nvPr/>
        </p:nvSpPr>
        <p:spPr>
          <a:xfrm>
            <a:off x="621125" y="3887725"/>
            <a:ext cx="493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Les agrumes biologiques grecs représentent environ 70 % du chiffre d'affaires de la gamme de fruits frais de Gebana AG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2b3f423744a_0_22"/>
          <p:cNvSpPr txBox="1"/>
          <p:nvPr/>
        </p:nvSpPr>
        <p:spPr>
          <a:xfrm>
            <a:off x="0" y="4682575"/>
            <a:ext cx="303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333333"/>
                </a:solidFill>
                <a:latin typeface="Signika"/>
                <a:ea typeface="Signika"/>
                <a:cs typeface="Signika"/>
                <a:sym typeface="Signika"/>
              </a:rPr>
              <a:t>Sources : Freshplaza, 2024</a:t>
            </a:r>
            <a:endParaRPr sz="1000">
              <a:solidFill>
                <a:srgbClr val="33333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Environmental Pollution Consulting by Slidesgo">
  <a:themeElements>
    <a:clrScheme name="Simple Light">
      <a:dk1>
        <a:srgbClr val="FFFFFF"/>
      </a:dk1>
      <a:lt1>
        <a:srgbClr val="2E772A"/>
      </a:lt1>
      <a:dk2>
        <a:srgbClr val="003100"/>
      </a:dk2>
      <a:lt2>
        <a:srgbClr val="105601"/>
      </a:lt2>
      <a:accent1>
        <a:srgbClr val="80B31A"/>
      </a:accent1>
      <a:accent2>
        <a:srgbClr val="689A6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1935</Words>
  <Application>Microsoft Macintosh PowerPoint</Application>
  <PresentationFormat>Affichage à l'écran (16:9)</PresentationFormat>
  <Paragraphs>219</Paragraphs>
  <Slides>26</Slides>
  <Notes>26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Times New Roman</vt:lpstr>
      <vt:lpstr>Roboto</vt:lpstr>
      <vt:lpstr>Arial</vt:lpstr>
      <vt:lpstr>Signika</vt:lpstr>
      <vt:lpstr>Comfortaa</vt:lpstr>
      <vt:lpstr>Roboto Condensed</vt:lpstr>
      <vt:lpstr>Libre Baskerville</vt:lpstr>
      <vt:lpstr>Signika SemiBold</vt:lpstr>
      <vt:lpstr>Comic Sans MS</vt:lpstr>
      <vt:lpstr>Calibri</vt:lpstr>
      <vt:lpstr>Open Sans</vt:lpstr>
      <vt:lpstr>Environmental Pollution Consulting by Slidesgo</vt:lpstr>
      <vt:lpstr>Présentation PowerPoint</vt:lpstr>
      <vt:lpstr>Présentation PowerPoint</vt:lpstr>
      <vt:lpstr>Présentation PowerPoint</vt:lpstr>
      <vt:lpstr>Kibo un groupe de froid économique</vt:lpstr>
      <vt:lpstr>Présentation PowerPoint</vt:lpstr>
      <vt:lpstr>Présentation PowerPoint</vt:lpstr>
      <vt:lpstr>Présentation PowerPoint</vt:lpstr>
      <vt:lpstr>Présentation PowerPoint</vt:lpstr>
      <vt:lpstr>Les marchés européens font de plus en plus de place aux agrumes biologiques grecs  </vt:lpstr>
      <vt:lpstr>Présentation PowerPoint</vt:lpstr>
      <vt:lpstr>Conflit en mer rouge, les attaques des navires créent la confusion sur les marchés </vt:lpstr>
      <vt:lpstr>Présentation PowerPoint</vt:lpstr>
      <vt:lpstr>Présentation PowerPoint</vt:lpstr>
      <vt:lpstr>La filière de l’oignon en Europe</vt:lpstr>
      <vt:lpstr>Présentation PowerPoint</vt:lpstr>
      <vt:lpstr>Les chambres d’agriculture ont 100 ans</vt:lpstr>
      <vt:lpstr>Guide pour économiser l’eau</vt:lpstr>
      <vt:lpstr>Présentation PowerPoint</vt:lpstr>
      <vt:lpstr>Le point sur les manifestations agricoles</vt:lpstr>
      <vt:lpstr>Présentation PowerPoint</vt:lpstr>
      <vt:lpstr>Présentation PowerPoint</vt:lpstr>
      <vt:lpstr>Le World Fira “The Global AG Robotics Community”   </vt:lpstr>
      <vt:lpstr>Fruit Logistica</vt:lpstr>
      <vt:lpstr>Rencontres Palette Végétale urbaine 2024 </vt:lpstr>
      <vt:lpstr>Présentation PowerPoint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Etienne Chantoiseau</cp:lastModifiedBy>
  <cp:revision>4</cp:revision>
  <dcterms:modified xsi:type="dcterms:W3CDTF">2024-01-30T14:31:44Z</dcterms:modified>
</cp:coreProperties>
</file>