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23"/>
      <p:bold r:id="rId24"/>
      <p:italic r:id="rId25"/>
      <p:boldItalic r:id="rId26"/>
    </p:embeddedFont>
    <p:embeddedFont>
      <p:font typeface="Roboto Thin" panose="020B0604020202020204" charset="0"/>
      <p:regular r:id="rId27"/>
      <p:bold r:id="rId28"/>
      <p:italic r:id="rId29"/>
      <p:boldItalic r:id="rId30"/>
    </p:embeddedFont>
    <p:embeddedFont>
      <p:font typeface="Source Sans Pro" panose="020B0604020202020204" charset="0"/>
      <p:regular r:id="rId31"/>
      <p:bold r:id="rId32"/>
      <p:italic r:id="rId33"/>
      <p:boldItalic r:id="rId34"/>
    </p:embeddedFont>
    <p:embeddedFont>
      <p:font typeface="Raleway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xICsf/DOfElrkDxYsTPDrQ37x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Maris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Maris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Maris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Maris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Cérès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Accords des céréales :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22 juillet 2022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permet d’exporter les céréales ukrainiennes bloquées dans les ports de la mer Noire 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 29 octobre, la Russie c’est retirée de l’accord de manière non officielle et depuis la Turquie essaye de garantir la sécurité des navires 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400"/>
              <a:t>Cérès</a:t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Cérès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Lola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934e8052b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g1934e8052b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Lola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Lola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fr"/>
              <a:t>Lola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Maris</a:t>
            </a: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9490f59ee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g19490f59ee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Cérès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9490f59ee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19490f59ee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Cérès</a:t>
            </a: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9398e1f9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19398e1f9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Global Carbon Project = develop a complete picture of the global carbon cycle, établi en 2001</a:t>
            </a: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fr"/>
              <a:t>Lola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9490f59ee4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19490f59ee4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Lola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9490f59ee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19490f59ee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fr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Maris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Maris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9398e1f95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g19398e1f95c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9144001" cy="51547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9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54888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400"/>
              <a:buNone/>
              <a:defRPr sz="4400">
                <a:solidFill>
                  <a:srgbClr val="0B539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ubTitle" idx="1"/>
          </p:nvPr>
        </p:nvSpPr>
        <p:spPr>
          <a:xfrm>
            <a:off x="0" y="2864600"/>
            <a:ext cx="40713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 sz="2400" b="1">
                <a:solidFill>
                  <a:srgbClr val="66666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7" name="Google Shape;1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03375" y="4688750"/>
            <a:ext cx="393600" cy="45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rgbClr val="528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1"/>
          <p:cNvSpPr txBox="1">
            <a:spLocks noGrp="1"/>
          </p:cNvSpPr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2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26"/>
          <p:cNvSpPr txBox="1">
            <a:spLocks noGrp="1"/>
          </p:cNvSpPr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8"/>
          <p:cNvSpPr txBox="1">
            <a:spLocks noGrp="1"/>
          </p:cNvSpPr>
          <p:nvPr>
            <p:ph type="title" hasCustomPrompt="1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1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Verdana"/>
              <a:buNone/>
              <a:defRPr sz="3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●"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 sz="14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11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jp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png"/><Relationship Id="rId5" Type="http://schemas.openxmlformats.org/officeDocument/2006/relationships/image" Target="../media/image24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5.jp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9.jp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0.jp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1.jp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ussir.fr/fruits-legumes/emballage-plastique-vers-l-annulation-de-l-interdiction-pour-les-fruits-et-legumes" TargetMode="External"/><Relationship Id="rId13" Type="http://schemas.openxmlformats.org/officeDocument/2006/relationships/hyperlink" Target="https://unfccc.int/fr/news/le-programme-de-la-cop-27-des-champions-de-haut-niveau-et-du-programme-de-partenariat-de-marrakech" TargetMode="External"/><Relationship Id="rId3" Type="http://schemas.openxmlformats.org/officeDocument/2006/relationships/hyperlink" Target="https://www.ctifl.fr/l-anone-une-curiosite-exotique-detail-fruits-et-legumes-388" TargetMode="External"/><Relationship Id="rId7" Type="http://schemas.openxmlformats.org/officeDocument/2006/relationships/hyperlink" Target="https://www.reussir.fr/fruits-legumes/inflation-valeur-refuge-la-conserve-se-maintient" TargetMode="External"/><Relationship Id="rId12" Type="http://schemas.openxmlformats.org/officeDocument/2006/relationships/hyperlink" Target="https://www.lemonde.fr/planete/article/2022/11/20/a-la-cop27-un-accord-historique-sur-l-aide-aux-pays-pauvres-mais-pas-d-acceleration-dans-la-lutte-contre-le-rechauffement_6150719_3244.html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www.arabiaweather.com/fr/content/que-signifie-choisir-les-emirats-arabes-unis-pour-accueillir-la-cop-28-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ruitrop.com/Articles-par-theme/Bilans-et-previsions/2022/Recolte-de-petits-agrumes-et-d-oranges-d-Espagne-2022-23" TargetMode="External"/><Relationship Id="rId11" Type="http://schemas.openxmlformats.org/officeDocument/2006/relationships/hyperlink" Target="https://www.ouest-france.fr/environnement/cop21/la-cop27-se-termine-sur-un-bilan-contraste-l-ue-et-l-onu-decues-dcd1291c-689b-11ed-a603-4a3131a74a26" TargetMode="External"/><Relationship Id="rId5" Type="http://schemas.openxmlformats.org/officeDocument/2006/relationships/hyperlink" Target="https://www.franceagrimer.fr/Actualite/Conseils-specialises/Grandes-cultures/2022/Commerce-des-cereales-l-incertitude-mer-Noire-persiste" TargetMode="External"/><Relationship Id="rId15" Type="http://schemas.openxmlformats.org/officeDocument/2006/relationships/hyperlink" Target="https://www.wfo-oma.org/fr/wfo_news/the-world-farmers-brings-their-strong-voice-to-cop-27-in-sharm-el-sheikh/" TargetMode="External"/><Relationship Id="rId10" Type="http://schemas.openxmlformats.org/officeDocument/2006/relationships/hyperlink" Target="https://www.cop27.eg/#/presidency/events" TargetMode="External"/><Relationship Id="rId4" Type="http://schemas.openxmlformats.org/officeDocument/2006/relationships/hyperlink" Target="https://www.hortidaily.com/article/9476839/otto-the-ipm-scouting-and-yield-forecasting-greenhouse-robot/" TargetMode="External"/><Relationship Id="rId9" Type="http://schemas.openxmlformats.org/officeDocument/2006/relationships/hyperlink" Target="https://www.francetvinfo.fr/monde/environnement/cop/cop27-quel-bilan-au-terme-de-ce-nouveau-sommet-pour-le-climat_5484864.html" TargetMode="External"/><Relationship Id="rId14" Type="http://schemas.openxmlformats.org/officeDocument/2006/relationships/hyperlink" Target="https://www.ecologie.gouv.fr/cop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1969800"/>
          </a:xfrm>
          <a:prstGeom prst="rect">
            <a:avLst/>
          </a:prstGeom>
          <a:solidFill>
            <a:srgbClr val="F1C232">
              <a:alpha val="7098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</a:rPr>
              <a:t>HORTI’PRESS…</a:t>
            </a:r>
            <a:endParaRPr>
              <a:solidFill>
                <a:schemeClr val="lt1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8148"/>
              <a:buNone/>
            </a:pPr>
            <a:r>
              <a:rPr lang="fr" sz="3300">
                <a:solidFill>
                  <a:schemeClr val="lt1"/>
                </a:solidFill>
              </a:rPr>
              <a:t>la revue de presse horticole</a:t>
            </a:r>
            <a:endParaRPr sz="3300">
              <a:solidFill>
                <a:schemeClr val="lt1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8148"/>
              <a:buNone/>
            </a:pPr>
            <a:endParaRPr sz="3300">
              <a:solidFill>
                <a:schemeClr val="lt1"/>
              </a:solidFill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03703"/>
              <a:buNone/>
            </a:pPr>
            <a:r>
              <a:rPr lang="fr" sz="2400">
                <a:solidFill>
                  <a:schemeClr val="lt1"/>
                </a:solidFill>
              </a:rPr>
              <a:t>par les étudiants I2PH et FHI</a:t>
            </a:r>
            <a:endParaRPr sz="2400">
              <a:solidFill>
                <a:schemeClr val="lt1"/>
              </a:solidFill>
            </a:endParaRPr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525" y="2108571"/>
            <a:ext cx="1865701" cy="6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>
            <a:spLocks noGrp="1"/>
          </p:cNvSpPr>
          <p:nvPr>
            <p:ph type="subTitle" idx="1"/>
          </p:nvPr>
        </p:nvSpPr>
        <p:spPr>
          <a:xfrm>
            <a:off x="135050" y="4176125"/>
            <a:ext cx="39159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600">
                <a:solidFill>
                  <a:schemeClr val="lt1"/>
                </a:solidFill>
              </a:rPr>
              <a:t>Cérès ANDRES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600">
                <a:solidFill>
                  <a:schemeClr val="lt1"/>
                </a:solidFill>
              </a:rPr>
              <a:t>Lola CARQUIN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1600">
                <a:solidFill>
                  <a:schemeClr val="lt1"/>
                </a:solidFill>
              </a:rPr>
              <a:t>Maris DJIHOUAN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3798600" y="1978275"/>
            <a:ext cx="5345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fr" sz="2300" b="1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22</a:t>
            </a:r>
            <a:r>
              <a:rPr lang="fr" sz="2300" b="1" i="0" u="none" strike="noStrike" cap="none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 Novembre 2022</a:t>
            </a:r>
            <a:endParaRPr sz="2300" b="1" i="0" u="none" strike="noStrike" cap="none">
              <a:solidFill>
                <a:schemeClr val="accent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45625" y="3914197"/>
            <a:ext cx="2668800" cy="100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87"/>
    </mc:Choice>
    <mc:Fallback>
      <p:transition spd="slow" advTm="29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1159425" y="40512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1159425" y="34110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1159425" y="27708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1159425" y="21306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1159425" y="14904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1159425" y="850200"/>
            <a:ext cx="3115200" cy="640200"/>
          </a:xfrm>
          <a:prstGeom prst="homePlat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557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2962"/>
              <a:buNone/>
            </a:pPr>
            <a:r>
              <a:rPr lang="fr" sz="3000">
                <a:solidFill>
                  <a:schemeClr val="dk2"/>
                </a:solidFill>
                <a:highlight>
                  <a:schemeClr val="accent6"/>
                </a:highlight>
              </a:rPr>
              <a:t>Ordre du jour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1184900" y="2841750"/>
            <a:ext cx="29184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Organisation et acteurs des filières</a:t>
            </a:r>
            <a:endParaRPr sz="14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1159425" y="3497450"/>
            <a:ext cx="3450900" cy="5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Le point sur… la COP 27</a:t>
            </a:r>
            <a:endParaRPr sz="14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1159427" y="4141300"/>
            <a:ext cx="3115200" cy="5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 sz="15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Agenda</a:t>
            </a:r>
            <a:endParaRPr sz="15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1159475" y="2247363"/>
            <a:ext cx="2881800" cy="4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Conjoncture économique</a:t>
            </a:r>
            <a:endParaRPr sz="14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9" name="Google Shape;79;p2"/>
          <p:cNvGrpSpPr/>
          <p:nvPr/>
        </p:nvGrpSpPr>
        <p:grpSpPr>
          <a:xfrm>
            <a:off x="383931" y="844853"/>
            <a:ext cx="775436" cy="3846710"/>
            <a:chOff x="383952" y="844821"/>
            <a:chExt cx="775514" cy="4089200"/>
          </a:xfrm>
        </p:grpSpPr>
        <p:sp>
          <p:nvSpPr>
            <p:cNvPr id="80" name="Google Shape;80;p2"/>
            <p:cNvSpPr/>
            <p:nvPr/>
          </p:nvSpPr>
          <p:spPr>
            <a:xfrm>
              <a:off x="383966" y="2259847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outerShdw blurRad="71438" dist="28575" dir="2700000" algn="bl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83966" y="2259855"/>
              <a:ext cx="775500" cy="7221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fr" sz="2600" b="0" i="0" u="none" strike="noStrike" cap="none">
                  <a:solidFill>
                    <a:schemeClr val="dk2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2600" b="0" i="0" u="none" strike="noStrike" cap="none">
                <a:solidFill>
                  <a:schemeClr val="dk2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83966" y="1549869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83952" y="2224096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83952" y="3555286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83966" y="4212221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83952" y="2898998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83966" y="844821"/>
              <a:ext cx="775500" cy="7218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8" name="Google Shape;88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51562" y="2240065"/>
              <a:ext cx="640232" cy="640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1612" y="1564523"/>
              <a:ext cx="640232" cy="640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51538" y="2982610"/>
              <a:ext cx="640232" cy="640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93056" y="939994"/>
              <a:ext cx="557295" cy="557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563" y="4248125"/>
              <a:ext cx="640232" cy="64023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2"/>
          <p:cNvSpPr txBox="1"/>
          <p:nvPr/>
        </p:nvSpPr>
        <p:spPr>
          <a:xfrm>
            <a:off x="1203200" y="883969"/>
            <a:ext cx="28818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fr" sz="1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Innovation technologique/produit </a:t>
            </a: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1203200" y="1631188"/>
            <a:ext cx="288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4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Actualité internationale </a:t>
            </a: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2500" y="3527000"/>
            <a:ext cx="498300" cy="4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0"/>
    </mc:Choice>
    <mc:Fallback>
      <p:transition spd="slow" advTm="6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Innovation produit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01" name="Google Shape;101;p3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3</a:t>
            </a:fld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0" y="645425"/>
            <a:ext cx="899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L’anone, une curiosité exotique</a:t>
            </a:r>
            <a:endParaRPr sz="16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86600" y="4453375"/>
            <a:ext cx="8662200" cy="36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86706" y="12344"/>
            <a:ext cx="557295" cy="55729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555300" y="1076525"/>
            <a:ext cx="788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6">
            <a:alphaModFix/>
          </a:blip>
          <a:srcRect l="695" t="5513" b="5708"/>
          <a:stretch/>
        </p:blipFill>
        <p:spPr>
          <a:xfrm>
            <a:off x="6856275" y="1978525"/>
            <a:ext cx="2287725" cy="17810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7">
            <a:alphaModFix/>
          </a:blip>
          <a:srcRect l="14100" r="3683" b="2997"/>
          <a:stretch/>
        </p:blipFill>
        <p:spPr>
          <a:xfrm>
            <a:off x="272425" y="3031650"/>
            <a:ext cx="1786375" cy="157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8">
            <a:alphaModFix/>
          </a:blip>
          <a:srcRect l="4174" t="10621" r="8853" b="6849"/>
          <a:stretch/>
        </p:blipFill>
        <p:spPr>
          <a:xfrm>
            <a:off x="43825" y="1018075"/>
            <a:ext cx="2174700" cy="17087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9" name="Google Shape;109;p3"/>
          <p:cNvSpPr/>
          <p:nvPr/>
        </p:nvSpPr>
        <p:spPr>
          <a:xfrm>
            <a:off x="2306300" y="1325325"/>
            <a:ext cx="4462200" cy="31281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❏"/>
            </a:pPr>
            <a:r>
              <a:rPr lang="fr">
                <a:latin typeface="Verdana"/>
                <a:ea typeface="Verdana"/>
                <a:cs typeface="Verdana"/>
                <a:sym typeface="Verdana"/>
              </a:rPr>
              <a:t>Regroupe plusieurs variétés de fruits exotiques, tous issus de la famille des 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Annonacées</a:t>
            </a:r>
            <a:r>
              <a:rPr lang="fr">
                <a:latin typeface="Verdana"/>
                <a:ea typeface="Verdana"/>
                <a:cs typeface="Verdana"/>
                <a:sym typeface="Verdana"/>
              </a:rPr>
              <a:t>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fr">
                <a:latin typeface="Verdana"/>
                <a:ea typeface="Verdana"/>
                <a:cs typeface="Verdana"/>
                <a:sym typeface="Verdana"/>
              </a:rPr>
              <a:t>En France, 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3 variétés d’anone</a:t>
            </a:r>
            <a:r>
              <a:rPr lang="fr">
                <a:latin typeface="Verdana"/>
                <a:ea typeface="Verdana"/>
                <a:cs typeface="Verdana"/>
                <a:sym typeface="Verdana"/>
              </a:rPr>
              <a:t> sont connues et commercialisées dont la plus connue est la 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chérimole</a:t>
            </a:r>
            <a:r>
              <a:rPr lang="fr">
                <a:latin typeface="Verdana"/>
                <a:ea typeface="Verdana"/>
                <a:cs typeface="Verdana"/>
                <a:sym typeface="Verdana"/>
              </a:rPr>
              <a:t> 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fr" i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Annona cherimola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❏"/>
            </a:pPr>
            <a:r>
              <a:rPr lang="fr">
                <a:latin typeface="Verdana"/>
                <a:ea typeface="Verdana"/>
                <a:cs typeface="Verdana"/>
                <a:sym typeface="Verdana"/>
              </a:rPr>
              <a:t>L’anone se conserve à température ambiante et se consomme très bien en 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plats sucrés</a:t>
            </a:r>
            <a:r>
              <a:rPr lang="fr">
                <a:latin typeface="Verdana"/>
                <a:ea typeface="Verdana"/>
                <a:cs typeface="Verdana"/>
                <a:sym typeface="Verdana"/>
              </a:rPr>
              <a:t> et donc en 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dessert.</a:t>
            </a:r>
            <a:endParaRPr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0" y="4900500"/>
            <a:ext cx="704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/>
              <a:t>Source :  CTIFL 09/11/2022</a:t>
            </a:r>
            <a:endParaRPr sz="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Innovation technologique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16" name="Google Shape;116;p4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4</a:t>
            </a:fld>
            <a:endParaRPr/>
          </a:p>
        </p:txBody>
      </p:sp>
      <p:sp>
        <p:nvSpPr>
          <p:cNvPr id="117" name="Google Shape;117;p4"/>
          <p:cNvSpPr txBox="1"/>
          <p:nvPr/>
        </p:nvSpPr>
        <p:spPr>
          <a:xfrm>
            <a:off x="0" y="4851000"/>
            <a:ext cx="6906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fr" sz="700"/>
              <a:t>Source : HortiDaily. 10/11/2022</a:t>
            </a:r>
            <a:endParaRPr sz="300">
              <a:solidFill>
                <a:schemeClr val="lt2"/>
              </a:solidFill>
              <a:highlight>
                <a:schemeClr val="lt1"/>
              </a:highlight>
            </a:endParaRPr>
          </a:p>
        </p:txBody>
      </p:sp>
      <p:sp>
        <p:nvSpPr>
          <p:cNvPr id="118" name="Google Shape;118;p4"/>
          <p:cNvSpPr txBox="1"/>
          <p:nvPr/>
        </p:nvSpPr>
        <p:spPr>
          <a:xfrm>
            <a:off x="75025" y="665350"/>
            <a:ext cx="899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53906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Verdana"/>
              <a:buChar char="➔"/>
            </a:pPr>
            <a:r>
              <a:rPr lang="fr" sz="1600" b="1">
                <a:solidFill>
                  <a:schemeClr val="dk2"/>
                </a:solidFill>
                <a:highlight>
                  <a:schemeClr val="lt1"/>
                </a:highlight>
                <a:latin typeface="Verdana"/>
                <a:ea typeface="Verdana"/>
                <a:cs typeface="Verdana"/>
                <a:sym typeface="Verdana"/>
              </a:rPr>
              <a:t>Otto : le robot de serre de dépistage et de prévision des rendements</a:t>
            </a:r>
            <a:endParaRPr sz="1600" b="1">
              <a:solidFill>
                <a:srgbClr val="222222"/>
              </a:solidFill>
              <a:highlight>
                <a:schemeClr val="lt1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19" name="Google Shape;119;p4"/>
          <p:cNvGrpSpPr/>
          <p:nvPr/>
        </p:nvGrpSpPr>
        <p:grpSpPr>
          <a:xfrm>
            <a:off x="151273" y="1403547"/>
            <a:ext cx="5150898" cy="3063179"/>
            <a:chOff x="4686282" y="1092773"/>
            <a:chExt cx="3909600" cy="2768100"/>
          </a:xfrm>
        </p:grpSpPr>
        <p:sp>
          <p:nvSpPr>
            <p:cNvPr id="120" name="Google Shape;120;p4"/>
            <p:cNvSpPr/>
            <p:nvPr/>
          </p:nvSpPr>
          <p:spPr>
            <a:xfrm>
              <a:off x="4686282" y="1092773"/>
              <a:ext cx="3909600" cy="27681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4765956" y="1356965"/>
              <a:ext cx="3751800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22" name="Google Shape;122;p4"/>
          <p:cNvSpPr txBox="1"/>
          <p:nvPr/>
        </p:nvSpPr>
        <p:spPr>
          <a:xfrm>
            <a:off x="222577" y="1480625"/>
            <a:ext cx="50796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Partenariat Biobest, Ecoation et Bogaerts a abouti à un </a:t>
            </a: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robot autonome de dépistage de maladies/ravageurs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et de </a:t>
            </a: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prévision de rendement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pour les serres</a:t>
            </a:r>
            <a:r>
              <a:rPr lang="fr" i="0" u="none" strike="noStrike" cap="none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Verdana"/>
              <a:buChar char="❏"/>
            </a:pPr>
            <a:r>
              <a:rPr lang="fr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Equipements :</a:t>
            </a:r>
            <a:endParaRPr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Verdana"/>
              <a:buChar char="○"/>
            </a:pPr>
            <a:r>
              <a:rPr lang="fr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Caméra 360 “Virtual Walk’’ </a:t>
            </a:r>
            <a:endParaRPr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Verdana"/>
              <a:buChar char="○"/>
            </a:pPr>
            <a:r>
              <a:rPr lang="fr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“Plant Health Sensor” (détection de maladies et ravageurs tôt)</a:t>
            </a:r>
            <a:endParaRPr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Font typeface="Verdana"/>
              <a:buChar char="○"/>
            </a:pPr>
            <a:r>
              <a:rPr lang="fr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capteur de climat et de lumière</a:t>
            </a:r>
            <a:endParaRPr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86706" y="12344"/>
            <a:ext cx="557295" cy="557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6">
            <a:alphaModFix/>
          </a:blip>
          <a:srcRect l="14581" b="14581"/>
          <a:stretch/>
        </p:blipFill>
        <p:spPr>
          <a:xfrm>
            <a:off x="5632600" y="1179250"/>
            <a:ext cx="3349200" cy="1721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5" name="Google Shape;125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2625" y="3042400"/>
            <a:ext cx="3349200" cy="16016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/>
          <p:nvPr/>
        </p:nvSpPr>
        <p:spPr>
          <a:xfrm>
            <a:off x="94275" y="1887350"/>
            <a:ext cx="5223600" cy="2413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Actualité internationale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32" name="Google Shape;132;p5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5</a:t>
            </a:fld>
            <a:endParaRPr/>
          </a:p>
        </p:txBody>
      </p:sp>
      <p:sp>
        <p:nvSpPr>
          <p:cNvPr id="133" name="Google Shape;133;p5"/>
          <p:cNvSpPr txBox="1"/>
          <p:nvPr/>
        </p:nvSpPr>
        <p:spPr>
          <a:xfrm>
            <a:off x="20700" y="623338"/>
            <a:ext cx="910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0" y="4851000"/>
            <a:ext cx="4820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fr" sz="700"/>
              <a:t>Source : France Agrimer. 10/11/2022. </a:t>
            </a:r>
            <a:endParaRPr sz="7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64053" y="0"/>
            <a:ext cx="519941" cy="5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/>
        </p:nvSpPr>
        <p:spPr>
          <a:xfrm>
            <a:off x="0" y="744675"/>
            <a:ext cx="9026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Commerce des céréales et impact de la guerre en Ukraine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94275" y="1924238"/>
            <a:ext cx="52236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Révision à la </a:t>
            </a: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baisse des exportations ukrainiennes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pour 2022/2023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8,9 Mt de céréales (blé, orge et maïs) pour le moment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Prévision de 32 Mt de céréales pour 2022/2023 au lieu des 40 Mt habituelles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Maintien du couloir céréalier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: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Nécessaire pour le transport de marchandises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Incertain à cause de la Russie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6">
            <a:alphaModFix/>
          </a:blip>
          <a:srcRect t="13539"/>
          <a:stretch/>
        </p:blipFill>
        <p:spPr>
          <a:xfrm>
            <a:off x="5389650" y="1839700"/>
            <a:ext cx="3636450" cy="250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39" name="Google Shape;139;p5"/>
          <p:cNvSpPr txBox="1"/>
          <p:nvPr/>
        </p:nvSpPr>
        <p:spPr>
          <a:xfrm>
            <a:off x="5523900" y="1307550"/>
            <a:ext cx="3560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latin typeface="Verdana"/>
                <a:ea typeface="Verdana"/>
                <a:cs typeface="Verdana"/>
                <a:sym typeface="Verdana"/>
              </a:rPr>
              <a:t>Exportations de blé, orge et maïs de l’Ukraine au 4/11/2022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Actualité internationale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45" name="Google Shape;145;p6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6</a:t>
            </a:fld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91125" y="4321525"/>
            <a:ext cx="3971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9E9E9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0" y="744675"/>
            <a:ext cx="9026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Forte baisse de production d’agrumes d’Espagne compagne 2022/23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4682925" y="1458250"/>
            <a:ext cx="422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9" name="Google Shape;14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64053" y="0"/>
            <a:ext cx="519941" cy="519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6"/>
          <p:cNvGrpSpPr/>
          <p:nvPr/>
        </p:nvGrpSpPr>
        <p:grpSpPr>
          <a:xfrm>
            <a:off x="4062827" y="1248137"/>
            <a:ext cx="4842431" cy="3301513"/>
            <a:chOff x="4686282" y="1092773"/>
            <a:chExt cx="3909600" cy="2768100"/>
          </a:xfrm>
        </p:grpSpPr>
        <p:sp>
          <p:nvSpPr>
            <p:cNvPr id="151" name="Google Shape;151;p6"/>
            <p:cNvSpPr/>
            <p:nvPr/>
          </p:nvSpPr>
          <p:spPr>
            <a:xfrm>
              <a:off x="4686282" y="1092773"/>
              <a:ext cx="3909600" cy="27681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"/>
            <p:cNvSpPr txBox="1"/>
            <p:nvPr/>
          </p:nvSpPr>
          <p:spPr>
            <a:xfrm>
              <a:off x="4765178" y="1137472"/>
              <a:ext cx="3751800" cy="269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238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Verdana"/>
                <a:buChar char="❏"/>
              </a:pPr>
              <a:r>
                <a:rPr lang="fr" b="1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Baisse de production générale</a:t>
              </a: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 (-15% toute production)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❏"/>
              </a:pP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Oranges : 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914400" marR="0" lvl="1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○"/>
              </a:pP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-17% par rapport à la moyenne 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❏"/>
              </a:pP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Petits agrumes :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914400" lvl="1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○"/>
              </a:pP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-10% par rapport à la moyenne 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9144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❏"/>
              </a:pP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Causes : 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914400" lvl="1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○"/>
              </a:pPr>
              <a:r>
                <a:rPr lang="fr" b="1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Gelée et pluie</a:t>
              </a: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 : défavorable floraison et nouaison </a:t>
              </a:r>
              <a:endParaRPr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marL="914400" lvl="1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Verdana"/>
                <a:buChar char="○"/>
              </a:pPr>
              <a:r>
                <a:rPr lang="fr" b="1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Sécheresse</a:t>
              </a:r>
              <a:r>
                <a:rPr lang="fr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 : impact sur le développement des fruits </a:t>
              </a:r>
              <a:endParaRPr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153" name="Google Shape;153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988" y="1701125"/>
            <a:ext cx="3757963" cy="25033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54" name="Google Shape;154;p6"/>
          <p:cNvSpPr txBox="1"/>
          <p:nvPr/>
        </p:nvSpPr>
        <p:spPr>
          <a:xfrm>
            <a:off x="0" y="4914900"/>
            <a:ext cx="5392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FRuiTROP online. 07/11/2022.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Conjoncture économique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60" name="Google Shape;160;p7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7</a:t>
            </a:fld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32675" y="582000"/>
            <a:ext cx="8434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Malgré l’inflation, la consommation de légumes en conserve se maintient</a:t>
            </a:r>
            <a:r>
              <a:rPr lang="fr" b="1">
                <a:latin typeface="Verdana"/>
                <a:ea typeface="Verdana"/>
                <a:cs typeface="Verdana"/>
                <a:sym typeface="Verdana"/>
              </a:rPr>
              <a:t> </a:t>
            </a:r>
            <a:endParaRPr sz="1600" b="1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6938350" y="1479350"/>
            <a:ext cx="193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3" name="Google Shape;16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/>
          <p:nvPr/>
        </p:nvSpPr>
        <p:spPr>
          <a:xfrm>
            <a:off x="625800" y="1407088"/>
            <a:ext cx="4360800" cy="2693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Etude Kantar demandée par l’UPPIA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○"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Faire le point sur la consommation de légumes en conserve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Résultats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Verdana"/>
              <a:buChar char="○"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Chiffres stables</a:t>
            </a: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en volumes et en valeurs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Taux de pénétration de </a:t>
            </a: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99.9%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Fréquence d’achat de </a:t>
            </a: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34.3 actes/acheteurs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6">
            <a:alphaModFix/>
          </a:blip>
          <a:srcRect l="26845" r="26909"/>
          <a:stretch/>
        </p:blipFill>
        <p:spPr>
          <a:xfrm>
            <a:off x="5914275" y="1171775"/>
            <a:ext cx="2128276" cy="31640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6" name="Google Shape;166;p7"/>
          <p:cNvSpPr txBox="1"/>
          <p:nvPr/>
        </p:nvSpPr>
        <p:spPr>
          <a:xfrm>
            <a:off x="189225" y="4248475"/>
            <a:ext cx="4729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latin typeface="Verdana"/>
                <a:ea typeface="Verdana"/>
                <a:cs typeface="Verdana"/>
                <a:sym typeface="Verdana"/>
              </a:rPr>
              <a:t>UPPIA = Union professionnelle pour la promotion des industries de la conserve appertisée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0" y="4864075"/>
            <a:ext cx="5612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Réussir Fruits&amp;Légumes. 15/11/2022.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Conjoncture économique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73" name="Google Shape;173;p8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8</a:t>
            </a:fld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132675" y="725425"/>
            <a:ext cx="8434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6938350" y="1479350"/>
            <a:ext cx="193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166500" y="597775"/>
            <a:ext cx="8811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Internet, réseaux sociaux et applications sont des moteurs de consommation des fruits et légumes chez les jeunes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8"/>
          <p:cNvSpPr/>
          <p:nvPr/>
        </p:nvSpPr>
        <p:spPr>
          <a:xfrm>
            <a:off x="614425" y="1299950"/>
            <a:ext cx="3083400" cy="40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/>
        </p:nvSpPr>
        <p:spPr>
          <a:xfrm>
            <a:off x="614425" y="1274875"/>
            <a:ext cx="3083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erdana"/>
                <a:ea typeface="Verdana"/>
                <a:cs typeface="Verdana"/>
                <a:sym typeface="Verdana"/>
              </a:rPr>
              <a:t>Sondage Opinionway pour Interfel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0" name="Google Shape;18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575" y="2214737"/>
            <a:ext cx="4212377" cy="23937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81" name="Google Shape;181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72000" y="2157713"/>
            <a:ext cx="4432092" cy="25077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2" name="Google Shape;182;p8"/>
          <p:cNvSpPr txBox="1"/>
          <p:nvPr/>
        </p:nvSpPr>
        <p:spPr>
          <a:xfrm>
            <a:off x="847800" y="3551450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91%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3" name="Google Shape;183;p8"/>
          <p:cNvSpPr txBox="1"/>
          <p:nvPr/>
        </p:nvSpPr>
        <p:spPr>
          <a:xfrm>
            <a:off x="2140075" y="3551450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84%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3394638" y="3752625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65%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5289800" y="3551450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68%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6629150" y="3551450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62%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968500" y="3874550"/>
            <a:ext cx="706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solidFill>
                  <a:srgbClr val="434343"/>
                </a:solidFill>
                <a:latin typeface="Verdana"/>
                <a:ea typeface="Verdana"/>
                <a:cs typeface="Verdana"/>
                <a:sym typeface="Verdana"/>
              </a:rPr>
              <a:t>48%</a:t>
            </a:r>
            <a:endParaRPr sz="900" b="1">
              <a:solidFill>
                <a:srgbClr val="434343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4502925" y="1309125"/>
            <a:ext cx="4286100" cy="6960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4594725" y="1290650"/>
            <a:ext cx="41025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erdana"/>
                <a:ea typeface="Verdana"/>
                <a:cs typeface="Verdana"/>
                <a:sym typeface="Verdana"/>
              </a:rPr>
              <a:t>Réalisé sur un échantillon de 1008 personnes auprès de quotas de chaque catégorie d’âge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142575" y="4672575"/>
            <a:ext cx="7280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erdana"/>
                <a:ea typeface="Verdana"/>
                <a:cs typeface="Verdana"/>
                <a:sym typeface="Verdana"/>
              </a:rPr>
              <a:t>Source : Dolphin A., 11/2022.</a:t>
            </a:r>
            <a:r>
              <a:rPr lang="fr" sz="1500">
                <a:latin typeface="Verdana"/>
                <a:ea typeface="Verdana"/>
                <a:cs typeface="Verdana"/>
                <a:sym typeface="Verdana"/>
              </a:rPr>
              <a:t> 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934e8052b4_0_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Conjoncture économique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196" name="Google Shape;196;g1934e8052b4_0_2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9</a:t>
            </a:fld>
            <a:endParaRPr/>
          </a:p>
        </p:txBody>
      </p:sp>
      <p:sp>
        <p:nvSpPr>
          <p:cNvPr id="197" name="Google Shape;197;g1934e8052b4_0_2"/>
          <p:cNvSpPr txBox="1"/>
          <p:nvPr/>
        </p:nvSpPr>
        <p:spPr>
          <a:xfrm>
            <a:off x="132675" y="725425"/>
            <a:ext cx="8434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Google Shape;198;g1934e8052b4_0_2"/>
          <p:cNvSpPr txBox="1"/>
          <p:nvPr/>
        </p:nvSpPr>
        <p:spPr>
          <a:xfrm>
            <a:off x="6938350" y="1479350"/>
            <a:ext cx="193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9" name="Google Shape;199;g1934e8052b4_0_2"/>
          <p:cNvSpPr txBox="1"/>
          <p:nvPr/>
        </p:nvSpPr>
        <p:spPr>
          <a:xfrm>
            <a:off x="132675" y="611888"/>
            <a:ext cx="8811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Internet, réseaux sociaux et applications sont des moteurs de consommation des fruits et légumes chez les jeunes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0" name="Google Shape;200;g1934e8052b4_0_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34677" y="-1"/>
            <a:ext cx="57272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1934e8052b4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675" y="2178375"/>
            <a:ext cx="4451466" cy="2538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2" name="Google Shape;202;g1934e8052b4_0_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4145" y="2202375"/>
            <a:ext cx="4360855" cy="2478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3" name="Google Shape;203;g1934e8052b4_0_2"/>
          <p:cNvSpPr txBox="1"/>
          <p:nvPr/>
        </p:nvSpPr>
        <p:spPr>
          <a:xfrm>
            <a:off x="142575" y="4672575"/>
            <a:ext cx="7280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erdana"/>
                <a:ea typeface="Verdana"/>
                <a:cs typeface="Verdana"/>
                <a:sym typeface="Verdana"/>
              </a:rPr>
              <a:t>Source : Dolphin A., 11/2022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4" name="Google Shape;204;g1934e8052b4_0_2"/>
          <p:cNvSpPr/>
          <p:nvPr/>
        </p:nvSpPr>
        <p:spPr>
          <a:xfrm>
            <a:off x="614425" y="1299950"/>
            <a:ext cx="3083400" cy="400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1934e8052b4_0_2"/>
          <p:cNvSpPr txBox="1"/>
          <p:nvPr/>
        </p:nvSpPr>
        <p:spPr>
          <a:xfrm>
            <a:off x="614425" y="1274875"/>
            <a:ext cx="3083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erdana"/>
                <a:ea typeface="Verdana"/>
                <a:cs typeface="Verdana"/>
                <a:sym typeface="Verdana"/>
              </a:rPr>
              <a:t>Sondage Opinionway pour Interfel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g1934e8052b4_0_2"/>
          <p:cNvSpPr/>
          <p:nvPr/>
        </p:nvSpPr>
        <p:spPr>
          <a:xfrm>
            <a:off x="4502925" y="1309125"/>
            <a:ext cx="4286100" cy="6960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1934e8052b4_0_2"/>
          <p:cNvSpPr txBox="1"/>
          <p:nvPr/>
        </p:nvSpPr>
        <p:spPr>
          <a:xfrm>
            <a:off x="4594725" y="1290650"/>
            <a:ext cx="4102500" cy="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erdana"/>
                <a:ea typeface="Verdana"/>
                <a:cs typeface="Verdana"/>
                <a:sym typeface="Verdana"/>
              </a:rPr>
              <a:t>Réalisé sur un échantillon de 1008 personnes auprès de quotas de chaque catégorie d’âge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7774" y="1682818"/>
            <a:ext cx="3809826" cy="261923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3" name="Google Shape;213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Organisation et acteurs des filières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14" name="Google Shape;214;p10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10</a:t>
            </a:fld>
            <a:endParaRPr/>
          </a:p>
        </p:txBody>
      </p:sp>
      <p:sp>
        <p:nvSpPr>
          <p:cNvPr id="215" name="Google Shape;215;p10"/>
          <p:cNvSpPr txBox="1"/>
          <p:nvPr/>
        </p:nvSpPr>
        <p:spPr>
          <a:xfrm rot="10800000" flipH="1">
            <a:off x="4485325" y="2878400"/>
            <a:ext cx="25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6" name="Google Shape;21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05648" y="1"/>
            <a:ext cx="572677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0"/>
          <p:cNvSpPr txBox="1"/>
          <p:nvPr/>
        </p:nvSpPr>
        <p:spPr>
          <a:xfrm>
            <a:off x="0" y="572700"/>
            <a:ext cx="8459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Vers l’annulation de l’interdiction</a:t>
            </a:r>
            <a:r>
              <a:rPr lang="fr" sz="16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des emballa</a:t>
            </a: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ges plastiques pour les fruits et légumes ?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8" name="Google Shape;218;p10"/>
          <p:cNvGrpSpPr/>
          <p:nvPr/>
        </p:nvGrpSpPr>
        <p:grpSpPr>
          <a:xfrm>
            <a:off x="209950" y="1398823"/>
            <a:ext cx="4362093" cy="3316452"/>
            <a:chOff x="5046583" y="938110"/>
            <a:chExt cx="3579300" cy="3396264"/>
          </a:xfrm>
        </p:grpSpPr>
        <p:sp>
          <p:nvSpPr>
            <p:cNvPr id="219" name="Google Shape;219;p10"/>
            <p:cNvSpPr/>
            <p:nvPr/>
          </p:nvSpPr>
          <p:spPr>
            <a:xfrm>
              <a:off x="5046583" y="938110"/>
              <a:ext cx="3579300" cy="31020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5159540" y="1101574"/>
              <a:ext cx="3353400" cy="323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Audience publique au Conseil d’Etat le 14/11/2022 entre autres sur le décret du 08/10/2021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Rapporteure publique Céline Guibé a recommandé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“l’annulation totale”</a:t>
              </a: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 du décret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Décision du conseil d’Etat devant être rendue sous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3 semaines</a:t>
              </a:r>
              <a:endParaRPr b="1"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Intervention saluée par le président d’Interfel Laurent Grandin, mais restant prudent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221" name="Google Shape;221;p10"/>
          <p:cNvGrpSpPr/>
          <p:nvPr/>
        </p:nvGrpSpPr>
        <p:grpSpPr>
          <a:xfrm>
            <a:off x="4743325" y="1482263"/>
            <a:ext cx="4317488" cy="3192457"/>
            <a:chOff x="7557025" y="1100140"/>
            <a:chExt cx="3542700" cy="2766907"/>
          </a:xfrm>
        </p:grpSpPr>
        <p:sp>
          <p:nvSpPr>
            <p:cNvPr id="222" name="Google Shape;222;p10"/>
            <p:cNvSpPr/>
            <p:nvPr/>
          </p:nvSpPr>
          <p:spPr>
            <a:xfrm>
              <a:off x="7557025" y="1100140"/>
              <a:ext cx="3542700" cy="25197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0"/>
            <p:cNvSpPr txBox="1"/>
            <p:nvPr/>
          </p:nvSpPr>
          <p:spPr>
            <a:xfrm>
              <a:off x="7571382" y="1100146"/>
              <a:ext cx="3353400" cy="27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 b="1">
                  <a:latin typeface="Verdana"/>
                  <a:ea typeface="Verdana"/>
                  <a:cs typeface="Verdana"/>
                  <a:sym typeface="Verdana"/>
                </a:rPr>
                <a:t>Proposition d’Interfel : </a:t>
              </a:r>
              <a:endParaRPr sz="1300" b="1"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>
                  <a:latin typeface="Verdana"/>
                  <a:ea typeface="Verdana"/>
                  <a:cs typeface="Verdana"/>
                  <a:sym typeface="Verdana"/>
                </a:rPr>
                <a:t>“</a:t>
              </a:r>
              <a:r>
                <a:rPr lang="fr" sz="1300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Plutôt qu’un nième décret supplémentaire, c’est de s’appuyer sur la </a:t>
              </a:r>
              <a:r>
                <a:rPr lang="fr" sz="1300" b="1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directive de L’Union européenne sur l’emballage</a:t>
              </a:r>
              <a:r>
                <a:rPr lang="fr" sz="1300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 qui est en cours de révision. Son application offrirait un </a:t>
              </a:r>
              <a:r>
                <a:rPr lang="fr" sz="1300" b="1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cadre pragmatique et surtout homogène</a:t>
              </a:r>
              <a:r>
                <a:rPr lang="fr" sz="1300">
                  <a:solidFill>
                    <a:schemeClr val="dk2"/>
                  </a:solidFill>
                  <a:latin typeface="Verdana"/>
                  <a:ea typeface="Verdana"/>
                  <a:cs typeface="Verdana"/>
                  <a:sym typeface="Verdana"/>
                </a:rPr>
                <a:t> dans tous les Etats membres, ce qui éviterait les entraves injustifiées au marché unique et les distorsions de concurrence qui en découlent.</a:t>
              </a:r>
              <a:r>
                <a:rPr lang="fr" sz="1300">
                  <a:solidFill>
                    <a:schemeClr val="accent1"/>
                  </a:solidFill>
                  <a:latin typeface="Verdana"/>
                  <a:ea typeface="Verdana"/>
                  <a:cs typeface="Verdana"/>
                  <a:sym typeface="Verdana"/>
                </a:rPr>
                <a:t>”</a:t>
              </a:r>
              <a:endParaRPr sz="1300">
                <a:latin typeface="Verdana"/>
                <a:ea typeface="Verdana"/>
                <a:cs typeface="Verdana"/>
                <a:sym typeface="Verdan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24" name="Google Shape;224;p10"/>
          <p:cNvSpPr txBox="1"/>
          <p:nvPr/>
        </p:nvSpPr>
        <p:spPr>
          <a:xfrm>
            <a:off x="153075" y="4765150"/>
            <a:ext cx="7280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Gautier P. 15/11/2022.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Organisation et acteurs des filières  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30" name="Google Shape;230;p11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11</a:t>
            </a:fld>
            <a:endParaRPr/>
          </a:p>
        </p:txBody>
      </p:sp>
      <p:sp>
        <p:nvSpPr>
          <p:cNvPr id="231" name="Google Shape;231;p11"/>
          <p:cNvSpPr txBox="1"/>
          <p:nvPr/>
        </p:nvSpPr>
        <p:spPr>
          <a:xfrm rot="10800000" flipH="1">
            <a:off x="4485325" y="2878400"/>
            <a:ext cx="258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2" name="Google Shape;23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05648" y="1"/>
            <a:ext cx="572677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 txBox="1"/>
          <p:nvPr/>
        </p:nvSpPr>
        <p:spPr>
          <a:xfrm>
            <a:off x="501900" y="634725"/>
            <a:ext cx="6776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Verdana"/>
              <a:buChar char="➔"/>
            </a:pPr>
            <a:r>
              <a:rPr lang="fr" sz="1600" b="1">
                <a:latin typeface="Verdana"/>
                <a:ea typeface="Verdana"/>
                <a:cs typeface="Verdana"/>
                <a:sym typeface="Verdana"/>
              </a:rPr>
              <a:t>Certification HVE des pommes vendues par Mcdonald’s </a:t>
            </a:r>
            <a:endParaRPr sz="16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34" name="Google Shape;234;p11"/>
          <p:cNvGrpSpPr/>
          <p:nvPr/>
        </p:nvGrpSpPr>
        <p:grpSpPr>
          <a:xfrm>
            <a:off x="123409" y="1351320"/>
            <a:ext cx="4809863" cy="3454374"/>
            <a:chOff x="5046583" y="1052920"/>
            <a:chExt cx="3579300" cy="4701748"/>
          </a:xfrm>
        </p:grpSpPr>
        <p:sp>
          <p:nvSpPr>
            <p:cNvPr id="235" name="Google Shape;235;p11"/>
            <p:cNvSpPr/>
            <p:nvPr/>
          </p:nvSpPr>
          <p:spPr>
            <a:xfrm>
              <a:off x="5046583" y="1052920"/>
              <a:ext cx="3579300" cy="4327800"/>
            </a:xfrm>
            <a:prstGeom prst="roundRect">
              <a:avLst>
                <a:gd name="adj" fmla="val 16667"/>
              </a:avLst>
            </a:prstGeom>
            <a:solidFill>
              <a:srgbClr val="FFF2CC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1"/>
            <p:cNvSpPr txBox="1"/>
            <p:nvPr/>
          </p:nvSpPr>
          <p:spPr>
            <a:xfrm>
              <a:off x="5211870" y="1120568"/>
              <a:ext cx="3353400" cy="463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Partenariat entre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Mcdonald’s France, Florette Food Service et Cofruid’Oc</a:t>
              </a:r>
              <a:endParaRPr b="1"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Pommes provenant de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Vergers écoresponsables </a:t>
              </a: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depuis 2016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Maintenant certifiées HVE par un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accord tripartite de 3 ans</a:t>
              </a:r>
              <a:endParaRPr b="1"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Approvisionnement à la coopérative Cofruid’Oc certifiée à 90% en HVE 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457200" marR="0" lvl="0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Font typeface="Verdana"/>
                <a:buChar char="❏"/>
              </a:pP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1 300 tonnes</a:t>
              </a: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 sur les 1 600 achetées par Mcdonald’s soit </a:t>
              </a:r>
              <a:r>
                <a:rPr lang="fr" b="1">
                  <a:latin typeface="Verdana"/>
                  <a:ea typeface="Verdana"/>
                  <a:cs typeface="Verdana"/>
                  <a:sym typeface="Verdana"/>
                </a:rPr>
                <a:t>17,5 millions d’unités</a:t>
              </a:r>
              <a:r>
                <a:rPr lang="fr">
                  <a:latin typeface="Verdana"/>
                  <a:ea typeface="Verdana"/>
                  <a:cs typeface="Verdana"/>
                  <a:sym typeface="Verdana"/>
                </a:rPr>
                <a:t> vendues dans les 1 500 restaurants de la chaîne</a:t>
              </a:r>
              <a:endParaRPr>
                <a:latin typeface="Verdana"/>
                <a:ea typeface="Verdana"/>
                <a:cs typeface="Verdana"/>
                <a:sym typeface="Verdana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237" name="Google Shape;237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7600" y="1776927"/>
            <a:ext cx="3786422" cy="2603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8" name="Google Shape;238;p11"/>
          <p:cNvSpPr txBox="1"/>
          <p:nvPr/>
        </p:nvSpPr>
        <p:spPr>
          <a:xfrm>
            <a:off x="58550" y="4845200"/>
            <a:ext cx="1577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Douteau P. 11/2022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27 - Présentation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  <p:sp>
        <p:nvSpPr>
          <p:cNvPr id="245" name="Google Shape;245;p13"/>
          <p:cNvSpPr/>
          <p:nvPr/>
        </p:nvSpPr>
        <p:spPr>
          <a:xfrm>
            <a:off x="1148700" y="897263"/>
            <a:ext cx="6415800" cy="10137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27e conférence des Nations Unies sur les changements climatiques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Lieu : Charm el-Cheikh, Egypte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Date : 6 au 18 novembre 2022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6" name="Google Shape;24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4375" y="2431113"/>
            <a:ext cx="1903900" cy="17269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48" name="Google Shape;248;p13"/>
          <p:cNvSpPr txBox="1"/>
          <p:nvPr/>
        </p:nvSpPr>
        <p:spPr>
          <a:xfrm>
            <a:off x="0" y="4743300"/>
            <a:ext cx="871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COP27 SHARM EL-SHEIKH EGYPTE 2022.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9" name="Google Shape;24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16800" y="2226225"/>
            <a:ext cx="4063650" cy="2136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9490f59ee4_0_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27 - Programme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55" name="Google Shape;255;g19490f59ee4_0_7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13</a:t>
            </a:fld>
            <a:endParaRPr/>
          </a:p>
        </p:txBody>
      </p:sp>
      <p:pic>
        <p:nvPicPr>
          <p:cNvPr id="256" name="Google Shape;256;g19490f59ee4_0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19490f59ee4_0_7"/>
          <p:cNvSpPr txBox="1"/>
          <p:nvPr/>
        </p:nvSpPr>
        <p:spPr>
          <a:xfrm>
            <a:off x="0" y="4790300"/>
            <a:ext cx="871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UNFCCC, 2022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58" name="Google Shape;258;g19490f59ee4_0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275" y="734400"/>
            <a:ext cx="7473451" cy="42562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9490f59ee4_0_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27 - Objectifs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64" name="Google Shape;264;g19490f59ee4_0_18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14</a:t>
            </a:fld>
            <a:endParaRPr/>
          </a:p>
        </p:txBody>
      </p:sp>
      <p:pic>
        <p:nvPicPr>
          <p:cNvPr id="265" name="Google Shape;265;g19490f59ee4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19490f59ee4_0_18"/>
          <p:cNvSpPr txBox="1"/>
          <p:nvPr/>
        </p:nvSpPr>
        <p:spPr>
          <a:xfrm>
            <a:off x="0" y="4790300"/>
            <a:ext cx="871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Ministères de la Transition écologique et de la Cohésion des territoires et de la Transition énergétique, 2022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7" name="Google Shape;267;g19490f59ee4_0_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36250" y="582000"/>
            <a:ext cx="4458700" cy="43195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9398e1f95c_0_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27 - Bilan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73" name="Google Shape;273;g19398e1f95c_0_3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15</a:t>
            </a:fld>
            <a:endParaRPr/>
          </a:p>
        </p:txBody>
      </p:sp>
      <p:sp>
        <p:nvSpPr>
          <p:cNvPr id="274" name="Google Shape;274;g19398e1f95c_0_3"/>
          <p:cNvSpPr/>
          <p:nvPr/>
        </p:nvSpPr>
        <p:spPr>
          <a:xfrm>
            <a:off x="133875" y="740075"/>
            <a:ext cx="4438200" cy="2245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Objectif de limitation du réchauffement climatique à 1,5°C :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le même depuis 2015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réticence de certains pays pour qu’il soit marqué dans le texte final de la COP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Global Carbon Project affirme que c’est inatteignable pour 2100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5" name="Google Shape;275;g19398e1f95c_0_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19398e1f95c_0_3"/>
          <p:cNvSpPr/>
          <p:nvPr/>
        </p:nvSpPr>
        <p:spPr>
          <a:xfrm>
            <a:off x="4746175" y="740075"/>
            <a:ext cx="4317300" cy="22452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Compensation des dégâts causés par le changement climatique :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fonds financiers pour les pays en développement financés par les pays développés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engagement de 338 millions d’euros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g19398e1f95c_0_3"/>
          <p:cNvSpPr/>
          <p:nvPr/>
        </p:nvSpPr>
        <p:spPr>
          <a:xfrm>
            <a:off x="2309250" y="3217000"/>
            <a:ext cx="4525500" cy="17319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Réduction des émissions de CO2 :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pas de nouvelles ambitions par rapport à COP 26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-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certains pays ont renforcés leurs engagements 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g19398e1f95c_0_3"/>
          <p:cNvSpPr txBox="1"/>
          <p:nvPr/>
        </p:nvSpPr>
        <p:spPr>
          <a:xfrm>
            <a:off x="0" y="4527900"/>
            <a:ext cx="230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Sources :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France info. 18/11/2022.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OuestFrance . 20/11/2022. 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Le Monde. 20/11/2022. </a:t>
            </a: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9490f59ee4_0_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27 - Bilan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84" name="Google Shape;284;g19490f59ee4_0_37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16</a:t>
            </a:fld>
            <a:endParaRPr/>
          </a:p>
        </p:txBody>
      </p:sp>
      <p:sp>
        <p:nvSpPr>
          <p:cNvPr id="285" name="Google Shape;285;g19490f59ee4_0_37"/>
          <p:cNvSpPr/>
          <p:nvPr/>
        </p:nvSpPr>
        <p:spPr>
          <a:xfrm>
            <a:off x="322650" y="1720500"/>
            <a:ext cx="3869400" cy="17025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Focus sur l’agriculture le 12/11 : 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Pour la 1ère fois, création d’un pavillon Food Systems Pavilion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1 journée entière de conférences et discussions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6" name="Google Shape;286;g19490f59ee4_0_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19490f59ee4_0_37"/>
          <p:cNvPicPr preferRelativeResize="0"/>
          <p:nvPr/>
        </p:nvPicPr>
        <p:blipFill rotWithShape="1">
          <a:blip r:embed="rId6">
            <a:alphaModFix/>
          </a:blip>
          <a:srcRect l="29786" r="34472" b="6445"/>
          <a:stretch/>
        </p:blipFill>
        <p:spPr>
          <a:xfrm>
            <a:off x="5459450" y="680343"/>
            <a:ext cx="2697073" cy="3970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19490f59ee4_0_37"/>
          <p:cNvSpPr/>
          <p:nvPr/>
        </p:nvSpPr>
        <p:spPr>
          <a:xfrm>
            <a:off x="4445437" y="1321550"/>
            <a:ext cx="4366500" cy="2969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Sujets abordés : </a:t>
            </a:r>
            <a:endParaRPr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Retours d’expérience par 5 producteurs sur l’agriculture intelligente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Décarbonation de l’agriculture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Impacts des systèmes agronomiques sur le développement durable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❏"/>
            </a:pPr>
            <a:r>
              <a:rPr lang="fr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Systèmes de transformation agroalimentaire et bilan d’émissions de GES</a:t>
            </a:r>
            <a:endParaRPr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9" name="Google Shape;289;g19490f59ee4_0_37"/>
          <p:cNvSpPr txBox="1"/>
          <p:nvPr/>
        </p:nvSpPr>
        <p:spPr>
          <a:xfrm>
            <a:off x="122450" y="4815225"/>
            <a:ext cx="542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The World Farmers Organisation, 19/10/2022.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9490f59ee4_0_2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La COP 28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295" name="Google Shape;295;g19490f59ee4_0_27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17</a:t>
            </a:fld>
            <a:endParaRPr/>
          </a:p>
        </p:txBody>
      </p:sp>
      <p:pic>
        <p:nvPicPr>
          <p:cNvPr id="296" name="Google Shape;296;g19490f59ee4_0_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2000" y="0"/>
            <a:ext cx="581999" cy="58200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g19490f59ee4_0_27"/>
          <p:cNvSpPr/>
          <p:nvPr/>
        </p:nvSpPr>
        <p:spPr>
          <a:xfrm>
            <a:off x="1633950" y="801300"/>
            <a:ext cx="5876100" cy="9597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En novembre 2023 à Dubaï, Emirats Arabes Unis</a:t>
            </a:r>
            <a:endParaRPr sz="16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8" name="Google Shape;298;g19490f59ee4_0_27"/>
          <p:cNvPicPr preferRelativeResize="0"/>
          <p:nvPr/>
        </p:nvPicPr>
        <p:blipFill rotWithShape="1">
          <a:blip r:embed="rId6">
            <a:alphaModFix/>
          </a:blip>
          <a:srcRect l="23093" r="22196"/>
          <a:stretch/>
        </p:blipFill>
        <p:spPr>
          <a:xfrm>
            <a:off x="3122849" y="1923925"/>
            <a:ext cx="2946774" cy="3077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99" name="Google Shape;299;g19490f59ee4_0_27"/>
          <p:cNvSpPr txBox="1"/>
          <p:nvPr/>
        </p:nvSpPr>
        <p:spPr>
          <a:xfrm>
            <a:off x="73625" y="4815225"/>
            <a:ext cx="6058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latin typeface="Verdana"/>
                <a:ea typeface="Verdana"/>
                <a:cs typeface="Verdana"/>
                <a:sym typeface="Verdana"/>
              </a:rPr>
              <a:t>Source : Arabia Weather, 15/11/2022.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Agenda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6150600" y="2793721"/>
            <a:ext cx="2993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Vinitech-Sifel - Bordeaux </a:t>
            </a:r>
            <a:endParaRPr sz="12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6" name="Google Shape;306;p14"/>
          <p:cNvSpPr txBox="1"/>
          <p:nvPr/>
        </p:nvSpPr>
        <p:spPr>
          <a:xfrm>
            <a:off x="3675850" y="2579600"/>
            <a:ext cx="17754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29</a:t>
            </a:r>
            <a:r>
              <a:rPr lang="fr" sz="1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novembre</a:t>
            </a:r>
            <a:endParaRPr sz="12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1 décembre </a:t>
            </a:r>
            <a:endParaRPr sz="12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7" name="Google Shape;307;p14"/>
          <p:cNvSpPr/>
          <p:nvPr/>
        </p:nvSpPr>
        <p:spPr>
          <a:xfrm>
            <a:off x="5727840" y="1281693"/>
            <a:ext cx="146463" cy="719198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" name="Google Shape;308;p14"/>
          <p:cNvCxnSpPr/>
          <p:nvPr/>
        </p:nvCxnSpPr>
        <p:spPr>
          <a:xfrm rot="10800000">
            <a:off x="5510589" y="1281687"/>
            <a:ext cx="581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09" name="Google Shape;309;p14"/>
          <p:cNvGrpSpPr/>
          <p:nvPr/>
        </p:nvGrpSpPr>
        <p:grpSpPr>
          <a:xfrm>
            <a:off x="5510298" y="1954776"/>
            <a:ext cx="581244" cy="773237"/>
            <a:chOff x="4318975" y="1083450"/>
            <a:chExt cx="529800" cy="591250"/>
          </a:xfrm>
        </p:grpSpPr>
        <p:sp>
          <p:nvSpPr>
            <p:cNvPr id="310" name="Google Shape;310;p14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1" name="Google Shape;311;p14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12" name="Google Shape;312;p14"/>
          <p:cNvGrpSpPr/>
          <p:nvPr/>
        </p:nvGrpSpPr>
        <p:grpSpPr>
          <a:xfrm>
            <a:off x="5510298" y="2728088"/>
            <a:ext cx="581244" cy="1643320"/>
            <a:chOff x="4318975" y="1083450"/>
            <a:chExt cx="529800" cy="591250"/>
          </a:xfrm>
        </p:grpSpPr>
        <p:sp>
          <p:nvSpPr>
            <p:cNvPr id="313" name="Google Shape;313;p14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4" name="Google Shape;314;p14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15" name="Google Shape;315;p14"/>
          <p:cNvSpPr/>
          <p:nvPr/>
        </p:nvSpPr>
        <p:spPr>
          <a:xfrm rot="10800000">
            <a:off x="5623375" y="4292800"/>
            <a:ext cx="355200" cy="3069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67475" y="12"/>
            <a:ext cx="534975" cy="53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4"/>
          <p:cNvPicPr preferRelativeResize="0"/>
          <p:nvPr/>
        </p:nvPicPr>
        <p:blipFill rotWithShape="1">
          <a:blip r:embed="rId6">
            <a:alphaModFix amt="70000"/>
          </a:blip>
          <a:srcRect l="12316" r="25606"/>
          <a:stretch/>
        </p:blipFill>
        <p:spPr>
          <a:xfrm>
            <a:off x="0" y="582000"/>
            <a:ext cx="3775224" cy="4561499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4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18</a:t>
            </a:fld>
            <a:endParaRPr/>
          </a:p>
        </p:txBody>
      </p:sp>
      <p:sp>
        <p:nvSpPr>
          <p:cNvPr id="319" name="Google Shape;319;p14"/>
          <p:cNvSpPr txBox="1"/>
          <p:nvPr/>
        </p:nvSpPr>
        <p:spPr>
          <a:xfrm>
            <a:off x="3675852" y="1090788"/>
            <a:ext cx="17754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29 novembre </a:t>
            </a:r>
            <a:endParaRPr sz="12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0" name="Google Shape;320;p14"/>
          <p:cNvSpPr txBox="1"/>
          <p:nvPr/>
        </p:nvSpPr>
        <p:spPr>
          <a:xfrm>
            <a:off x="6091700" y="1090789"/>
            <a:ext cx="2993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highlight>
                  <a:schemeClr val="lt1"/>
                </a:highlight>
                <a:latin typeface="Verdana"/>
                <a:ea typeface="Verdana"/>
                <a:cs typeface="Verdana"/>
                <a:sym typeface="Verdana"/>
              </a:rPr>
              <a:t>Open Agrifood - Orléans</a:t>
            </a:r>
            <a:endParaRPr sz="10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p14"/>
          <p:cNvSpPr txBox="1"/>
          <p:nvPr/>
        </p:nvSpPr>
        <p:spPr>
          <a:xfrm>
            <a:off x="6091700" y="2372851"/>
            <a:ext cx="29931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dk2"/>
              </a:solidFill>
              <a:highlight>
                <a:schemeClr val="lt1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fr" sz="1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SIMA </a:t>
            </a:r>
            <a:endParaRPr sz="10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2" name="Google Shape;322;p14"/>
          <p:cNvSpPr txBox="1"/>
          <p:nvPr/>
        </p:nvSpPr>
        <p:spPr>
          <a:xfrm>
            <a:off x="6091700" y="1711675"/>
            <a:ext cx="29931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highlight>
                  <a:schemeClr val="lt1"/>
                </a:highlight>
                <a:latin typeface="Verdana"/>
                <a:ea typeface="Verdana"/>
                <a:cs typeface="Verdana"/>
                <a:sym typeface="Verdana"/>
              </a:rPr>
              <a:t>Rencontre technique légumes en AB - CITFL Balandran</a:t>
            </a:r>
            <a:endParaRPr sz="1500" b="0" i="0" u="none" strike="noStrike" cap="none">
              <a:solidFill>
                <a:srgbClr val="C47F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3" name="Google Shape;323;p14"/>
          <p:cNvSpPr txBox="1"/>
          <p:nvPr/>
        </p:nvSpPr>
        <p:spPr>
          <a:xfrm>
            <a:off x="4069975" y="1739375"/>
            <a:ext cx="1381500" cy="5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" sz="1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r>
              <a:rPr lang="fr" sz="1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9 novembre  </a:t>
            </a:r>
            <a:endParaRPr sz="1200" b="1" i="0" u="none" strike="noStrike" cap="none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24" name="Google Shape;324;p14"/>
          <p:cNvGrpSpPr/>
          <p:nvPr/>
        </p:nvGrpSpPr>
        <p:grpSpPr>
          <a:xfrm>
            <a:off x="5510423" y="3209233"/>
            <a:ext cx="581244" cy="1083643"/>
            <a:chOff x="4318975" y="1083450"/>
            <a:chExt cx="529800" cy="591250"/>
          </a:xfrm>
        </p:grpSpPr>
        <p:sp>
          <p:nvSpPr>
            <p:cNvPr id="325" name="Google Shape;325;p14"/>
            <p:cNvSpPr/>
            <p:nvPr/>
          </p:nvSpPr>
          <p:spPr>
            <a:xfrm>
              <a:off x="4517125" y="1086100"/>
              <a:ext cx="133500" cy="588600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6" name="Google Shape;326;p14"/>
            <p:cNvCxnSpPr/>
            <p:nvPr/>
          </p:nvCxnSpPr>
          <p:spPr>
            <a:xfrm rot="10800000">
              <a:off x="4318975" y="1083450"/>
              <a:ext cx="529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27" name="Google Shape;327;p14"/>
          <p:cNvSpPr/>
          <p:nvPr/>
        </p:nvSpPr>
        <p:spPr>
          <a:xfrm>
            <a:off x="4803925" y="2849225"/>
            <a:ext cx="146400" cy="2733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"/>
          <p:cNvSpPr/>
          <p:nvPr/>
        </p:nvSpPr>
        <p:spPr>
          <a:xfrm>
            <a:off x="311700" y="321475"/>
            <a:ext cx="8520600" cy="3587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5"/>
          <p:cNvSpPr txBox="1">
            <a:spLocks noGrp="1"/>
          </p:cNvSpPr>
          <p:nvPr>
            <p:ph type="title"/>
          </p:nvPr>
        </p:nvSpPr>
        <p:spPr>
          <a:xfrm>
            <a:off x="3702875" y="1085250"/>
            <a:ext cx="5019300" cy="16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fr" sz="3400">
                <a:solidFill>
                  <a:schemeClr val="lt1"/>
                </a:solidFill>
              </a:rPr>
              <a:t>Merci de votre attention ! </a:t>
            </a:r>
            <a:endParaRPr sz="3400">
              <a:solidFill>
                <a:schemeClr val="lt1"/>
              </a:solidFill>
            </a:endParaRPr>
          </a:p>
        </p:txBody>
      </p:sp>
      <p:pic>
        <p:nvPicPr>
          <p:cNvPr id="334" name="Google Shape;334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35851" y="4292774"/>
            <a:ext cx="1796450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5"/>
          <p:cNvSpPr txBox="1"/>
          <p:nvPr/>
        </p:nvSpPr>
        <p:spPr>
          <a:xfrm>
            <a:off x="3137100" y="4292775"/>
            <a:ext cx="2869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r" sz="30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Horti’Press</a:t>
            </a:r>
            <a:endParaRPr sz="3000" b="1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6" name="Google Shape;336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1700" y="4292775"/>
            <a:ext cx="1723179" cy="6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5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19</a:t>
            </a:fld>
            <a:endParaRPr/>
          </a:p>
        </p:txBody>
      </p:sp>
      <p:pic>
        <p:nvPicPr>
          <p:cNvPr id="338" name="Google Shape;338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2450" y="546275"/>
            <a:ext cx="2924202" cy="292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4440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9398e1f95c_0_32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8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highlight>
                  <a:schemeClr val="accent6"/>
                </a:highlight>
              </a:rPr>
              <a:t>Sources</a:t>
            </a:r>
            <a:endParaRPr>
              <a:highlight>
                <a:schemeClr val="accent6"/>
              </a:highlight>
            </a:endParaRPr>
          </a:p>
        </p:txBody>
      </p:sp>
      <p:sp>
        <p:nvSpPr>
          <p:cNvPr id="344" name="Google Shape;344;g19398e1f95c_0_32"/>
          <p:cNvSpPr txBox="1">
            <a:spLocks noGrp="1"/>
          </p:cNvSpPr>
          <p:nvPr>
            <p:ph type="sldNum" idx="12"/>
          </p:nvPr>
        </p:nvSpPr>
        <p:spPr>
          <a:xfrm>
            <a:off x="8625825" y="4652923"/>
            <a:ext cx="5487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"/>
              <a:t>20</a:t>
            </a:fld>
            <a:endParaRPr/>
          </a:p>
        </p:txBody>
      </p:sp>
      <p:sp>
        <p:nvSpPr>
          <p:cNvPr id="345" name="Google Shape;345;g19398e1f95c_0_32"/>
          <p:cNvSpPr txBox="1"/>
          <p:nvPr/>
        </p:nvSpPr>
        <p:spPr>
          <a:xfrm>
            <a:off x="0" y="582000"/>
            <a:ext cx="9144000" cy="41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Anone 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CTIFL. </a:t>
            </a: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L'anone, une curiosité exotique. 9/11/2022. Disponible à l’adresse :</a:t>
            </a:r>
            <a:r>
              <a:rPr lang="fr" sz="600" u="sng" dirty="0">
                <a:solidFill>
                  <a:schemeClr val="accent5"/>
                </a:solidFill>
              </a:rPr>
              <a:t> </a:t>
            </a:r>
            <a:r>
              <a:rPr lang="fr" sz="600" u="sng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https://www.ctifl.fr/l-anone-une-curiosite-exotique-detail-fruits-et-legumes-388</a:t>
            </a:r>
            <a:r>
              <a:rPr lang="fr" sz="600" u="sng" dirty="0">
                <a:solidFill>
                  <a:schemeClr val="accent5"/>
                </a:solidFill>
              </a:rPr>
              <a:t> </a:t>
            </a:r>
            <a:endParaRPr sz="600" u="sng" dirty="0">
              <a:solidFill>
                <a:schemeClr val="accent5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u="sng" dirty="0">
              <a:solidFill>
                <a:schemeClr val="accent5"/>
              </a:solidFill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Robot Otto 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HortiDaily. Otto: the IPM scouting and yield forecasting greenhouse robot. 10/11/2022. Disponible à l’adresse : </a:t>
            </a:r>
            <a:r>
              <a:rPr lang="fr" sz="600" u="sng" dirty="0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https://www.hortidaily.com/article/9476839/otto-the-ipm-scouting-and-yield-forecasting-greenhouse-robot/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Commerce des céréales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</a:rPr>
              <a:t> France Agrimer. Commerce des céréales : l’incertitude mer Noire persiste. 10/11/2022. Disponible </a:t>
            </a: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à l’adresse</a:t>
            </a:r>
            <a:r>
              <a:rPr lang="fr" sz="600" dirty="0">
                <a:solidFill>
                  <a:schemeClr val="dk2"/>
                </a:solidFill>
              </a:rPr>
              <a:t> :</a:t>
            </a:r>
            <a:endParaRPr sz="600" dirty="0"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u="sng" dirty="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https://www.franceagrimer.fr/Actualite/Conseils-specialises/Grandes-cultures/2022/Commerce-des-cereales-l-incertitude-mer-Noire-persiste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Récolte des agrumes 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FRuiTROP online. Récolte de petits agrumes et d’oranges d’Espagne 2022-2023. 7/11/2022. Disponible à l’adresse : </a:t>
            </a:r>
            <a:r>
              <a:rPr lang="fr" sz="600" u="sng" dirty="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https://www.fruitrop.com/Articles-par-theme/Bilans-et-previsions/2022/Recolte-de-petits-agrumes-et-d-oranges-d-Espagne-2022-23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Marchés des conserves 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Réussir Fruits&amp;Légumes. Inflation : “valeur refuge”, la conserve de légume se maintient. 15/11/2022. Disponible à l’adresse : </a:t>
            </a:r>
            <a:r>
              <a:rPr lang="fr" sz="600" u="sng" dirty="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https://www.reussir.fr/fruits-legumes/inflation-valeur-refuge-la-conserve-se-maintient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Algorithme et consommation 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Dolphin A., 2022. Comment consomment les jeunes face aux algorithmes. Végétable. Novembre 2022. N°404. p. 25.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Font typeface="Verdana"/>
              <a:buChar char="-"/>
            </a:pPr>
            <a:r>
              <a:rPr lang="fr" sz="600" b="1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Pommes HVE à McDonalds</a:t>
            </a:r>
            <a:endParaRPr sz="600" b="1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Douteau P. 2022. Des sachets de pomme HVE chez Mcdonald’s. Réussir Fruits et Légumes. Novembre 2022. N°432. p. 20.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Annulation de l’interdiction des emballages plastiques</a:t>
            </a:r>
            <a:endParaRPr sz="600"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Gautier P. 2022. Emballages plastiques : vers l’annulation de l’interdiction pour les fruits et légumes? Réussir Fruits et Légumes. 15/11/2022. Disponible à l’adresse :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u="sng" dirty="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https://www.reussir.fr/fruits-legumes/emballage-plastique-vers-l-annulation-de-l-interdiction-pour-les-fruits-et-legumes</a:t>
            </a: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SzPts val="600"/>
              <a:buFont typeface="Verdana"/>
              <a:buChar char="-"/>
            </a:pPr>
            <a:r>
              <a:rPr lang="fr" sz="600" b="1" dirty="0">
                <a:latin typeface="Verdana"/>
                <a:ea typeface="Verdana"/>
                <a:cs typeface="Verdana"/>
                <a:sym typeface="Verdana"/>
              </a:rPr>
              <a:t>COP 27</a:t>
            </a: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  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France info. COP27 :quel bilan au terme de ce nouveau sommet pour le climat ? 18/11/2022.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9"/>
              </a:rPr>
              <a:t>https://www.francetvinfo.fr/monde/environnement/cop/cop27-quel-bilan-au-terme-de-ce-nouveau-sommet-pour-le-climat_5484864.html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COP27 SHARM EL-SHEIKH EGYPTE 2022. COP27 Presidency Vision - Thematic days.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0"/>
              </a:rPr>
              <a:t>https://www.cop27.eg/#/presidency/events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OuestFrance . Cop27. Dégâts climatiques, émission de CO2 … Ce qu’il faut retenir de l’accord final. 20/11/2022.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1"/>
              </a:rPr>
              <a:t>https://www.ouest-france.fr/environnement/cop21/la-cop27-se-termine-sur-un-bilan-contraste-l-ue-et-l-onu-decues-dcd1291c-689b-11ed-a603-4a3131a74a26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Le Monde. A la COP27, un accord historique sur l’aide aux pays pauvres, mais pas d’accélération de la  lutte contre le réchauffement. 20/11/2022.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2"/>
              </a:rPr>
              <a:t>https://www.lemonde.fr/planete/article/2022/11/20/a-la-cop27-un-accord-historique-sur-l-aide-aux-pays-pauvres-mais-pas-d-acceleration-dans-la-lutte-contre-le-rechauffement_6150719_3244.html</a:t>
            </a:r>
            <a:endParaRPr sz="6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latin typeface="Verdana"/>
                <a:ea typeface="Verdana"/>
                <a:cs typeface="Verdana"/>
                <a:sym typeface="Verdana"/>
              </a:rPr>
              <a:t>UNFCC, 2022. </a:t>
            </a:r>
            <a:r>
              <a:rPr lang="fr" sz="600" dirty="0">
                <a:solidFill>
                  <a:srgbClr val="1A1A1C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Le programme de la COP 27 des champions de haut niveau et du programme de partenariat de Marrakech est publié. 02/08/2022. Disponible à l’adresse : </a:t>
            </a:r>
            <a:r>
              <a:rPr lang="fr" sz="600" u="sng" dirty="0">
                <a:solidFill>
                  <a:schemeClr val="hlink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  <a:hlinkClick r:id="rId13"/>
              </a:rPr>
              <a:t>https://unfccc.int/fr/news/le-programme-de-la-cop-27-des-champions-de-haut-niveau-et-du-programme-de-partenariat-de-marrakech</a:t>
            </a:r>
            <a:r>
              <a:rPr lang="fr" sz="600" dirty="0">
                <a:solidFill>
                  <a:srgbClr val="1A1A1C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 dirty="0">
              <a:solidFill>
                <a:srgbClr val="1A1A1C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Ministères de la Transition écologique et de la Cohésion des territoires et de la Transition énergétique, 2022. Présentation de la COP 27.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4"/>
              </a:rPr>
              <a:t>https://www.ecologie.gouv.fr/cop27</a:t>
            </a: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The World Farmers Organisation, 19/10/2022. </a:t>
            </a:r>
            <a:r>
              <a:rPr lang="fr" sz="600" dirty="0">
                <a:solidFill>
                  <a:schemeClr val="dk2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The World Farmers brings their strong voice to COP 27 in Sharm El-Sheikh. Disponible à l’adresse : </a:t>
            </a:r>
            <a:endParaRPr sz="600" dirty="0">
              <a:solidFill>
                <a:schemeClr val="dk2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5"/>
              </a:rPr>
              <a:t>https://www.wfo-oma.org/fr/wfo_news/the-world-farmers-brings-their-strong-voice-to-cop-27-in-sharm-el-sheikh/#</a:t>
            </a: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Arabia Weather, 15/11/2022. </a:t>
            </a:r>
            <a:r>
              <a:rPr lang="fr" sz="600" dirty="0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Que signifie choisir les Emirats Arabes Unis pour accueillir la COP 28 ? Disponible à l’adresse : </a:t>
            </a:r>
            <a:r>
              <a:rPr lang="fr" sz="6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6"/>
              </a:rPr>
              <a:t>https://www.arabiaweather.com/fr/content/que-signifie-choisir-les-emirats-arabes-unis-pour-accueillir-la-cop-28-</a:t>
            </a:r>
            <a:r>
              <a:rPr lang="fr" sz="600" dirty="0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600" dirty="0">
              <a:solidFill>
                <a:srgbClr val="1A1A1C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1555</Words>
  <Application>Microsoft Office PowerPoint</Application>
  <PresentationFormat>Affichage à l'écran (16:9)</PresentationFormat>
  <Paragraphs>239</Paragraphs>
  <Slides>20</Slides>
  <Notes>20</Notes>
  <HiddenSlides>0</HiddenSlides>
  <MMClips>19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Verdana</vt:lpstr>
      <vt:lpstr>Roboto Thin</vt:lpstr>
      <vt:lpstr>Source Sans Pro</vt:lpstr>
      <vt:lpstr>Raleway</vt:lpstr>
      <vt:lpstr>Arial</vt:lpstr>
      <vt:lpstr>Plum</vt:lpstr>
      <vt:lpstr>HORTI’PRESS… la revue de presse horticole  par les étudiants I2PH et FHI</vt:lpstr>
      <vt:lpstr>Ordre du jour</vt:lpstr>
      <vt:lpstr>Innovation produit</vt:lpstr>
      <vt:lpstr>Innovation technologique</vt:lpstr>
      <vt:lpstr>Actualité internationale  </vt:lpstr>
      <vt:lpstr>Actualité internationale  </vt:lpstr>
      <vt:lpstr>Conjoncture économique  </vt:lpstr>
      <vt:lpstr>Conjoncture économique  </vt:lpstr>
      <vt:lpstr>Conjoncture économique  </vt:lpstr>
      <vt:lpstr>Organisation et acteurs des filières  </vt:lpstr>
      <vt:lpstr>Organisation et acteurs des filières  </vt:lpstr>
      <vt:lpstr>La COP 27 - Présentation</vt:lpstr>
      <vt:lpstr>La COP 27 - Programme</vt:lpstr>
      <vt:lpstr>La COP 27 - Objectifs</vt:lpstr>
      <vt:lpstr>La COP 27 - Bilan</vt:lpstr>
      <vt:lpstr>La COP 27 - Bilan</vt:lpstr>
      <vt:lpstr>La COP 28</vt:lpstr>
      <vt:lpstr>Agenda</vt:lpstr>
      <vt:lpstr>Merci de votre attention ! 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HORTI’PRESS… la revue de presse horticole  par les étudiants I2PH et FHI</dc:title>
  <dc:creator>Cérès ANDRES</dc:creator>
  <cp:lastModifiedBy>Moi</cp:lastModifiedBy>
  <cp:revision>3</cp:revision>
  <dcterms:modified xsi:type="dcterms:W3CDTF">2022-11-22T13:11:48Z</dcterms:modified>
</cp:coreProperties>
</file>