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ileron" panose="020B0604020202020204" charset="0"/>
      <p:regular r:id="rId21"/>
    </p:embeddedFont>
    <p:embeddedFont>
      <p:font typeface="Aileron Bold" panose="020B0604020202020204" charset="0"/>
      <p:regular r:id="rId22"/>
    </p:embeddedFont>
    <p:embeddedFont>
      <p:font typeface="DM Serif Display" pitchFamily="2" charset="0"/>
      <p:regular r:id="rId23"/>
      <p:italic r:id="rId24"/>
    </p:embeddedFont>
    <p:embeddedFont>
      <p:font typeface="DM Serif Display Italics" panose="020B0604020202020204" charset="0"/>
      <p:regular r:id="rId25"/>
    </p:embeddedFont>
    <p:embeddedFont>
      <p:font typeface="Neue Machina" panose="020B0604020202020204" charset="0"/>
      <p:regular r:id="rId26"/>
    </p:embeddedFont>
    <p:embeddedFont>
      <p:font typeface="Neue Machina Ultra-Bold" panose="020B0604020202020204" charset="0"/>
      <p:regular r:id="rId27"/>
    </p:embeddedFont>
    <p:embeddedFont>
      <p:font typeface="Playfair Display" panose="00000500000000000000" pitchFamily="2" charset="0"/>
      <p:regular r:id="rId28"/>
      <p:bold r:id="rId29"/>
      <p:italic r:id="rId30"/>
      <p:boldItalic r:id="rId31"/>
    </p:embeddedFont>
    <p:embeddedFont>
      <p:font typeface="Playfair Display Bold" panose="00000800000000000000" charset="0"/>
      <p:regular r:id="rId32"/>
    </p:embeddedFont>
    <p:embeddedFont>
      <p:font typeface="Public Sans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DFCF1-E9EA-46CB-BD0B-829059187916}" v="1" dt="2024-12-03T12:31:15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microsoft.com/office/2015/10/relationships/revisionInfo" Target="revisionInfo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éo Dromer" userId="731ec9f3-2696-4524-a435-d64e3e92f4d5" providerId="ADAL" clId="{F1FDFCF1-E9EA-46CB-BD0B-829059187916}"/>
    <pc:docChg chg="modSld">
      <pc:chgData name="Mathéo Dromer" userId="731ec9f3-2696-4524-a435-d64e3e92f4d5" providerId="ADAL" clId="{F1FDFCF1-E9EA-46CB-BD0B-829059187916}" dt="2024-12-03T12:31:15.725" v="0"/>
      <pc:docMkLst>
        <pc:docMk/>
      </pc:docMkLst>
      <pc:sldChg chg="addSp modSp">
        <pc:chgData name="Mathéo Dromer" userId="731ec9f3-2696-4524-a435-d64e3e92f4d5" providerId="ADAL" clId="{F1FDFCF1-E9EA-46CB-BD0B-829059187916}" dt="2024-12-03T12:31:15.725" v="0"/>
        <pc:sldMkLst>
          <pc:docMk/>
          <pc:sldMk cId="0" sldId="256"/>
        </pc:sldMkLst>
        <pc:picChg chg="add mod">
          <ac:chgData name="Mathéo Dromer" userId="731ec9f3-2696-4524-a435-d64e3e92f4d5" providerId="ADAL" clId="{F1FDFCF1-E9EA-46CB-BD0B-829059187916}" dt="2024-12-03T12:31:15.725" v="0"/>
          <ac:picMkLst>
            <pc:docMk/>
            <pc:sldMk cId="0" sldId="256"/>
            <ac:picMk id="14" creationId="{35AB353D-0750-75A9-08B6-EAAB55E28EE2}"/>
          </ac:picMkLst>
        </pc:picChg>
      </pc:sldChg>
      <pc:sldChg chg="addSp modSp">
        <pc:chgData name="Mathéo Dromer" userId="731ec9f3-2696-4524-a435-d64e3e92f4d5" providerId="ADAL" clId="{F1FDFCF1-E9EA-46CB-BD0B-829059187916}" dt="2024-12-03T12:31:15.725" v="0"/>
        <pc:sldMkLst>
          <pc:docMk/>
          <pc:sldMk cId="0" sldId="257"/>
        </pc:sldMkLst>
        <pc:picChg chg="add mod">
          <ac:chgData name="Mathéo Dromer" userId="731ec9f3-2696-4524-a435-d64e3e92f4d5" providerId="ADAL" clId="{F1FDFCF1-E9EA-46CB-BD0B-829059187916}" dt="2024-12-03T12:31:15.725" v="0"/>
          <ac:picMkLst>
            <pc:docMk/>
            <pc:sldMk cId="0" sldId="257"/>
            <ac:picMk id="8" creationId="{39118B41-271D-B42A-3495-0AA67FCC5C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svg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sv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1809" y="642868"/>
            <a:ext cx="17128273" cy="9634654"/>
          </a:xfrm>
          <a:prstGeom prst="rect">
            <a:avLst/>
          </a:prstGeom>
          <a:solidFill>
            <a:srgbClr val="F4F3EE"/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3691" y="6192731"/>
            <a:ext cx="3543166" cy="1873449"/>
          </a:xfrm>
          <a:custGeom>
            <a:avLst/>
            <a:gdLst/>
            <a:ahLst/>
            <a:cxnLst/>
            <a:rect l="l" t="t" r="r" b="b"/>
            <a:pathLst>
              <a:path w="3543166" h="1873449">
                <a:moveTo>
                  <a:pt x="0" y="0"/>
                </a:moveTo>
                <a:lnTo>
                  <a:pt x="3543166" y="0"/>
                </a:lnTo>
                <a:lnTo>
                  <a:pt x="3543166" y="1873449"/>
                </a:lnTo>
                <a:lnTo>
                  <a:pt x="0" y="1873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5309979" y="15983"/>
            <a:ext cx="2969142" cy="2809550"/>
          </a:xfrm>
          <a:custGeom>
            <a:avLst/>
            <a:gdLst/>
            <a:ahLst/>
            <a:cxnLst/>
            <a:rect l="l" t="t" r="r" b="b"/>
            <a:pathLst>
              <a:path w="2969142" h="2809550">
                <a:moveTo>
                  <a:pt x="0" y="0"/>
                </a:moveTo>
                <a:lnTo>
                  <a:pt x="2969142" y="0"/>
                </a:lnTo>
                <a:lnTo>
                  <a:pt x="2969142" y="2809550"/>
                </a:lnTo>
                <a:lnTo>
                  <a:pt x="0" y="28095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128812" y="937809"/>
            <a:ext cx="4556792" cy="1887724"/>
          </a:xfrm>
          <a:custGeom>
            <a:avLst/>
            <a:gdLst/>
            <a:ahLst/>
            <a:cxnLst/>
            <a:rect l="l" t="t" r="r" b="b"/>
            <a:pathLst>
              <a:path w="4556792" h="1887724">
                <a:moveTo>
                  <a:pt x="0" y="0"/>
                </a:moveTo>
                <a:lnTo>
                  <a:pt x="4556792" y="0"/>
                </a:lnTo>
                <a:lnTo>
                  <a:pt x="4556792" y="1887724"/>
                </a:lnTo>
                <a:lnTo>
                  <a:pt x="0" y="18877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5685604" y="3785312"/>
            <a:ext cx="8529033" cy="3344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57"/>
              </a:lnSpc>
            </a:pPr>
            <a:r>
              <a:rPr lang="en-US" sz="13571" spc="-841">
                <a:solidFill>
                  <a:srgbClr val="3030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REVUE DE PRESSE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85604" y="7877306"/>
            <a:ext cx="6141625" cy="330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2"/>
              </a:lnSpc>
              <a:spcBef>
                <a:spcPct val="0"/>
              </a:spcBef>
            </a:pPr>
            <a:r>
              <a:rPr lang="en-US" sz="1873" spc="346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NUMERO 4 - SEMAINES 47 ET 48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45041" y="9617323"/>
            <a:ext cx="11764375" cy="66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1873" spc="346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CHESSA MINA, DROMER MATHÉO, GAUTIER GARANCE, GOUFIER CLARA</a:t>
            </a:r>
          </a:p>
          <a:p>
            <a:pPr algn="ctr">
              <a:lnSpc>
                <a:spcPts val="2622"/>
              </a:lnSpc>
              <a:spcBef>
                <a:spcPct val="0"/>
              </a:spcBef>
            </a:pPr>
            <a:endParaRPr lang="en-US" sz="1873" spc="346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685604" y="7205655"/>
            <a:ext cx="2691517" cy="346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1"/>
              </a:lnSpc>
            </a:pPr>
            <a:r>
              <a:rPr lang="en-US" sz="2809" spc="-174">
                <a:solidFill>
                  <a:srgbClr val="3030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 décembre 2024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35AB353D-0750-75A9-08B6-EAAB55E28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266613" t="-266613" r="-266613" b="-266613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20"/>
    </mc:Choice>
    <mc:Fallback>
      <p:transition spd="slow" advTm="44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41403" y="4640263"/>
            <a:ext cx="8405511" cy="1263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99"/>
              </a:lnSpc>
            </a:pPr>
            <a:r>
              <a:rPr lang="en-US" sz="9999" b="1" spc="-619">
                <a:solidFill>
                  <a:srgbClr val="3030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FILIÈRE</a:t>
            </a:r>
          </a:p>
        </p:txBody>
      </p:sp>
      <p:sp>
        <p:nvSpPr>
          <p:cNvPr id="3" name="Freeform 3"/>
          <p:cNvSpPr/>
          <p:nvPr/>
        </p:nvSpPr>
        <p:spPr>
          <a:xfrm>
            <a:off x="16744526" y="1178558"/>
            <a:ext cx="3086948" cy="3032926"/>
          </a:xfrm>
          <a:custGeom>
            <a:avLst/>
            <a:gdLst/>
            <a:ahLst/>
            <a:cxnLst/>
            <a:rect l="l" t="t" r="r" b="b"/>
            <a:pathLst>
              <a:path w="3086948" h="3032926">
                <a:moveTo>
                  <a:pt x="0" y="0"/>
                </a:moveTo>
                <a:lnTo>
                  <a:pt x="3086948" y="0"/>
                </a:lnTo>
                <a:lnTo>
                  <a:pt x="3086948" y="3032926"/>
                </a:lnTo>
                <a:lnTo>
                  <a:pt x="0" y="30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697175" y="5667403"/>
            <a:ext cx="2753329" cy="1748364"/>
          </a:xfrm>
          <a:custGeom>
            <a:avLst/>
            <a:gdLst/>
            <a:ahLst/>
            <a:cxnLst/>
            <a:rect l="l" t="t" r="r" b="b"/>
            <a:pathLst>
              <a:path w="2753329" h="1748364">
                <a:moveTo>
                  <a:pt x="0" y="0"/>
                </a:moveTo>
                <a:lnTo>
                  <a:pt x="2753329" y="0"/>
                </a:lnTo>
                <a:lnTo>
                  <a:pt x="2753329" y="1748364"/>
                </a:lnTo>
                <a:lnTo>
                  <a:pt x="0" y="174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4419880" y="3969513"/>
            <a:ext cx="2507001" cy="219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4"/>
              </a:lnSpc>
            </a:pPr>
            <a:r>
              <a:rPr lang="en-US" sz="17291" spc="-1072">
                <a:solidFill>
                  <a:srgbClr val="3030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78346" y="1730880"/>
            <a:ext cx="5780954" cy="2979840"/>
          </a:xfrm>
          <a:custGeom>
            <a:avLst/>
            <a:gdLst/>
            <a:ahLst/>
            <a:cxnLst/>
            <a:rect l="l" t="t" r="r" b="b"/>
            <a:pathLst>
              <a:path w="5780954" h="2979840">
                <a:moveTo>
                  <a:pt x="0" y="0"/>
                </a:moveTo>
                <a:lnTo>
                  <a:pt x="5780954" y="0"/>
                </a:lnTo>
                <a:lnTo>
                  <a:pt x="5780954" y="2979840"/>
                </a:lnTo>
                <a:lnTo>
                  <a:pt x="0" y="297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62" r="-9541" b="-1110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6811138" y="1527936"/>
            <a:ext cx="3239474" cy="3182784"/>
          </a:xfrm>
          <a:custGeom>
            <a:avLst/>
            <a:gdLst/>
            <a:ahLst/>
            <a:cxnLst/>
            <a:rect l="l" t="t" r="r" b="b"/>
            <a:pathLst>
              <a:path w="3239474" h="3182784">
                <a:moveTo>
                  <a:pt x="0" y="0"/>
                </a:moveTo>
                <a:lnTo>
                  <a:pt x="3239474" y="0"/>
                </a:lnTo>
                <a:lnTo>
                  <a:pt x="3239474" y="3182784"/>
                </a:lnTo>
                <a:lnTo>
                  <a:pt x="0" y="3182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1585533" y="7142039"/>
            <a:ext cx="2753329" cy="1748364"/>
          </a:xfrm>
          <a:custGeom>
            <a:avLst/>
            <a:gdLst/>
            <a:ahLst/>
            <a:cxnLst/>
            <a:rect l="l" t="t" r="r" b="b"/>
            <a:pathLst>
              <a:path w="2753329" h="1748364">
                <a:moveTo>
                  <a:pt x="0" y="0"/>
                </a:moveTo>
                <a:lnTo>
                  <a:pt x="2753328" y="0"/>
                </a:lnTo>
                <a:lnTo>
                  <a:pt x="2753328" y="1748363"/>
                </a:lnTo>
                <a:lnTo>
                  <a:pt x="0" y="1748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5400000">
            <a:off x="1212895" y="7064817"/>
            <a:ext cx="997137" cy="888359"/>
          </a:xfrm>
          <a:custGeom>
            <a:avLst/>
            <a:gdLst/>
            <a:ahLst/>
            <a:cxnLst/>
            <a:rect l="l" t="t" r="r" b="b"/>
            <a:pathLst>
              <a:path w="997137" h="888359">
                <a:moveTo>
                  <a:pt x="0" y="0"/>
                </a:moveTo>
                <a:lnTo>
                  <a:pt x="997137" y="0"/>
                </a:lnTo>
                <a:lnTo>
                  <a:pt x="997137" y="888359"/>
                </a:lnTo>
                <a:lnTo>
                  <a:pt x="0" y="888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679490" y="428942"/>
            <a:ext cx="1486492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Les agriculteurs VS l’INRAE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9490" y="1819963"/>
            <a:ext cx="392132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Jeudi 28 novembre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9490" y="2696925"/>
            <a:ext cx="221027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Pourquoi 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9490" y="2858811"/>
            <a:ext cx="14641450" cy="171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90"/>
              </a:lnSpc>
            </a:pPr>
            <a:endParaRPr/>
          </a:p>
          <a:p>
            <a:pPr marL="647700" lvl="1" indent="-323850" algn="l">
              <a:lnSpc>
                <a:spcPts val="459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 Contraintes et pas de moyens de produire</a:t>
            </a:r>
          </a:p>
          <a:p>
            <a:pPr marL="647700" lvl="1" indent="-323850" algn="l">
              <a:lnSpc>
                <a:spcPts val="459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 Aucune solution à l’échelle de l’exploitation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909" y="5114953"/>
            <a:ext cx="277641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Chronologie: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7284" y="5772178"/>
            <a:ext cx="15788862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Quelques heures avant la rencontre prévue entre la ministre de l'Agriculture et le président de l'Inrae.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348157" y="7620028"/>
            <a:ext cx="1567015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 Rôle de l'Institut, contraintes administratives  </a:t>
            </a:r>
          </a:p>
        </p:txBody>
      </p:sp>
      <p:sp>
        <p:nvSpPr>
          <p:cNvPr id="13" name="Freeform 13"/>
          <p:cNvSpPr/>
          <p:nvPr/>
        </p:nvSpPr>
        <p:spPr>
          <a:xfrm rot="5400000">
            <a:off x="1113406" y="8347704"/>
            <a:ext cx="997137" cy="888359"/>
          </a:xfrm>
          <a:custGeom>
            <a:avLst/>
            <a:gdLst/>
            <a:ahLst/>
            <a:cxnLst/>
            <a:rect l="l" t="t" r="r" b="b"/>
            <a:pathLst>
              <a:path w="997137" h="888359">
                <a:moveTo>
                  <a:pt x="0" y="0"/>
                </a:moveTo>
                <a:lnTo>
                  <a:pt x="997137" y="0"/>
                </a:lnTo>
                <a:lnTo>
                  <a:pt x="997137" y="888359"/>
                </a:lnTo>
                <a:lnTo>
                  <a:pt x="0" y="888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2292393" y="8686800"/>
            <a:ext cx="15725914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Critiques ne rendent pas compte des résultats des équipes. 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Travailler « en appui du monde agricole », trouver des solutions durables.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37371" y="4782848"/>
            <a:ext cx="10513241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spc="-142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SOURCE PHOTO :  AFP.COM/GREGOIRE CAMPIONE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44526" y="1178558"/>
            <a:ext cx="3086948" cy="3032926"/>
          </a:xfrm>
          <a:custGeom>
            <a:avLst/>
            <a:gdLst/>
            <a:ahLst/>
            <a:cxnLst/>
            <a:rect l="l" t="t" r="r" b="b"/>
            <a:pathLst>
              <a:path w="3086948" h="3032926">
                <a:moveTo>
                  <a:pt x="0" y="0"/>
                </a:moveTo>
                <a:lnTo>
                  <a:pt x="3086948" y="0"/>
                </a:lnTo>
                <a:lnTo>
                  <a:pt x="3086948" y="3032926"/>
                </a:lnTo>
                <a:lnTo>
                  <a:pt x="0" y="30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1376664" y="9258300"/>
            <a:ext cx="2753329" cy="1748364"/>
          </a:xfrm>
          <a:custGeom>
            <a:avLst/>
            <a:gdLst/>
            <a:ahLst/>
            <a:cxnLst/>
            <a:rect l="l" t="t" r="r" b="b"/>
            <a:pathLst>
              <a:path w="2753329" h="1748364">
                <a:moveTo>
                  <a:pt x="0" y="0"/>
                </a:moveTo>
                <a:lnTo>
                  <a:pt x="2753328" y="0"/>
                </a:lnTo>
                <a:lnTo>
                  <a:pt x="2753328" y="1748364"/>
                </a:lnTo>
                <a:lnTo>
                  <a:pt x="0" y="174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679490" y="2447925"/>
            <a:ext cx="16259744" cy="681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5 millions de sapins coupés par an pour 5 000 hectares de culture</a:t>
            </a:r>
          </a:p>
          <a:p>
            <a:pPr algn="l">
              <a:lnSpc>
                <a:spcPts val="2100"/>
              </a:lnSpc>
            </a:pPr>
            <a:endParaRPr lang="en-US" sz="2999" b="1">
              <a:solidFill>
                <a:srgbClr val="000000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Imaginés par Manuel Rucar : Les ranchs de Noël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Ne plus couper le sapin mais le déplanter pour le ramener chez soi avec son appareil racinaire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23 variétés possibles</a:t>
            </a:r>
          </a:p>
          <a:p>
            <a:pPr algn="l">
              <a:lnSpc>
                <a:spcPts val="2100"/>
              </a:lnSpc>
            </a:pPr>
            <a:endParaRPr lang="en-US" sz="2999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Moins 3 à 5 fois l’emprise foncière nécessaire au besoin annuel en sapins</a:t>
            </a:r>
          </a:p>
          <a:p>
            <a:pPr algn="l">
              <a:lnSpc>
                <a:spcPts val="2100"/>
              </a:lnSpc>
            </a:pPr>
            <a:endParaRPr lang="en-US" sz="2999" b="1">
              <a:solidFill>
                <a:srgbClr val="000000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Etablir un réseau de ranchs partout en France</a:t>
            </a:r>
          </a:p>
          <a:p>
            <a:pPr algn="l">
              <a:lnSpc>
                <a:spcPts val="2100"/>
              </a:lnSpc>
            </a:pPr>
            <a:endParaRPr lang="en-US" sz="2999" b="1">
              <a:solidFill>
                <a:srgbClr val="000000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Inscriptions ouvertes et formations dès 2025 : 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Modèle économique et administratif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Itinéraire de production, gammes, aménagement des parcelles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Marketing, communication et vente</a:t>
            </a:r>
          </a:p>
        </p:txBody>
      </p:sp>
      <p:sp>
        <p:nvSpPr>
          <p:cNvPr id="5" name="Freeform 5"/>
          <p:cNvSpPr/>
          <p:nvPr/>
        </p:nvSpPr>
        <p:spPr>
          <a:xfrm>
            <a:off x="15544412" y="6889003"/>
            <a:ext cx="2119578" cy="3397997"/>
          </a:xfrm>
          <a:custGeom>
            <a:avLst/>
            <a:gdLst/>
            <a:ahLst/>
            <a:cxnLst/>
            <a:rect l="l" t="t" r="r" b="b"/>
            <a:pathLst>
              <a:path w="2119578" h="3397997">
                <a:moveTo>
                  <a:pt x="0" y="0"/>
                </a:moveTo>
                <a:lnTo>
                  <a:pt x="2119578" y="0"/>
                </a:lnTo>
                <a:lnTo>
                  <a:pt x="2119578" y="3397997"/>
                </a:lnTo>
                <a:lnTo>
                  <a:pt x="0" y="3397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6534783" y="-103327"/>
            <a:ext cx="1094652" cy="1807984"/>
          </a:xfrm>
          <a:custGeom>
            <a:avLst/>
            <a:gdLst/>
            <a:ahLst/>
            <a:cxnLst/>
            <a:rect l="l" t="t" r="r" b="b"/>
            <a:pathLst>
              <a:path w="1094652" h="1807984">
                <a:moveTo>
                  <a:pt x="0" y="0"/>
                </a:moveTo>
                <a:lnTo>
                  <a:pt x="1094652" y="0"/>
                </a:lnTo>
                <a:lnTo>
                  <a:pt x="1094652" y="1807985"/>
                </a:lnTo>
                <a:lnTo>
                  <a:pt x="0" y="1807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679490" y="428942"/>
            <a:ext cx="1486492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Filière : Les ranchs à sapins de Noël</a:t>
            </a:r>
          </a:p>
        </p:txBody>
      </p:sp>
      <p:sp>
        <p:nvSpPr>
          <p:cNvPr id="8" name="Freeform 8"/>
          <p:cNvSpPr/>
          <p:nvPr/>
        </p:nvSpPr>
        <p:spPr>
          <a:xfrm>
            <a:off x="14997086" y="-360750"/>
            <a:ext cx="1094652" cy="1807984"/>
          </a:xfrm>
          <a:custGeom>
            <a:avLst/>
            <a:gdLst/>
            <a:ahLst/>
            <a:cxnLst/>
            <a:rect l="l" t="t" r="r" b="b"/>
            <a:pathLst>
              <a:path w="1094652" h="1807984">
                <a:moveTo>
                  <a:pt x="0" y="0"/>
                </a:moveTo>
                <a:lnTo>
                  <a:pt x="1094652" y="0"/>
                </a:lnTo>
                <a:lnTo>
                  <a:pt x="1094652" y="1807985"/>
                </a:lnTo>
                <a:lnTo>
                  <a:pt x="0" y="1807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3597634" y="-47625"/>
            <a:ext cx="1094652" cy="1807984"/>
          </a:xfrm>
          <a:custGeom>
            <a:avLst/>
            <a:gdLst/>
            <a:ahLst/>
            <a:cxnLst/>
            <a:rect l="l" t="t" r="r" b="b"/>
            <a:pathLst>
              <a:path w="1094652" h="1807984">
                <a:moveTo>
                  <a:pt x="0" y="0"/>
                </a:moveTo>
                <a:lnTo>
                  <a:pt x="1094652" y="0"/>
                </a:lnTo>
                <a:lnTo>
                  <a:pt x="1094652" y="1807984"/>
                </a:lnTo>
                <a:lnTo>
                  <a:pt x="0" y="18079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41403" y="4640263"/>
            <a:ext cx="8405511" cy="1263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99"/>
              </a:lnSpc>
            </a:pPr>
            <a:r>
              <a:rPr lang="en-US" sz="9999" b="1" spc="-619">
                <a:solidFill>
                  <a:srgbClr val="3030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DOSSIER</a:t>
            </a:r>
          </a:p>
        </p:txBody>
      </p:sp>
      <p:sp>
        <p:nvSpPr>
          <p:cNvPr id="3" name="Freeform 3"/>
          <p:cNvSpPr/>
          <p:nvPr/>
        </p:nvSpPr>
        <p:spPr>
          <a:xfrm>
            <a:off x="16744526" y="1178558"/>
            <a:ext cx="3086948" cy="3032926"/>
          </a:xfrm>
          <a:custGeom>
            <a:avLst/>
            <a:gdLst/>
            <a:ahLst/>
            <a:cxnLst/>
            <a:rect l="l" t="t" r="r" b="b"/>
            <a:pathLst>
              <a:path w="3086948" h="3032926">
                <a:moveTo>
                  <a:pt x="0" y="0"/>
                </a:moveTo>
                <a:lnTo>
                  <a:pt x="3086948" y="0"/>
                </a:lnTo>
                <a:lnTo>
                  <a:pt x="3086948" y="3032926"/>
                </a:lnTo>
                <a:lnTo>
                  <a:pt x="0" y="30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697175" y="5667403"/>
            <a:ext cx="2753329" cy="1748364"/>
          </a:xfrm>
          <a:custGeom>
            <a:avLst/>
            <a:gdLst/>
            <a:ahLst/>
            <a:cxnLst/>
            <a:rect l="l" t="t" r="r" b="b"/>
            <a:pathLst>
              <a:path w="2753329" h="1748364">
                <a:moveTo>
                  <a:pt x="0" y="0"/>
                </a:moveTo>
                <a:lnTo>
                  <a:pt x="2753329" y="0"/>
                </a:lnTo>
                <a:lnTo>
                  <a:pt x="2753329" y="1748364"/>
                </a:lnTo>
                <a:lnTo>
                  <a:pt x="0" y="174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4419880" y="3969513"/>
            <a:ext cx="2507001" cy="219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4"/>
              </a:lnSpc>
            </a:pPr>
            <a:r>
              <a:rPr lang="en-US" sz="17291" spc="-1072">
                <a:solidFill>
                  <a:srgbClr val="3030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24355" y="1091742"/>
            <a:ext cx="7333018" cy="8103516"/>
          </a:xfrm>
          <a:custGeom>
            <a:avLst/>
            <a:gdLst/>
            <a:ahLst/>
            <a:cxnLst/>
            <a:rect l="l" t="t" r="r" b="b"/>
            <a:pathLst>
              <a:path w="7333018" h="8103516">
                <a:moveTo>
                  <a:pt x="0" y="0"/>
                </a:moveTo>
                <a:lnTo>
                  <a:pt x="7333018" y="0"/>
                </a:lnTo>
                <a:lnTo>
                  <a:pt x="7333018" y="8103516"/>
                </a:lnTo>
                <a:lnTo>
                  <a:pt x="0" y="81035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679490" y="428942"/>
            <a:ext cx="1486492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 u="sng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Dossier : Charte de l’eau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9490" y="2218779"/>
            <a:ext cx="9341182" cy="601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Congrès annuel des maires, </a:t>
            </a: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18 au 21 novembre </a:t>
            </a:r>
          </a:p>
          <a:p>
            <a:pPr algn="l">
              <a:lnSpc>
                <a:spcPts val="2100"/>
              </a:lnSpc>
            </a:pPr>
            <a:endParaRPr lang="en-US" sz="2999" b="1">
              <a:solidFill>
                <a:srgbClr val="000000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Pourquoi ?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Episodes météorologiques extrêmes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Infiltrer et stocker l’eau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Perméabiliser les villes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Aider les professionnels</a:t>
            </a:r>
          </a:p>
          <a:p>
            <a:pPr algn="l">
              <a:lnSpc>
                <a:spcPts val="2100"/>
              </a:lnSpc>
            </a:pPr>
            <a:endParaRPr lang="en-US" sz="2999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2100"/>
              </a:lnSpc>
            </a:pPr>
            <a:endParaRPr lang="en-US" sz="2999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Avec qui ?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Hortis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AITF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2660" y="5803277"/>
            <a:ext cx="4210531" cy="2030323"/>
            <a:chOff x="0" y="0"/>
            <a:chExt cx="1108946" cy="5347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8946" cy="534735"/>
            </a:xfrm>
            <a:custGeom>
              <a:avLst/>
              <a:gdLst/>
              <a:ahLst/>
              <a:cxnLst/>
              <a:rect l="l" t="t" r="r" b="b"/>
              <a:pathLst>
                <a:path w="1108946" h="534735">
                  <a:moveTo>
                    <a:pt x="0" y="0"/>
                  </a:moveTo>
                  <a:lnTo>
                    <a:pt x="1108946" y="0"/>
                  </a:lnTo>
                  <a:lnTo>
                    <a:pt x="1108946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2B504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108946" cy="610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439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15719" y="5186109"/>
            <a:ext cx="4210531" cy="2030323"/>
            <a:chOff x="0" y="0"/>
            <a:chExt cx="1108946" cy="5347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8946" cy="534735"/>
            </a:xfrm>
            <a:custGeom>
              <a:avLst/>
              <a:gdLst/>
              <a:ahLst/>
              <a:cxnLst/>
              <a:rect l="l" t="t" r="r" b="b"/>
              <a:pathLst>
                <a:path w="1108946" h="534735">
                  <a:moveTo>
                    <a:pt x="0" y="0"/>
                  </a:moveTo>
                  <a:lnTo>
                    <a:pt x="1108946" y="0"/>
                  </a:lnTo>
                  <a:lnTo>
                    <a:pt x="1108946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A1BFA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108946" cy="610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439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87880" y="4574300"/>
            <a:ext cx="4210531" cy="2030323"/>
            <a:chOff x="0" y="0"/>
            <a:chExt cx="1108946" cy="5347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8946" cy="534735"/>
            </a:xfrm>
            <a:custGeom>
              <a:avLst/>
              <a:gdLst/>
              <a:ahLst/>
              <a:cxnLst/>
              <a:rect l="l" t="t" r="r" b="b"/>
              <a:pathLst>
                <a:path w="1108946" h="534735">
                  <a:moveTo>
                    <a:pt x="0" y="0"/>
                  </a:moveTo>
                  <a:lnTo>
                    <a:pt x="1108946" y="0"/>
                  </a:lnTo>
                  <a:lnTo>
                    <a:pt x="1108946" y="534735"/>
                  </a:lnTo>
                  <a:lnTo>
                    <a:pt x="0" y="534735"/>
                  </a:lnTo>
                  <a:close/>
                </a:path>
              </a:pathLst>
            </a:custGeom>
            <a:solidFill>
              <a:srgbClr val="C2D4B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108946" cy="610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439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3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8376503" y="6599263"/>
            <a:ext cx="738370" cy="617168"/>
            <a:chOff x="0" y="0"/>
            <a:chExt cx="7584881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84880" cy="6339840"/>
            </a:xfrm>
            <a:custGeom>
              <a:avLst/>
              <a:gdLst/>
              <a:ahLst/>
              <a:cxnLst/>
              <a:rect l="l" t="t" r="r" b="b"/>
              <a:pathLst>
                <a:path w="7584880" h="6339840">
                  <a:moveTo>
                    <a:pt x="758488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D4BB">
                <a:alpha val="49804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4896199" y="7216432"/>
            <a:ext cx="738370" cy="617168"/>
            <a:chOff x="0" y="0"/>
            <a:chExt cx="7584881" cy="6339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584880" cy="6339840"/>
            </a:xfrm>
            <a:custGeom>
              <a:avLst/>
              <a:gdLst/>
              <a:ahLst/>
              <a:cxnLst/>
              <a:rect l="l" t="t" r="r" b="b"/>
              <a:pathLst>
                <a:path w="7584880" h="6339840">
                  <a:moveTo>
                    <a:pt x="758488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FA7">
                <a:alpha val="49804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853202" y="2908674"/>
            <a:ext cx="5406098" cy="4020616"/>
            <a:chOff x="0" y="0"/>
            <a:chExt cx="1167569" cy="8683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67569" cy="868343"/>
            </a:xfrm>
            <a:custGeom>
              <a:avLst/>
              <a:gdLst/>
              <a:ahLst/>
              <a:cxnLst/>
              <a:rect l="l" t="t" r="r" b="b"/>
              <a:pathLst>
                <a:path w="1167569" h="868343">
                  <a:moveTo>
                    <a:pt x="1167569" y="434171"/>
                  </a:moveTo>
                  <a:lnTo>
                    <a:pt x="761169" y="0"/>
                  </a:lnTo>
                  <a:lnTo>
                    <a:pt x="761169" y="203200"/>
                  </a:lnTo>
                  <a:lnTo>
                    <a:pt x="0" y="203200"/>
                  </a:lnTo>
                  <a:lnTo>
                    <a:pt x="0" y="665143"/>
                  </a:lnTo>
                  <a:lnTo>
                    <a:pt x="761169" y="665143"/>
                  </a:lnTo>
                  <a:lnTo>
                    <a:pt x="761169" y="868343"/>
                  </a:lnTo>
                  <a:lnTo>
                    <a:pt x="1167569" y="434171"/>
                  </a:lnTo>
                  <a:close/>
                </a:path>
              </a:pathLst>
            </a:custGeom>
            <a:solidFill>
              <a:srgbClr val="DCE0D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27000"/>
              <a:ext cx="1065969" cy="538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439">
                  <a:solidFill>
                    <a:srgbClr val="FFFFFF"/>
                  </a:solidFill>
                  <a:latin typeface="Aileron"/>
                  <a:ea typeface="Aileron"/>
                  <a:cs typeface="Aileron"/>
                  <a:sym typeface="Aileron"/>
                </a:rPr>
                <a:t>4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1841825" y="5982095"/>
            <a:ext cx="738370" cy="617168"/>
            <a:chOff x="0" y="0"/>
            <a:chExt cx="7584881" cy="63398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584880" cy="6339840"/>
            </a:xfrm>
            <a:custGeom>
              <a:avLst/>
              <a:gdLst/>
              <a:ahLst/>
              <a:cxnLst/>
              <a:rect l="l" t="t" r="r" b="b"/>
              <a:pathLst>
                <a:path w="7584880" h="6339840">
                  <a:moveTo>
                    <a:pt x="758488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0D1">
                <a:alpha val="49804"/>
              </a:srgbClr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07627" y="4517150"/>
            <a:ext cx="3408092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b="1" spc="78">
                <a:solidFill>
                  <a:srgbClr val="191919"/>
                </a:solidFill>
                <a:latin typeface="Aileron Bold"/>
                <a:ea typeface="Aileron Bold"/>
                <a:cs typeface="Aileron Bold"/>
                <a:sym typeface="Aileron Bold"/>
              </a:rPr>
              <a:t>ACCOMPAGNER LA RECHERCHE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9490" y="428942"/>
            <a:ext cx="1486492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 u="sng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Quatre socles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15719" y="3930410"/>
            <a:ext cx="3408092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b="1" spc="78">
                <a:solidFill>
                  <a:srgbClr val="191919"/>
                </a:solidFill>
                <a:latin typeface="Aileron Bold"/>
                <a:ea typeface="Aileron Bold"/>
                <a:cs typeface="Aileron Bold"/>
                <a:sym typeface="Aileron Bold"/>
              </a:rPr>
              <a:t>COMMUNIQUER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433733" y="3016010"/>
            <a:ext cx="3408092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b="1" spc="78">
                <a:solidFill>
                  <a:srgbClr val="191919"/>
                </a:solidFill>
                <a:latin typeface="Aileron Bold"/>
                <a:ea typeface="Aileron Bold"/>
                <a:cs typeface="Aileron Bold"/>
                <a:sym typeface="Aileron Bold"/>
              </a:rPr>
              <a:t>ADOPTER DES PRATIQUES DURABLES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53202" y="2396250"/>
            <a:ext cx="3408092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 b="1" spc="78">
                <a:solidFill>
                  <a:srgbClr val="191919"/>
                </a:solidFill>
                <a:latin typeface="Aileron Bold"/>
                <a:ea typeface="Aileron Bold"/>
                <a:cs typeface="Aileron Bold"/>
                <a:sym typeface="Aileron Bold"/>
              </a:rPr>
              <a:t>FORMATION ET SUIVI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41403" y="4640263"/>
            <a:ext cx="8405511" cy="1263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99"/>
              </a:lnSpc>
            </a:pPr>
            <a:r>
              <a:rPr lang="en-US" sz="9999" b="1" spc="-619">
                <a:solidFill>
                  <a:srgbClr val="3030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AGENDA</a:t>
            </a:r>
          </a:p>
        </p:txBody>
      </p:sp>
      <p:sp>
        <p:nvSpPr>
          <p:cNvPr id="3" name="Freeform 3"/>
          <p:cNvSpPr/>
          <p:nvPr/>
        </p:nvSpPr>
        <p:spPr>
          <a:xfrm>
            <a:off x="16744526" y="1178558"/>
            <a:ext cx="3086948" cy="3032926"/>
          </a:xfrm>
          <a:custGeom>
            <a:avLst/>
            <a:gdLst/>
            <a:ahLst/>
            <a:cxnLst/>
            <a:rect l="l" t="t" r="r" b="b"/>
            <a:pathLst>
              <a:path w="3086948" h="3032926">
                <a:moveTo>
                  <a:pt x="0" y="0"/>
                </a:moveTo>
                <a:lnTo>
                  <a:pt x="3086948" y="0"/>
                </a:lnTo>
                <a:lnTo>
                  <a:pt x="3086948" y="3032926"/>
                </a:lnTo>
                <a:lnTo>
                  <a:pt x="0" y="30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697175" y="5667403"/>
            <a:ext cx="2753329" cy="1748364"/>
          </a:xfrm>
          <a:custGeom>
            <a:avLst/>
            <a:gdLst/>
            <a:ahLst/>
            <a:cxnLst/>
            <a:rect l="l" t="t" r="r" b="b"/>
            <a:pathLst>
              <a:path w="2753329" h="1748364">
                <a:moveTo>
                  <a:pt x="0" y="0"/>
                </a:moveTo>
                <a:lnTo>
                  <a:pt x="2753329" y="0"/>
                </a:lnTo>
                <a:lnTo>
                  <a:pt x="2753329" y="1748364"/>
                </a:lnTo>
                <a:lnTo>
                  <a:pt x="0" y="174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4419880" y="3969513"/>
            <a:ext cx="2507001" cy="219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4"/>
              </a:lnSpc>
            </a:pPr>
            <a:r>
              <a:rPr lang="en-US" sz="17291" spc="-1072">
                <a:solidFill>
                  <a:srgbClr val="3030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8032" y="428942"/>
            <a:ext cx="12843036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Agenda</a:t>
            </a:r>
          </a:p>
        </p:txBody>
      </p:sp>
      <p:sp>
        <p:nvSpPr>
          <p:cNvPr id="3" name="Freeform 3"/>
          <p:cNvSpPr/>
          <p:nvPr/>
        </p:nvSpPr>
        <p:spPr>
          <a:xfrm>
            <a:off x="14926194" y="6927125"/>
            <a:ext cx="5326870" cy="4377719"/>
          </a:xfrm>
          <a:custGeom>
            <a:avLst/>
            <a:gdLst/>
            <a:ahLst/>
            <a:cxnLst/>
            <a:rect l="l" t="t" r="r" b="b"/>
            <a:pathLst>
              <a:path w="5326870" h="4377719">
                <a:moveTo>
                  <a:pt x="0" y="0"/>
                </a:moveTo>
                <a:lnTo>
                  <a:pt x="5326870" y="0"/>
                </a:lnTo>
                <a:lnTo>
                  <a:pt x="5326870" y="4377719"/>
                </a:lnTo>
                <a:lnTo>
                  <a:pt x="0" y="4377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flipV="1">
            <a:off x="10753530" y="8860016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4114800"/>
                </a:moveTo>
                <a:lnTo>
                  <a:pt x="5155217" y="4114800"/>
                </a:lnTo>
                <a:lnTo>
                  <a:pt x="5155217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2880213">
            <a:off x="399241" y="2179874"/>
            <a:ext cx="533758" cy="495206"/>
          </a:xfrm>
          <a:custGeom>
            <a:avLst/>
            <a:gdLst/>
            <a:ahLst/>
            <a:cxnLst/>
            <a:rect l="l" t="t" r="r" b="b"/>
            <a:pathLst>
              <a:path w="533758" h="495206">
                <a:moveTo>
                  <a:pt x="0" y="0"/>
                </a:moveTo>
                <a:lnTo>
                  <a:pt x="533758" y="0"/>
                </a:lnTo>
                <a:lnTo>
                  <a:pt x="533758" y="495206"/>
                </a:lnTo>
                <a:lnTo>
                  <a:pt x="0" y="4952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2880213">
            <a:off x="399241" y="3498441"/>
            <a:ext cx="533758" cy="495206"/>
          </a:xfrm>
          <a:custGeom>
            <a:avLst/>
            <a:gdLst/>
            <a:ahLst/>
            <a:cxnLst/>
            <a:rect l="l" t="t" r="r" b="b"/>
            <a:pathLst>
              <a:path w="533758" h="495206">
                <a:moveTo>
                  <a:pt x="0" y="0"/>
                </a:moveTo>
                <a:lnTo>
                  <a:pt x="533758" y="0"/>
                </a:lnTo>
                <a:lnTo>
                  <a:pt x="533758" y="495205"/>
                </a:lnTo>
                <a:lnTo>
                  <a:pt x="0" y="4952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2880213">
            <a:off x="399241" y="4702707"/>
            <a:ext cx="533758" cy="495206"/>
          </a:xfrm>
          <a:custGeom>
            <a:avLst/>
            <a:gdLst/>
            <a:ahLst/>
            <a:cxnLst/>
            <a:rect l="l" t="t" r="r" b="b"/>
            <a:pathLst>
              <a:path w="533758" h="495206">
                <a:moveTo>
                  <a:pt x="0" y="0"/>
                </a:moveTo>
                <a:lnTo>
                  <a:pt x="533758" y="0"/>
                </a:lnTo>
                <a:lnTo>
                  <a:pt x="533758" y="495205"/>
                </a:lnTo>
                <a:lnTo>
                  <a:pt x="0" y="4952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 rot="2880213">
            <a:off x="399241" y="6024412"/>
            <a:ext cx="533758" cy="495206"/>
          </a:xfrm>
          <a:custGeom>
            <a:avLst/>
            <a:gdLst/>
            <a:ahLst/>
            <a:cxnLst/>
            <a:rect l="l" t="t" r="r" b="b"/>
            <a:pathLst>
              <a:path w="533758" h="495206">
                <a:moveTo>
                  <a:pt x="0" y="0"/>
                </a:moveTo>
                <a:lnTo>
                  <a:pt x="533758" y="0"/>
                </a:lnTo>
                <a:lnTo>
                  <a:pt x="533758" y="495206"/>
                </a:lnTo>
                <a:lnTo>
                  <a:pt x="0" y="4952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 rot="2880213">
            <a:off x="399241" y="7228891"/>
            <a:ext cx="533758" cy="495206"/>
          </a:xfrm>
          <a:custGeom>
            <a:avLst/>
            <a:gdLst/>
            <a:ahLst/>
            <a:cxnLst/>
            <a:rect l="l" t="t" r="r" b="b"/>
            <a:pathLst>
              <a:path w="533758" h="495206">
                <a:moveTo>
                  <a:pt x="0" y="0"/>
                </a:moveTo>
                <a:lnTo>
                  <a:pt x="533758" y="0"/>
                </a:lnTo>
                <a:lnTo>
                  <a:pt x="533758" y="495205"/>
                </a:lnTo>
                <a:lnTo>
                  <a:pt x="0" y="4952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028700" y="1995017"/>
            <a:ext cx="17259300" cy="698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2-3 décembre à Montpellier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Assise de la transition agroécologique et de l’alimentation durable</a:t>
            </a:r>
          </a:p>
          <a:p>
            <a:pPr algn="l"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2 au 6 décembre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Semaine thématique: Leviers et solutions pour s’adapter au changement climatique dans les filières du végétal. VEGEPOLYS VALLEY</a:t>
            </a:r>
          </a:p>
          <a:p>
            <a:pPr algn="l"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4 et 13 décembre 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Webinaires Techniloire: Vignerons et Démarche RSE: par Terra Vitis et Vignerons engagés</a:t>
            </a:r>
          </a:p>
          <a:p>
            <a:pPr algn="l"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6 décembre 2024 à 14h 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Webinaire sur la régulation biologique des adventices par ASTREDHOR: Comment maximiser l’efficacité des couverts d’interculture dans la lutte contre les adventices ?</a:t>
            </a:r>
          </a:p>
          <a:p>
            <a:pPr algn="l"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10-11 décembre à Angers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Journées Techniques Semences Potagères Biologiques (par ITAB, FNAMS et Institut Agro Rennes Angers)</a:t>
            </a:r>
          </a:p>
          <a:p>
            <a:pPr algn="l"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12 décembre à Evreux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Journée Technique au lycée Horti-Pôle : Les végétaux d’origine locale par ASTREDHOR</a:t>
            </a:r>
          </a:p>
        </p:txBody>
      </p:sp>
      <p:sp>
        <p:nvSpPr>
          <p:cNvPr id="11" name="Freeform 11"/>
          <p:cNvSpPr/>
          <p:nvPr/>
        </p:nvSpPr>
        <p:spPr>
          <a:xfrm rot="2880213">
            <a:off x="399241" y="8248405"/>
            <a:ext cx="533758" cy="495206"/>
          </a:xfrm>
          <a:custGeom>
            <a:avLst/>
            <a:gdLst/>
            <a:ahLst/>
            <a:cxnLst/>
            <a:rect l="l" t="t" r="r" b="b"/>
            <a:pathLst>
              <a:path w="533758" h="495206">
                <a:moveTo>
                  <a:pt x="0" y="0"/>
                </a:moveTo>
                <a:lnTo>
                  <a:pt x="533758" y="0"/>
                </a:lnTo>
                <a:lnTo>
                  <a:pt x="533758" y="495206"/>
                </a:lnTo>
                <a:lnTo>
                  <a:pt x="0" y="4952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90504" y="3166596"/>
            <a:ext cx="9706993" cy="4230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5"/>
              </a:lnSpc>
            </a:pPr>
            <a:r>
              <a:rPr lang="en-US" sz="11548" b="1" spc="-715">
                <a:solidFill>
                  <a:srgbClr val="3030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MERCI POUR VOTRE ATTENTION</a:t>
            </a:r>
          </a:p>
        </p:txBody>
      </p:sp>
      <p:sp>
        <p:nvSpPr>
          <p:cNvPr id="3" name="Freeform 3"/>
          <p:cNvSpPr/>
          <p:nvPr/>
        </p:nvSpPr>
        <p:spPr>
          <a:xfrm>
            <a:off x="16744526" y="1178558"/>
            <a:ext cx="3086948" cy="3032926"/>
          </a:xfrm>
          <a:custGeom>
            <a:avLst/>
            <a:gdLst/>
            <a:ahLst/>
            <a:cxnLst/>
            <a:rect l="l" t="t" r="r" b="b"/>
            <a:pathLst>
              <a:path w="3086948" h="3032926">
                <a:moveTo>
                  <a:pt x="0" y="0"/>
                </a:moveTo>
                <a:lnTo>
                  <a:pt x="3086948" y="0"/>
                </a:lnTo>
                <a:lnTo>
                  <a:pt x="3086948" y="3032926"/>
                </a:lnTo>
                <a:lnTo>
                  <a:pt x="0" y="30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697175" y="5667403"/>
            <a:ext cx="2753329" cy="1748364"/>
          </a:xfrm>
          <a:custGeom>
            <a:avLst/>
            <a:gdLst/>
            <a:ahLst/>
            <a:cxnLst/>
            <a:rect l="l" t="t" r="r" b="b"/>
            <a:pathLst>
              <a:path w="2753329" h="1748364">
                <a:moveTo>
                  <a:pt x="0" y="0"/>
                </a:moveTo>
                <a:lnTo>
                  <a:pt x="2753329" y="0"/>
                </a:lnTo>
                <a:lnTo>
                  <a:pt x="2753329" y="1748364"/>
                </a:lnTo>
                <a:lnTo>
                  <a:pt x="0" y="174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8032" y="-56515"/>
            <a:ext cx="12843036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Bibliographie</a:t>
            </a:r>
          </a:p>
        </p:txBody>
      </p:sp>
      <p:sp>
        <p:nvSpPr>
          <p:cNvPr id="3" name="Freeform 3"/>
          <p:cNvSpPr/>
          <p:nvPr/>
        </p:nvSpPr>
        <p:spPr>
          <a:xfrm>
            <a:off x="14926194" y="6927125"/>
            <a:ext cx="5326870" cy="4377719"/>
          </a:xfrm>
          <a:custGeom>
            <a:avLst/>
            <a:gdLst/>
            <a:ahLst/>
            <a:cxnLst/>
            <a:rect l="l" t="t" r="r" b="b"/>
            <a:pathLst>
              <a:path w="5326870" h="4377719">
                <a:moveTo>
                  <a:pt x="0" y="0"/>
                </a:moveTo>
                <a:lnTo>
                  <a:pt x="5326870" y="0"/>
                </a:lnTo>
                <a:lnTo>
                  <a:pt x="5326870" y="4377719"/>
                </a:lnTo>
                <a:lnTo>
                  <a:pt x="0" y="4377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flipV="1">
            <a:off x="10753530" y="8860016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4114800"/>
                </a:moveTo>
                <a:lnTo>
                  <a:pt x="5155217" y="4114800"/>
                </a:lnTo>
                <a:lnTo>
                  <a:pt x="5155217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703376" y="990600"/>
            <a:ext cx="15205371" cy="876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AFP, F. (2024, 28 novembre). Colère des agriculteurs : pourquoi l’Inrae est ciblé par les manifestants de l’alliance syndicale FNSEA-JA. Franceinfo. https://www.francetvinfo.fr/economie/crise/blocus-des-agriculteurs/colere-des-agriculteurs-pourquoi-l-inrae-est-cible-par-les-manifestants-de-l-alliance-syndicale-fnsea-ja_6924236.html</a:t>
            </a:r>
          </a:p>
          <a:p>
            <a:pPr algn="l">
              <a:lnSpc>
                <a:spcPts val="579"/>
              </a:lnSpc>
            </a:pPr>
            <a:endParaRPr lang="en-US" sz="127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Afp. (2024, 28 novembre). Des centaines d&amp; # 039 ; agriculteurs ciblent des institutions publiques, dont l&amp; # 039 ; Anses et l&amp; # 039 ; Inrae. La Croix. https://www.la-croix.com/des-centaines-d-agriculteurs-erigent-des-murs-symboliques-devant-l-anses-et-l-inrae-20241128?gaa_at=g&amp;gaa_n=AVINqTxWWojOc1sub1_99MQQZSyXWhMiPcQKQKRYrRB2G4xI34iuYizl0t5Ok9hc5JQ%3D&amp;gaa_ts=674981f0&amp;utm_source=newsshowcase&amp;utm_medium=discover&amp;utm_campaign=CCwQlo6drvT8wY-GARihlfSU4uaqq7EBKikIMBDQm42Fj5-R9DkYpfe72pm5096CASoQCAAqBwgKMJbP-gowj7roAg&amp;utm_content=related&amp;gaa_sig=kYlMYloMY4IaITEIwoSJG5TDunZPT6_A64i7VSs1PyPcmjugnP4_9XSwkB-YxfWXq-nyZskcOql71u5gEws3Kg%3D%3D</a:t>
            </a:r>
          </a:p>
          <a:p>
            <a:pPr algn="l">
              <a:lnSpc>
                <a:spcPts val="579"/>
              </a:lnSpc>
            </a:pPr>
            <a:endParaRPr lang="en-US" sz="127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Arnould, F. (2024, 28 novembre). D&amp; # xE9 ; sherber les terrains de sport sans produit phytosanitaire. Le Lien Horticole. https://www.lienhorticole.fr/materiels-et-services/article/873489/desherber-les-terrains-de-sport-sans-produit-phytosanitaire</a:t>
            </a:r>
          </a:p>
          <a:p>
            <a:pPr algn="l">
              <a:lnSpc>
                <a:spcPts val="579"/>
              </a:lnSpc>
            </a:pPr>
            <a:endParaRPr lang="en-US" sz="127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Chagnon, L. (2024, 26 novembre). Mercosur : l’article à lire pour comprendre le conflit autour de l’accord commercial qui provoque la colère de. Franceinfo. https://www.francetvinfo.fr/economie/crise/blocus-des-agriculteurs/mercosur-l-article-a-lire-pour-comprendre-le-conflit-autour-de-l-accord-commercial-qui-provoque-la-colere-des-agriculteurs_6908462.html</a:t>
            </a:r>
          </a:p>
          <a:p>
            <a:pPr algn="l">
              <a:lnSpc>
                <a:spcPts val="635"/>
              </a:lnSpc>
            </a:pPr>
            <a:endParaRPr lang="en-US" sz="127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Commandeur, J. (2024, 23 novembre). Agrumes d’hémisphère nord : après les inondations en Espagne, quelles sont les prévisions de l’Organisation mondiale des Agrumes ? Réussir Fruits &amp; Légumes. https://www.reussir.fr/fruits-legumes/agrumes-d-hemisphere-nord-apres-les-inondations-en-espagne-quelles-sont-les-previsions-de-l</a:t>
            </a:r>
          </a:p>
          <a:p>
            <a:pPr algn="l">
              <a:lnSpc>
                <a:spcPts val="579"/>
              </a:lnSpc>
            </a:pPr>
            <a:endParaRPr lang="en-US" sz="127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Daction, L. (2024, 28 novembre).  L’exosquelette qui s’adapte à la manière de travailler de chacun</a:t>
            </a: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 Le Lien Horticole. https://www.lienhorticole.fr/materiels-et-services/article/874911/l-exosquelette-qui-s-adapte-a-la-maniere-de-travailler-de-chacun</a:t>
            </a:r>
          </a:p>
          <a:p>
            <a:pPr algn="l">
              <a:lnSpc>
                <a:spcPts val="700"/>
              </a:lnSpc>
            </a:pPr>
            <a:endParaRPr lang="en-US" sz="127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Daction, L. (2024b, novembre 28). Phytosanitaire : les alertes du moment !Le Lien Horticole. https://www.lienhorticole.fr/phytos/article/875323/phytosanitaire-les-alertes-du-moment</a:t>
            </a: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Duclos-Grisier, A., (2024, 14 novembre). L'accord d'association UE-Mercosur en huit questions. https://www.vie-publique.fr/questions-reponses/289981-laccord-dassociation-ue-mercosur-en-huit-questions</a:t>
            </a: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Duclos-Grisier, A., (2024, 22 novembre). La crise agricole en 10 questions. https://www.vie-publique.fr/questions-reponses/292775-la-crise-agricole-en-10-questions</a:t>
            </a:r>
          </a:p>
          <a:p>
            <a:pPr algn="l">
              <a:lnSpc>
                <a:spcPts val="579"/>
              </a:lnSpc>
            </a:pPr>
            <a:endParaRPr lang="en-US" sz="127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Ergofrance. (2023, 1 décembre). Exosquelette passif Mate XB - Ergofrance. https://www.ergofrance.com/produit/exosquelette-passif-mate-xb</a:t>
            </a:r>
          </a:p>
          <a:p>
            <a:pPr algn="l">
              <a:lnSpc>
                <a:spcPts val="579"/>
              </a:lnSpc>
            </a:pPr>
            <a:endParaRPr lang="en-US" sz="127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Fayolle, P. (2024, novembre 28).Une charte nationale « Arrosez utile, cultivez la vie ! » lancée par Valhor. Le Lien Horticole. https://www.lienhorticole.fr/irrigation/article/874903/une-charte-nationale-arrosez-utile-cultivez-la-vie-lancee-par-valhor</a:t>
            </a:r>
          </a:p>
          <a:p>
            <a:pPr algn="l">
              <a:lnSpc>
                <a:spcPts val="579"/>
              </a:lnSpc>
            </a:pPr>
            <a:endParaRPr lang="en-US" sz="127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Fayolle, P. (2024, 28 novembre). Un ranch pour conserver le sapin de Noël toute l’année et le réutiliser !. Le Lien Horticole. https://www.lienhorticole.fr/vendre/article/875269/un-ranch-pour-conserver-le-sapin-de-noel-toute-l-annee-et-le-reutiliser</a:t>
            </a:r>
          </a:p>
          <a:p>
            <a:pPr algn="l">
              <a:lnSpc>
                <a:spcPts val="579"/>
              </a:lnSpc>
            </a:pPr>
            <a:endParaRPr lang="en-US" sz="127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Le Parisien. (2024, 28 novembre). « Y’en a ras-le-bol ! » : les agriculteurs érigent un mur devant l’institut Inrae à Paris [Vidéo]. YouTube. https://www.youtube.com/watch?v=oRLH25RJP9g</a:t>
            </a:r>
          </a:p>
          <a:p>
            <a:pPr algn="l">
              <a:lnSpc>
                <a:spcPts val="579"/>
              </a:lnSpc>
            </a:pPr>
            <a:endParaRPr lang="en-US" sz="127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Rucar, M. (2024, 26 novembre). Manuel RUCAR on LinkedIn : Révélation ! LE RANCH DE NOEL !  https://www.linkedin.com/posts/manuel-rucar-2340a518_r%C3%A9v%C3%A9lation-le-ranch-de-noel-depuis-pr%C3%A8s-activity-7267094223881920513-Nhi1/?utm_source=share&amp;utm_medium=member_desktop</a:t>
            </a:r>
          </a:p>
          <a:p>
            <a:pPr algn="l">
              <a:lnSpc>
                <a:spcPts val="579"/>
              </a:lnSpc>
            </a:pPr>
            <a:endParaRPr lang="en-US" sz="127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VALHOR. https://www.valhor.fr/le-vegetal-et-leau </a:t>
            </a: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VALHOR. https://www.valhor.fr/carte-engages-charte-eau </a:t>
            </a: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VALHOR. https://www.valhor.fr/developper-votre-activite/enjeux-societaux-et-environnementaux/varenne-agricole-de-leau-et-du-changement-climatique</a:t>
            </a:r>
          </a:p>
          <a:p>
            <a:pPr algn="l">
              <a:lnSpc>
                <a:spcPts val="579"/>
              </a:lnSpc>
            </a:pPr>
            <a:endParaRPr lang="en-US" sz="127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1779"/>
              </a:lnSpc>
            </a:pPr>
            <a:r>
              <a:rPr lang="en-US" sz="127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Weber, D. (s. d.). Sportee, robot désherbeur professionnel pour terrains de sport. IC GREEN. https://www.icgreen.fr/sportee.html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1643" y="362484"/>
            <a:ext cx="7562357" cy="1642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440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Ordre du jour</a:t>
            </a:r>
          </a:p>
        </p:txBody>
      </p:sp>
      <p:sp>
        <p:nvSpPr>
          <p:cNvPr id="3" name="Freeform 3"/>
          <p:cNvSpPr/>
          <p:nvPr/>
        </p:nvSpPr>
        <p:spPr>
          <a:xfrm>
            <a:off x="7074797" y="8953418"/>
            <a:ext cx="7207452" cy="4114800"/>
          </a:xfrm>
          <a:custGeom>
            <a:avLst/>
            <a:gdLst/>
            <a:ahLst/>
            <a:cxnLst/>
            <a:rect l="l" t="t" r="r" b="b"/>
            <a:pathLst>
              <a:path w="7207452" h="4114800">
                <a:moveTo>
                  <a:pt x="0" y="0"/>
                </a:moveTo>
                <a:lnTo>
                  <a:pt x="7207452" y="0"/>
                </a:lnTo>
                <a:lnTo>
                  <a:pt x="72074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669399" y="2004589"/>
          <a:ext cx="14742774" cy="7633368"/>
        </p:xfrm>
        <a:graphic>
          <a:graphicData uri="http://schemas.openxmlformats.org/drawingml/2006/table">
            <a:tbl>
              <a:tblPr/>
              <a:tblGrid>
                <a:gridCol w="1072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1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4332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01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Innovation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49" lvl="1" indent="-269875" algn="l">
                        <a:lnSpc>
                          <a:spcPts val="34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Sportee, le robot désherbeur</a:t>
                      </a:r>
                      <a:endParaRPr lang="en-US" sz="1100"/>
                    </a:p>
                    <a:p>
                      <a:pPr marL="539749" lvl="1" indent="-269875" algn="l">
                        <a:lnSpc>
                          <a:spcPts val="3499"/>
                        </a:lnSpc>
                        <a:buFont typeface="Arial"/>
                        <a:buChar char="•"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Exosquelette MATE XB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369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02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Actualité internationale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49" lvl="1" indent="-269875" algn="l">
                        <a:lnSpc>
                          <a:spcPts val="34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Inondations en Espagne, quel impact sur la filière internationale des agrumes ?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4332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03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Commerce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49" lvl="1" indent="-269875" algn="l">
                        <a:lnSpc>
                          <a:spcPts val="34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Le potentiel accord commercial avec le MERCOSUR, craintes des agriculteurs français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332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04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Filière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49" lvl="1" indent="-269875" algn="l">
                        <a:lnSpc>
                          <a:spcPts val="34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Les agriculteurs VS l’INRAE</a:t>
                      </a:r>
                      <a:endParaRPr lang="en-US" sz="1100"/>
                    </a:p>
                    <a:p>
                      <a:pPr marL="539749" lvl="1" indent="-269875" algn="l">
                        <a:lnSpc>
                          <a:spcPts val="3499"/>
                        </a:lnSpc>
                        <a:buFont typeface="Arial"/>
                        <a:buChar char="•"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Les ranchs à sapins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2915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05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Dossier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49" lvl="1" indent="-269875" algn="l">
                        <a:lnSpc>
                          <a:spcPts val="349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Charte de l’eau par VAHLOR : Arrosez utile, cultivez la vie !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7088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06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Neue Machina"/>
                          <a:ea typeface="Neue Machina"/>
                          <a:cs typeface="Neue Machina"/>
                          <a:sym typeface="Neue Machina"/>
                        </a:rPr>
                        <a:t>Agenda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398683" y="8407680"/>
            <a:ext cx="5326870" cy="4377719"/>
          </a:xfrm>
          <a:custGeom>
            <a:avLst/>
            <a:gdLst/>
            <a:ahLst/>
            <a:cxnLst/>
            <a:rect l="l" t="t" r="r" b="b"/>
            <a:pathLst>
              <a:path w="5326870" h="4377719">
                <a:moveTo>
                  <a:pt x="0" y="0"/>
                </a:moveTo>
                <a:lnTo>
                  <a:pt x="5326870" y="0"/>
                </a:lnTo>
                <a:lnTo>
                  <a:pt x="5326870" y="4377719"/>
                </a:lnTo>
                <a:lnTo>
                  <a:pt x="0" y="4377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6278751">
            <a:off x="15215918" y="-4169525"/>
            <a:ext cx="5369627" cy="6076738"/>
          </a:xfrm>
          <a:custGeom>
            <a:avLst/>
            <a:gdLst/>
            <a:ahLst/>
            <a:cxnLst/>
            <a:rect l="l" t="t" r="r" b="b"/>
            <a:pathLst>
              <a:path w="5369627" h="6076738">
                <a:moveTo>
                  <a:pt x="0" y="0"/>
                </a:moveTo>
                <a:lnTo>
                  <a:pt x="5369627" y="0"/>
                </a:lnTo>
                <a:lnTo>
                  <a:pt x="5369627" y="6076738"/>
                </a:lnTo>
                <a:lnTo>
                  <a:pt x="0" y="60767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9118B41-271D-B42A-3495-0AA67FCC5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266613" t="-266613" r="-266613" b="-266613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81"/>
    </mc:Choice>
    <mc:Fallback>
      <p:transition spd="slow" advTm="15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41403" y="4640263"/>
            <a:ext cx="8405511" cy="1263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99"/>
              </a:lnSpc>
            </a:pPr>
            <a:r>
              <a:rPr lang="en-US" sz="9999" b="1" spc="-619">
                <a:solidFill>
                  <a:srgbClr val="3030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INNOVATION</a:t>
            </a:r>
          </a:p>
        </p:txBody>
      </p:sp>
      <p:sp>
        <p:nvSpPr>
          <p:cNvPr id="3" name="Freeform 3"/>
          <p:cNvSpPr/>
          <p:nvPr/>
        </p:nvSpPr>
        <p:spPr>
          <a:xfrm>
            <a:off x="16744526" y="1178558"/>
            <a:ext cx="3086948" cy="3032926"/>
          </a:xfrm>
          <a:custGeom>
            <a:avLst/>
            <a:gdLst/>
            <a:ahLst/>
            <a:cxnLst/>
            <a:rect l="l" t="t" r="r" b="b"/>
            <a:pathLst>
              <a:path w="3086948" h="3032926">
                <a:moveTo>
                  <a:pt x="0" y="0"/>
                </a:moveTo>
                <a:lnTo>
                  <a:pt x="3086948" y="0"/>
                </a:lnTo>
                <a:lnTo>
                  <a:pt x="3086948" y="3032926"/>
                </a:lnTo>
                <a:lnTo>
                  <a:pt x="0" y="30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697175" y="5667403"/>
            <a:ext cx="2753329" cy="1748364"/>
          </a:xfrm>
          <a:custGeom>
            <a:avLst/>
            <a:gdLst/>
            <a:ahLst/>
            <a:cxnLst/>
            <a:rect l="l" t="t" r="r" b="b"/>
            <a:pathLst>
              <a:path w="2753329" h="1748364">
                <a:moveTo>
                  <a:pt x="0" y="0"/>
                </a:moveTo>
                <a:lnTo>
                  <a:pt x="2753329" y="0"/>
                </a:lnTo>
                <a:lnTo>
                  <a:pt x="2753329" y="1748364"/>
                </a:lnTo>
                <a:lnTo>
                  <a:pt x="0" y="174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4419880" y="3969513"/>
            <a:ext cx="2507001" cy="219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4"/>
              </a:lnSpc>
            </a:pPr>
            <a:r>
              <a:rPr lang="en-US" sz="17291" spc="-1072">
                <a:solidFill>
                  <a:srgbClr val="3030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44526" y="1178558"/>
            <a:ext cx="3086948" cy="3032926"/>
          </a:xfrm>
          <a:custGeom>
            <a:avLst/>
            <a:gdLst/>
            <a:ahLst/>
            <a:cxnLst/>
            <a:rect l="l" t="t" r="r" b="b"/>
            <a:pathLst>
              <a:path w="3086948" h="3032926">
                <a:moveTo>
                  <a:pt x="0" y="0"/>
                </a:moveTo>
                <a:lnTo>
                  <a:pt x="3086948" y="0"/>
                </a:lnTo>
                <a:lnTo>
                  <a:pt x="3086948" y="3032926"/>
                </a:lnTo>
                <a:lnTo>
                  <a:pt x="0" y="30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1376664" y="9258300"/>
            <a:ext cx="2753329" cy="1748364"/>
          </a:xfrm>
          <a:custGeom>
            <a:avLst/>
            <a:gdLst/>
            <a:ahLst/>
            <a:cxnLst/>
            <a:rect l="l" t="t" r="r" b="b"/>
            <a:pathLst>
              <a:path w="2753329" h="1748364">
                <a:moveTo>
                  <a:pt x="0" y="0"/>
                </a:moveTo>
                <a:lnTo>
                  <a:pt x="2753328" y="0"/>
                </a:lnTo>
                <a:lnTo>
                  <a:pt x="2753328" y="1748364"/>
                </a:lnTo>
                <a:lnTo>
                  <a:pt x="0" y="174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0858154" y="2425718"/>
            <a:ext cx="5886372" cy="4206304"/>
          </a:xfrm>
          <a:custGeom>
            <a:avLst/>
            <a:gdLst/>
            <a:ahLst/>
            <a:cxnLst/>
            <a:rect l="l" t="t" r="r" b="b"/>
            <a:pathLst>
              <a:path w="5886372" h="4206304">
                <a:moveTo>
                  <a:pt x="0" y="0"/>
                </a:moveTo>
                <a:lnTo>
                  <a:pt x="5886372" y="0"/>
                </a:lnTo>
                <a:lnTo>
                  <a:pt x="5886372" y="4206304"/>
                </a:lnTo>
                <a:lnTo>
                  <a:pt x="0" y="42063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0039289" y="6891633"/>
            <a:ext cx="7524103" cy="2670834"/>
          </a:xfrm>
          <a:custGeom>
            <a:avLst/>
            <a:gdLst/>
            <a:ahLst/>
            <a:cxnLst/>
            <a:rect l="l" t="t" r="r" b="b"/>
            <a:pathLst>
              <a:path w="7524103" h="2670834">
                <a:moveTo>
                  <a:pt x="0" y="0"/>
                </a:moveTo>
                <a:lnTo>
                  <a:pt x="7524102" y="0"/>
                </a:lnTo>
                <a:lnTo>
                  <a:pt x="7524102" y="2670833"/>
                </a:lnTo>
                <a:lnTo>
                  <a:pt x="0" y="26708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404" t="-26156" r="-340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679490" y="428942"/>
            <a:ext cx="1486492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 u="sng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Innovation : Robot désherbeur Sportee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9490" y="3245474"/>
            <a:ext cx="9341182" cy="549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SalonVert 17 au 19 novembre </a:t>
            </a:r>
          </a:p>
          <a:p>
            <a:pPr algn="l">
              <a:lnSpc>
                <a:spcPts val="2100"/>
              </a:lnSpc>
            </a:pPr>
            <a:endParaRPr lang="en-US" sz="2999" b="1">
              <a:solidFill>
                <a:srgbClr val="000000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Terrain de sport engazonné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Géométrique ou non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Sans produit phytosanitaire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 u="sng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Vitesse</a:t>
            </a: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 : 3h pour désherber 1 hectare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 u="sng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2 modes </a:t>
            </a: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: automatique ou guidé</a:t>
            </a:r>
          </a:p>
          <a:p>
            <a:pPr algn="l">
              <a:lnSpc>
                <a:spcPts val="2100"/>
              </a:lnSpc>
            </a:pPr>
            <a:endParaRPr lang="en-US" sz="2999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algn="l">
              <a:lnSpc>
                <a:spcPts val="2100"/>
              </a:lnSpc>
            </a:pPr>
            <a:endParaRPr lang="en-US" sz="2999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Ciblage et déchiquetage des adventices dicotylédones</a:t>
            </a:r>
          </a:p>
          <a:p>
            <a:pPr marL="1295394" lvl="2" indent="-431798" algn="l">
              <a:lnSpc>
                <a:spcPts val="4199"/>
              </a:lnSpc>
              <a:buFont typeface="Arial"/>
              <a:buChar char="⚬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Caméras + 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9490" y="1428433"/>
            <a:ext cx="14864923" cy="778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Par IC-GREEN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44526" y="1178558"/>
            <a:ext cx="3086948" cy="3032926"/>
          </a:xfrm>
          <a:custGeom>
            <a:avLst/>
            <a:gdLst/>
            <a:ahLst/>
            <a:cxnLst/>
            <a:rect l="l" t="t" r="r" b="b"/>
            <a:pathLst>
              <a:path w="3086948" h="3032926">
                <a:moveTo>
                  <a:pt x="0" y="0"/>
                </a:moveTo>
                <a:lnTo>
                  <a:pt x="3086948" y="0"/>
                </a:lnTo>
                <a:lnTo>
                  <a:pt x="3086948" y="3032926"/>
                </a:lnTo>
                <a:lnTo>
                  <a:pt x="0" y="30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1376664" y="9258300"/>
            <a:ext cx="2753329" cy="1748364"/>
          </a:xfrm>
          <a:custGeom>
            <a:avLst/>
            <a:gdLst/>
            <a:ahLst/>
            <a:cxnLst/>
            <a:rect l="l" t="t" r="r" b="b"/>
            <a:pathLst>
              <a:path w="2753329" h="1748364">
                <a:moveTo>
                  <a:pt x="0" y="0"/>
                </a:moveTo>
                <a:lnTo>
                  <a:pt x="2753328" y="0"/>
                </a:lnTo>
                <a:lnTo>
                  <a:pt x="2753328" y="1748364"/>
                </a:lnTo>
                <a:lnTo>
                  <a:pt x="0" y="174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1472556" y="2046106"/>
            <a:ext cx="4071856" cy="7437461"/>
          </a:xfrm>
          <a:custGeom>
            <a:avLst/>
            <a:gdLst/>
            <a:ahLst/>
            <a:cxnLst/>
            <a:rect l="l" t="t" r="r" b="b"/>
            <a:pathLst>
              <a:path w="4071856" h="7437461">
                <a:moveTo>
                  <a:pt x="0" y="0"/>
                </a:moveTo>
                <a:lnTo>
                  <a:pt x="4071856" y="0"/>
                </a:lnTo>
                <a:lnTo>
                  <a:pt x="4071856" y="7437461"/>
                </a:lnTo>
                <a:lnTo>
                  <a:pt x="0" y="74374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9437" t="-9469" r="-21369" b="-555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679490" y="428942"/>
            <a:ext cx="1486492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 u="sng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Innovation : Exosquelette MATE XB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9490" y="2905283"/>
            <a:ext cx="10301921" cy="4904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SalonVert du 17 au 19 novembre </a:t>
            </a:r>
          </a:p>
          <a:p>
            <a:pPr algn="l">
              <a:lnSpc>
                <a:spcPts val="2659"/>
              </a:lnSpc>
            </a:pPr>
            <a:endParaRPr lang="en-US" sz="3399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4500€</a:t>
            </a:r>
          </a:p>
          <a:p>
            <a:pPr algn="l">
              <a:lnSpc>
                <a:spcPts val="2659"/>
              </a:lnSpc>
            </a:pPr>
            <a:endParaRPr lang="en-US" sz="3399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Sans moteur, ni batterie</a:t>
            </a:r>
          </a:p>
          <a:p>
            <a:pPr algn="l">
              <a:lnSpc>
                <a:spcPts val="2659"/>
              </a:lnSpc>
            </a:pPr>
            <a:endParaRPr lang="en-US" sz="3399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Réduit les efforts de levage jusqu’à 25 kg</a:t>
            </a:r>
          </a:p>
          <a:p>
            <a:pPr algn="l">
              <a:lnSpc>
                <a:spcPts val="2659"/>
              </a:lnSpc>
            </a:pPr>
            <a:endParaRPr lang="en-US" sz="3399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734055" lvl="1" indent="-367027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Exosquelette en carbone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11951" y="9733702"/>
            <a:ext cx="10513241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spc="-142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SOURCE PHOTO : EXOSQUELETTE PASSIF MATE XB - ERGOFRANCE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92758" y="4087311"/>
            <a:ext cx="10303123" cy="245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99"/>
              </a:lnSpc>
            </a:pPr>
            <a:r>
              <a:rPr lang="en-US" sz="9999" b="1" spc="-619">
                <a:solidFill>
                  <a:srgbClr val="3030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ACTUALITÉ INTERNATIONALE</a:t>
            </a:r>
          </a:p>
        </p:txBody>
      </p:sp>
      <p:sp>
        <p:nvSpPr>
          <p:cNvPr id="3" name="Freeform 3"/>
          <p:cNvSpPr/>
          <p:nvPr/>
        </p:nvSpPr>
        <p:spPr>
          <a:xfrm>
            <a:off x="16744526" y="1178558"/>
            <a:ext cx="3086948" cy="3032926"/>
          </a:xfrm>
          <a:custGeom>
            <a:avLst/>
            <a:gdLst/>
            <a:ahLst/>
            <a:cxnLst/>
            <a:rect l="l" t="t" r="r" b="b"/>
            <a:pathLst>
              <a:path w="3086948" h="3032926">
                <a:moveTo>
                  <a:pt x="0" y="0"/>
                </a:moveTo>
                <a:lnTo>
                  <a:pt x="3086948" y="0"/>
                </a:lnTo>
                <a:lnTo>
                  <a:pt x="3086948" y="3032926"/>
                </a:lnTo>
                <a:lnTo>
                  <a:pt x="0" y="30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697175" y="5667403"/>
            <a:ext cx="2753329" cy="1748364"/>
          </a:xfrm>
          <a:custGeom>
            <a:avLst/>
            <a:gdLst/>
            <a:ahLst/>
            <a:cxnLst/>
            <a:rect l="l" t="t" r="r" b="b"/>
            <a:pathLst>
              <a:path w="2753329" h="1748364">
                <a:moveTo>
                  <a:pt x="0" y="0"/>
                </a:moveTo>
                <a:lnTo>
                  <a:pt x="2753329" y="0"/>
                </a:lnTo>
                <a:lnTo>
                  <a:pt x="2753329" y="1748364"/>
                </a:lnTo>
                <a:lnTo>
                  <a:pt x="0" y="174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3934402" y="3969513"/>
            <a:ext cx="2507001" cy="219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4"/>
              </a:lnSpc>
            </a:pPr>
            <a:r>
              <a:rPr lang="en-US" sz="17291" spc="-1072">
                <a:solidFill>
                  <a:srgbClr val="3030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44526" y="1178558"/>
            <a:ext cx="3086948" cy="3032926"/>
          </a:xfrm>
          <a:custGeom>
            <a:avLst/>
            <a:gdLst/>
            <a:ahLst/>
            <a:cxnLst/>
            <a:rect l="l" t="t" r="r" b="b"/>
            <a:pathLst>
              <a:path w="3086948" h="3032926">
                <a:moveTo>
                  <a:pt x="0" y="0"/>
                </a:moveTo>
                <a:lnTo>
                  <a:pt x="3086948" y="0"/>
                </a:lnTo>
                <a:lnTo>
                  <a:pt x="3086948" y="3032926"/>
                </a:lnTo>
                <a:lnTo>
                  <a:pt x="0" y="30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1724629" y="5529276"/>
            <a:ext cx="2753329" cy="1748364"/>
          </a:xfrm>
          <a:custGeom>
            <a:avLst/>
            <a:gdLst/>
            <a:ahLst/>
            <a:cxnLst/>
            <a:rect l="l" t="t" r="r" b="b"/>
            <a:pathLst>
              <a:path w="2753329" h="1748364">
                <a:moveTo>
                  <a:pt x="0" y="0"/>
                </a:moveTo>
                <a:lnTo>
                  <a:pt x="2753329" y="0"/>
                </a:lnTo>
                <a:lnTo>
                  <a:pt x="2753329" y="1748364"/>
                </a:lnTo>
                <a:lnTo>
                  <a:pt x="0" y="174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028700" y="3658167"/>
            <a:ext cx="14970523" cy="310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9"/>
              </a:lnSpc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Pourquoi ?</a:t>
            </a:r>
          </a:p>
          <a:p>
            <a:pPr marL="647697" lvl="1" indent="-323848" algn="l">
              <a:lnSpc>
                <a:spcPts val="500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Production: Turquie, Italie </a:t>
            </a:r>
          </a:p>
          <a:p>
            <a:pPr marL="647697" lvl="1" indent="-323848" algn="l">
              <a:lnSpc>
                <a:spcPts val="500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Changement Climatique = impact qualité de la production </a:t>
            </a:r>
          </a:p>
          <a:p>
            <a:pPr marL="647697" lvl="1" indent="-323848" algn="l">
              <a:lnSpc>
                <a:spcPts val="500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Instabilité géopolitique</a:t>
            </a:r>
          </a:p>
          <a:p>
            <a:pPr marL="647697" lvl="1" indent="-323848" algn="l">
              <a:lnSpc>
                <a:spcPts val="500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Pouvoir d’achat</a:t>
            </a:r>
          </a:p>
        </p:txBody>
      </p:sp>
      <p:sp>
        <p:nvSpPr>
          <p:cNvPr id="5" name="Freeform 5"/>
          <p:cNvSpPr/>
          <p:nvPr/>
        </p:nvSpPr>
        <p:spPr>
          <a:xfrm>
            <a:off x="11567466" y="6060558"/>
            <a:ext cx="10144569" cy="3531643"/>
          </a:xfrm>
          <a:custGeom>
            <a:avLst/>
            <a:gdLst/>
            <a:ahLst/>
            <a:cxnLst/>
            <a:rect l="l" t="t" r="r" b="b"/>
            <a:pathLst>
              <a:path w="10144569" h="3531643">
                <a:moveTo>
                  <a:pt x="0" y="0"/>
                </a:moveTo>
                <a:lnTo>
                  <a:pt x="10144570" y="0"/>
                </a:lnTo>
                <a:lnTo>
                  <a:pt x="10144570" y="3531643"/>
                </a:lnTo>
                <a:lnTo>
                  <a:pt x="0" y="35316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140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679490" y="428942"/>
            <a:ext cx="1486492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 u="sng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Filière agrume : les prévisions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6399" y="1859874"/>
            <a:ext cx="15782824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27,3 millions de tonnes = une baisse de 8,73% / 2023</a:t>
            </a:r>
          </a:p>
          <a:p>
            <a:pPr algn="l">
              <a:lnSpc>
                <a:spcPts val="2100"/>
              </a:lnSpc>
            </a:pPr>
            <a:endParaRPr lang="en-US" sz="2999" b="1">
              <a:solidFill>
                <a:srgbClr val="000000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Valence= pas d’impact significatif sur l’offre globale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6173" y="7612380"/>
            <a:ext cx="10422261" cy="164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8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Diminution également au niveau exportation totale d’agrumes de l'hémisphère nord </a:t>
            </a:r>
          </a:p>
          <a:p>
            <a:pPr algn="l">
              <a:lnSpc>
                <a:spcPts val="1500"/>
              </a:lnSpc>
            </a:pPr>
            <a:endParaRPr lang="en-US" sz="3000">
              <a:solidFill>
                <a:srgbClr val="000000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pPr marL="647700" lvl="1" indent="-323850" algn="l">
              <a:lnSpc>
                <a:spcPts val="384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Diminution transformations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62407" y="9733702"/>
            <a:ext cx="10513241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spc="-142">
                <a:solidFill>
                  <a:srgbClr val="000000"/>
                </a:solidFill>
                <a:latin typeface="Neue Machina"/>
                <a:ea typeface="Neue Machina"/>
                <a:cs typeface="Neue Machina"/>
                <a:sym typeface="Neue Machina"/>
              </a:rPr>
              <a:t>SOURCE PHOTO : VALENCIA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41403" y="4640263"/>
            <a:ext cx="8405511" cy="1263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99"/>
              </a:lnSpc>
            </a:pPr>
            <a:r>
              <a:rPr lang="en-US" sz="9999" b="1" spc="-619">
                <a:solidFill>
                  <a:srgbClr val="3030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COMMERCE</a:t>
            </a:r>
          </a:p>
        </p:txBody>
      </p:sp>
      <p:sp>
        <p:nvSpPr>
          <p:cNvPr id="3" name="Freeform 3"/>
          <p:cNvSpPr/>
          <p:nvPr/>
        </p:nvSpPr>
        <p:spPr>
          <a:xfrm>
            <a:off x="16744526" y="1178558"/>
            <a:ext cx="3086948" cy="3032926"/>
          </a:xfrm>
          <a:custGeom>
            <a:avLst/>
            <a:gdLst/>
            <a:ahLst/>
            <a:cxnLst/>
            <a:rect l="l" t="t" r="r" b="b"/>
            <a:pathLst>
              <a:path w="3086948" h="3032926">
                <a:moveTo>
                  <a:pt x="0" y="0"/>
                </a:moveTo>
                <a:lnTo>
                  <a:pt x="3086948" y="0"/>
                </a:lnTo>
                <a:lnTo>
                  <a:pt x="3086948" y="3032926"/>
                </a:lnTo>
                <a:lnTo>
                  <a:pt x="0" y="30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697175" y="5667403"/>
            <a:ext cx="2753329" cy="1748364"/>
          </a:xfrm>
          <a:custGeom>
            <a:avLst/>
            <a:gdLst/>
            <a:ahLst/>
            <a:cxnLst/>
            <a:rect l="l" t="t" r="r" b="b"/>
            <a:pathLst>
              <a:path w="2753329" h="1748364">
                <a:moveTo>
                  <a:pt x="0" y="0"/>
                </a:moveTo>
                <a:lnTo>
                  <a:pt x="2753329" y="0"/>
                </a:lnTo>
                <a:lnTo>
                  <a:pt x="2753329" y="1748364"/>
                </a:lnTo>
                <a:lnTo>
                  <a:pt x="0" y="1748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4419880" y="3969513"/>
            <a:ext cx="2507001" cy="219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4"/>
              </a:lnSpc>
            </a:pPr>
            <a:r>
              <a:rPr lang="en-US" sz="17291" spc="-1072">
                <a:solidFill>
                  <a:srgbClr val="3030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78591" y="4085252"/>
            <a:ext cx="2275525" cy="1712298"/>
          </a:xfrm>
          <a:prstGeom prst="line">
            <a:avLst/>
          </a:prstGeom>
          <a:ln w="38100" cap="flat">
            <a:solidFill>
              <a:srgbClr val="D05B2C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9144000" y="7759411"/>
            <a:ext cx="1886494" cy="1238012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273050" y="0"/>
                  </a:moveTo>
                  <a:lnTo>
                    <a:pt x="0" y="266700"/>
                  </a:lnTo>
                  <a:lnTo>
                    <a:pt x="273050" y="533400"/>
                  </a:lnTo>
                  <a:lnTo>
                    <a:pt x="273050" y="400050"/>
                  </a:lnTo>
                  <a:lnTo>
                    <a:pt x="539750" y="400050"/>
                  </a:lnTo>
                  <a:lnTo>
                    <a:pt x="539750" y="533400"/>
                  </a:lnTo>
                  <a:lnTo>
                    <a:pt x="812800" y="266700"/>
                  </a:lnTo>
                  <a:lnTo>
                    <a:pt x="539750" y="0"/>
                  </a:lnTo>
                  <a:lnTo>
                    <a:pt x="539750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D05B2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82550"/>
              <a:ext cx="609600" cy="311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4609" y="501015"/>
            <a:ext cx="17265015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 u="sng" spc="-353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Qu’est-ce que le Mercosur et quel impact sur nos agricultures 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3727" y="2179547"/>
            <a:ext cx="8548331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ctr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26 mars 1991 : accord du Mercosur</a:t>
            </a:r>
          </a:p>
          <a:p>
            <a:pPr marL="863599" lvl="1" indent="-431800" algn="ctr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28 juin 2019 : accord UE-Mercosur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07892" y="5076825"/>
            <a:ext cx="12275225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Augmentation des importations du Mercosur vers l’UE 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Ouverture des exportations pour certaines filières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20226" y="3247688"/>
            <a:ext cx="6639074" cy="83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  <a:spcBef>
                <a:spcPct val="0"/>
              </a:spcBef>
            </a:pPr>
            <a:r>
              <a:rPr lang="en-US" sz="4900" i="1">
                <a:solidFill>
                  <a:srgbClr val="D05B2C"/>
                </a:solidFill>
                <a:latin typeface="DM Serif Display Italics"/>
                <a:ea typeface="DM Serif Display Italics"/>
                <a:cs typeface="DM Serif Display Italics"/>
                <a:sym typeface="DM Serif Display Italics"/>
              </a:rPr>
              <a:t>“Viande contre voitures”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3727" y="7692736"/>
            <a:ext cx="6901904" cy="1251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Union Européenne :</a:t>
            </a:r>
          </a:p>
          <a:p>
            <a:pPr algn="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voitures, vin, chocolat, fruits frais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34391" y="6845772"/>
            <a:ext cx="5224909" cy="294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Mercosur :</a:t>
            </a:r>
          </a:p>
          <a:p>
            <a:pPr algn="l">
              <a:lnSpc>
                <a:spcPts val="3564"/>
              </a:lnSpc>
            </a:pPr>
            <a:r>
              <a:rPr lang="en-US" sz="36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45 000 t de miel</a:t>
            </a:r>
          </a:p>
          <a:p>
            <a:pPr algn="l">
              <a:lnSpc>
                <a:spcPts val="3564"/>
              </a:lnSpc>
            </a:pPr>
            <a:r>
              <a:rPr lang="en-US" sz="36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60 000 t de riz</a:t>
            </a:r>
          </a:p>
          <a:p>
            <a:pPr algn="l">
              <a:lnSpc>
                <a:spcPts val="3564"/>
              </a:lnSpc>
            </a:pPr>
            <a:r>
              <a:rPr lang="en-US" sz="36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180 000 t de sucre</a:t>
            </a:r>
          </a:p>
          <a:p>
            <a:pPr algn="l">
              <a:lnSpc>
                <a:spcPts val="3564"/>
              </a:lnSpc>
            </a:pPr>
            <a:r>
              <a:rPr lang="en-US" sz="36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160 000 t de viande bovine</a:t>
            </a:r>
          </a:p>
          <a:p>
            <a:pPr algn="l">
              <a:lnSpc>
                <a:spcPts val="3564"/>
              </a:lnSpc>
            </a:pPr>
            <a:r>
              <a:rPr lang="en-US" sz="36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180 000 t de volaille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1402</Words>
  <Application>Microsoft Office PowerPoint</Application>
  <PresentationFormat>Personnalisé</PresentationFormat>
  <Paragraphs>189</Paragraphs>
  <Slides>19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1" baseType="lpstr">
      <vt:lpstr>Neue Machina Ultra-Bold</vt:lpstr>
      <vt:lpstr>Playfair Display</vt:lpstr>
      <vt:lpstr>DM Serif Display Italics</vt:lpstr>
      <vt:lpstr>Aileron</vt:lpstr>
      <vt:lpstr>Aileron Bold</vt:lpstr>
      <vt:lpstr>Arial</vt:lpstr>
      <vt:lpstr>DM Serif Display</vt:lpstr>
      <vt:lpstr>Playfair Display Bold</vt:lpstr>
      <vt:lpstr>Neue Machina</vt:lpstr>
      <vt:lpstr>Calibri</vt:lpstr>
      <vt:lpstr>Public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Revue de presse</dc:title>
  <cp:lastModifiedBy>Mathéo Dromer</cp:lastModifiedBy>
  <cp:revision>1</cp:revision>
  <dcterms:created xsi:type="dcterms:W3CDTF">2006-08-16T00:00:00Z</dcterms:created>
  <dcterms:modified xsi:type="dcterms:W3CDTF">2024-12-03T12:31:26Z</dcterms:modified>
  <dc:identifier>DAGXqrGYpbs</dc:identifier>
</cp:coreProperties>
</file>