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86" r:id="rId12"/>
    <p:sldId id="287" r:id="rId13"/>
    <p:sldId id="291" r:id="rId14"/>
    <p:sldId id="293" r:id="rId15"/>
    <p:sldId id="292" r:id="rId16"/>
    <p:sldId id="301" r:id="rId17"/>
    <p:sldId id="302" r:id="rId18"/>
    <p:sldId id="270" r:id="rId19"/>
    <p:sldId id="288" r:id="rId20"/>
    <p:sldId id="289" r:id="rId21"/>
    <p:sldId id="295" r:id="rId22"/>
    <p:sldId id="296" r:id="rId23"/>
    <p:sldId id="297" r:id="rId24"/>
    <p:sldId id="298" r:id="rId25"/>
    <p:sldId id="299" r:id="rId26"/>
    <p:sldId id="278" r:id="rId27"/>
    <p:sldId id="279" r:id="rId28"/>
    <p:sldId id="285" r:id="rId29"/>
    <p:sldId id="281" r:id="rId30"/>
    <p:sldId id="282" r:id="rId31"/>
    <p:sldId id="303" r:id="rId32"/>
  </p:sldIdLst>
  <p:sldSz cx="12188825" cy="6858000"/>
  <p:notesSz cx="6858000" cy="9144000"/>
  <p:embeddedFontLst>
    <p:embeddedFont>
      <p:font typeface="Arial Black" panose="020B0A0402010202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nstantia" panose="02030602050306030303" pitchFamily="18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C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13613D-A485-CF71-DD65-1C7CE8D9A232}" v="23" dt="2021-11-30T11:51:55.670"/>
    <p1510:client id="{C0A67CC9-8408-A680-3FF8-CE6BA3C858CE}" v="24" dt="2021-11-29T19:46:34.792"/>
    <p1510:client id="{EEEFFADF-91CD-4374-8513-F86D3C8CCA44}" v="1302" dt="2021-11-30T12:52:22.415"/>
    <p1510:client id="{FE31D408-83E7-4AA3-81A6-F6451940EC66}" v="315" dt="2021-11-29T14:24:40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3" y="685800"/>
            <a:ext cx="609600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/>
          </a:p>
        </p:txBody>
      </p:sp>
      <p:sp>
        <p:nvSpPr>
          <p:cNvPr id="218" name="Google Shape;218;p1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80687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557275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/>
          </a:p>
        </p:txBody>
      </p:sp>
      <p:sp>
        <p:nvSpPr>
          <p:cNvPr id="444" name="Google Shape;444;p23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 sz="1800">
              <a:solidFill>
                <a:srgbClr val="1A1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br>
              <a:rPr lang="fr-FR"/>
            </a:br>
            <a:endParaRPr/>
          </a:p>
        </p:txBody>
      </p:sp>
      <p:sp>
        <p:nvSpPr>
          <p:cNvPr id="455" name="Google Shape;455;p24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 sz="1800">
              <a:solidFill>
                <a:srgbClr val="1A1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br>
              <a:rPr lang="fr-FR"/>
            </a:br>
            <a:endParaRPr/>
          </a:p>
        </p:txBody>
      </p:sp>
      <p:sp>
        <p:nvSpPr>
          <p:cNvPr id="455" name="Google Shape;455;p24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815209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fac4c24e9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gfac4c24e9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 sz="1800">
              <a:solidFill>
                <a:srgbClr val="1A1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br>
              <a:rPr lang="fr-FR"/>
            </a:br>
            <a:endParaRPr/>
          </a:p>
        </p:txBody>
      </p:sp>
      <p:sp>
        <p:nvSpPr>
          <p:cNvPr id="484" name="Google Shape;484;gfac4c24e94_0_7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fac4c24e9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gfac4c24e9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 sz="1800">
              <a:solidFill>
                <a:srgbClr val="1A1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br>
              <a:rPr lang="fr-FR"/>
            </a:br>
            <a:endParaRPr/>
          </a:p>
        </p:txBody>
      </p:sp>
      <p:sp>
        <p:nvSpPr>
          <p:cNvPr id="484" name="Google Shape;484;gfac4c24e94_0_7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032546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/>
          </a:p>
        </p:txBody>
      </p:sp>
      <p:sp>
        <p:nvSpPr>
          <p:cNvPr id="228" name="Google Shape;228;p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57" name="Google Shape;257;p4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637542f3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f637542f36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f637542f36_2_1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54992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85249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tête de section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-1" y="3124450"/>
            <a:ext cx="1622338" cy="805028"/>
            <a:chOff x="-1" y="3124450"/>
            <a:chExt cx="1622338" cy="805028"/>
          </a:xfrm>
        </p:grpSpPr>
        <p:sp>
          <p:nvSpPr>
            <p:cNvPr id="24" name="Google Shape;24;p2"/>
            <p:cNvSpPr/>
            <p:nvPr/>
          </p:nvSpPr>
          <p:spPr>
            <a:xfrm>
              <a:off x="1049749" y="3129497"/>
              <a:ext cx="572588" cy="7999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E750E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81725" y="3129497"/>
              <a:ext cx="572588" cy="7999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CB22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5400013">
              <a:off x="-256841" y="3381292"/>
              <a:ext cx="799981" cy="2862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26" y="0"/>
                  </a:moveTo>
                  <a:lnTo>
                    <a:pt x="107474" y="0"/>
                  </a:lnTo>
                  <a:cubicBezTo>
                    <a:pt x="110796" y="0"/>
                    <a:pt x="113982" y="3687"/>
                    <a:pt x="116331" y="10251"/>
                  </a:cubicBezTo>
                  <a:cubicBezTo>
                    <a:pt x="118680" y="16815"/>
                    <a:pt x="120000" y="25717"/>
                    <a:pt x="120000" y="35000"/>
                  </a:cubicBezTo>
                  <a:lnTo>
                    <a:pt x="120000" y="120000"/>
                  </a:lnTo>
                  <a:cubicBezTo>
                    <a:pt x="120000" y="120001"/>
                    <a:pt x="120000" y="120001"/>
                    <a:pt x="119999" y="120001"/>
                  </a:cubicBezTo>
                  <a:lnTo>
                    <a:pt x="0" y="120000"/>
                  </a:lnTo>
                  <a:lnTo>
                    <a:pt x="0" y="120000"/>
                  </a:lnTo>
                  <a:cubicBezTo>
                    <a:pt x="-1" y="120000"/>
                    <a:pt x="-1" y="120000"/>
                    <a:pt x="-1" y="119999"/>
                  </a:cubicBezTo>
                  <a:lnTo>
                    <a:pt x="0" y="35000"/>
                  </a:lnTo>
                  <a:lnTo>
                    <a:pt x="0" y="35000"/>
                  </a:lnTo>
                  <a:cubicBezTo>
                    <a:pt x="0" y="15670"/>
                    <a:pt x="5608" y="0"/>
                    <a:pt x="12526" y="0"/>
                  </a:cubicBezTo>
                  <a:close/>
                </a:path>
              </a:pathLst>
            </a:custGeom>
            <a:solidFill>
              <a:srgbClr val="89C01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-4" y="5409202"/>
            <a:ext cx="12188829" cy="1462528"/>
            <a:chOff x="-4" y="5409202"/>
            <a:chExt cx="12188829" cy="1462528"/>
          </a:xfrm>
        </p:grpSpPr>
        <p:sp>
          <p:nvSpPr>
            <p:cNvPr id="28" name="Google Shape;28;p2"/>
            <p:cNvSpPr/>
            <p:nvPr/>
          </p:nvSpPr>
          <p:spPr>
            <a:xfrm rot="5400013">
              <a:off x="5491469" y="160646"/>
              <a:ext cx="1205883" cy="12188823"/>
            </a:xfrm>
            <a:custGeom>
              <a:avLst/>
              <a:gdLst/>
              <a:ahLst/>
              <a:cxnLst/>
              <a:rect l="l" t="t" r="r" b="b"/>
              <a:pathLst>
                <a:path w="904412" h="9144000" extrusionOk="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5400013">
              <a:off x="5363170" y="46054"/>
              <a:ext cx="1462482" cy="12188823"/>
            </a:xfrm>
            <a:custGeom>
              <a:avLst/>
              <a:gdLst/>
              <a:ahLst/>
              <a:cxnLst/>
              <a:rect l="l" t="t" r="r" b="b"/>
              <a:pathLst>
                <a:path w="1096862" h="9144000" extrusionOk="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title"/>
          </p:nvPr>
        </p:nvSpPr>
        <p:spPr>
          <a:xfrm>
            <a:off x="1828324" y="1932520"/>
            <a:ext cx="9141622" cy="2105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onstant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body" idx="1"/>
          </p:nvPr>
        </p:nvSpPr>
        <p:spPr>
          <a:xfrm>
            <a:off x="1828324" y="4084268"/>
            <a:ext cx="9141622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vertical et texte" type="vertTitleAndTx">
  <p:cSld name="VERTICAL_TITLE_AND_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2"/>
          <p:cNvGrpSpPr/>
          <p:nvPr/>
        </p:nvGrpSpPr>
        <p:grpSpPr>
          <a:xfrm>
            <a:off x="9852632" y="-35801"/>
            <a:ext cx="524043" cy="1063331"/>
            <a:chOff x="9852632" y="-35801"/>
            <a:chExt cx="524043" cy="1063331"/>
          </a:xfrm>
        </p:grpSpPr>
        <p:sp>
          <p:nvSpPr>
            <p:cNvPr id="101" name="Google Shape;101;p12"/>
            <p:cNvSpPr/>
            <p:nvPr/>
          </p:nvSpPr>
          <p:spPr>
            <a:xfrm rot="5400013">
              <a:off x="9927014" y="577869"/>
              <a:ext cx="375278" cy="5240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78"/>
                  </a:lnTo>
                  <a:cubicBezTo>
                    <a:pt x="0" y="105679"/>
                    <a:pt x="0" y="105679"/>
                    <a:pt x="1" y="105679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22"/>
                  </a:lnTo>
                  <a:cubicBezTo>
                    <a:pt x="120000" y="14321"/>
                    <a:pt x="120000" y="14321"/>
                    <a:pt x="119999" y="14321"/>
                  </a:cubicBezTo>
                  <a:close/>
                </a:path>
              </a:pathLst>
            </a:custGeom>
            <a:solidFill>
              <a:srgbClr val="FE750E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02" name="Google Shape;102;p12"/>
            <p:cNvSpPr/>
            <p:nvPr/>
          </p:nvSpPr>
          <p:spPr>
            <a:xfrm rot="5400013">
              <a:off x="9927014" y="140045"/>
              <a:ext cx="375278" cy="5240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78"/>
                  </a:lnTo>
                  <a:cubicBezTo>
                    <a:pt x="0" y="105679"/>
                    <a:pt x="0" y="105679"/>
                    <a:pt x="1" y="105679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22"/>
                  </a:lnTo>
                  <a:cubicBezTo>
                    <a:pt x="120000" y="14321"/>
                    <a:pt x="120000" y="14321"/>
                    <a:pt x="119999" y="14321"/>
                  </a:cubicBezTo>
                  <a:close/>
                </a:path>
              </a:pathLst>
            </a:custGeom>
            <a:solidFill>
              <a:srgbClr val="FCB22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03" name="Google Shape;103;p12"/>
            <p:cNvSpPr/>
            <p:nvPr/>
          </p:nvSpPr>
          <p:spPr>
            <a:xfrm rot="10799991">
              <a:off x="9852632" y="-35800"/>
              <a:ext cx="524042" cy="18764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33" y="0"/>
                  </a:moveTo>
                  <a:lnTo>
                    <a:pt x="107467" y="0"/>
                  </a:lnTo>
                  <a:cubicBezTo>
                    <a:pt x="110791" y="0"/>
                    <a:pt x="113979" y="3687"/>
                    <a:pt x="116329" y="10251"/>
                  </a:cubicBezTo>
                  <a:cubicBezTo>
                    <a:pt x="118680" y="16815"/>
                    <a:pt x="120000" y="25717"/>
                    <a:pt x="120000" y="35000"/>
                  </a:cubicBezTo>
                  <a:lnTo>
                    <a:pt x="120000" y="120000"/>
                  </a:lnTo>
                  <a:cubicBezTo>
                    <a:pt x="120000" y="120001"/>
                    <a:pt x="120000" y="120001"/>
                    <a:pt x="119999" y="120001"/>
                  </a:cubicBezTo>
                  <a:lnTo>
                    <a:pt x="0" y="120000"/>
                  </a:lnTo>
                  <a:lnTo>
                    <a:pt x="0" y="120000"/>
                  </a:lnTo>
                  <a:cubicBezTo>
                    <a:pt x="-1" y="120000"/>
                    <a:pt x="-1" y="120000"/>
                    <a:pt x="-1" y="119999"/>
                  </a:cubicBezTo>
                  <a:lnTo>
                    <a:pt x="0" y="35000"/>
                  </a:lnTo>
                  <a:lnTo>
                    <a:pt x="0" y="35000"/>
                  </a:lnTo>
                  <a:cubicBezTo>
                    <a:pt x="0" y="15670"/>
                    <a:pt x="5611" y="0"/>
                    <a:pt x="12533" y="0"/>
                  </a:cubicBezTo>
                  <a:close/>
                </a:path>
              </a:pathLst>
            </a:custGeom>
            <a:solidFill>
              <a:srgbClr val="89C01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104" name="Google Shape;104;p12"/>
          <p:cNvGrpSpPr/>
          <p:nvPr/>
        </p:nvGrpSpPr>
        <p:grpSpPr>
          <a:xfrm>
            <a:off x="-4" y="5395495"/>
            <a:ext cx="12188829" cy="1462528"/>
            <a:chOff x="-4" y="5395495"/>
            <a:chExt cx="12188829" cy="1462528"/>
          </a:xfrm>
        </p:grpSpPr>
        <p:sp>
          <p:nvSpPr>
            <p:cNvPr id="105" name="Google Shape;105;p12"/>
            <p:cNvSpPr/>
            <p:nvPr/>
          </p:nvSpPr>
          <p:spPr>
            <a:xfrm rot="5400013">
              <a:off x="5491469" y="160646"/>
              <a:ext cx="1205883" cy="12188823"/>
            </a:xfrm>
            <a:custGeom>
              <a:avLst/>
              <a:gdLst/>
              <a:ahLst/>
              <a:cxnLst/>
              <a:rect l="l" t="t" r="r" b="b"/>
              <a:pathLst>
                <a:path w="904412" h="9144000" extrusionOk="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06" name="Google Shape;106;p12"/>
            <p:cNvSpPr/>
            <p:nvPr/>
          </p:nvSpPr>
          <p:spPr>
            <a:xfrm rot="5400013">
              <a:off x="5363170" y="32347"/>
              <a:ext cx="1462482" cy="12188823"/>
            </a:xfrm>
            <a:custGeom>
              <a:avLst/>
              <a:gdLst/>
              <a:ahLst/>
              <a:cxnLst/>
              <a:rect l="l" t="t" r="r" b="b"/>
              <a:pathLst>
                <a:path w="1096862" h="9144000" extrusionOk="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107" name="Google Shape;107;p12"/>
          <p:cNvSpPr txBox="1">
            <a:spLocks noGrp="1"/>
          </p:cNvSpPr>
          <p:nvPr>
            <p:ph type="title"/>
          </p:nvPr>
        </p:nvSpPr>
        <p:spPr>
          <a:xfrm rot="5400000">
            <a:off x="8154382" y="2747195"/>
            <a:ext cx="5021683" cy="182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body" idx="1"/>
          </p:nvPr>
        </p:nvSpPr>
        <p:spPr>
          <a:xfrm rot="5400000">
            <a:off x="2821775" y="-452373"/>
            <a:ext cx="5021683" cy="822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2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2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1141408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body" idx="1"/>
          </p:nvPr>
        </p:nvSpPr>
        <p:spPr>
          <a:xfrm>
            <a:off x="1141408" y="1600200"/>
            <a:ext cx="4875525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body" idx="2"/>
          </p:nvPr>
        </p:nvSpPr>
        <p:spPr>
          <a:xfrm>
            <a:off x="6094411" y="1600200"/>
            <a:ext cx="4875525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1218886" y="1600200"/>
            <a:ext cx="975106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141408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1141408" y="1524003"/>
            <a:ext cx="4875525" cy="81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2"/>
          </p:nvPr>
        </p:nvSpPr>
        <p:spPr>
          <a:xfrm>
            <a:off x="1141408" y="2413001"/>
            <a:ext cx="4875525" cy="375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3"/>
          </p:nvPr>
        </p:nvSpPr>
        <p:spPr>
          <a:xfrm>
            <a:off x="6094411" y="1524003"/>
            <a:ext cx="4875525" cy="81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4"/>
          </p:nvPr>
        </p:nvSpPr>
        <p:spPr>
          <a:xfrm>
            <a:off x="6094411" y="2413001"/>
            <a:ext cx="4875525" cy="375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body" idx="1"/>
          </p:nvPr>
        </p:nvSpPr>
        <p:spPr>
          <a:xfrm>
            <a:off x="4875525" y="1600200"/>
            <a:ext cx="609441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body" idx="2"/>
          </p:nvPr>
        </p:nvSpPr>
        <p:spPr>
          <a:xfrm>
            <a:off x="1218886" y="1600200"/>
            <a:ext cx="345349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8"/>
          <p:cNvGrpSpPr/>
          <p:nvPr/>
        </p:nvGrpSpPr>
        <p:grpSpPr>
          <a:xfrm>
            <a:off x="-1" y="1135739"/>
            <a:ext cx="1622338" cy="800020"/>
            <a:chOff x="-1" y="1135739"/>
            <a:chExt cx="1622338" cy="800020"/>
          </a:xfrm>
        </p:grpSpPr>
        <p:sp>
          <p:nvSpPr>
            <p:cNvPr id="73" name="Google Shape;73;p8"/>
            <p:cNvSpPr/>
            <p:nvPr/>
          </p:nvSpPr>
          <p:spPr>
            <a:xfrm>
              <a:off x="1049749" y="1135739"/>
              <a:ext cx="572588" cy="7999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E750E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381725" y="1135739"/>
              <a:ext cx="572588" cy="7999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CB22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 rot="5400013">
              <a:off x="-256841" y="1392619"/>
              <a:ext cx="799981" cy="2862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26" y="0"/>
                  </a:moveTo>
                  <a:lnTo>
                    <a:pt x="107474" y="0"/>
                  </a:lnTo>
                  <a:cubicBezTo>
                    <a:pt x="110796" y="0"/>
                    <a:pt x="113982" y="3687"/>
                    <a:pt x="116331" y="10251"/>
                  </a:cubicBezTo>
                  <a:cubicBezTo>
                    <a:pt x="118680" y="16815"/>
                    <a:pt x="120000" y="25717"/>
                    <a:pt x="120000" y="35000"/>
                  </a:cubicBezTo>
                  <a:lnTo>
                    <a:pt x="120000" y="120000"/>
                  </a:lnTo>
                  <a:cubicBezTo>
                    <a:pt x="120000" y="120001"/>
                    <a:pt x="120000" y="120001"/>
                    <a:pt x="119999" y="120001"/>
                  </a:cubicBezTo>
                  <a:lnTo>
                    <a:pt x="0" y="120000"/>
                  </a:lnTo>
                  <a:lnTo>
                    <a:pt x="0" y="120000"/>
                  </a:lnTo>
                  <a:cubicBezTo>
                    <a:pt x="-1" y="120000"/>
                    <a:pt x="-1" y="120000"/>
                    <a:pt x="-1" y="119999"/>
                  </a:cubicBezTo>
                  <a:lnTo>
                    <a:pt x="0" y="35000"/>
                  </a:lnTo>
                  <a:lnTo>
                    <a:pt x="0" y="35000"/>
                  </a:lnTo>
                  <a:cubicBezTo>
                    <a:pt x="0" y="15670"/>
                    <a:pt x="5608" y="0"/>
                    <a:pt x="12526" y="0"/>
                  </a:cubicBezTo>
                  <a:close/>
                </a:path>
              </a:pathLst>
            </a:custGeom>
            <a:solidFill>
              <a:srgbClr val="89C01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76" name="Google Shape;76;p8"/>
          <p:cNvSpPr txBox="1">
            <a:spLocks noGrp="1"/>
          </p:cNvSpPr>
          <p:nvPr>
            <p:ph type="ctrTitle"/>
          </p:nvPr>
        </p:nvSpPr>
        <p:spPr>
          <a:xfrm>
            <a:off x="1828324" y="362395"/>
            <a:ext cx="9141622" cy="1676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onstant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subTitle" idx="1"/>
          </p:nvPr>
        </p:nvSpPr>
        <p:spPr>
          <a:xfrm>
            <a:off x="1828324" y="2089596"/>
            <a:ext cx="9141622" cy="886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lv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lvl="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0"/>
          <p:cNvGrpSpPr/>
          <p:nvPr/>
        </p:nvGrpSpPr>
        <p:grpSpPr>
          <a:xfrm>
            <a:off x="-4" y="5409202"/>
            <a:ext cx="12188829" cy="1462528"/>
            <a:chOff x="-4" y="5409202"/>
            <a:chExt cx="12188829" cy="1462528"/>
          </a:xfrm>
        </p:grpSpPr>
        <p:sp>
          <p:nvSpPr>
            <p:cNvPr id="88" name="Google Shape;88;p10"/>
            <p:cNvSpPr/>
            <p:nvPr/>
          </p:nvSpPr>
          <p:spPr>
            <a:xfrm rot="5400013">
              <a:off x="5491469" y="160646"/>
              <a:ext cx="1205883" cy="12188823"/>
            </a:xfrm>
            <a:custGeom>
              <a:avLst/>
              <a:gdLst/>
              <a:ahLst/>
              <a:cxnLst/>
              <a:rect l="l" t="t" r="r" b="b"/>
              <a:pathLst>
                <a:path w="904412" h="9144000" extrusionOk="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 rot="5400013">
              <a:off x="5363170" y="46054"/>
              <a:ext cx="1462482" cy="12188823"/>
            </a:xfrm>
            <a:custGeom>
              <a:avLst/>
              <a:gdLst/>
              <a:ahLst/>
              <a:cxnLst/>
              <a:rect l="l" t="t" r="r" b="b"/>
              <a:pathLst>
                <a:path w="1096862" h="9144000" extrusionOk="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90" name="Google Shape;90;p10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 rot="5400000">
            <a:off x="3808416" y="-989330"/>
            <a:ext cx="4572000" cy="9751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4" y="5409202"/>
            <a:ext cx="12188829" cy="1462528"/>
            <a:chOff x="-4" y="5409202"/>
            <a:chExt cx="12188829" cy="1462528"/>
          </a:xfrm>
        </p:grpSpPr>
        <p:sp>
          <p:nvSpPr>
            <p:cNvPr id="11" name="Google Shape;11;p1"/>
            <p:cNvSpPr/>
            <p:nvPr/>
          </p:nvSpPr>
          <p:spPr>
            <a:xfrm rot="5400013">
              <a:off x="5491469" y="160646"/>
              <a:ext cx="1205883" cy="12188823"/>
            </a:xfrm>
            <a:custGeom>
              <a:avLst/>
              <a:gdLst/>
              <a:ahLst/>
              <a:cxnLst/>
              <a:rect l="l" t="t" r="r" b="b"/>
              <a:pathLst>
                <a:path w="904412" h="9144000" extrusionOk="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 rot="5400013">
              <a:off x="5363170" y="46054"/>
              <a:ext cx="1462482" cy="12188823"/>
            </a:xfrm>
            <a:custGeom>
              <a:avLst/>
              <a:gdLst/>
              <a:ahLst/>
              <a:cxnLst/>
              <a:rect l="l" t="t" r="r" b="b"/>
              <a:pathLst>
                <a:path w="1096862" h="9144000" extrusionOk="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13" name="Google Shape;13;p1"/>
          <p:cNvGrpSpPr/>
          <p:nvPr/>
        </p:nvGrpSpPr>
        <p:grpSpPr>
          <a:xfrm>
            <a:off x="0" y="800547"/>
            <a:ext cx="1063026" cy="524180"/>
            <a:chOff x="0" y="800547"/>
            <a:chExt cx="1063026" cy="524180"/>
          </a:xfrm>
        </p:grpSpPr>
        <p:sp>
          <p:nvSpPr>
            <p:cNvPr id="14" name="Google Shape;14;p1"/>
            <p:cNvSpPr/>
            <p:nvPr/>
          </p:nvSpPr>
          <p:spPr>
            <a:xfrm>
              <a:off x="687839" y="800548"/>
              <a:ext cx="375187" cy="5241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E750E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0124" y="800548"/>
              <a:ext cx="375187" cy="5241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CB22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 rot="5400013">
              <a:off x="-168290" y="968838"/>
              <a:ext cx="524179" cy="1875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26" y="0"/>
                  </a:moveTo>
                  <a:lnTo>
                    <a:pt x="107474" y="0"/>
                  </a:lnTo>
                  <a:cubicBezTo>
                    <a:pt x="110796" y="0"/>
                    <a:pt x="113982" y="3687"/>
                    <a:pt x="116331" y="10251"/>
                  </a:cubicBezTo>
                  <a:cubicBezTo>
                    <a:pt x="118680" y="16815"/>
                    <a:pt x="120000" y="25717"/>
                    <a:pt x="120000" y="35000"/>
                  </a:cubicBezTo>
                  <a:lnTo>
                    <a:pt x="120000" y="120000"/>
                  </a:lnTo>
                  <a:cubicBezTo>
                    <a:pt x="120000" y="120001"/>
                    <a:pt x="120000" y="120001"/>
                    <a:pt x="119999" y="120001"/>
                  </a:cubicBezTo>
                  <a:lnTo>
                    <a:pt x="0" y="120000"/>
                  </a:lnTo>
                  <a:lnTo>
                    <a:pt x="0" y="120000"/>
                  </a:lnTo>
                  <a:cubicBezTo>
                    <a:pt x="-1" y="120000"/>
                    <a:pt x="-1" y="120000"/>
                    <a:pt x="-1" y="119999"/>
                  </a:cubicBezTo>
                  <a:lnTo>
                    <a:pt x="0" y="35000"/>
                  </a:lnTo>
                  <a:lnTo>
                    <a:pt x="0" y="35000"/>
                  </a:lnTo>
                  <a:cubicBezTo>
                    <a:pt x="0" y="15670"/>
                    <a:pt x="5608" y="0"/>
                    <a:pt x="12526" y="0"/>
                  </a:cubicBezTo>
                  <a:close/>
                </a:path>
              </a:pathLst>
            </a:custGeom>
            <a:solidFill>
              <a:srgbClr val="89C01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 sz="3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body" idx="1"/>
          </p:nvPr>
        </p:nvSpPr>
        <p:spPr>
          <a:xfrm>
            <a:off x="1218886" y="1600200"/>
            <a:ext cx="975106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hyperlink" Target="https://www.lienhorticole.fr/actualites/manifestations-grand-public-des-tremplins-pour-faire-avancer-la-filiere-1,1,2024121829.html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r&#233;ussir.fr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hyperlink" Target="https://www.ecologie.gouv.fr/insectes-pollinisateurs/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hyperlink" Target="https://www.actu-environnement.com/media/pdf/news-38586-liste-cultures-non-attractives.pdf" TargetMode="Externa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arboriculture-fruitiere.com/tags/mediafel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hyperlink" Target="https://www.allodocteurs.fr/archives-les-consommateurs-de-fruits-a-coques-vivent-plus-longtemps-11847.html" TargetMode="Externa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unicoque.com/" TargetMode="External"/><Relationship Id="rId5" Type="http://schemas.openxmlformats.org/officeDocument/2006/relationships/hyperlink" Target="https://www.aim-plc.com/la-societe/unicoque/" TargetMode="Externa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futura-sciences.com/planete/definitions/botanique-chataigne-7704/" TargetMode="External"/><Relationship Id="rId5" Type="http://schemas.openxmlformats.org/officeDocument/2006/relationships/hyperlink" Target="https://www.areflh.org/fr/thematiques/eurocastanea" TargetMode="Externa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hyperlink" Target="https://www.irfel.fr/fiche/senura/" TargetMode="Externa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1.jpeg"/><Relationship Id="rId5" Type="http://schemas.openxmlformats.org/officeDocument/2006/relationships/hyperlink" Target="https://phototheque-fl.ctifl.fr/photo/5028/pourriture-interne-au-coeur-de-la-chataigne-due-a-gnomoniopsis-castanea" TargetMode="External"/><Relationship Id="rId4" Type="http://schemas.openxmlformats.org/officeDocument/2006/relationships/hyperlink" Target="https://www.syngenta.fr/traitements/bacteriose-du-noye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franceagricole.fr/actualites/cultures/legumes-coup-de-froid-sur-les-cours-des-courgettes-1,0,2602459302.html" TargetMode="External"/><Relationship Id="rId3" Type="http://schemas.openxmlformats.org/officeDocument/2006/relationships/hyperlink" Target="https://leshorizons.net/hygo-alvie-solution-reduire-usage-phytosanitaires/" TargetMode="External"/><Relationship Id="rId7" Type="http://schemas.openxmlformats.org/officeDocument/2006/relationships/hyperlink" Target="https://www.arboriculture-fruitiere.com/articles/vie-de-filiere/courgette-un-leger-recul-des-recoltes-conjugue-une-nette-baisse-des-cour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valhor.fr/etudes-statistiques/veille/international" TargetMode="External"/><Relationship Id="rId11" Type="http://schemas.openxmlformats.org/officeDocument/2006/relationships/hyperlink" Target="https://www.arboriculture-fruitiere.com/articles/vie-de-filiere/un-nouveau-comite-regional-dinterfel-en-centre-val-de-loire" TargetMode="External"/><Relationship Id="rId5" Type="http://schemas.openxmlformats.org/officeDocument/2006/relationships/hyperlink" Target="https://www.iledefrance-europe.eu/en/european-news/detail-news/article/une-nouvelle-strategie-europeenne-en-faveur-des-sols/" TargetMode="External"/><Relationship Id="rId10" Type="http://schemas.openxmlformats.org/officeDocument/2006/relationships/hyperlink" Target="https://www.actu-environnement.com/ae/news/lancement-plan-national-pollinisateur-38586.php4" TargetMode="External"/><Relationship Id="rId4" Type="http://schemas.openxmlformats.org/officeDocument/2006/relationships/hyperlink" Target="https://www.actu-environnement.com/ae/news/datafarm-energy-methanisation-datacenter-38611.php4#xtor=RSS-6" TargetMode="External"/><Relationship Id="rId9" Type="http://schemas.openxmlformats.org/officeDocument/2006/relationships/hyperlink" Target="https://www.arboriculture-fruitiere.com/articles/vie-de-filiere/lassemblee-nationale-veut-prolonger-le-credit-dimpot-biologiqu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ssir.fr/fruits-legumes/une-annee-difficile-pour-la-chataign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vie.fr/#comment-marche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alvie.fr/blog-posts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fr.wikipedia.org/wiki/Stockage_des_patates_douces" TargetMode="External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datafarmenergy.com/" TargetMode="External"/><Relationship Id="rId5" Type="http://schemas.openxmlformats.org/officeDocument/2006/relationships/hyperlink" Target="https://www.actu-environnement.com/ae/news/datafarm-energy-methanisation-datacenter-38611.php4#xtor=RSS-6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ur-lex.europa.eu/legal-content/FR/TXT/?uri=COM%3A2021%3A699%3AFIN&amp;qid=1637253174620#footnote23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iledefrance-europe.eu/en/european-news/detail-news/article/une-nouvelle-strategie-europeenne-en-faveur-des-sols/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gov.uk/government/publications/the-border-operating-mode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xfrm>
            <a:off x="1828324" y="2791324"/>
            <a:ext cx="9141622" cy="1727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onstantia"/>
              <a:buNone/>
            </a:pPr>
            <a:r>
              <a:rPr lang="fr-FR"/>
              <a:t>Revue de presse</a:t>
            </a:r>
            <a:br>
              <a:rPr lang="fr-FR"/>
            </a:br>
            <a:r>
              <a:rPr lang="fr-FR" sz="2200"/>
              <a:t>Spécialité Ingénierie des Productions et des Produits de l’Horticulture </a:t>
            </a:r>
            <a:br>
              <a:rPr lang="fr-FR" sz="2200"/>
            </a:br>
            <a:endParaRPr sz="2200"/>
          </a:p>
        </p:txBody>
      </p:sp>
      <p:sp>
        <p:nvSpPr>
          <p:cNvPr id="221" name="Google Shape;221;p25"/>
          <p:cNvSpPr txBox="1">
            <a:spLocks noGrp="1"/>
          </p:cNvSpPr>
          <p:nvPr>
            <p:ph type="body" idx="1"/>
          </p:nvPr>
        </p:nvSpPr>
        <p:spPr>
          <a:xfrm>
            <a:off x="1828324" y="4384401"/>
            <a:ext cx="9141622" cy="54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/>
              <a:t>Actualités du 30 novembre 2021</a:t>
            </a:r>
            <a:endParaRPr/>
          </a:p>
        </p:txBody>
      </p:sp>
      <p:sp>
        <p:nvSpPr>
          <p:cNvPr id="222" name="Google Shape;222;p25"/>
          <p:cNvSpPr txBox="1"/>
          <p:nvPr/>
        </p:nvSpPr>
        <p:spPr>
          <a:xfrm>
            <a:off x="0" y="6398316"/>
            <a:ext cx="6749387" cy="46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r>
              <a:rPr lang="fr-FR" sz="1600" b="1">
                <a:latin typeface="Constantia"/>
                <a:ea typeface="Constantia"/>
                <a:cs typeface="Constantia"/>
                <a:sym typeface="Constantia"/>
              </a:rPr>
              <a:t>FREMY Coralie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, FOULON Pauline, WARIN Bethsabée </a:t>
            </a:r>
            <a:endParaRPr/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1824" y="169776"/>
            <a:ext cx="3586999" cy="76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EFC2FE-2AB0-41BC-8289-D1CD53185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6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6C86B1-E79F-4CEF-98B8-363A199F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457" y="407236"/>
            <a:ext cx="9751061" cy="129540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5400" b="1"/>
              <a:t>Réglementation &amp; Commerce </a:t>
            </a:r>
            <a:br>
              <a:rPr lang="fr-FR" sz="4800"/>
            </a:br>
            <a:r>
              <a:rPr lang="fr-FR" sz="3600"/>
              <a:t>(réglementation, marché, accords commerciaux...)</a:t>
            </a:r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A714E1-8EC9-4122-8C88-F1BC8491B0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9</a:t>
            </a:r>
            <a:endParaRPr lang="fr-FR" sz="18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5" name="Google Shape;321;p35" descr="Réglementation">
            <a:extLst>
              <a:ext uri="{FF2B5EF4-FFF2-40B4-BE49-F238E27FC236}">
                <a16:creationId xmlns:a16="http://schemas.microsoft.com/office/drawing/2014/main" id="{FA08DC32-3473-4029-8A21-FD0B7FF0188F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3575" y="1919554"/>
            <a:ext cx="7565184" cy="373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F32A1B-9DEF-420F-AE8D-6BF9895FE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94760"/>
      </p:ext>
    </p:extLst>
  </p:cSld>
  <p:clrMapOvr>
    <a:masterClrMapping/>
  </p:clrMapOvr>
  <p:transition spd="med" advTm="37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B1603A-053C-4A99-9FC2-AD592965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6" y="652653"/>
            <a:ext cx="10133742" cy="1295403"/>
          </a:xfrm>
        </p:spPr>
        <p:txBody>
          <a:bodyPr>
            <a:normAutofit/>
          </a:bodyPr>
          <a:lstStyle/>
          <a:p>
            <a:r>
              <a:rPr lang="fr-FR" sz="3400" i="1"/>
              <a:t>Marché : </a:t>
            </a:r>
            <a:r>
              <a:rPr lang="fr-FR" i="1"/>
              <a:t>Courgette : un léger recul des récoltes conjugué à une nette baisse des cours </a:t>
            </a:r>
            <a:r>
              <a:rPr lang="fr-FR" sz="3100" i="1" baseline="30000"/>
              <a:t>[6] </a:t>
            </a:r>
            <a:r>
              <a:rPr lang="fr-FR" sz="2400" i="1"/>
              <a:t>(</a:t>
            </a:r>
            <a:r>
              <a:rPr lang="fr-FR" sz="2400" i="1" err="1"/>
              <a:t>Médiafel</a:t>
            </a:r>
            <a:r>
              <a:rPr lang="fr-FR" sz="2400" i="1"/>
              <a:t>, 15.11)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E7D39F-6D23-4756-A7A5-914FFD9B4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591" y="2280353"/>
            <a:ext cx="6739939" cy="3817037"/>
          </a:xfrm>
        </p:spPr>
        <p:txBody>
          <a:bodyPr/>
          <a:lstStyle/>
          <a:p>
            <a:r>
              <a:rPr lang="fr-FR" sz="2100"/>
              <a:t>Diminution de 1% de la production de courgette pour la campagne 2021 </a:t>
            </a:r>
          </a:p>
          <a:p>
            <a:r>
              <a:rPr lang="fr-FR" sz="2100" b="1"/>
              <a:t>Chute des prix et du chiffre d'affaires : </a:t>
            </a:r>
          </a:p>
          <a:p>
            <a:r>
              <a:rPr lang="fr-FR" sz="2100" b="1"/>
              <a:t>-</a:t>
            </a:r>
            <a:r>
              <a:rPr lang="fr-FR" sz="2100"/>
              <a:t>22% sur le cours de la courgette </a:t>
            </a:r>
            <a:endParaRPr lang="fr-FR"/>
          </a:p>
          <a:p>
            <a:r>
              <a:rPr lang="fr-FR" sz="2100"/>
              <a:t>-24% sur le chiffre d'affaires</a:t>
            </a:r>
          </a:p>
          <a:p>
            <a:r>
              <a:rPr lang="fr-FR" sz="2100"/>
              <a:t>En cause : une mauvaise météo </a:t>
            </a:r>
            <a:r>
              <a:rPr lang="fr-FR" sz="2100" baseline="30000"/>
              <a:t>[7]</a:t>
            </a:r>
          </a:p>
          <a:p>
            <a:endParaRPr lang="fr-FR" sz="2100"/>
          </a:p>
          <a:p>
            <a:endParaRPr lang="fr-FR" sz="2100"/>
          </a:p>
          <a:p>
            <a:pPr marL="50800" indent="0">
              <a:buNone/>
            </a:pPr>
            <a:endParaRPr lang="fr-FR" sz="2100"/>
          </a:p>
          <a:p>
            <a:endParaRPr lang="fr-FR" sz="2100"/>
          </a:p>
        </p:txBody>
      </p:sp>
      <p:pic>
        <p:nvPicPr>
          <p:cNvPr id="6" name="Image 6" descr="Une image contenant fruit, légume, frais&#10;&#10;Description générée automatiquement">
            <a:extLst>
              <a:ext uri="{FF2B5EF4-FFF2-40B4-BE49-F238E27FC236}">
                <a16:creationId xmlns:a16="http://schemas.microsoft.com/office/drawing/2014/main" id="{69B66AE7-C805-4DA8-A12D-C24943804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400" y="2619378"/>
            <a:ext cx="4895708" cy="24338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46A1BAE-EE6C-410F-9363-11EDB0FB3478}"/>
              </a:ext>
            </a:extLst>
          </p:cNvPr>
          <p:cNvSpPr txBox="1"/>
          <p:nvPr/>
        </p:nvSpPr>
        <p:spPr>
          <a:xfrm>
            <a:off x="0" y="6604084"/>
            <a:ext cx="11604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latin typeface="Constantia" panose="02030602050306030303" pitchFamily="18" charset="0"/>
              </a:rPr>
              <a:t>Source image : </a:t>
            </a:r>
            <a:r>
              <a:rPr lang="en-GB" sz="1000" i="1">
                <a:latin typeface="Constantia" panose="02030602050306030303" pitchFamily="18" charset="0"/>
                <a:hlinkClick r:id="rId5"/>
              </a:rPr>
              <a:t>https://www.lienhorticole.fr/actualites/manifestations-grand-public-des-tremplins-pour-faire-avancer-la-filiere-1,1,2024121829.html</a:t>
            </a:r>
            <a:r>
              <a:rPr lang="en-GB" sz="1000" i="1">
                <a:latin typeface="Constantia" panose="02030602050306030303" pitchFamily="18" charset="0"/>
              </a:rPr>
              <a:t> </a:t>
            </a:r>
          </a:p>
          <a:p>
            <a:endParaRPr lang="fr-FR" sz="1000" i="1">
              <a:latin typeface="Constantia" panose="02030602050306030303" pitchFamily="18" charset="0"/>
            </a:endParaRPr>
          </a:p>
        </p:txBody>
      </p:sp>
      <p:sp>
        <p:nvSpPr>
          <p:cNvPr id="10" name="Google Shape;253;p28">
            <a:extLst>
              <a:ext uri="{FF2B5EF4-FFF2-40B4-BE49-F238E27FC236}">
                <a16:creationId xmlns:a16="http://schemas.microsoft.com/office/drawing/2014/main" id="{F78C5C39-F1AE-4DC2-9FB7-30630FA2CC9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1800"/>
              <a:t>10</a:t>
            </a:r>
            <a:endParaRPr sz="18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60325C-7C64-424F-B6C9-54ABC50A9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48148"/>
      </p:ext>
    </p:extLst>
  </p:cSld>
  <p:clrMapOvr>
    <a:masterClrMapping/>
  </p:clrMapOvr>
  <p:transition spd="med" advTm="565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43F656-08CC-4AE9-BC71-E2E1340B09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11</a:t>
            </a:r>
          </a:p>
        </p:txBody>
      </p:sp>
      <p:pic>
        <p:nvPicPr>
          <p:cNvPr id="3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F8B3089-A526-468A-B43F-B5F85684D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55" y="2233683"/>
            <a:ext cx="6001480" cy="3573397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CD9ADA89-F1AB-4B33-AD0B-BCF2602C35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19" t="1459" r="7720" b="1459"/>
          <a:stretch/>
        </p:blipFill>
        <p:spPr>
          <a:xfrm>
            <a:off x="8161867" y="1870387"/>
            <a:ext cx="3048000" cy="352047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F06D6E7-1AFA-406F-9B63-A53D1AAFA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569" y="475766"/>
            <a:ext cx="10133742" cy="1295403"/>
          </a:xfrm>
        </p:spPr>
        <p:txBody>
          <a:bodyPr>
            <a:normAutofit/>
          </a:bodyPr>
          <a:lstStyle/>
          <a:p>
            <a:r>
              <a:rPr lang="fr-FR" sz="3400" i="1"/>
              <a:t>L'Assemblée nationale veut prolonger le crédit d'impôt biologique </a:t>
            </a:r>
            <a:r>
              <a:rPr lang="fr-FR" sz="2800" i="1" baseline="30000"/>
              <a:t>[8][9] </a:t>
            </a:r>
            <a:r>
              <a:rPr lang="fr-FR" sz="2400" i="1"/>
              <a:t>(</a:t>
            </a:r>
            <a:r>
              <a:rPr lang="fr-FR" sz="2400" i="1" err="1"/>
              <a:t>Médiafel</a:t>
            </a:r>
            <a:r>
              <a:rPr lang="fr-FR" sz="2400" i="1"/>
              <a:t>, 16.11)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8362A6-1298-4853-BD9F-ABBC3401AB5E}"/>
              </a:ext>
            </a:extLst>
          </p:cNvPr>
          <p:cNvSpPr txBox="1"/>
          <p:nvPr/>
        </p:nvSpPr>
        <p:spPr>
          <a:xfrm>
            <a:off x="0" y="6604084"/>
            <a:ext cx="11604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latin typeface="Constantia" panose="02030602050306030303" pitchFamily="18" charset="0"/>
              </a:rPr>
              <a:t>Source image : </a:t>
            </a:r>
            <a:r>
              <a:rPr lang="fr-FR" sz="1000" i="1">
                <a:latin typeface="Constantia" panose="02030602050306030303" pitchFamily="18" charset="0"/>
                <a:hlinkClick r:id="rId6"/>
              </a:rPr>
              <a:t>https://www.reussir.fr</a:t>
            </a:r>
            <a:r>
              <a:rPr lang="fr-FR" sz="1000" i="1">
                <a:latin typeface="Constantia" panose="02030602050306030303" pitchFamily="18" charset="0"/>
              </a:rPr>
              <a:t> </a:t>
            </a:r>
            <a:endParaRPr lang="en-GB" sz="1000" i="1">
              <a:latin typeface="Constantia" panose="02030602050306030303" pitchFamily="18" charset="0"/>
            </a:endParaRPr>
          </a:p>
          <a:p>
            <a:endParaRPr lang="fr-FR" sz="1000" i="1">
              <a:latin typeface="Constantia" panose="02030602050306030303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19ECAC-C714-4D18-AAD6-E39E846E7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2629"/>
      </p:ext>
    </p:extLst>
  </p:cSld>
  <p:clrMapOvr>
    <a:masterClrMapping/>
  </p:clrMapOvr>
  <p:transition spd="med" advTm="753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6657FD-6B94-4889-8154-2F47FD7E9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003" y="2678078"/>
            <a:ext cx="6479286" cy="2724972"/>
          </a:xfrm>
        </p:spPr>
        <p:txBody>
          <a:bodyPr>
            <a:normAutofit fontScale="77500" lnSpcReduction="20000"/>
          </a:bodyPr>
          <a:lstStyle/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3200"/>
              <a:t>Lutter contre le déclin des pollinisateurs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endParaRPr lang="fr-FR" sz="3200"/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3200"/>
              <a:t>Service écosystémique évalué entre 2,3 et 5,3 milliards d’euros d'après le CGDD</a:t>
            </a:r>
            <a:endParaRPr lang="fr-FR" sz="3200" b="1"/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endParaRPr lang="fr-FR" sz="21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43F656-08CC-4AE9-BC71-E2E1340B09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12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F2EDFB1-BF27-4DBE-A861-FD4CE6069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418" y="-103593"/>
            <a:ext cx="10424476" cy="1820868"/>
          </a:xfrm>
        </p:spPr>
        <p:txBody>
          <a:bodyPr/>
          <a:lstStyle/>
          <a:p>
            <a:r>
              <a:rPr lang="fr-FR" i="1"/>
              <a:t>Réglementation : Lancement du plan national en faveur des pollinisateurs</a:t>
            </a:r>
            <a:r>
              <a:rPr lang="fr-FR" sz="3600" i="1"/>
              <a:t> </a:t>
            </a:r>
            <a:r>
              <a:rPr lang="fr-FR" sz="3200" i="1" baseline="30000"/>
              <a:t>[10] </a:t>
            </a:r>
            <a:r>
              <a:rPr lang="fr-FR" sz="2400" i="1"/>
              <a:t>(Actu-environnement, 22.11)</a:t>
            </a: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FD5A0A44-17BD-41C1-B290-00BC358B9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0" r="11275" b="438"/>
          <a:stretch/>
        </p:blipFill>
        <p:spPr>
          <a:xfrm>
            <a:off x="7235075" y="2096741"/>
            <a:ext cx="4242738" cy="307547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54D8DAF-8DB2-43B0-8895-11ED65037533}"/>
              </a:ext>
            </a:extLst>
          </p:cNvPr>
          <p:cNvSpPr txBox="1"/>
          <p:nvPr/>
        </p:nvSpPr>
        <p:spPr>
          <a:xfrm>
            <a:off x="0" y="6604084"/>
            <a:ext cx="1160497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latin typeface="Constantia" panose="02030602050306030303" pitchFamily="18" charset="0"/>
              </a:rPr>
              <a:t>Source image : </a:t>
            </a:r>
            <a:r>
              <a:rPr lang="fr-FR" sz="1000" i="1">
                <a:hlinkClick r:id="rId5"/>
              </a:rPr>
              <a:t>https://www.ecologie.gouv.fr/insectes-pollinisateurs/</a:t>
            </a:r>
            <a:r>
              <a:rPr lang="fr-FR" sz="1000" i="1"/>
              <a:t> </a:t>
            </a:r>
          </a:p>
          <a:p>
            <a:r>
              <a:rPr lang="fr-FR" sz="1000" i="1">
                <a:latin typeface="Constantia" panose="02030602050306030303" pitchFamily="18" charset="0"/>
              </a:rPr>
              <a:t> </a:t>
            </a:r>
            <a:endParaRPr lang="en-GB" sz="1000" i="1">
              <a:latin typeface="Constantia" panose="02030602050306030303" pitchFamily="18" charset="0"/>
            </a:endParaRPr>
          </a:p>
          <a:p>
            <a:endParaRPr lang="fr-FR" sz="1000" i="1">
              <a:latin typeface="Constantia" panose="02030602050306030303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75F969-CD48-404B-8318-50D360A16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15087"/>
      </p:ext>
    </p:extLst>
  </p:cSld>
  <p:clrMapOvr>
    <a:masterClrMapping/>
  </p:clrMapOvr>
  <p:transition spd="med" advTm="473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6657FD-6B94-4889-8154-2F47FD7E9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8579" y="2265033"/>
            <a:ext cx="6254044" cy="3487466"/>
          </a:xfrm>
        </p:spPr>
        <p:txBody>
          <a:bodyPr>
            <a:normAutofit fontScale="85000" lnSpcReduction="20000"/>
          </a:bodyPr>
          <a:lstStyle/>
          <a:p>
            <a:pPr indent="-450850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100"/>
              <a:t>Nouvelle réglementation de l'épandage des pesticides sur les cultures dites </a:t>
            </a:r>
            <a:r>
              <a:rPr lang="fr-FR" sz="2100" b="1"/>
              <a:t>attractives</a:t>
            </a:r>
            <a:r>
              <a:rPr lang="fr-FR" sz="2100"/>
              <a:t> </a:t>
            </a:r>
          </a:p>
          <a:p>
            <a:pPr marL="6350" indent="0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endParaRPr lang="fr-FR" sz="2100"/>
          </a:p>
          <a:p>
            <a:pPr indent="-450850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100"/>
              <a:t>Evaluation des risques lors de la </a:t>
            </a:r>
            <a:r>
              <a:rPr lang="fr-FR" sz="2100" err="1"/>
              <a:t>réautorisation</a:t>
            </a:r>
            <a:r>
              <a:rPr lang="fr-FR" sz="2100"/>
              <a:t> des produits acaricides, insecticides, fongicides et herbicides  à partir du </a:t>
            </a:r>
            <a:r>
              <a:rPr lang="fr-FR" sz="2100" b="1"/>
              <a:t>1ier janvier 2022</a:t>
            </a:r>
          </a:p>
          <a:p>
            <a:pPr marL="6350" indent="0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endParaRPr lang="en-US" sz="2100" b="1"/>
          </a:p>
          <a:p>
            <a:pPr indent="-450850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100"/>
              <a:t>Encadrement des horaires d'épandage des pesticides : autorisation </a:t>
            </a:r>
            <a:r>
              <a:rPr lang="fr-FR" sz="2100" b="1"/>
              <a:t>2h avant et 3h après le coucher de soleil</a:t>
            </a:r>
            <a:endParaRPr lang="en-US" sz="2100" b="1"/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endParaRPr lang="fr-FR" sz="2100"/>
          </a:p>
          <a:p>
            <a:pPr lvl="1" algn="just">
              <a:lnSpc>
                <a:spcPct val="150000"/>
              </a:lnSpc>
              <a:spcBef>
                <a:spcPts val="0"/>
              </a:spcBef>
              <a:buSzPts val="2100"/>
            </a:pPr>
            <a:endParaRPr lang="fr-FR" sz="1700"/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endParaRPr lang="fr-FR" sz="2100" b="1"/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endParaRPr lang="fr-FR" sz="21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43F656-08CC-4AE9-BC71-E2E1340B09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13</a:t>
            </a:r>
          </a:p>
        </p:txBody>
      </p:sp>
      <p:pic>
        <p:nvPicPr>
          <p:cNvPr id="2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6F20EA0-423C-4CC1-B0D2-647990FE7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02" t="29145" r="38980" b="13962"/>
          <a:stretch/>
        </p:blipFill>
        <p:spPr>
          <a:xfrm>
            <a:off x="8321989" y="2047441"/>
            <a:ext cx="3166557" cy="43987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14" name="Titre 7">
            <a:extLst>
              <a:ext uri="{FF2B5EF4-FFF2-40B4-BE49-F238E27FC236}">
                <a16:creationId xmlns:a16="http://schemas.microsoft.com/office/drawing/2014/main" id="{41F4EB13-1986-472D-A983-6E516A9F3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418" y="-103593"/>
            <a:ext cx="10424476" cy="1820868"/>
          </a:xfrm>
        </p:spPr>
        <p:txBody>
          <a:bodyPr/>
          <a:lstStyle/>
          <a:p>
            <a:r>
              <a:rPr lang="fr-FR" i="1"/>
              <a:t>Réglementation : Lancement du plan national en faveur des pollinisateurs</a:t>
            </a:r>
            <a:r>
              <a:rPr lang="fr-FR" sz="3600" i="1"/>
              <a:t> </a:t>
            </a:r>
            <a:r>
              <a:rPr lang="fr-FR" sz="3200" i="1" baseline="30000"/>
              <a:t>[10] </a:t>
            </a:r>
            <a:r>
              <a:rPr lang="fr-FR" sz="2400" i="1"/>
              <a:t>(Actu-environnement, 22.11)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C0FA9E8-E78E-458E-BBBB-E5951C5741C6}"/>
              </a:ext>
            </a:extLst>
          </p:cNvPr>
          <p:cNvSpPr txBox="1"/>
          <p:nvPr/>
        </p:nvSpPr>
        <p:spPr>
          <a:xfrm>
            <a:off x="0" y="6604084"/>
            <a:ext cx="11604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latin typeface="Constantia" panose="02030602050306030303" pitchFamily="18" charset="0"/>
              </a:rPr>
              <a:t>Source image : </a:t>
            </a:r>
            <a:r>
              <a:rPr lang="fr-FR" sz="1000" i="1">
                <a:hlinkClick r:id="rId5"/>
              </a:rPr>
              <a:t>https://www.actu-environnement.com/media/pdf/news-38586-liste-cultures-non-attractives.pdf</a:t>
            </a:r>
            <a:r>
              <a:rPr lang="fr-FR" sz="1000" i="1"/>
              <a:t> </a:t>
            </a:r>
          </a:p>
          <a:p>
            <a:r>
              <a:rPr lang="fr-FR" sz="1000" i="1"/>
              <a:t> </a:t>
            </a:r>
          </a:p>
          <a:p>
            <a:r>
              <a:rPr lang="fr-FR" sz="1000" i="1">
                <a:latin typeface="Constantia" panose="02030602050306030303" pitchFamily="18" charset="0"/>
              </a:rPr>
              <a:t> </a:t>
            </a:r>
            <a:endParaRPr lang="en-GB" sz="1000" i="1">
              <a:latin typeface="Constantia" panose="02030602050306030303" pitchFamily="18" charset="0"/>
            </a:endParaRPr>
          </a:p>
          <a:p>
            <a:endParaRPr lang="fr-FR" sz="1000" i="1">
              <a:latin typeface="Constantia" panose="02030602050306030303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9FCECD-825A-491E-A9A8-79D4012EC9B1}"/>
              </a:ext>
            </a:extLst>
          </p:cNvPr>
          <p:cNvSpPr txBox="1"/>
          <p:nvPr/>
        </p:nvSpPr>
        <p:spPr>
          <a:xfrm>
            <a:off x="8528988" y="1715444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Liste cultures non attractives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3F6366-4F7E-49CE-BBF7-69FC82C60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80116"/>
      </p:ext>
    </p:extLst>
  </p:cSld>
  <p:clrMapOvr>
    <a:masterClrMapping/>
  </p:clrMapOvr>
  <p:transition spd="med" advTm="675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9"/>
          <p:cNvSpPr txBox="1">
            <a:spLocks noGrp="1"/>
          </p:cNvSpPr>
          <p:nvPr>
            <p:ph type="title"/>
          </p:nvPr>
        </p:nvSpPr>
        <p:spPr>
          <a:xfrm>
            <a:off x="1218886" y="160340"/>
            <a:ext cx="10540992" cy="127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onstantia"/>
              <a:buNone/>
            </a:pPr>
            <a:r>
              <a:rPr lang="fr-FR" sz="4900" b="1"/>
              <a:t>Organisation de la filière</a:t>
            </a:r>
            <a:endParaRPr sz="2800"/>
          </a:p>
        </p:txBody>
      </p:sp>
      <p:sp>
        <p:nvSpPr>
          <p:cNvPr id="362" name="Google Shape;362;p39"/>
          <p:cNvSpPr txBox="1"/>
          <p:nvPr/>
        </p:nvSpPr>
        <p:spPr>
          <a:xfrm>
            <a:off x="0" y="6657947"/>
            <a:ext cx="5582649" cy="2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Calibri"/>
              <a:buNone/>
            </a:pPr>
            <a:r>
              <a:rPr lang="fr-FR" sz="8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https://www.improjet.fr/etudes-de-cas/projets-organisation-csp/</a:t>
            </a:r>
            <a:endParaRPr/>
          </a:p>
        </p:txBody>
      </p:sp>
      <p:sp>
        <p:nvSpPr>
          <p:cNvPr id="363" name="Google Shape;363;p39" descr="2021, Année internationale des fruits et des légumes | International Year  of Fruits and Vegetables 2021 | Food and Agriculture Organization of the  United Nations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39" descr="Management de projet : Projets Organisation CSP"/>
          <p:cNvPicPr preferRelativeResize="0"/>
          <p:nvPr/>
        </p:nvPicPr>
        <p:blipFill rotWithShape="1">
          <a:blip r:embed="rId5">
            <a:alphaModFix/>
          </a:blip>
          <a:srcRect l="16426" t="16869" r="23810" b="4500"/>
          <a:stretch/>
        </p:blipFill>
        <p:spPr>
          <a:xfrm>
            <a:off x="3448997" y="1433550"/>
            <a:ext cx="5580702" cy="414603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9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1800"/>
              <a:t>14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B1F659-125C-4EFE-A920-82AF16755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39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216067" y="663487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r>
              <a:rPr lang="fr-FR" i="1"/>
              <a:t>Un nouveau comité régional d’</a:t>
            </a:r>
            <a:r>
              <a:rPr lang="fr-FR" i="1" err="1"/>
              <a:t>Interfel</a:t>
            </a:r>
            <a:r>
              <a:rPr lang="fr-FR" i="1"/>
              <a:t> en Centre Val de Loire </a:t>
            </a:r>
            <a:r>
              <a:rPr lang="fr-FR" sz="3200" i="1" baseline="30000"/>
              <a:t>[11] </a:t>
            </a:r>
            <a:r>
              <a:rPr lang="fr-FR" sz="2400"/>
              <a:t>(</a:t>
            </a:r>
            <a:r>
              <a:rPr lang="fr-FR" sz="2400" err="1"/>
              <a:t>Médiafel</a:t>
            </a:r>
            <a:r>
              <a:rPr lang="fr-FR" sz="2400"/>
              <a:t>, 17.11)</a:t>
            </a:r>
            <a:endParaRPr lang="fr-FR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5428831" y="2130830"/>
            <a:ext cx="6428836" cy="3998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000" b="1">
                <a:solidFill>
                  <a:srgbClr val="222222"/>
                </a:solidFill>
                <a:latin typeface="Arial"/>
              </a:rPr>
              <a:t>5</a:t>
            </a:r>
            <a:r>
              <a:rPr lang="fr-FR" sz="2000" b="1" baseline="30000">
                <a:solidFill>
                  <a:srgbClr val="222222"/>
                </a:solidFill>
                <a:latin typeface="Arial"/>
              </a:rPr>
              <a:t>ème</a:t>
            </a:r>
            <a:r>
              <a:rPr lang="fr-FR" sz="2000" b="1">
                <a:solidFill>
                  <a:srgbClr val="222222"/>
                </a:solidFill>
                <a:latin typeface="Arial"/>
              </a:rPr>
              <a:t> comité </a:t>
            </a:r>
            <a:r>
              <a:rPr lang="fr-FR" sz="2000">
                <a:solidFill>
                  <a:srgbClr val="222222"/>
                </a:solidFill>
                <a:latin typeface="Arial"/>
              </a:rPr>
              <a:t>régional d'</a:t>
            </a:r>
            <a:r>
              <a:rPr lang="fr-FR" sz="2000" err="1">
                <a:solidFill>
                  <a:srgbClr val="222222"/>
                </a:solidFill>
                <a:latin typeface="Arial"/>
              </a:rPr>
              <a:t>Interfel</a:t>
            </a:r>
            <a:endParaRPr lang="fr-FR" sz="2000">
              <a:solidFill>
                <a:srgbClr val="222222"/>
              </a:solidFill>
              <a:latin typeface="Arial"/>
            </a:endParaRP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endParaRPr lang="fr-FR" sz="1100" b="0" i="0" u="none" strike="noStrike" err="1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000">
                <a:solidFill>
                  <a:srgbClr val="222222"/>
                </a:solidFill>
                <a:latin typeface="Arial"/>
              </a:rPr>
              <a:t>Représente </a:t>
            </a:r>
            <a:r>
              <a:rPr lang="fr-FR" sz="2000" b="1">
                <a:solidFill>
                  <a:srgbClr val="222222"/>
                </a:solidFill>
                <a:latin typeface="Arial"/>
              </a:rPr>
              <a:t>10</a:t>
            </a:r>
            <a:r>
              <a:rPr lang="fr-FR" sz="2000">
                <a:solidFill>
                  <a:srgbClr val="222222"/>
                </a:solidFill>
                <a:latin typeface="Arial"/>
              </a:rPr>
              <a:t> organisations professionnelles 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endParaRPr lang="fr-FR" sz="105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000">
                <a:solidFill>
                  <a:srgbClr val="222222"/>
                </a:solidFill>
                <a:latin typeface="Arial"/>
              </a:rPr>
              <a:t>Lancement officiel pendant le Forum Open </a:t>
            </a:r>
            <a:r>
              <a:rPr lang="fr-FR" sz="2000" err="1">
                <a:solidFill>
                  <a:srgbClr val="222222"/>
                </a:solidFill>
                <a:latin typeface="Arial"/>
              </a:rPr>
              <a:t>Agrifood</a:t>
            </a:r>
            <a:r>
              <a:rPr lang="fr-FR" sz="2000">
                <a:solidFill>
                  <a:srgbClr val="222222"/>
                </a:solidFill>
                <a:latin typeface="Arial"/>
              </a:rPr>
              <a:t>, le 9 et 10 novembre. 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endParaRPr lang="fr-FR" sz="1100" b="0" i="0" u="none" strike="noStrike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000" b="1">
                <a:latin typeface="Arial"/>
              </a:rPr>
              <a:t>3 piliers :</a:t>
            </a:r>
            <a:r>
              <a:rPr lang="fr-FR" sz="2000">
                <a:latin typeface="Arial"/>
              </a:rPr>
              <a:t> représenter, développer durablement la filière, relayer les actions de communication</a:t>
            </a:r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1800"/>
              <a:t>15</a:t>
            </a:r>
          </a:p>
        </p:txBody>
      </p:sp>
      <p:pic>
        <p:nvPicPr>
          <p:cNvPr id="5" name="Image 5" descr="Une image contenant texte, personne, homme&#10;&#10;Description générée automatiquement">
            <a:extLst>
              <a:ext uri="{FF2B5EF4-FFF2-40B4-BE49-F238E27FC236}">
                <a16:creationId xmlns:a16="http://schemas.microsoft.com/office/drawing/2014/main" id="{6CC0A80C-40FA-44C6-818E-E3ADF92A6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78" y="2268727"/>
            <a:ext cx="4042038" cy="30248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6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0D7E0D5D-99BD-4564-9F73-C0173E000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952" y="1211844"/>
            <a:ext cx="2694873" cy="11620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23DFEA4-4878-4880-BFCC-C81FA00840A4}"/>
              </a:ext>
            </a:extLst>
          </p:cNvPr>
          <p:cNvSpPr txBox="1"/>
          <p:nvPr/>
        </p:nvSpPr>
        <p:spPr>
          <a:xfrm>
            <a:off x="0" y="6604084"/>
            <a:ext cx="11604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latin typeface="Constantia" panose="02030602050306030303" pitchFamily="18" charset="0"/>
              </a:rPr>
              <a:t>Source image : </a:t>
            </a:r>
            <a:r>
              <a:rPr lang="fr-FR" sz="1000" i="1">
                <a:latin typeface="Constantia" panose="02030602050306030303" pitchFamily="18" charset="0"/>
                <a:hlinkClick r:id="rId7"/>
              </a:rPr>
              <a:t>https://www.arboriculture-fruitiere.com/tags/mediafel</a:t>
            </a:r>
            <a:r>
              <a:rPr lang="fr-FR" sz="1000" i="1">
                <a:latin typeface="Constantia" panose="02030602050306030303" pitchFamily="18" charset="0"/>
              </a:rPr>
              <a:t> </a:t>
            </a:r>
            <a:endParaRPr lang="fr-FR" sz="1000" i="1"/>
          </a:p>
          <a:p>
            <a:r>
              <a:rPr lang="fr-FR" sz="1000" i="1"/>
              <a:t> </a:t>
            </a:r>
          </a:p>
          <a:p>
            <a:r>
              <a:rPr lang="fr-FR" sz="1000" i="1">
                <a:latin typeface="Constantia" panose="02030602050306030303" pitchFamily="18" charset="0"/>
              </a:rPr>
              <a:t> </a:t>
            </a:r>
            <a:endParaRPr lang="en-GB" sz="1000" i="1">
              <a:latin typeface="Constantia" panose="02030602050306030303" pitchFamily="18" charset="0"/>
            </a:endParaRPr>
          </a:p>
          <a:p>
            <a:endParaRPr lang="fr-FR" sz="1000" i="1">
              <a:latin typeface="Constantia" panose="02030602050306030303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8A40FC-A9D9-4AB2-BD63-AC5E3F238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08373"/>
      </p:ext>
    </p:extLst>
  </p:cSld>
  <p:clrMapOvr>
    <a:masterClrMapping/>
  </p:clrMapOvr>
  <p:transition spd="med" advTm="683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00152" y="661085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lnSpc>
                <a:spcPct val="114999"/>
              </a:lnSpc>
              <a:buSzPts val="1100"/>
              <a:buFont typeface="Arial"/>
            </a:pPr>
            <a:r>
              <a:rPr lang="fr-FR" i="1"/>
              <a:t>Hausse du coût des intrants : les Maraîchers nantais très inquiets </a:t>
            </a:r>
            <a:r>
              <a:rPr lang="fr-FR" sz="3200" i="1" baseline="30000"/>
              <a:t>[12]  </a:t>
            </a:r>
            <a:r>
              <a:rPr lang="fr-FR" sz="2400"/>
              <a:t>(</a:t>
            </a:r>
            <a:r>
              <a:rPr lang="fr-FR" sz="2400" err="1"/>
              <a:t>Médiafel</a:t>
            </a:r>
            <a:r>
              <a:rPr lang="fr-FR" sz="2400"/>
              <a:t>, 24.11)</a:t>
            </a:r>
            <a:endParaRPr lang="fr-FR" sz="3400" b="1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5455382" y="2147799"/>
            <a:ext cx="6428836" cy="4300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000"/>
              <a:t>+10% sur prix </a:t>
            </a:r>
            <a:r>
              <a:rPr lang="fr-FR" sz="2000" b="0" i="0" u="none" strike="noStrike">
                <a:effectLst/>
              </a:rPr>
              <a:t>du </a:t>
            </a:r>
            <a:r>
              <a:rPr lang="fr-FR" sz="2000"/>
              <a:t>sable maraîcher</a:t>
            </a:r>
            <a:endParaRPr lang="fr-FR" sz="2000" b="0" i="0" u="none" strike="noStrike">
              <a:solidFill>
                <a:srgbClr val="222222"/>
              </a:solidFill>
              <a:effectLst/>
              <a:latin typeface="Constantia" panose="02030602050306030303" pitchFamily="18" charset="0"/>
            </a:endParaRPr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en-GB" sz="2000"/>
              <a:t>+45% sur le </a:t>
            </a:r>
            <a:r>
              <a:rPr lang="en-GB" sz="2000" err="1"/>
              <a:t>coût</a:t>
            </a:r>
            <a:r>
              <a:rPr lang="en-GB" sz="2000"/>
              <a:t> des </a:t>
            </a:r>
            <a:r>
              <a:rPr lang="en-GB" sz="2000" err="1"/>
              <a:t>engrais</a:t>
            </a:r>
            <a:endParaRPr lang="fr-FR" sz="2000" err="1">
              <a:solidFill>
                <a:srgbClr val="222222"/>
              </a:solidFill>
              <a:latin typeface="Constantia" panose="02030602050306030303" pitchFamily="18" charset="0"/>
            </a:endParaRPr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en-GB" sz="2000"/>
              <a:t>50% </a:t>
            </a:r>
            <a:r>
              <a:rPr lang="en-GB" sz="2000" err="1"/>
              <a:t>d’augmentation</a:t>
            </a:r>
            <a:r>
              <a:rPr lang="en-GB" sz="2000"/>
              <a:t> sur le </a:t>
            </a:r>
            <a:r>
              <a:rPr lang="en-GB" sz="2000" err="1"/>
              <a:t>tarif</a:t>
            </a:r>
            <a:r>
              <a:rPr lang="en-GB" sz="2000"/>
              <a:t> des </a:t>
            </a:r>
            <a:r>
              <a:rPr lang="en-GB" sz="2000" err="1"/>
              <a:t>bobines</a:t>
            </a:r>
            <a:r>
              <a:rPr lang="en-GB" sz="2000"/>
              <a:t> de film </a:t>
            </a:r>
            <a:r>
              <a:rPr lang="en-GB" sz="2000" err="1"/>
              <a:t>maraîcher</a:t>
            </a:r>
            <a:endParaRPr lang="fr-FR" sz="2000" b="0" i="0" u="none" strike="noStrike" err="1">
              <a:solidFill>
                <a:srgbClr val="222222"/>
              </a:solidFill>
              <a:effectLst/>
              <a:latin typeface="Constantia" panose="02030602050306030303" pitchFamily="18" charset="0"/>
            </a:endParaRPr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en-GB" sz="2000"/>
              <a:t>+30 à +45% sur les </a:t>
            </a:r>
            <a:r>
              <a:rPr lang="en-GB" sz="2000" err="1"/>
              <a:t>emballages</a:t>
            </a:r>
            <a:r>
              <a:rPr lang="en-GB" sz="2000"/>
              <a:t> </a:t>
            </a:r>
            <a:r>
              <a:rPr lang="en-GB" sz="2000" b="0" i="0" u="none" strike="noStrike">
                <a:effectLst/>
              </a:rPr>
              <a:t>de </a:t>
            </a:r>
            <a:r>
              <a:rPr lang="en-GB" sz="2000" err="1"/>
              <a:t>conditionnement</a:t>
            </a:r>
            <a:r>
              <a:rPr lang="en-GB" sz="2000"/>
              <a:t> des </a:t>
            </a:r>
            <a:r>
              <a:rPr lang="en-GB" sz="2000" err="1"/>
              <a:t>légumes</a:t>
            </a:r>
            <a:endParaRPr lang="en-GB" sz="2000" b="0" i="0" u="none" strike="noStrike" err="1">
              <a:solidFill>
                <a:srgbClr val="2E2F2D"/>
              </a:solidFill>
              <a:effectLst/>
              <a:latin typeface="Constantia" panose="02030602050306030303" pitchFamily="18" charset="0"/>
            </a:endParaRPr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000">
                <a:solidFill>
                  <a:srgbClr val="2E2F2D"/>
                </a:solidFill>
              </a:rPr>
              <a:t>Hausse de l'énergie et de la main d'œuvre </a:t>
            </a:r>
          </a:p>
          <a:p>
            <a:pPr indent="-45085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000" b="1">
                <a:solidFill>
                  <a:srgbClr val="2E2F2D"/>
                </a:solidFill>
              </a:rPr>
              <a:t>Conséquence</a:t>
            </a:r>
            <a:r>
              <a:rPr lang="fr-FR" sz="2000">
                <a:solidFill>
                  <a:srgbClr val="2E2F2D"/>
                </a:solidFill>
              </a:rPr>
              <a:t> : répercussions sur les prix indispensables</a:t>
            </a:r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1800"/>
              <a:t>16</a:t>
            </a:r>
          </a:p>
        </p:txBody>
      </p:sp>
      <p:pic>
        <p:nvPicPr>
          <p:cNvPr id="2" name="Image 2" descr="Une image contenant herbe, ciel, extérieur, voie&#10;&#10;Description générée automatiquement">
            <a:extLst>
              <a:ext uri="{FF2B5EF4-FFF2-40B4-BE49-F238E27FC236}">
                <a16:creationId xmlns:a16="http://schemas.microsoft.com/office/drawing/2014/main" id="{94787657-4E1C-4060-BE98-19D077176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75" y="2515482"/>
            <a:ext cx="4596681" cy="244676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534F02C-E177-4118-83FA-CC3907E0FE21}"/>
              </a:ext>
            </a:extLst>
          </p:cNvPr>
          <p:cNvSpPr txBox="1"/>
          <p:nvPr/>
        </p:nvSpPr>
        <p:spPr>
          <a:xfrm>
            <a:off x="0" y="6604084"/>
            <a:ext cx="11604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latin typeface="Constantia" panose="02030602050306030303" pitchFamily="18" charset="0"/>
              </a:rPr>
              <a:t>Source image : </a:t>
            </a:r>
            <a:r>
              <a:rPr lang="en-GB" sz="800" i="1" err="1"/>
              <a:t>O</a:t>
            </a:r>
            <a:r>
              <a:rPr lang="en-GB" sz="800" b="0" i="1" u="none" strike="noStrike" err="1">
                <a:effectLst/>
              </a:rPr>
              <a:t>.</a:t>
            </a:r>
            <a:r>
              <a:rPr lang="en-GB" sz="800" i="1" err="1"/>
              <a:t>lévêque</a:t>
            </a:r>
            <a:r>
              <a:rPr lang="en-GB" sz="800" b="0" i="1" u="none" strike="noStrike">
                <a:effectLst/>
              </a:rPr>
              <a:t>/</a:t>
            </a:r>
            <a:r>
              <a:rPr lang="en-GB" sz="800" i="1"/>
              <a:t>Pixel6TM</a:t>
            </a:r>
            <a:endParaRPr lang="fr-FR" sz="1000" i="1"/>
          </a:p>
          <a:p>
            <a:r>
              <a:rPr lang="fr-FR" sz="1000" i="1"/>
              <a:t> </a:t>
            </a:r>
          </a:p>
          <a:p>
            <a:r>
              <a:rPr lang="fr-FR" sz="1000" i="1">
                <a:latin typeface="Constantia" panose="02030602050306030303" pitchFamily="18" charset="0"/>
              </a:rPr>
              <a:t> </a:t>
            </a:r>
            <a:endParaRPr lang="en-GB" sz="1000" i="1">
              <a:latin typeface="Constantia" panose="02030602050306030303" pitchFamily="18" charset="0"/>
            </a:endParaRPr>
          </a:p>
          <a:p>
            <a:endParaRPr lang="fr-FR" sz="1000" i="1">
              <a:latin typeface="Constantia" panose="02030602050306030303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33308C-B457-41F7-AE4A-6E2CD666C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52298"/>
      </p:ext>
    </p:extLst>
  </p:cSld>
  <p:clrMapOvr>
    <a:masterClrMapping/>
  </p:clrMapOvr>
  <p:transition spd="med" advTm="673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D79806-A559-41FC-A85C-74A60068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1" y="312739"/>
            <a:ext cx="9751061" cy="129540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400" b="1"/>
              <a:t>Dossier: Les fruits à coque une production en développement </a:t>
            </a:r>
            <a:endParaRPr lang="fr-FR" sz="3800" b="1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B86748-3C49-46B3-B3AC-206CF5E59A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17</a:t>
            </a:r>
            <a:endParaRPr lang="fr-FR" sz="18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421AF7A-B9F2-44E3-9A96-38DA4E2D5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679" y="1598320"/>
            <a:ext cx="8915653" cy="4229307"/>
          </a:xfrm>
          <a:prstGeom prst="rect">
            <a:avLst/>
          </a:prstGeom>
        </p:spPr>
      </p:pic>
      <p:sp>
        <p:nvSpPr>
          <p:cNvPr id="9" name="ZoneTexte 10">
            <a:extLst>
              <a:ext uri="{FF2B5EF4-FFF2-40B4-BE49-F238E27FC236}">
                <a16:creationId xmlns:a16="http://schemas.microsoft.com/office/drawing/2014/main" id="{B764109D-FE04-4201-BDAC-68CA130EBBA5}"/>
              </a:ext>
            </a:extLst>
          </p:cNvPr>
          <p:cNvSpPr txBox="1"/>
          <p:nvPr/>
        </p:nvSpPr>
        <p:spPr>
          <a:xfrm>
            <a:off x="22577" y="6642314"/>
            <a:ext cx="1239520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000" i="1">
                <a:latin typeface="Constantia"/>
              </a:rPr>
              <a:t>Sources images : </a:t>
            </a:r>
            <a:r>
              <a:rPr lang="fr-FR" sz="1000">
                <a:hlinkClick r:id="rId5"/>
              </a:rPr>
              <a:t>https://www.allodocteurs.fr/archives-les-consommateurs-de-fruits-a-coques-vivent-plus-longtemps-11847.html</a:t>
            </a:r>
            <a:r>
              <a:rPr lang="fr-FR" sz="1000"/>
              <a:t> </a:t>
            </a:r>
            <a:endParaRPr lang="fr-FR" sz="1000" i="1">
              <a:latin typeface="Constanti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8D4109-06A1-4581-AA9D-D9B85166C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97879"/>
      </p:ext>
    </p:extLst>
  </p:cSld>
  <p:clrMapOvr>
    <a:masterClrMapping/>
  </p:clrMapOvr>
  <p:transition spd="med" advTm="108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D79806-A559-41FC-A85C-74A60068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1" y="526981"/>
            <a:ext cx="11399422" cy="922342"/>
          </a:xfrm>
        </p:spPr>
        <p:txBody>
          <a:bodyPr>
            <a:normAutofit fontScale="90000"/>
          </a:bodyPr>
          <a:lstStyle/>
          <a:p>
            <a:r>
              <a:rPr lang="fr-FR" sz="3800" i="1"/>
              <a:t>Développement de la production de Noisette </a:t>
            </a:r>
            <a:r>
              <a:rPr lang="fr-FR" i="1" baseline="30000"/>
              <a:t>[13]</a:t>
            </a:r>
            <a:r>
              <a:rPr lang="fr-FR" sz="3800" b="1"/>
              <a:t> </a:t>
            </a:r>
            <a:br>
              <a:rPr lang="fr-FR" sz="3800" b="1"/>
            </a:br>
            <a:r>
              <a:rPr lang="fr-FR" sz="2700"/>
              <a:t>(L’arboriculture fruitière, novembre-décembre)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695F66-171C-437D-ABCF-5686093F8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7752" y="2666170"/>
            <a:ext cx="6120851" cy="2966478"/>
          </a:xfrm>
        </p:spPr>
        <p:txBody>
          <a:bodyPr>
            <a:normAutofit fontScale="92500" lnSpcReduction="10000"/>
          </a:bodyPr>
          <a:lstStyle/>
          <a:p>
            <a:r>
              <a:rPr lang="fr-FR" sz="2000" b="1"/>
              <a:t>1</a:t>
            </a:r>
            <a:r>
              <a:rPr lang="fr-FR" sz="2000" b="1" baseline="30000"/>
              <a:t>er</a:t>
            </a:r>
            <a:r>
              <a:rPr lang="fr-FR" sz="2000" b="1"/>
              <a:t> producteur</a:t>
            </a:r>
            <a:r>
              <a:rPr lang="fr-FR" sz="2000"/>
              <a:t> de noisettes en coques d'Europe</a:t>
            </a:r>
          </a:p>
          <a:p>
            <a:endParaRPr lang="fr-FR" sz="2000"/>
          </a:p>
          <a:p>
            <a:r>
              <a:rPr lang="fr-FR" sz="2000"/>
              <a:t>Souhaite </a:t>
            </a:r>
            <a:r>
              <a:rPr lang="fr-FR" sz="2000" b="1"/>
              <a:t>développer sa production</a:t>
            </a:r>
            <a:r>
              <a:rPr lang="fr-FR" sz="2000"/>
              <a:t> et multiplier les volumes produits par 3 d'ici 2030</a:t>
            </a:r>
          </a:p>
          <a:p>
            <a:endParaRPr lang="fr-FR" sz="2000"/>
          </a:p>
          <a:p>
            <a:r>
              <a:rPr lang="fr-FR" sz="2000"/>
              <a:t>Nouveaux accords avec des partenaires de toute la France. 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B86748-3C49-46B3-B3AC-206CF5E59A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18</a:t>
            </a:r>
          </a:p>
        </p:txBody>
      </p:sp>
      <p:sp>
        <p:nvSpPr>
          <p:cNvPr id="6" name="Google Shape;414;p44">
            <a:extLst>
              <a:ext uri="{FF2B5EF4-FFF2-40B4-BE49-F238E27FC236}">
                <a16:creationId xmlns:a16="http://schemas.microsoft.com/office/drawing/2014/main" id="{9D34A4A9-F8ED-40A5-B1D2-C792F50403F9}"/>
              </a:ext>
            </a:extLst>
          </p:cNvPr>
          <p:cNvSpPr txBox="1"/>
          <p:nvPr/>
        </p:nvSpPr>
        <p:spPr>
          <a:xfrm>
            <a:off x="484686" y="1717619"/>
            <a:ext cx="11399422" cy="40011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000"/>
            </a:pPr>
            <a:r>
              <a:rPr lang="fr-FR" sz="20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Unicoque</a:t>
            </a:r>
            <a:r>
              <a:rPr lang="fr-FR" sz="20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mise sur les synergies </a:t>
            </a:r>
            <a:endParaRPr lang="fr-FR"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0F12AC0-85D3-41F8-807F-F46B884912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40" r="394" b="15951"/>
          <a:stretch/>
        </p:blipFill>
        <p:spPr>
          <a:xfrm>
            <a:off x="1723400" y="2172078"/>
            <a:ext cx="3473634" cy="1344803"/>
          </a:xfrm>
          <a:prstGeom prst="rect">
            <a:avLst/>
          </a:prstGeom>
        </p:spPr>
      </p:pic>
      <p:sp>
        <p:nvSpPr>
          <p:cNvPr id="7" name="ZoneTexte 10">
            <a:extLst>
              <a:ext uri="{FF2B5EF4-FFF2-40B4-BE49-F238E27FC236}">
                <a16:creationId xmlns:a16="http://schemas.microsoft.com/office/drawing/2014/main" id="{3EE4CBDA-A608-4BA6-B6FC-D5813C1097B7}"/>
              </a:ext>
            </a:extLst>
          </p:cNvPr>
          <p:cNvSpPr txBox="1"/>
          <p:nvPr/>
        </p:nvSpPr>
        <p:spPr>
          <a:xfrm>
            <a:off x="22577" y="6642314"/>
            <a:ext cx="1239520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000" i="1">
                <a:latin typeface="Constantia"/>
              </a:rPr>
              <a:t>Sources images : </a:t>
            </a:r>
            <a:r>
              <a:rPr lang="fr-FR" sz="1000">
                <a:hlinkClick r:id="rId5"/>
              </a:rPr>
              <a:t>https://www.aim-plc.com/la-societe/unicoque/</a:t>
            </a:r>
            <a:r>
              <a:rPr lang="fr-FR" sz="1000"/>
              <a:t> et </a:t>
            </a:r>
            <a:r>
              <a:rPr lang="fr-FR" sz="1000">
                <a:hlinkClick r:id="rId6"/>
              </a:rPr>
              <a:t>https://www.unicoque.com/</a:t>
            </a:r>
            <a:r>
              <a:rPr lang="fr-FR" sz="1000"/>
              <a:t> </a:t>
            </a:r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82E22EA3-FDAB-43D0-96DA-C647A80C22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481" y="3308371"/>
            <a:ext cx="4927472" cy="245324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3F77523-9C28-4192-8E48-F7BA59F22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4638"/>
      </p:ext>
    </p:extLst>
  </p:cSld>
  <p:clrMapOvr>
    <a:masterClrMapping/>
  </p:clrMapOvr>
  <p:transition spd="med" advTm="673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>
            <a:spLocks noGrp="1"/>
          </p:cNvSpPr>
          <p:nvPr>
            <p:ph type="title"/>
          </p:nvPr>
        </p:nvSpPr>
        <p:spPr>
          <a:xfrm>
            <a:off x="1141408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/>
              <a:t>Sommaire</a:t>
            </a:r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body" idx="1"/>
          </p:nvPr>
        </p:nvSpPr>
        <p:spPr>
          <a:xfrm>
            <a:off x="6094411" y="1600200"/>
            <a:ext cx="589919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304751" lvl="0" indent="-126951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2"/>
          </p:nvPr>
        </p:nvSpPr>
        <p:spPr>
          <a:xfrm>
            <a:off x="1141408" y="1874519"/>
            <a:ext cx="5902644" cy="349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304751" lvl="0" indent="-30475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Innovations technologiques</a:t>
            </a:r>
            <a:endParaRPr/>
          </a:p>
          <a:p>
            <a:pPr marL="304751" lvl="0" indent="-304751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Actualités internationales</a:t>
            </a:r>
            <a:endParaRPr/>
          </a:p>
          <a:p>
            <a:pPr marL="304751" lvl="0" indent="-304751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Commerce (réglementation, marché, accord commercial...)</a:t>
            </a:r>
            <a:endParaRPr/>
          </a:p>
          <a:p>
            <a:pPr marL="304751" lvl="0" indent="-304751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Organisation des filières</a:t>
            </a:r>
            <a:endParaRPr/>
          </a:p>
          <a:p>
            <a:pPr marL="304751" lvl="0" indent="-304751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Dossier</a:t>
            </a:r>
            <a:endParaRPr/>
          </a:p>
          <a:p>
            <a:pPr marL="304751" lvl="0" indent="-304751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Agenda</a:t>
            </a:r>
            <a:endParaRPr/>
          </a:p>
          <a:p>
            <a:pPr marL="304751" lvl="0" indent="-165051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None/>
            </a:pP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33" name="Google Shape;233;p26" descr="Les fruits et légumes de novembre - YouCookCuis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4052" y="1752593"/>
            <a:ext cx="4857749" cy="361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6"/>
          <p:cNvSpPr txBox="1"/>
          <p:nvPr/>
        </p:nvSpPr>
        <p:spPr>
          <a:xfrm>
            <a:off x="-1522103" y="6635370"/>
            <a:ext cx="6150547" cy="2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7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 imagine : https://youcookcuisine.com/les-fruits-et-legumes-de-novembre/</a:t>
            </a:r>
            <a:endParaRPr/>
          </a:p>
        </p:txBody>
      </p:sp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2000"/>
              <a:t> 1</a:t>
            </a:r>
            <a:endParaRPr sz="20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FBF7B1-E556-4670-A9E3-12C644E9C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9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C0065-2FC3-4A64-994B-F2668EB3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769" y="149037"/>
            <a:ext cx="9751061" cy="1295403"/>
          </a:xfrm>
        </p:spPr>
        <p:txBody>
          <a:bodyPr/>
          <a:lstStyle/>
          <a:p>
            <a:r>
              <a:rPr lang="fr-FR" i="1"/>
              <a:t>La châtaigne européenne </a:t>
            </a:r>
            <a:r>
              <a:rPr lang="fr-FR" i="1" baseline="30000"/>
              <a:t>[14] [15]</a:t>
            </a:r>
            <a:br>
              <a:rPr lang="fr-FR" i="1" baseline="30000"/>
            </a:br>
            <a:r>
              <a:rPr lang="fr-FR" sz="2400"/>
              <a:t>(L’arboriculture fruitière, novembre-décembre; Réussir F&amp;L, novembre)</a:t>
            </a:r>
            <a:endParaRPr lang="en-GB" i="1" baseline="300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D08B4A-D2EC-49CD-A2D4-38D44B43A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890" y="2318441"/>
            <a:ext cx="5523193" cy="3722441"/>
          </a:xfrm>
        </p:spPr>
        <p:txBody>
          <a:bodyPr>
            <a:normAutofit/>
          </a:bodyPr>
          <a:lstStyle/>
          <a:p>
            <a:r>
              <a:rPr lang="fr-FR" sz="2000"/>
              <a:t>Journées techniques de la châtaigne rassemblant </a:t>
            </a:r>
            <a:r>
              <a:rPr lang="fr-FR" sz="2000" b="1"/>
              <a:t>180 producteurs</a:t>
            </a:r>
            <a:r>
              <a:rPr lang="fr-FR" sz="2000"/>
              <a:t> de France, Autriche, Italie, Espagne, Portugal </a:t>
            </a:r>
          </a:p>
          <a:p>
            <a:endParaRPr lang="fr-FR" sz="1000"/>
          </a:p>
          <a:p>
            <a:r>
              <a:rPr lang="fr-FR" sz="2000"/>
              <a:t>La </a:t>
            </a:r>
            <a:r>
              <a:rPr lang="fr-FR" sz="2000" b="1"/>
              <a:t>Grèce nouveau adhérent</a:t>
            </a:r>
            <a:r>
              <a:rPr lang="fr-FR" sz="2000"/>
              <a:t> et bientôt la </a:t>
            </a:r>
            <a:r>
              <a:rPr lang="fr-FR" sz="2000" b="1"/>
              <a:t>Hongrie</a:t>
            </a:r>
          </a:p>
          <a:p>
            <a:endParaRPr lang="fr-FR" sz="1050" b="1"/>
          </a:p>
          <a:p>
            <a:r>
              <a:rPr lang="fr-FR" sz="2000"/>
              <a:t>Une</a:t>
            </a:r>
            <a:r>
              <a:rPr lang="fr-FR" sz="2000" b="1"/>
              <a:t> année difficile</a:t>
            </a:r>
            <a:r>
              <a:rPr lang="fr-FR" sz="2000"/>
              <a:t> pour la châtaigne, perte de volumes et de calibres </a:t>
            </a:r>
          </a:p>
          <a:p>
            <a:endParaRPr lang="fr-FR" sz="21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ACFFD-BC21-4477-BCCA-D7E16448855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822305" y="6323731"/>
            <a:ext cx="1061803" cy="305668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19</a:t>
            </a:r>
          </a:p>
        </p:txBody>
      </p:sp>
      <p:sp>
        <p:nvSpPr>
          <p:cNvPr id="5" name="Google Shape;414;p44">
            <a:extLst>
              <a:ext uri="{FF2B5EF4-FFF2-40B4-BE49-F238E27FC236}">
                <a16:creationId xmlns:a16="http://schemas.microsoft.com/office/drawing/2014/main" id="{B0F429F5-B834-44BC-A774-CFE5BACB8ADA}"/>
              </a:ext>
            </a:extLst>
          </p:cNvPr>
          <p:cNvSpPr txBox="1"/>
          <p:nvPr/>
        </p:nvSpPr>
        <p:spPr>
          <a:xfrm>
            <a:off x="484686" y="1600200"/>
            <a:ext cx="11399422" cy="40011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000"/>
            </a:pPr>
            <a:r>
              <a:rPr lang="fr-FR"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Journées européennes de la châtaigne et bilan de l'année </a:t>
            </a:r>
            <a:endParaRPr lang="fr-FR"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A1E0793-E96E-4557-B30C-C1B7580DF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2" y="2210757"/>
            <a:ext cx="5727790" cy="1462864"/>
          </a:xfrm>
          <a:prstGeom prst="rect">
            <a:avLst/>
          </a:prstGeom>
        </p:spPr>
      </p:pic>
      <p:sp>
        <p:nvSpPr>
          <p:cNvPr id="9" name="ZoneTexte 10">
            <a:extLst>
              <a:ext uri="{FF2B5EF4-FFF2-40B4-BE49-F238E27FC236}">
                <a16:creationId xmlns:a16="http://schemas.microsoft.com/office/drawing/2014/main" id="{DCA0E613-78A5-47E8-8713-C0575D5B9E24}"/>
              </a:ext>
            </a:extLst>
          </p:cNvPr>
          <p:cNvSpPr txBox="1"/>
          <p:nvPr/>
        </p:nvSpPr>
        <p:spPr>
          <a:xfrm>
            <a:off x="-5802" y="6628116"/>
            <a:ext cx="1076340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000" i="1">
                <a:latin typeface="Constantia"/>
              </a:rPr>
              <a:t>Sources images : </a:t>
            </a:r>
            <a:r>
              <a:rPr lang="fr-FR" sz="1000" i="1">
                <a:hlinkClick r:id="rId5"/>
              </a:rPr>
              <a:t>https://www.areflh.org/fr/thematiques/eurocastanea</a:t>
            </a:r>
            <a:r>
              <a:rPr lang="fr-FR" sz="1000" i="1"/>
              <a:t> et </a:t>
            </a:r>
            <a:r>
              <a:rPr lang="fr-FR" sz="1000" i="1">
                <a:hlinkClick r:id="rId6"/>
              </a:rPr>
              <a:t>https://www.futura-sciences.com/planete/definitions/botanique-chataigne-7704/</a:t>
            </a:r>
            <a:r>
              <a:rPr lang="fr-FR" sz="1000" i="1"/>
              <a:t> 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BAE110B3-7673-4C2E-98AE-EF59FFDCD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508" y="3555093"/>
            <a:ext cx="4431756" cy="27794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C81B39-D290-4F8F-9A32-CFE3468ED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3408"/>
      </p:ext>
    </p:extLst>
  </p:cSld>
  <p:clrMapOvr>
    <a:masterClrMapping/>
  </p:clrMapOvr>
  <p:transition spd="med" advTm="1326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C0065-2FC3-4A64-994B-F2668EB3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6" y="221852"/>
            <a:ext cx="9751061" cy="1295403"/>
          </a:xfrm>
        </p:spPr>
        <p:txBody>
          <a:bodyPr/>
          <a:lstStyle/>
          <a:p>
            <a:r>
              <a:rPr lang="fr-FR" i="1"/>
              <a:t>Innovations techniques </a:t>
            </a:r>
            <a:r>
              <a:rPr lang="fr-FR" i="1" baseline="30000"/>
              <a:t>[16] </a:t>
            </a:r>
            <a:br>
              <a:rPr lang="fr-FR" i="1" baseline="30000"/>
            </a:br>
            <a:r>
              <a:rPr lang="fr-FR" sz="2400"/>
              <a:t>(L’arboriculture fruitière, novembre-décembre)</a:t>
            </a:r>
            <a:endParaRPr lang="en-GB" baseline="300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D08B4A-D2EC-49CD-A2D4-38D44B43A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338" y="2686114"/>
            <a:ext cx="6970527" cy="4171886"/>
          </a:xfrm>
        </p:spPr>
        <p:txBody>
          <a:bodyPr>
            <a:normAutofit/>
          </a:bodyPr>
          <a:lstStyle/>
          <a:p>
            <a:r>
              <a:rPr lang="fr-FR" sz="2000"/>
              <a:t>Création d'un </a:t>
            </a:r>
            <a:r>
              <a:rPr lang="fr-FR" sz="2000" b="1"/>
              <a:t>guide</a:t>
            </a:r>
            <a:r>
              <a:rPr lang="fr-FR" sz="2000"/>
              <a:t> pour la gestion de la configuration spatiale des arbres</a:t>
            </a:r>
          </a:p>
          <a:p>
            <a:endParaRPr lang="fr-FR" sz="1050"/>
          </a:p>
          <a:p>
            <a:r>
              <a:rPr lang="fr-FR" sz="2000" b="1"/>
              <a:t>Noix et châtaigne</a:t>
            </a:r>
            <a:r>
              <a:rPr lang="fr-FR" sz="2000"/>
              <a:t> </a:t>
            </a:r>
          </a:p>
          <a:p>
            <a:endParaRPr lang="fr-FR" sz="1050"/>
          </a:p>
          <a:p>
            <a:r>
              <a:rPr lang="fr-FR" sz="2000"/>
              <a:t>Publication fin </a:t>
            </a:r>
            <a:r>
              <a:rPr lang="fr-FR" sz="2000" b="1"/>
              <a:t>2021</a:t>
            </a:r>
            <a:r>
              <a:rPr lang="fr-FR" sz="2000"/>
              <a:t> et en diffusion libre courant 2022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ACFFD-BC21-4477-BCCA-D7E1644885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20</a:t>
            </a:r>
            <a:endParaRPr lang="fr-FR" sz="18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</a:endParaRPr>
          </a:p>
        </p:txBody>
      </p:sp>
      <p:sp>
        <p:nvSpPr>
          <p:cNvPr id="5" name="Google Shape;414;p44">
            <a:extLst>
              <a:ext uri="{FF2B5EF4-FFF2-40B4-BE49-F238E27FC236}">
                <a16:creationId xmlns:a16="http://schemas.microsoft.com/office/drawing/2014/main" id="{B0F429F5-B834-44BC-A774-CFE5BACB8ADA}"/>
              </a:ext>
            </a:extLst>
          </p:cNvPr>
          <p:cNvSpPr txBox="1"/>
          <p:nvPr/>
        </p:nvSpPr>
        <p:spPr>
          <a:xfrm>
            <a:off x="484686" y="1600200"/>
            <a:ext cx="11399422" cy="40011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000"/>
            </a:pPr>
            <a:r>
              <a:rPr lang="fr-FR" sz="20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Projet </a:t>
            </a:r>
            <a:r>
              <a:rPr lang="fr-FR" sz="2000" b="1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Drastic</a:t>
            </a:r>
            <a:r>
              <a:rPr lang="fr-FR" sz="20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endParaRPr lang="fr-FR"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8C5F155-8A51-478B-A2DF-ACC985676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882" y="2299244"/>
            <a:ext cx="3622951" cy="366611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7" name="ZoneTexte 10">
            <a:extLst>
              <a:ext uri="{FF2B5EF4-FFF2-40B4-BE49-F238E27FC236}">
                <a16:creationId xmlns:a16="http://schemas.microsoft.com/office/drawing/2014/main" id="{654EE878-45E1-49E0-9222-3A6B62B9EE7F}"/>
              </a:ext>
            </a:extLst>
          </p:cNvPr>
          <p:cNvSpPr txBox="1"/>
          <p:nvPr/>
        </p:nvSpPr>
        <p:spPr>
          <a:xfrm>
            <a:off x="79335" y="6514526"/>
            <a:ext cx="1076340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000" i="1">
                <a:latin typeface="Constantia"/>
              </a:rPr>
              <a:t>Source image : </a:t>
            </a:r>
            <a:r>
              <a:rPr lang="fr-FR" sz="1000" i="1">
                <a:hlinkClick r:id="rId5"/>
              </a:rPr>
              <a:t>https://www.irfel.fr/fiche/senura/</a:t>
            </a:r>
            <a:r>
              <a:rPr lang="fr-FR" sz="1000" i="1"/>
              <a:t> 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D110565-CBBE-46C9-9257-0DE888C0E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21861"/>
      </p:ext>
    </p:extLst>
  </p:cSld>
  <p:clrMapOvr>
    <a:masterClrMapping/>
  </p:clrMapOvr>
  <p:transition spd="med" advTm="620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C0065-2FC3-4A64-994B-F2668EB3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/>
              <a:t>Vers le biocontrôle </a:t>
            </a:r>
            <a:r>
              <a:rPr lang="fr-FR" i="1" baseline="30000"/>
              <a:t>[17][18][19] </a:t>
            </a:r>
            <a:r>
              <a:rPr lang="fr-FR" sz="2400" i="1"/>
              <a:t>(Réussir F&amp;L, novembre)</a:t>
            </a:r>
            <a:endParaRPr lang="en-GB" i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D08B4A-D2EC-49CD-A2D4-38D44B43A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811" y="2492238"/>
            <a:ext cx="6830515" cy="4171886"/>
          </a:xfrm>
        </p:spPr>
        <p:txBody>
          <a:bodyPr>
            <a:normAutofit/>
          </a:bodyPr>
          <a:lstStyle/>
          <a:p>
            <a:r>
              <a:rPr lang="fr-FR" sz="2000"/>
              <a:t>Article publié dans </a:t>
            </a:r>
            <a:r>
              <a:rPr lang="fr-FR" sz="2000" i="1"/>
              <a:t>Réussir F&amp;L</a:t>
            </a:r>
            <a:r>
              <a:rPr lang="fr-FR" sz="2000"/>
              <a:t> de  novembre </a:t>
            </a:r>
          </a:p>
          <a:p>
            <a:r>
              <a:rPr lang="fr-FR" sz="2000" b="1"/>
              <a:t>Noix</a:t>
            </a:r>
            <a:r>
              <a:rPr lang="fr-FR" sz="2000"/>
              <a:t> : utilisation d'un virus bactériophage contre </a:t>
            </a:r>
            <a:r>
              <a:rPr lang="fr-FR" sz="2000" i="1"/>
              <a:t>Xanthomonas </a:t>
            </a:r>
            <a:r>
              <a:rPr lang="fr-FR" sz="2000" i="1" err="1"/>
              <a:t>arboricola</a:t>
            </a:r>
            <a:r>
              <a:rPr lang="fr-FR" sz="2000" i="1"/>
              <a:t> </a:t>
            </a:r>
            <a:r>
              <a:rPr lang="fr-FR" sz="2000" i="1" err="1"/>
              <a:t>pv</a:t>
            </a:r>
            <a:r>
              <a:rPr lang="fr-FR" sz="2000" i="1"/>
              <a:t>. </a:t>
            </a:r>
            <a:r>
              <a:rPr lang="fr-FR" sz="2000" i="1" err="1"/>
              <a:t>Juglandis</a:t>
            </a:r>
            <a:endParaRPr lang="fr-FR" sz="2000"/>
          </a:p>
          <a:p>
            <a:r>
              <a:rPr lang="fr-FR" sz="2000" b="1"/>
              <a:t>Noisette</a:t>
            </a:r>
            <a:r>
              <a:rPr lang="fr-FR" sz="2000"/>
              <a:t> : </a:t>
            </a:r>
            <a:r>
              <a:rPr lang="fr-FR" sz="2000" b="1"/>
              <a:t>3 pistes de biocontrôle</a:t>
            </a:r>
            <a:r>
              <a:rPr lang="fr-FR" sz="2000"/>
              <a:t>, médiateurs chimiques, </a:t>
            </a:r>
            <a:r>
              <a:rPr lang="fr-FR" sz="2000" err="1"/>
              <a:t>parasitoides</a:t>
            </a:r>
            <a:r>
              <a:rPr lang="fr-FR" sz="2000"/>
              <a:t> et organismes entomopathogènes. </a:t>
            </a:r>
          </a:p>
          <a:p>
            <a:r>
              <a:rPr lang="fr-FR" sz="2000" b="1"/>
              <a:t>Châtaigne</a:t>
            </a:r>
            <a:r>
              <a:rPr lang="fr-FR" sz="2000"/>
              <a:t> : étude de </a:t>
            </a:r>
            <a:r>
              <a:rPr lang="fr-FR" sz="2000" i="1" err="1"/>
              <a:t>Gnomoniopsis</a:t>
            </a:r>
            <a:r>
              <a:rPr lang="fr-FR" sz="2000"/>
              <a:t> responsable de la pourriture des châtaignes. </a:t>
            </a:r>
          </a:p>
          <a:p>
            <a:endParaRPr lang="fr-FR" sz="20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ACFFD-BC21-4477-BCCA-D7E1644885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21</a:t>
            </a:r>
            <a:endParaRPr lang="fr-FR" sz="18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" name="Google Shape;414;p44">
            <a:extLst>
              <a:ext uri="{FF2B5EF4-FFF2-40B4-BE49-F238E27FC236}">
                <a16:creationId xmlns:a16="http://schemas.microsoft.com/office/drawing/2014/main" id="{B0F429F5-B834-44BC-A774-CFE5BACB8ADA}"/>
              </a:ext>
            </a:extLst>
          </p:cNvPr>
          <p:cNvSpPr txBox="1"/>
          <p:nvPr/>
        </p:nvSpPr>
        <p:spPr>
          <a:xfrm>
            <a:off x="484686" y="1600200"/>
            <a:ext cx="11399422" cy="40011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endParaRPr lang="fr-FR"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B7AACFA4-B5F2-4592-ACDB-9051EB91203B}"/>
              </a:ext>
            </a:extLst>
          </p:cNvPr>
          <p:cNvSpPr txBox="1"/>
          <p:nvPr/>
        </p:nvSpPr>
        <p:spPr>
          <a:xfrm>
            <a:off x="-1688" y="6623948"/>
            <a:ext cx="11089762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000" i="1">
                <a:latin typeface="Constantia"/>
              </a:rPr>
              <a:t>Sources images :  </a:t>
            </a:r>
            <a:r>
              <a:rPr lang="fr-FR" sz="1000" i="1">
                <a:hlinkClick r:id="rId4"/>
              </a:rPr>
              <a:t>https://www.syngenta.fr/traitements/bacteriose-du-noyer</a:t>
            </a:r>
            <a:r>
              <a:rPr lang="fr-FR" sz="1000" i="1"/>
              <a:t> et </a:t>
            </a:r>
            <a:r>
              <a:rPr lang="fr-FR" sz="1000" i="1">
                <a:hlinkClick r:id="rId5"/>
              </a:rPr>
              <a:t>https://phototheque-fl.ctifl.fr/photo/5028/pourriture-interne-au-coeur-de-la-chataigne-due-a-gnomoniopsis-castanea</a:t>
            </a:r>
            <a:r>
              <a:rPr lang="fr-FR" sz="1000" i="1"/>
              <a:t> 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9C8E9193-C48F-4EEA-8181-3F741437E3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549" y="2088276"/>
            <a:ext cx="3225643" cy="19800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867F28E-B21A-42BB-B3FF-E9E6CF3B0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371" y="4181421"/>
            <a:ext cx="3225643" cy="21527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9C6425-B8DB-4AD0-9BCA-A612FD980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38448"/>
      </p:ext>
    </p:extLst>
  </p:cSld>
  <p:clrMapOvr>
    <a:masterClrMapping/>
  </p:clrMapOvr>
  <p:transition spd="med" advTm="1144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7"/>
          <p:cNvSpPr txBox="1">
            <a:spLocks noGrp="1"/>
          </p:cNvSpPr>
          <p:nvPr>
            <p:ph type="title"/>
          </p:nvPr>
        </p:nvSpPr>
        <p:spPr>
          <a:xfrm>
            <a:off x="1218886" y="160340"/>
            <a:ext cx="10540992" cy="127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onstantia"/>
              <a:buNone/>
            </a:pPr>
            <a:r>
              <a:rPr lang="fr-FR" sz="4400" b="1"/>
              <a:t>Agenda</a:t>
            </a:r>
            <a:endParaRPr sz="2000"/>
          </a:p>
        </p:txBody>
      </p:sp>
      <p:sp>
        <p:nvSpPr>
          <p:cNvPr id="447" name="Google Shape;447;p47"/>
          <p:cNvSpPr txBox="1"/>
          <p:nvPr/>
        </p:nvSpPr>
        <p:spPr>
          <a:xfrm>
            <a:off x="-4127665" y="5952094"/>
            <a:ext cx="5582649" cy="2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7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https:///</a:t>
            </a:r>
            <a:endParaRPr/>
          </a:p>
        </p:txBody>
      </p:sp>
      <p:sp>
        <p:nvSpPr>
          <p:cNvPr id="448" name="Google Shape;448;p47" descr="2021, Année internationale des fruits et des légumes | International Year  of Fruits and Vegetables 2021 | Food and Agriculture Organization of the  United Nations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47" descr="Agenda -"/>
          <p:cNvPicPr preferRelativeResize="0"/>
          <p:nvPr/>
        </p:nvPicPr>
        <p:blipFill rotWithShape="1">
          <a:blip r:embed="rId5">
            <a:alphaModFix/>
          </a:blip>
          <a:srcRect r="43473"/>
          <a:stretch/>
        </p:blipFill>
        <p:spPr>
          <a:xfrm>
            <a:off x="3998753" y="1921382"/>
            <a:ext cx="4981267" cy="3746004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7"/>
          <p:cNvSpPr/>
          <p:nvPr/>
        </p:nvSpPr>
        <p:spPr>
          <a:xfrm>
            <a:off x="155576" y="6642558"/>
            <a:ext cx="1463862" cy="2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Calibri"/>
              <a:buNone/>
            </a:pPr>
            <a:r>
              <a:rPr lang="fr-FR" sz="8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https://wenetwork.fr/agenda/</a:t>
            </a:r>
            <a:endParaRPr/>
          </a:p>
        </p:txBody>
      </p:sp>
      <p:sp>
        <p:nvSpPr>
          <p:cNvPr id="451" name="Google Shape;451;p47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en-US" sz="1800"/>
              <a:t>22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320520-6FB2-463D-9182-038552F96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1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8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 i="1"/>
              <a:t>Agenda</a:t>
            </a:r>
            <a:r>
              <a:rPr lang="fr-FR" i="1"/>
              <a:t> </a:t>
            </a:r>
            <a:endParaRPr/>
          </a:p>
        </p:txBody>
      </p:sp>
      <p:sp>
        <p:nvSpPr>
          <p:cNvPr id="458" name="Google Shape;458;p48"/>
          <p:cNvSpPr txBox="1">
            <a:spLocks noGrp="1"/>
          </p:cNvSpPr>
          <p:nvPr>
            <p:ph type="body" idx="2"/>
          </p:nvPr>
        </p:nvSpPr>
        <p:spPr>
          <a:xfrm>
            <a:off x="621800" y="1822700"/>
            <a:ext cx="7393311" cy="3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304165" indent="-304165" algn="just">
              <a:spcBef>
                <a:spcPts val="0"/>
              </a:spcBef>
              <a:buSzPts val="2200"/>
              <a:buChar char="•"/>
            </a:pPr>
            <a:r>
              <a:rPr lang="fr-FR" sz="2200" b="1">
                <a:solidFill>
                  <a:srgbClr val="548235"/>
                </a:solidFill>
              </a:rPr>
              <a:t>30 novembre : Webinaire  - SNHF </a:t>
            </a:r>
          </a:p>
          <a:p>
            <a:pPr marL="0" indent="0" algn="just">
              <a:spcBef>
                <a:spcPts val="0"/>
              </a:spcBef>
              <a:buSzPts val="2200"/>
            </a:pPr>
            <a:r>
              <a:rPr lang="fr-FR" sz="2200">
                <a:solidFill>
                  <a:schemeClr val="tx1"/>
                </a:solidFill>
              </a:rPr>
              <a:t>"Tous les hydrangea ne sont pas des hortensias "</a:t>
            </a:r>
          </a:p>
          <a:p>
            <a:pPr marL="0" indent="0" algn="just">
              <a:spcBef>
                <a:spcPts val="0"/>
              </a:spcBef>
              <a:buSzPts val="2200"/>
            </a:pPr>
            <a:endParaRPr lang="fr-FR" sz="220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SzPts val="2200"/>
            </a:pPr>
            <a:endParaRPr lang="fr-FR" sz="2200">
              <a:solidFill>
                <a:schemeClr val="tx1"/>
              </a:solidFill>
            </a:endParaRPr>
          </a:p>
          <a:p>
            <a:pPr marL="304165" indent="-304165" algn="just">
              <a:spcBef>
                <a:spcPts val="0"/>
              </a:spcBef>
              <a:buSzPts val="2200"/>
              <a:buChar char="•"/>
            </a:pPr>
            <a:r>
              <a:rPr lang="fr-FR" sz="2200" b="1">
                <a:solidFill>
                  <a:srgbClr val="548235"/>
                </a:solidFill>
              </a:rPr>
              <a:t>30 novembre au 2 décembre : </a:t>
            </a:r>
            <a:r>
              <a:rPr lang="fr-FR" sz="2200" b="1" err="1">
                <a:solidFill>
                  <a:schemeClr val="dk1"/>
                </a:solidFill>
              </a:rPr>
              <a:t>Sitevi</a:t>
            </a:r>
            <a:r>
              <a:rPr lang="fr-FR" sz="2200" b="1">
                <a:solidFill>
                  <a:schemeClr val="dk1"/>
                </a:solidFill>
              </a:rPr>
              <a:t> </a:t>
            </a:r>
            <a:r>
              <a:rPr lang="fr-FR" sz="2200">
                <a:solidFill>
                  <a:schemeClr val="dk1"/>
                </a:solidFill>
              </a:rPr>
              <a:t>– Montpellier </a:t>
            </a:r>
          </a:p>
          <a:p>
            <a:pPr marL="0" indent="0" algn="just">
              <a:spcBef>
                <a:spcPts val="0"/>
              </a:spcBef>
              <a:buSzPts val="2200"/>
            </a:pPr>
            <a:r>
              <a:rPr lang="fr-FR" sz="2200">
                <a:solidFill>
                  <a:schemeClr val="dk1"/>
                </a:solidFill>
              </a:rPr>
              <a:t>Salon des productions viti-vinicoles, oléiques, arboricoles et maraichères</a:t>
            </a:r>
          </a:p>
          <a:p>
            <a:pPr marL="0" indent="0" algn="just">
              <a:spcBef>
                <a:spcPts val="0"/>
              </a:spcBef>
            </a:pPr>
            <a:endParaRPr lang="en-US" sz="22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304165" indent="-304165" algn="just">
              <a:spcBef>
                <a:spcPts val="0"/>
              </a:spcBef>
              <a:buClr>
                <a:srgbClr val="548235"/>
              </a:buClr>
              <a:buSzPts val="2200"/>
              <a:buChar char="•"/>
            </a:pPr>
            <a:r>
              <a:rPr lang="fr-FR" sz="2200" b="1">
                <a:solidFill>
                  <a:srgbClr val="548235"/>
                </a:solidFill>
              </a:rPr>
              <a:t>7 décembre: </a:t>
            </a:r>
            <a:r>
              <a:rPr lang="fr-FR" sz="2200">
                <a:solidFill>
                  <a:schemeClr val="tx1"/>
                </a:solidFill>
              </a:rPr>
              <a:t>Journée bilan et perspective </a:t>
            </a:r>
            <a:r>
              <a:rPr lang="fr-FR" sz="2200" b="1" err="1">
                <a:solidFill>
                  <a:schemeClr val="tx1"/>
                </a:solidFill>
              </a:rPr>
              <a:t>Invenio</a:t>
            </a:r>
            <a:r>
              <a:rPr lang="fr-FR" sz="2200">
                <a:solidFill>
                  <a:schemeClr val="tx1"/>
                </a:solidFill>
              </a:rPr>
              <a:t> à Douville </a:t>
            </a:r>
          </a:p>
          <a:p>
            <a:pPr marL="0" indent="0" algn="just">
              <a:spcBef>
                <a:spcPts val="0"/>
              </a:spcBef>
              <a:buClr>
                <a:srgbClr val="548235"/>
              </a:buClr>
              <a:buSzPts val="2200"/>
            </a:pPr>
            <a:endParaRPr lang="fr-FR" sz="220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Clr>
                <a:srgbClr val="548235"/>
              </a:buClr>
              <a:buSzPts val="2200"/>
            </a:pPr>
            <a:endParaRPr lang="fr-FR" sz="2200">
              <a:solidFill>
                <a:schemeClr val="dk1"/>
              </a:solidFill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</a:pPr>
            <a:endParaRPr lang="en-US" sz="2200" b="1">
              <a:solidFill>
                <a:srgbClr val="548235"/>
              </a:solidFill>
            </a:endParaRPr>
          </a:p>
        </p:txBody>
      </p:sp>
      <p:sp>
        <p:nvSpPr>
          <p:cNvPr id="462" name="Google Shape;462;p4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en-US" sz="1800"/>
              <a:t>23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76934F9-A648-4CA6-A3A5-7C589835C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742" y="1503265"/>
            <a:ext cx="1664795" cy="119136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6081FDA-E3F5-43D0-8BA6-50BDBE40B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300" y="3033199"/>
            <a:ext cx="3152918" cy="93655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A6258BC-8002-4057-9144-36221E1793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000" r="662" b="21333"/>
          <a:stretch/>
        </p:blipFill>
        <p:spPr>
          <a:xfrm>
            <a:off x="9561449" y="4324880"/>
            <a:ext cx="1815383" cy="10298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8E7ADA-6049-4D98-B719-1C9221F84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97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8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 i="1"/>
              <a:t>Agenda</a:t>
            </a:r>
            <a:r>
              <a:rPr lang="fr-FR" i="1"/>
              <a:t> </a:t>
            </a:r>
            <a:endParaRPr/>
          </a:p>
        </p:txBody>
      </p:sp>
      <p:sp>
        <p:nvSpPr>
          <p:cNvPr id="458" name="Google Shape;458;p48"/>
          <p:cNvSpPr txBox="1">
            <a:spLocks noGrp="1"/>
          </p:cNvSpPr>
          <p:nvPr>
            <p:ph type="body" idx="2"/>
          </p:nvPr>
        </p:nvSpPr>
        <p:spPr>
          <a:xfrm>
            <a:off x="621800" y="1822700"/>
            <a:ext cx="8003700" cy="3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514350" indent="-285750" algn="just">
              <a:spcBef>
                <a:spcPts val="0"/>
              </a:spcBef>
              <a:buSzPts val="2200"/>
              <a:buChar char="•"/>
            </a:pPr>
            <a:endParaRPr lang="fr-FR" sz="2200" b="1" dirty="0">
              <a:solidFill>
                <a:srgbClr val="548235"/>
              </a:solidFill>
            </a:endParaRPr>
          </a:p>
          <a:p>
            <a:pPr marL="304165" indent="-304165" algn="just">
              <a:spcBef>
                <a:spcPts val="0"/>
              </a:spcBef>
              <a:buSzPts val="2200"/>
              <a:buFont typeface="Arial,Sans-Serif"/>
              <a:buChar char="•"/>
            </a:pPr>
            <a:r>
              <a:rPr lang="fr-FR" sz="2200" b="1" dirty="0">
                <a:solidFill>
                  <a:srgbClr val="548235"/>
                </a:solidFill>
              </a:rPr>
              <a:t>7 décembre : </a:t>
            </a:r>
            <a:r>
              <a:rPr lang="fr-FR" sz="2200" b="1" dirty="0">
                <a:solidFill>
                  <a:schemeClr val="dk1"/>
                </a:solidFill>
              </a:rPr>
              <a:t>Journée d'étude </a:t>
            </a:r>
            <a:r>
              <a:rPr lang="fr-FR" sz="2200" dirty="0">
                <a:solidFill>
                  <a:schemeClr val="dk1"/>
                </a:solidFill>
              </a:rPr>
              <a:t>– Angers </a:t>
            </a:r>
            <a:endParaRPr lang="en-US" sz="2200" dirty="0">
              <a:solidFill>
                <a:schemeClr val="dk1"/>
              </a:solidFill>
            </a:endParaRPr>
          </a:p>
          <a:p>
            <a:pPr marL="228600" indent="0" algn="just">
              <a:spcBef>
                <a:spcPts val="0"/>
              </a:spcBef>
              <a:buSzPts val="2200"/>
            </a:pPr>
            <a:r>
              <a:rPr lang="fr-FR" sz="2200">
                <a:solidFill>
                  <a:schemeClr val="dk1"/>
                </a:solidFill>
              </a:rPr>
              <a:t>"La résonnance du végétal à Angers : du cluster à la scène urbaine"</a:t>
            </a:r>
            <a:endParaRPr lang="fr-FR">
              <a:solidFill>
                <a:schemeClr val="dk1"/>
              </a:solidFill>
            </a:endParaRPr>
          </a:p>
          <a:p>
            <a:pPr marL="514350" indent="-285750" algn="just">
              <a:spcBef>
                <a:spcPts val="0"/>
              </a:spcBef>
              <a:buSzPts val="2200"/>
              <a:buChar char="•"/>
            </a:pPr>
            <a:endParaRPr lang="fr-FR" sz="2200">
              <a:solidFill>
                <a:schemeClr val="dk1"/>
              </a:solidFill>
            </a:endParaRPr>
          </a:p>
          <a:p>
            <a:pPr marL="228600" indent="0" algn="just">
              <a:spcBef>
                <a:spcPts val="0"/>
              </a:spcBef>
              <a:buSzPts val="2200"/>
            </a:pPr>
            <a:endParaRPr lang="fr-FR" sz="2200" dirty="0">
              <a:solidFill>
                <a:schemeClr val="dk1"/>
              </a:solidFill>
            </a:endParaRPr>
          </a:p>
          <a:p>
            <a:pPr marL="304165" indent="-304165" algn="just">
              <a:spcBef>
                <a:spcPts val="0"/>
              </a:spcBef>
              <a:buSzPts val="2200"/>
              <a:buChar char="•"/>
            </a:pPr>
            <a:r>
              <a:rPr lang="fr-FR" sz="2200" b="1" dirty="0">
                <a:solidFill>
                  <a:srgbClr val="548235"/>
                </a:solidFill>
              </a:rPr>
              <a:t>8 décembre : </a:t>
            </a:r>
            <a:r>
              <a:rPr lang="fr-FR" sz="2200" b="1" dirty="0">
                <a:solidFill>
                  <a:schemeClr val="dk1"/>
                </a:solidFill>
              </a:rPr>
              <a:t>Soirée inter filières</a:t>
            </a:r>
            <a:r>
              <a:rPr lang="fr-FR" sz="2200" dirty="0">
                <a:solidFill>
                  <a:schemeClr val="dk1"/>
                </a:solidFill>
              </a:rPr>
              <a:t> – L'enjeu de l'emploi saisonnier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2200" dirty="0">
              <a:solidFill>
                <a:schemeClr val="dk1"/>
              </a:solidFill>
            </a:endParaRPr>
          </a:p>
          <a:p>
            <a:pPr marL="0" indent="0" algn="just">
              <a:spcBef>
                <a:spcPts val="0"/>
              </a:spcBef>
            </a:pPr>
            <a:endParaRPr lang="fr-FR" sz="2200" dirty="0">
              <a:solidFill>
                <a:schemeClr val="dk1"/>
              </a:solidFill>
            </a:endParaRPr>
          </a:p>
          <a:p>
            <a:pPr marL="304165" indent="-304165" algn="just">
              <a:spcBef>
                <a:spcPts val="0"/>
              </a:spcBef>
              <a:buClr>
                <a:srgbClr val="548235"/>
              </a:buClr>
              <a:buSzPts val="2200"/>
              <a:buChar char="•"/>
            </a:pPr>
            <a:r>
              <a:rPr lang="fr-FR" sz="2200" b="1" dirty="0">
                <a:solidFill>
                  <a:srgbClr val="548235"/>
                </a:solidFill>
              </a:rPr>
              <a:t>9 au 10 décembre: </a:t>
            </a:r>
            <a:r>
              <a:rPr lang="fr-FR" sz="2200" b="1" dirty="0">
                <a:solidFill>
                  <a:schemeClr val="dk1"/>
                </a:solidFill>
              </a:rPr>
              <a:t>64e congrès de Légumes de France </a:t>
            </a:r>
            <a:r>
              <a:rPr lang="fr-FR" sz="2200" dirty="0">
                <a:solidFill>
                  <a:schemeClr val="dk1"/>
                </a:solidFill>
              </a:rPr>
              <a:t>– Nantes 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54823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548235"/>
              </a:solidFill>
            </a:endParaRPr>
          </a:p>
        </p:txBody>
      </p:sp>
      <p:sp>
        <p:nvSpPr>
          <p:cNvPr id="462" name="Google Shape;462;p4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1800"/>
              <a:t>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C1122A1-E558-44D8-9613-C1F06A078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5500" y="2445446"/>
            <a:ext cx="3527478" cy="129540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61EE681-BAC3-4E97-BA94-206295527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871" y="3903752"/>
            <a:ext cx="1786997" cy="178815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805B04-8DC5-4C75-B577-567EE478C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0715"/>
      </p:ext>
    </p:extLst>
  </p:cSld>
  <p:clrMapOvr>
    <a:masterClrMapping/>
  </p:clrMapOvr>
  <p:transition spd="med" advTm="326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0"/>
          <p:cNvSpPr txBox="1">
            <a:spLocks noGrp="1"/>
          </p:cNvSpPr>
          <p:nvPr>
            <p:ph type="title"/>
          </p:nvPr>
        </p:nvSpPr>
        <p:spPr>
          <a:xfrm>
            <a:off x="1828324" y="1932520"/>
            <a:ext cx="9141622" cy="2105369"/>
          </a:xfr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lvl="0"/>
            <a:r>
              <a:rPr lang="fr-FR"/>
              <a:t>Merci de votre attention ! </a:t>
            </a:r>
          </a:p>
        </p:txBody>
      </p:sp>
      <p:pic>
        <p:nvPicPr>
          <p:cNvPr id="477" name="Google Shape;477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1646" y="144374"/>
            <a:ext cx="3368841" cy="72189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22;p25">
            <a:extLst>
              <a:ext uri="{FF2B5EF4-FFF2-40B4-BE49-F238E27FC236}">
                <a16:creationId xmlns:a16="http://schemas.microsoft.com/office/drawing/2014/main" id="{2494FCAA-C0D5-40C0-BEBD-EB90BC827FD0}"/>
              </a:ext>
            </a:extLst>
          </p:cNvPr>
          <p:cNvSpPr txBox="1"/>
          <p:nvPr/>
        </p:nvSpPr>
        <p:spPr>
          <a:xfrm>
            <a:off x="0" y="6398316"/>
            <a:ext cx="6749387" cy="46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r>
              <a:rPr lang="fr-FR" sz="1600" b="1">
                <a:latin typeface="Constantia"/>
                <a:ea typeface="Constantia"/>
                <a:cs typeface="Constantia"/>
                <a:sym typeface="Constantia"/>
              </a:rPr>
              <a:t>FREMY Coralie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, FOULON Pauline, WARIN Bethsabée 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E87435-F5F7-4A66-8D99-F1F88410C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1"/>
          <p:cNvSpPr txBox="1">
            <a:spLocks noGrp="1"/>
          </p:cNvSpPr>
          <p:nvPr>
            <p:ph type="title"/>
          </p:nvPr>
        </p:nvSpPr>
        <p:spPr>
          <a:xfrm>
            <a:off x="1218879" y="-63176"/>
            <a:ext cx="6412409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 i="1"/>
              <a:t>Bibliographie / Sitographie</a:t>
            </a:r>
            <a:r>
              <a:rPr lang="fr-FR" i="1"/>
              <a:t> </a:t>
            </a:r>
            <a:endParaRPr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E8CE0C-3FF6-4300-B114-3C0C7DA88B5B}"/>
              </a:ext>
            </a:extLst>
          </p:cNvPr>
          <p:cNvSpPr txBox="1"/>
          <p:nvPr/>
        </p:nvSpPr>
        <p:spPr>
          <a:xfrm>
            <a:off x="293511" y="1466727"/>
            <a:ext cx="11492089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>
                <a:solidFill>
                  <a:schemeClr val="tx1"/>
                </a:solidFill>
                <a:latin typeface="Constantia"/>
              </a:rPr>
              <a:t>[1] Joly G, 2021. Avec </a:t>
            </a:r>
            <a:r>
              <a:rPr lang="fr-FR" sz="1200" err="1">
                <a:solidFill>
                  <a:schemeClr val="tx1"/>
                </a:solidFill>
                <a:latin typeface="Constantia"/>
              </a:rPr>
              <a:t>Hygo</a:t>
            </a:r>
            <a:r>
              <a:rPr lang="fr-FR" sz="1200">
                <a:solidFill>
                  <a:schemeClr val="tx1"/>
                </a:solidFill>
                <a:latin typeface="Constantia"/>
              </a:rPr>
              <a:t>, </a:t>
            </a:r>
            <a:r>
              <a:rPr lang="fr-FR" sz="1200" err="1">
                <a:solidFill>
                  <a:schemeClr val="tx1"/>
                </a:solidFill>
                <a:latin typeface="Constantia"/>
              </a:rPr>
              <a:t>Alvie</a:t>
            </a:r>
            <a:r>
              <a:rPr lang="fr-FR" sz="1200">
                <a:solidFill>
                  <a:schemeClr val="tx1"/>
                </a:solidFill>
                <a:latin typeface="Constantia"/>
              </a:rPr>
              <a:t> propose une solution pour réduire l’usage des intrants de synthèse. </a:t>
            </a:r>
            <a:r>
              <a:rPr lang="fr-FR" sz="1200" i="1">
                <a:solidFill>
                  <a:schemeClr val="tx1"/>
                </a:solidFill>
                <a:latin typeface="Constantia"/>
              </a:rPr>
              <a:t>Les Horizons</a:t>
            </a:r>
            <a:r>
              <a:rPr lang="fr-FR" sz="1200">
                <a:solidFill>
                  <a:schemeClr val="tx1"/>
                </a:solidFill>
                <a:latin typeface="Constantia"/>
              </a:rPr>
              <a:t>. Consulté le 18.11.21. Disponible à l’adresse </a:t>
            </a:r>
            <a:r>
              <a:rPr lang="fr-FR" sz="1200">
                <a:latin typeface="Constantia"/>
                <a:hlinkClick r:id="rId3"/>
              </a:rPr>
              <a:t>https://leshorizons.net/hygo-alvie-solution-reduire-usage-phytosanitaires/</a:t>
            </a:r>
            <a:r>
              <a:rPr lang="fr-FR" sz="1200">
                <a:latin typeface="Constantia"/>
              </a:rPr>
              <a:t> </a:t>
            </a:r>
            <a:endParaRPr lang="fr-FR" sz="1200">
              <a:latin typeface="Constantia" panose="02030602050306030303" pitchFamily="18" charset="0"/>
            </a:endParaRPr>
          </a:p>
          <a:p>
            <a:r>
              <a:rPr lang="fr-FR" sz="1200">
                <a:latin typeface="Constantia"/>
              </a:rPr>
              <a:t>[2] Dubon G, 2021. Comment augmenter la durée de conservation? </a:t>
            </a:r>
            <a:r>
              <a:rPr lang="fr-FR" sz="1200" i="1">
                <a:latin typeface="Constantia"/>
              </a:rPr>
              <a:t>Réussir Fruits et Légumes</a:t>
            </a:r>
            <a:r>
              <a:rPr lang="fr-FR" sz="1200">
                <a:latin typeface="Constantia"/>
              </a:rPr>
              <a:t>, n°421, p 34-35.</a:t>
            </a:r>
          </a:p>
          <a:p>
            <a:r>
              <a:rPr lang="fr-FR" sz="1200">
                <a:latin typeface="Constantia"/>
              </a:rPr>
              <a:t>[3] </a:t>
            </a:r>
            <a:r>
              <a:rPr lang="fr-FR" sz="1200" err="1">
                <a:latin typeface="Constantia"/>
              </a:rPr>
              <a:t>Gouty</a:t>
            </a:r>
            <a:r>
              <a:rPr lang="fr-FR" sz="1200">
                <a:latin typeface="Constantia"/>
              </a:rPr>
              <a:t> F, 2021. La start-up </a:t>
            </a:r>
            <a:r>
              <a:rPr lang="fr-FR" sz="1200" err="1">
                <a:latin typeface="Constantia"/>
              </a:rPr>
              <a:t>Datafarm</a:t>
            </a:r>
            <a:r>
              <a:rPr lang="fr-FR" sz="1200">
                <a:latin typeface="Constantia"/>
              </a:rPr>
              <a:t> Energy mise sur la méthanisation pour son premier datacenter. </a:t>
            </a:r>
            <a:r>
              <a:rPr lang="fr-FR" sz="1200" i="1">
                <a:latin typeface="Constantia"/>
              </a:rPr>
              <a:t>Actu Environnement</a:t>
            </a:r>
            <a:r>
              <a:rPr lang="fr-FR" sz="1200">
                <a:latin typeface="Constantia"/>
              </a:rPr>
              <a:t>. Consulté le 27.11.21. Disponible à l’adresse</a:t>
            </a:r>
          </a:p>
          <a:p>
            <a:r>
              <a:rPr lang="fr-FR" sz="1200">
                <a:solidFill>
                  <a:schemeClr val="dk1"/>
                </a:solidFill>
                <a:latin typeface="Constantia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https://www.actu-environnement.com/ae/news/datafarm-energy-methanisation-datacenter-38611.php4#xtor=RSS-6</a:t>
            </a:r>
            <a:r>
              <a:rPr lang="fr-FR" sz="1200">
                <a:solidFill>
                  <a:schemeClr val="dk1"/>
                </a:solidFill>
                <a:latin typeface="Constantia"/>
              </a:rPr>
              <a:t> </a:t>
            </a:r>
            <a:endParaRPr lang="fr-FR" sz="1200">
              <a:solidFill>
                <a:schemeClr val="dk1"/>
              </a:solidFill>
              <a:latin typeface="Constantia" panose="02030602050306030303" pitchFamily="18" charset="0"/>
            </a:endParaRPr>
          </a:p>
          <a:p>
            <a:r>
              <a:rPr lang="fr-FR" sz="1200">
                <a:latin typeface="Constantia"/>
              </a:rPr>
              <a:t>[4] Ile de France Europe, 2021. Une nouvelle stratégie européenne en faveur des sols. </a:t>
            </a:r>
            <a:r>
              <a:rPr lang="fr-FR" sz="1200" i="1">
                <a:latin typeface="Constantia"/>
              </a:rPr>
              <a:t>Ile de France Europe</a:t>
            </a:r>
            <a:r>
              <a:rPr lang="fr-FR" sz="1200">
                <a:latin typeface="Constantia"/>
              </a:rPr>
              <a:t>. Consulté le 26.11.21. Disponible à l’adresse</a:t>
            </a:r>
          </a:p>
          <a:p>
            <a:r>
              <a:rPr lang="fr-FR" sz="1200" i="1">
                <a:latin typeface="Constantia"/>
                <a:hlinkClick r:id="rId5"/>
              </a:rPr>
              <a:t>https://www.iledefrance-europe.eu/en/european-news/detail-news/article/une-nouvelle-strategie-europeenne-en-faveur-des-sols/</a:t>
            </a:r>
            <a:r>
              <a:rPr lang="fr-FR" sz="1200" i="1">
                <a:latin typeface="Constantia"/>
              </a:rPr>
              <a:t> </a:t>
            </a:r>
            <a:endParaRPr lang="fr-FR" sz="1200" i="1">
              <a:latin typeface="Constantia" panose="02030602050306030303" pitchFamily="18" charset="0"/>
            </a:endParaRPr>
          </a:p>
          <a:p>
            <a:r>
              <a:rPr lang="fr-FR" sz="1200">
                <a:latin typeface="Constantia"/>
              </a:rPr>
              <a:t>[5] </a:t>
            </a:r>
            <a:r>
              <a:rPr lang="fr-FR" sz="1200" err="1">
                <a:latin typeface="Constantia"/>
              </a:rPr>
              <a:t>Val’hor</a:t>
            </a:r>
            <a:r>
              <a:rPr lang="fr-FR" sz="1200">
                <a:latin typeface="Constantia"/>
              </a:rPr>
              <a:t>, </a:t>
            </a:r>
            <a:r>
              <a:rPr lang="fr-FR" sz="1200" i="1">
                <a:latin typeface="Constantia"/>
              </a:rPr>
              <a:t>2021. </a:t>
            </a:r>
            <a:r>
              <a:rPr lang="fr-FR" sz="1200">
                <a:latin typeface="Constantia"/>
              </a:rPr>
              <a:t>Brexit : mise à jour du guide des procédures de contrôle aux frontières. </a:t>
            </a:r>
            <a:r>
              <a:rPr lang="fr-FR" sz="1200" i="1" err="1">
                <a:latin typeface="Constantia"/>
              </a:rPr>
              <a:t>Val’hor</a:t>
            </a:r>
            <a:r>
              <a:rPr lang="fr-FR" sz="1200">
                <a:latin typeface="Constantia"/>
              </a:rPr>
              <a:t>. Consulté le 27.11.21. Disponible à l’adresse </a:t>
            </a:r>
            <a:r>
              <a:rPr lang="fr-FR" sz="1200">
                <a:latin typeface="Constantia"/>
                <a:hlinkClick r:id="rId6"/>
              </a:rPr>
              <a:t>https://www.valhor.fr/etudes-statistiques/veille/international</a:t>
            </a:r>
            <a:r>
              <a:rPr lang="fr-FR" sz="1200" i="1">
                <a:latin typeface="Constantia"/>
              </a:rPr>
              <a:t> </a:t>
            </a:r>
            <a:endParaRPr lang="fr-FR" sz="1200">
              <a:latin typeface="Constantia" panose="02030602050306030303" pitchFamily="18" charset="0"/>
            </a:endParaRPr>
          </a:p>
          <a:p>
            <a:r>
              <a:rPr lang="fr-FR" sz="1200">
                <a:latin typeface="Constantia"/>
              </a:rPr>
              <a:t>[6] Even C, 2021. Courgette : un léger recul des récoltes conjugué à une nette baisse des cours. </a:t>
            </a:r>
            <a:r>
              <a:rPr lang="fr-FR" sz="1200" err="1">
                <a:latin typeface="Constantia"/>
              </a:rPr>
              <a:t>Médiafel</a:t>
            </a:r>
            <a:r>
              <a:rPr lang="fr-FR" sz="1200">
                <a:latin typeface="Constantia"/>
              </a:rPr>
              <a:t>. Consulté le 24.11.2021. Disponible à l'adresse  </a:t>
            </a:r>
            <a:r>
              <a:rPr lang="fr-FR" sz="1200">
                <a:hlinkClick r:id="rId7"/>
              </a:rPr>
              <a:t>https://www.arboriculture-fruitiere.com/articles/vie-de-filiere/courgette-un-leger-recul-des-recoltes-conjugue-une-nette-baisse-des-cours</a:t>
            </a:r>
            <a:r>
              <a:rPr lang="fr-FR" sz="1200"/>
              <a:t> </a:t>
            </a:r>
          </a:p>
          <a:p>
            <a:r>
              <a:rPr lang="fr-FR" sz="1200"/>
              <a:t>[7] </a:t>
            </a:r>
            <a:r>
              <a:rPr lang="fr-FR" sz="1200" err="1">
                <a:latin typeface="Constantia"/>
              </a:rPr>
              <a:t>Hardivilliers</a:t>
            </a:r>
            <a:r>
              <a:rPr lang="fr-FR" sz="1200">
                <a:latin typeface="Constantia"/>
              </a:rPr>
              <a:t> R, 2021. Coup de froid sur les cours des courgettes. La France Agricole. Consulté le 24.11.2021. Disponible à l'adresse </a:t>
            </a:r>
            <a:r>
              <a:rPr lang="fr-FR" sz="1200">
                <a:latin typeface="Constantia"/>
                <a:hlinkClick r:id="rId8"/>
              </a:rPr>
              <a:t>https://www.lafranceagricole.fr/actualites/cultures/legumes-coup-de-froid-sur-les-cours-des-courgettes-1,0,2602459302.html</a:t>
            </a:r>
            <a:r>
              <a:rPr lang="fr-FR" sz="1200">
                <a:latin typeface="Constantia"/>
              </a:rPr>
              <a:t> </a:t>
            </a:r>
          </a:p>
          <a:p>
            <a:r>
              <a:rPr lang="fr-FR" sz="1200">
                <a:latin typeface="Constantia"/>
              </a:rPr>
              <a:t>[8] Lévêque O, 2021. L'Assemblée nationale veut prolonger le crédit d'impôt biologique. </a:t>
            </a:r>
            <a:r>
              <a:rPr lang="fr-FR" sz="1200" err="1">
                <a:latin typeface="Constantia"/>
              </a:rPr>
              <a:t>Médiafel</a:t>
            </a:r>
            <a:r>
              <a:rPr lang="fr-FR" sz="1200">
                <a:latin typeface="Constantia"/>
              </a:rPr>
              <a:t>. Consulté le 26.11.2021. Disponible à l'adresse  </a:t>
            </a:r>
            <a:r>
              <a:rPr lang="fr-FR" sz="1200">
                <a:latin typeface="Constantia"/>
                <a:hlinkClick r:id="rId9"/>
              </a:rPr>
              <a:t>https://www.arboriculture-fruitiere.com/articles/vie-de-filiere/lassemblee-nationale-veut-prolonger-le-credit-dimpot-biologique</a:t>
            </a:r>
            <a:r>
              <a:rPr lang="fr-FR" sz="1200">
                <a:latin typeface="Constantia"/>
              </a:rPr>
              <a:t> </a:t>
            </a:r>
          </a:p>
          <a:p>
            <a:r>
              <a:rPr lang="fr-FR" sz="1200">
                <a:latin typeface="Constantia"/>
              </a:rPr>
              <a:t>[9] </a:t>
            </a:r>
            <a:r>
              <a:rPr lang="fr-FR" sz="1200" err="1">
                <a:latin typeface="Constantia"/>
              </a:rPr>
              <a:t>Fnab</a:t>
            </a:r>
            <a:r>
              <a:rPr lang="fr-FR" sz="1200">
                <a:latin typeface="Constantia"/>
              </a:rPr>
              <a:t>, 2021. Combien vont perdre les Bio dans la prochaine PAC : la FNAB lance un simulateur. Fnab.org. Disponible à l'adresse https://www.fnab.org/espace-presse/retrouvez-ici-tous-nos-communiques/1112-combien-vont-perdre-les-bio-dans-la-prochaine-pac-la-fnab-lance-un-simulateur </a:t>
            </a:r>
          </a:p>
          <a:p>
            <a:r>
              <a:rPr lang="fr-FR" sz="1200">
                <a:latin typeface="Constantia"/>
              </a:rPr>
              <a:t>[10]Roussel F, 2021. Lancement du plan national en faveur des pollinisateurs. Actu Environnement. Consulté le 26.11.2021. Disponible à l'adresse </a:t>
            </a:r>
            <a:r>
              <a:rPr lang="fr-FR" sz="1200">
                <a:latin typeface="Constantia"/>
                <a:hlinkClick r:id="rId10"/>
              </a:rPr>
              <a:t>https://www.actu-environnement.com/ae/news/lancement-plan-national-pollinisateur-38586.php4</a:t>
            </a:r>
            <a:endParaRPr lang="fr-FR" sz="1200">
              <a:latin typeface="Constantia"/>
            </a:endParaRPr>
          </a:p>
          <a:p>
            <a:r>
              <a:rPr lang="fr-FR" sz="1200">
                <a:latin typeface="Constantia"/>
              </a:rPr>
              <a:t>[11] Beaudoin S, 2021. Un nouveau comité régional d’</a:t>
            </a:r>
            <a:r>
              <a:rPr lang="fr-FR" sz="1200" err="1">
                <a:latin typeface="Constantia"/>
              </a:rPr>
              <a:t>Interfel</a:t>
            </a:r>
            <a:r>
              <a:rPr lang="fr-FR" sz="1200">
                <a:latin typeface="Constantia"/>
              </a:rPr>
              <a:t> en Centre Val de Loire. </a:t>
            </a:r>
            <a:r>
              <a:rPr lang="fr-FR" sz="1200" err="1">
                <a:latin typeface="Constantia"/>
              </a:rPr>
              <a:t>Médiafel</a:t>
            </a:r>
            <a:r>
              <a:rPr lang="fr-FR" sz="1200">
                <a:latin typeface="Constantia"/>
              </a:rPr>
              <a:t>. Consulté le 27.11.2021. Disponible à l'adresse </a:t>
            </a:r>
            <a:r>
              <a:rPr lang="fr-FR" sz="1200">
                <a:latin typeface="Constantia"/>
                <a:hlinkClick r:id="rId11"/>
              </a:rPr>
              <a:t>https://www.arboriculture-fruitiere.com/articles/vie-de-filiere/un-nouveau-comite-regional-dinterfel-en-centre-val-de-loire</a:t>
            </a:r>
            <a:endParaRPr lang="fr-FR" sz="1200">
              <a:latin typeface="Constantia"/>
            </a:endParaRPr>
          </a:p>
          <a:p>
            <a:r>
              <a:rPr lang="fr-FR" sz="1200">
                <a:latin typeface="Constantia"/>
              </a:rPr>
              <a:t>[12] Lévêque O, 2021. Hausse du coût des intrants : les Maraîchers nantais très inquiets. </a:t>
            </a:r>
            <a:r>
              <a:rPr lang="fr-FR" sz="1200" err="1">
                <a:latin typeface="Constantia"/>
              </a:rPr>
              <a:t>Médiafel</a:t>
            </a:r>
            <a:r>
              <a:rPr lang="fr-FR" sz="1200">
                <a:latin typeface="Constantia"/>
              </a:rPr>
              <a:t>. Consulté le 27.11.2021. Disponible à l'adresse https://www.arboriculture-fruitiere.com/articles/vie-de-filiere/hausse-du-cout-des-intrants-les-maraichers-nantais-tres-inquiets </a:t>
            </a:r>
          </a:p>
          <a:p>
            <a:endParaRPr lang="fr-FR" sz="1200"/>
          </a:p>
          <a:p>
            <a:endParaRPr lang="fr-FR" sz="1200">
              <a:highlight>
                <a:srgbClr val="FFFF00"/>
              </a:highlight>
              <a:latin typeface="Constantia" panose="02030602050306030303" pitchFamily="18" charset="0"/>
            </a:endParaRPr>
          </a:p>
          <a:p>
            <a:endParaRPr lang="fr-FR" sz="1200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ransition spd="med" advTm="9218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1"/>
          <p:cNvSpPr txBox="1">
            <a:spLocks noGrp="1"/>
          </p:cNvSpPr>
          <p:nvPr>
            <p:ph type="title"/>
          </p:nvPr>
        </p:nvSpPr>
        <p:spPr>
          <a:xfrm>
            <a:off x="1218879" y="-63176"/>
            <a:ext cx="6412409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 i="1"/>
              <a:t>Bibliographie / Sitographie</a:t>
            </a:r>
            <a:r>
              <a:rPr lang="fr-FR" i="1"/>
              <a:t> </a:t>
            </a:r>
            <a:endParaRPr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E8CE0C-3FF6-4300-B114-3C0C7DA88B5B}"/>
              </a:ext>
            </a:extLst>
          </p:cNvPr>
          <p:cNvSpPr txBox="1"/>
          <p:nvPr/>
        </p:nvSpPr>
        <p:spPr>
          <a:xfrm>
            <a:off x="293511" y="1228681"/>
            <a:ext cx="11492089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FR" sz="1200">
              <a:latin typeface="Constantia"/>
            </a:endParaRPr>
          </a:p>
          <a:p>
            <a:endParaRPr lang="fr-FR" sz="1200"/>
          </a:p>
          <a:p>
            <a:r>
              <a:rPr lang="fr-FR" sz="1800" i="1">
                <a:latin typeface="Constantia"/>
              </a:rPr>
              <a:t>Dossier : </a:t>
            </a:r>
            <a:endParaRPr lang="fr-FR" sz="1800" i="1">
              <a:latin typeface="Constantia" panose="02030602050306030303" pitchFamily="18" charset="0"/>
            </a:endParaRPr>
          </a:p>
          <a:p>
            <a:r>
              <a:rPr lang="fr-FR" sz="1800">
                <a:latin typeface="Constantia"/>
              </a:rPr>
              <a:t>[13] Even C, 2021. Noisettes : </a:t>
            </a:r>
            <a:r>
              <a:rPr lang="fr-FR" sz="1800" err="1">
                <a:latin typeface="Constantia"/>
              </a:rPr>
              <a:t>Unicoque</a:t>
            </a:r>
            <a:r>
              <a:rPr lang="fr-FR" sz="1800">
                <a:latin typeface="Constantia"/>
              </a:rPr>
              <a:t> mise sur les synergies. </a:t>
            </a:r>
            <a:r>
              <a:rPr lang="fr-FR" sz="1800" i="1">
                <a:latin typeface="Constantia"/>
              </a:rPr>
              <a:t>L'arboriculture fruitière</a:t>
            </a:r>
            <a:r>
              <a:rPr lang="fr-FR" sz="1800">
                <a:latin typeface="Constantia"/>
              </a:rPr>
              <a:t>, n°751? P 18-19;</a:t>
            </a:r>
            <a:endParaRPr lang="fr-FR" sz="1800">
              <a:latin typeface="Constantia" panose="02030602050306030303" pitchFamily="18" charset="0"/>
            </a:endParaRPr>
          </a:p>
          <a:p>
            <a:r>
              <a:rPr lang="fr-FR" sz="1800">
                <a:latin typeface="Constantia"/>
              </a:rPr>
              <a:t>[14] Lévêque O, 2021. </a:t>
            </a:r>
            <a:r>
              <a:rPr lang="fr-FR" sz="1800" err="1">
                <a:latin typeface="Constantia"/>
              </a:rPr>
              <a:t>Eurocastanea</a:t>
            </a:r>
            <a:r>
              <a:rPr lang="fr-FR" sz="1800">
                <a:latin typeface="Constantia"/>
              </a:rPr>
              <a:t> au cœur du Limousin. </a:t>
            </a:r>
            <a:r>
              <a:rPr lang="fr-FR" sz="1800" i="1">
                <a:latin typeface="Constantia"/>
              </a:rPr>
              <a:t>L'arboriculture fruitière</a:t>
            </a:r>
            <a:r>
              <a:rPr lang="fr-FR" sz="1800">
                <a:latin typeface="Constantia"/>
              </a:rPr>
              <a:t>, n°751, p 20-21.</a:t>
            </a:r>
            <a:endParaRPr lang="fr-FR" sz="1800">
              <a:latin typeface="Constantia" panose="02030602050306030303" pitchFamily="18" charset="0"/>
            </a:endParaRPr>
          </a:p>
          <a:p>
            <a:r>
              <a:rPr lang="fr-FR" sz="1800">
                <a:solidFill>
                  <a:schemeClr val="tx1"/>
                </a:solidFill>
                <a:latin typeface="Constantia"/>
              </a:rPr>
              <a:t>[15] Le Corre M, 2021. Une année difficile pour la châtaigne </a:t>
            </a:r>
            <a:r>
              <a:rPr lang="fr-FR" sz="1800" err="1">
                <a:solidFill>
                  <a:schemeClr val="tx1"/>
                </a:solidFill>
                <a:latin typeface="Constantia"/>
              </a:rPr>
              <a:t>auropéenne</a:t>
            </a:r>
            <a:r>
              <a:rPr lang="fr-FR" sz="1800">
                <a:solidFill>
                  <a:schemeClr val="tx1"/>
                </a:solidFill>
                <a:latin typeface="Constantia"/>
              </a:rPr>
              <a:t>. </a:t>
            </a:r>
            <a:r>
              <a:rPr lang="fr-FR" sz="1800" i="1">
                <a:solidFill>
                  <a:schemeClr val="tx1"/>
                </a:solidFill>
                <a:latin typeface="Constantia"/>
              </a:rPr>
              <a:t>Réussir F&amp;L</a:t>
            </a:r>
            <a:r>
              <a:rPr lang="fr-FR" sz="1800">
                <a:solidFill>
                  <a:schemeClr val="tx1"/>
                </a:solidFill>
                <a:latin typeface="Constantia"/>
              </a:rPr>
              <a:t>. Consulté le 27.11.21. Disponible à l'adresse</a:t>
            </a:r>
            <a:r>
              <a:rPr lang="fr-FR" sz="1800" i="1">
                <a:solidFill>
                  <a:schemeClr val="tx1"/>
                </a:solidFill>
                <a:latin typeface="Constantia"/>
              </a:rPr>
              <a:t> </a:t>
            </a:r>
            <a:r>
              <a:rPr lang="fr-FR" sz="1800">
                <a:latin typeface="Constantia"/>
                <a:hlinkClick r:id="rId3"/>
              </a:rPr>
              <a:t>https://www.reussir.fr/fruits-legumes/une-annee-difficile-pour-la-chataigne</a:t>
            </a:r>
            <a:r>
              <a:rPr lang="fr-FR" sz="1800">
                <a:latin typeface="Constantia"/>
              </a:rPr>
              <a:t> </a:t>
            </a:r>
            <a:endParaRPr lang="fr-FR" sz="1800" i="1">
              <a:solidFill>
                <a:schemeClr val="tx1"/>
              </a:solidFill>
              <a:latin typeface="Constantia"/>
            </a:endParaRPr>
          </a:p>
          <a:p>
            <a:r>
              <a:rPr lang="fr-FR" sz="1800">
                <a:latin typeface="Constantia"/>
              </a:rPr>
              <a:t>[16] </a:t>
            </a:r>
            <a:r>
              <a:rPr lang="fr-FR" sz="1800" err="1">
                <a:latin typeface="Constantia"/>
              </a:rPr>
              <a:t>Bodiou</a:t>
            </a:r>
            <a:r>
              <a:rPr lang="fr-FR" sz="1800">
                <a:latin typeface="Constantia"/>
              </a:rPr>
              <a:t> D, 2021. Construire un guide de taille pour les producteurs. </a:t>
            </a:r>
            <a:r>
              <a:rPr lang="fr-FR" sz="1800" i="1">
                <a:latin typeface="Constantia"/>
              </a:rPr>
              <a:t>L'arboriculture fruitière</a:t>
            </a:r>
            <a:r>
              <a:rPr lang="fr-FR" sz="1800">
                <a:latin typeface="Constantia"/>
              </a:rPr>
              <a:t>, n°751, p22-25.</a:t>
            </a:r>
          </a:p>
          <a:p>
            <a:r>
              <a:rPr lang="fr-FR" sz="1800">
                <a:latin typeface="Constantia"/>
              </a:rPr>
              <a:t>[17] Le </a:t>
            </a:r>
            <a:r>
              <a:rPr lang="fr-FR" sz="1800" err="1">
                <a:latin typeface="Constantia"/>
              </a:rPr>
              <a:t>corre</a:t>
            </a:r>
            <a:r>
              <a:rPr lang="fr-FR" sz="1800">
                <a:latin typeface="Constantia"/>
              </a:rPr>
              <a:t> M, 2021. Noix : prometteur bactériophage. </a:t>
            </a:r>
            <a:r>
              <a:rPr lang="fr-FR" sz="1800" i="1">
                <a:latin typeface="Constantia"/>
              </a:rPr>
              <a:t>Réussir F&amp;L</a:t>
            </a:r>
            <a:r>
              <a:rPr lang="fr-FR" sz="1800">
                <a:latin typeface="Constantia"/>
              </a:rPr>
              <a:t>, n°421, p 41. </a:t>
            </a:r>
            <a:endParaRPr lang="fr-FR" sz="1800">
              <a:latin typeface="Constantia" panose="02030602050306030303" pitchFamily="18" charset="0"/>
            </a:endParaRPr>
          </a:p>
          <a:p>
            <a:r>
              <a:rPr lang="fr-FR" sz="1800">
                <a:latin typeface="Constantia"/>
              </a:rPr>
              <a:t>[18] </a:t>
            </a:r>
            <a:r>
              <a:rPr lang="fr-FR" sz="1800" err="1">
                <a:latin typeface="Constantia"/>
              </a:rPr>
              <a:t>Lasnier</a:t>
            </a:r>
            <a:r>
              <a:rPr lang="fr-FR" sz="1800">
                <a:latin typeface="Constantia"/>
              </a:rPr>
              <a:t> A, 2021. Noisette : trois pistes de biocontrôle contre deux ravageurs.</a:t>
            </a:r>
            <a:r>
              <a:rPr lang="fr-FR" sz="1800" i="1">
                <a:latin typeface="Constantia"/>
              </a:rPr>
              <a:t> Réussir F&amp;L</a:t>
            </a:r>
            <a:r>
              <a:rPr lang="fr-FR" sz="1800">
                <a:latin typeface="Constantia"/>
              </a:rPr>
              <a:t>, n°421, p42-42. </a:t>
            </a:r>
            <a:endParaRPr lang="fr-FR" sz="1800">
              <a:latin typeface="Constantia" panose="02030602050306030303" pitchFamily="18" charset="0"/>
            </a:endParaRPr>
          </a:p>
          <a:p>
            <a:r>
              <a:rPr lang="fr-FR" sz="1800">
                <a:latin typeface="Constantia"/>
              </a:rPr>
              <a:t>[19] </a:t>
            </a:r>
            <a:r>
              <a:rPr lang="fr-FR" sz="1800" err="1">
                <a:latin typeface="Constantia"/>
              </a:rPr>
              <a:t>Lasnier</a:t>
            </a:r>
            <a:r>
              <a:rPr lang="fr-FR" sz="1800">
                <a:latin typeface="Constantia"/>
              </a:rPr>
              <a:t> A, 2021. Châtaigne : de l'espoir contre </a:t>
            </a:r>
            <a:r>
              <a:rPr lang="fr-FR" sz="1800" err="1">
                <a:latin typeface="Constantia"/>
              </a:rPr>
              <a:t>Gnomoniopsis</a:t>
            </a:r>
            <a:r>
              <a:rPr lang="fr-FR" sz="1800">
                <a:latin typeface="Constantia"/>
              </a:rPr>
              <a:t>. </a:t>
            </a:r>
            <a:r>
              <a:rPr lang="fr-FR" sz="1800" i="1">
                <a:latin typeface="Constantia"/>
              </a:rPr>
              <a:t>Réussir F&amp;L</a:t>
            </a:r>
            <a:r>
              <a:rPr lang="fr-FR" sz="1800">
                <a:latin typeface="Constantia"/>
              </a:rPr>
              <a:t>, n°421, p44.</a:t>
            </a:r>
            <a:endParaRPr lang="fr-FR" sz="1800">
              <a:latin typeface="Constantia" panose="02030602050306030303" pitchFamily="18" charset="0"/>
            </a:endParaRPr>
          </a:p>
          <a:p>
            <a:endParaRPr lang="fr-FR" sz="1800">
              <a:latin typeface="Constantia" panose="02030602050306030303" pitchFamily="18" charset="0"/>
            </a:endParaRPr>
          </a:p>
          <a:p>
            <a:endParaRPr lang="fr-FR" sz="1200">
              <a:latin typeface="Constantia" panose="02030602050306030303" pitchFamily="18" charset="0"/>
            </a:endParaRPr>
          </a:p>
          <a:p>
            <a:endParaRPr lang="fr-FR" sz="1200">
              <a:highlight>
                <a:srgbClr val="FFFF00"/>
              </a:highlight>
              <a:latin typeface="Constantia" panose="02030602050306030303" pitchFamily="18" charset="0"/>
            </a:endParaRPr>
          </a:p>
          <a:p>
            <a:endParaRPr lang="fr-FR" sz="120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56655"/>
      </p:ext>
    </p:extLst>
  </p:cSld>
  <p:clrMapOvr>
    <a:masterClrMapping/>
  </p:clrMapOvr>
  <p:transition spd="med" advTm="9218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>
            <a:spLocks noGrp="1"/>
          </p:cNvSpPr>
          <p:nvPr>
            <p:ph type="title"/>
          </p:nvPr>
        </p:nvSpPr>
        <p:spPr>
          <a:xfrm>
            <a:off x="1218886" y="181279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onstantia"/>
              <a:buNone/>
            </a:pPr>
            <a:r>
              <a:rPr lang="fr-FR" sz="4400" b="1"/>
              <a:t>Innovations technologiques</a:t>
            </a:r>
            <a:endParaRPr/>
          </a:p>
        </p:txBody>
      </p:sp>
      <p:pic>
        <p:nvPicPr>
          <p:cNvPr id="241" name="Google Shape;241;p27" descr="Innovation-pole-nutrition-vegetale-min - TIMAC AGRO U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3715" y="1831451"/>
            <a:ext cx="5696583" cy="379772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/>
          <p:nvPr/>
        </p:nvSpPr>
        <p:spPr>
          <a:xfrm>
            <a:off x="0" y="6629321"/>
            <a:ext cx="5582649" cy="2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Calibri"/>
              <a:buNone/>
            </a:pPr>
            <a:r>
              <a:rPr lang="fr-FR" sz="7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Source image : https://uy.timacagro.com/innovation/la-division-nutricion-vegetal/</a:t>
            </a:r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2000"/>
              <a:t>2</a:t>
            </a:r>
            <a:endParaRPr sz="20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DD8973-734D-4CC1-899C-590FF2F28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9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287774" y="395111"/>
            <a:ext cx="11197738" cy="245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fr-FR" sz="3200" i="1"/>
              <a:t>Avec HYGO, </a:t>
            </a:r>
            <a:r>
              <a:rPr lang="fr-FR" sz="3200" i="1" err="1"/>
              <a:t>Alvie</a:t>
            </a:r>
            <a:r>
              <a:rPr lang="fr-FR" sz="3200" i="1"/>
              <a:t> propose une solution pour réduire l’usage des intrants de synthèse </a:t>
            </a:r>
            <a:r>
              <a:rPr lang="fr-FR" sz="3200" i="1" baseline="30000"/>
              <a:t>[1] </a:t>
            </a:r>
            <a:r>
              <a:rPr lang="fr-FR" sz="2400" i="1"/>
              <a:t>(Les Horizons, 18.11)</a:t>
            </a:r>
            <a:br>
              <a:rPr lang="fr-FR" sz="2400"/>
            </a:br>
            <a:endParaRPr lang="fr-FR" sz="5400" i="1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5887555" y="2285212"/>
            <a:ext cx="6070572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92500" lnSpcReduction="10000"/>
          </a:bodyPr>
          <a:lstStyle/>
          <a:p>
            <a:pPr marL="635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lang="fr-FR" sz="2000" i="1"/>
          </a:p>
          <a:p>
            <a:pPr marL="457200" lvl="0" indent="-450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400"/>
              <a:t>Développement de l’application </a:t>
            </a:r>
            <a:r>
              <a:rPr lang="fr-FR" sz="2400" b="1"/>
              <a:t>HYGO</a:t>
            </a:r>
            <a:r>
              <a:rPr lang="fr-FR" sz="2400"/>
              <a:t> par la start-up </a:t>
            </a:r>
            <a:r>
              <a:rPr lang="fr-FR" sz="2400" b="1" err="1"/>
              <a:t>Alvie</a:t>
            </a:r>
            <a:endParaRPr lang="fr-FR" sz="2400" b="1"/>
          </a:p>
          <a:p>
            <a:pPr marL="457200" lvl="0" indent="-450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endParaRPr lang="fr-FR" sz="2400"/>
          </a:p>
          <a:p>
            <a:pPr marL="457200" lvl="0" indent="-450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400" b="1"/>
              <a:t>Outil connecté </a:t>
            </a:r>
            <a:r>
              <a:rPr lang="fr-FR" sz="2400"/>
              <a:t>doté de capteurs permettant de </a:t>
            </a:r>
            <a:r>
              <a:rPr lang="fr-FR" sz="2400" b="1"/>
              <a:t>réduire l’utilisation des produits phytosanitaires</a:t>
            </a:r>
          </a:p>
          <a:p>
            <a:pPr marL="457200" lvl="0" indent="-450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endParaRPr lang="fr-FR" sz="2400"/>
          </a:p>
          <a:p>
            <a:pPr marL="457200" lvl="0" indent="-450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400"/>
              <a:t>Actuellement 400 bénéficiaires</a:t>
            </a:r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1800"/>
              <a:t>3</a:t>
            </a:r>
            <a:endParaRPr sz="1800"/>
          </a:p>
        </p:txBody>
      </p:sp>
      <p:pic>
        <p:nvPicPr>
          <p:cNvPr id="5" name="Image 4" descr="Une image contenant personne, posant, debout&#10;&#10;Description générée automatiquement">
            <a:extLst>
              <a:ext uri="{FF2B5EF4-FFF2-40B4-BE49-F238E27FC236}">
                <a16:creationId xmlns:a16="http://schemas.microsoft.com/office/drawing/2014/main" id="{A855B35D-C0CB-4114-BEC5-539115F31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99" y="2129421"/>
            <a:ext cx="3684459" cy="294756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8F832D-AD91-412E-A4DE-6A904E595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514" y="3672887"/>
            <a:ext cx="2167469" cy="19920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BBFCF99-386A-4181-A657-E45FFBB42D06}"/>
              </a:ext>
            </a:extLst>
          </p:cNvPr>
          <p:cNvSpPr txBox="1"/>
          <p:nvPr/>
        </p:nvSpPr>
        <p:spPr>
          <a:xfrm>
            <a:off x="22577" y="6642314"/>
            <a:ext cx="12395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latin typeface="Constantia" panose="02030602050306030303" pitchFamily="18" charset="0"/>
              </a:rPr>
              <a:t>Sources images : </a:t>
            </a:r>
            <a:r>
              <a:rPr lang="fr-FR" sz="1000" i="1">
                <a:latin typeface="Constantia" panose="02030602050306030303" pitchFamily="18" charset="0"/>
                <a:hlinkClick r:id="rId7"/>
              </a:rPr>
              <a:t>https://www.alvie.fr/blog-posts/</a:t>
            </a:r>
            <a:r>
              <a:rPr lang="fr-FR" sz="1000" i="1">
                <a:latin typeface="Constantia" panose="02030602050306030303" pitchFamily="18" charset="0"/>
              </a:rPr>
              <a:t> et </a:t>
            </a:r>
            <a:r>
              <a:rPr lang="fr-FR" sz="1000" i="1">
                <a:latin typeface="Constantia" panose="02030602050306030303" pitchFamily="18" charset="0"/>
                <a:hlinkClick r:id="rId8"/>
              </a:rPr>
              <a:t>https://www.alvie.fr/#comment-marche</a:t>
            </a:r>
            <a:r>
              <a:rPr lang="fr-FR" sz="1000" i="1">
                <a:latin typeface="Constantia" panose="02030602050306030303" pitchFamily="18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4FC7A5-DD08-4AFD-8941-0840110B2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51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1107111" y="443529"/>
            <a:ext cx="10641640" cy="111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buSzPts val="3400"/>
            </a:pPr>
            <a:br>
              <a:rPr lang="fr-FR" sz="2800" i="1">
                <a:latin typeface="Constantia" panose="02030602050306030303" pitchFamily="18" charset="0"/>
              </a:rPr>
            </a:br>
            <a:r>
              <a:rPr lang="fr-FR" sz="3200" b="0" i="1" u="none" strike="noStrike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Comment augmenter la durée de conservation ? </a:t>
            </a:r>
            <a:r>
              <a:rPr lang="fr-FR" sz="3200" i="1" baseline="30000"/>
              <a:t>[2] </a:t>
            </a:r>
            <a:br>
              <a:rPr lang="fr-FR" sz="3200" i="1" baseline="30000"/>
            </a:br>
            <a:r>
              <a:rPr lang="fr-FR" sz="2000" i="1"/>
              <a:t>(Réussir F&amp;L, novembre)</a:t>
            </a:r>
            <a:endParaRPr sz="4000" i="1"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3"/>
          </p:nvPr>
        </p:nvSpPr>
        <p:spPr>
          <a:xfrm>
            <a:off x="189756" y="2413001"/>
            <a:ext cx="5827187" cy="375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40404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40404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3" name="Google Shape;263;p29"/>
          <p:cNvSpPr txBox="1">
            <a:spLocks noGrp="1"/>
          </p:cNvSpPr>
          <p:nvPr>
            <p:ph type="body" idx="2"/>
          </p:nvPr>
        </p:nvSpPr>
        <p:spPr>
          <a:xfrm>
            <a:off x="518864" y="2711392"/>
            <a:ext cx="6615714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92500" lnSpcReduction="10000"/>
          </a:bodyPr>
          <a:lstStyle/>
          <a:p>
            <a:pPr marL="635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lang="fr-FR" sz="800"/>
          </a:p>
          <a:p>
            <a:pPr marL="457200" lvl="0" indent="-450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400"/>
              <a:t>Technique de </a:t>
            </a:r>
            <a:r>
              <a:rPr lang="fr-FR" sz="2400" err="1"/>
              <a:t>curing</a:t>
            </a:r>
            <a:r>
              <a:rPr lang="fr-FR" sz="2400"/>
              <a:t> : stockage </a:t>
            </a:r>
            <a:r>
              <a:rPr lang="fr-FR" sz="2400" b="1"/>
              <a:t>pendant 7 à 10 jours </a:t>
            </a:r>
            <a:r>
              <a:rPr lang="fr-FR" sz="2400"/>
              <a:t>dans une </a:t>
            </a:r>
            <a:r>
              <a:rPr lang="fr-FR" sz="2400" b="1"/>
              <a:t>chambre 29°C </a:t>
            </a:r>
            <a:r>
              <a:rPr lang="fr-FR" sz="2400"/>
              <a:t>(hygrométrie de 85/90%)</a:t>
            </a:r>
          </a:p>
          <a:p>
            <a:pPr marL="457200" lvl="0" indent="-450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endParaRPr lang="fr-FR" sz="2400"/>
          </a:p>
          <a:p>
            <a:pPr marL="457200" lvl="0" indent="-45085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400"/>
              <a:t>Favorise le durcissement et la cicatrisation de l’épiderme </a:t>
            </a:r>
          </a:p>
          <a:p>
            <a:pPr marL="457200" lvl="0" indent="-45085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endParaRPr lang="fr-FR" sz="2400"/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400" b="1"/>
              <a:t>Conservation possible jusqu’en mars-avril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endParaRPr lang="fr-FR" sz="1200"/>
          </a:p>
        </p:txBody>
      </p:sp>
      <p:sp>
        <p:nvSpPr>
          <p:cNvPr id="264" name="Google Shape;264;p29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1600"/>
              <a:t>4</a:t>
            </a:r>
            <a:endParaRPr sz="16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2EFAF38-4DF4-4E83-9B3B-5888E4CCA96E}"/>
              </a:ext>
            </a:extLst>
          </p:cNvPr>
          <p:cNvSpPr txBox="1"/>
          <p:nvPr/>
        </p:nvSpPr>
        <p:spPr>
          <a:xfrm>
            <a:off x="1193201" y="1585006"/>
            <a:ext cx="1088591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0" i="1" u="none" strike="noStrike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La </a:t>
            </a:r>
            <a:r>
              <a:rPr lang="fr-FR" sz="2400" b="1" i="1" u="none" strike="noStrike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technique de </a:t>
            </a:r>
            <a:r>
              <a:rPr lang="fr-FR" sz="2400" b="1" i="1" u="none" strike="noStrike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curing</a:t>
            </a:r>
            <a:r>
              <a:rPr lang="fr-FR" sz="2400" b="1" i="1" u="none" strike="noStrike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fr-FR" sz="2400" b="0" i="1" u="none" strike="noStrike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améliore la durée de conservation de la </a:t>
            </a:r>
            <a:r>
              <a:rPr lang="fr-FR" sz="2400" b="1" i="1" u="none" strike="noStrike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patate douce</a:t>
            </a:r>
            <a:br>
              <a:rPr lang="fr-FR" sz="1050" i="1">
                <a:effectLst/>
              </a:rPr>
            </a:br>
            <a:endParaRPr lang="fr-FR" i="1"/>
          </a:p>
        </p:txBody>
      </p:sp>
      <p:pic>
        <p:nvPicPr>
          <p:cNvPr id="8" name="Image 7" descr="Une image contenant pile, viande, légume, empilé&#10;&#10;Description générée automatiquement">
            <a:extLst>
              <a:ext uri="{FF2B5EF4-FFF2-40B4-BE49-F238E27FC236}">
                <a16:creationId xmlns:a16="http://schemas.microsoft.com/office/drawing/2014/main" id="{A4B256D5-E56B-4098-87F2-E2FD5960A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368" y="2499885"/>
            <a:ext cx="3797861" cy="284839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68E8BFC-478C-4A88-A27B-354FE3EDB5D0}"/>
              </a:ext>
            </a:extLst>
          </p:cNvPr>
          <p:cNvSpPr txBox="1"/>
          <p:nvPr/>
        </p:nvSpPr>
        <p:spPr>
          <a:xfrm>
            <a:off x="22577" y="6642314"/>
            <a:ext cx="12395201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latin typeface="Constantia" panose="02030602050306030303" pitchFamily="18" charset="0"/>
              </a:rPr>
              <a:t>Source image : </a:t>
            </a:r>
            <a:r>
              <a:rPr lang="fr-FR" sz="1000" i="1">
                <a:latin typeface="Constantia" panose="02030602050306030303" pitchFamily="18" charset="0"/>
                <a:hlinkClick r:id="rId6"/>
              </a:rPr>
              <a:t>https://fr.wikipedia.org/wiki/Stockage_des_patates_douces</a:t>
            </a:r>
            <a:r>
              <a:rPr lang="fr-FR" sz="1000" i="1">
                <a:latin typeface="Constantia" panose="02030602050306030303" pitchFamily="18" charset="0"/>
              </a:rPr>
              <a:t> </a:t>
            </a:r>
          </a:p>
          <a:p>
            <a:endParaRPr lang="fr-FR" sz="1000" i="1">
              <a:latin typeface="Constantia" panose="02030602050306030303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517239-46D1-48AE-A58B-BE2DC4663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99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"/>
          <p:cNvSpPr txBox="1">
            <a:spLocks noGrp="1"/>
          </p:cNvSpPr>
          <p:nvPr>
            <p:ph type="title"/>
          </p:nvPr>
        </p:nvSpPr>
        <p:spPr>
          <a:xfrm>
            <a:off x="1344142" y="1657620"/>
            <a:ext cx="10305991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buSzPts val="3400"/>
            </a:pPr>
            <a:r>
              <a:rPr lang="fr-FR" sz="3200" i="1"/>
              <a:t>La start-up </a:t>
            </a:r>
            <a:r>
              <a:rPr lang="fr-FR" sz="3200" i="1" err="1"/>
              <a:t>Datafarm</a:t>
            </a:r>
            <a:r>
              <a:rPr lang="fr-FR" sz="3200" i="1"/>
              <a:t> Energy mise sur la méthanisation pour son premier datacenter </a:t>
            </a:r>
            <a:r>
              <a:rPr lang="fr-FR" sz="3200" i="1" baseline="30000"/>
              <a:t>[3] </a:t>
            </a:r>
            <a:r>
              <a:rPr lang="fr-FR" sz="2400" i="1"/>
              <a:t>(Actu-environnement, 24.11)</a:t>
            </a:r>
            <a:br>
              <a:rPr lang="fr-FR" sz="3200" i="1"/>
            </a:br>
            <a:endParaRPr sz="3200" i="1"/>
          </a:p>
        </p:txBody>
      </p:sp>
      <p:sp>
        <p:nvSpPr>
          <p:cNvPr id="273" name="Google Shape;273;p30"/>
          <p:cNvSpPr txBox="1">
            <a:spLocks noGrp="1"/>
          </p:cNvSpPr>
          <p:nvPr>
            <p:ph type="body" idx="2"/>
          </p:nvPr>
        </p:nvSpPr>
        <p:spPr>
          <a:xfrm>
            <a:off x="5597278" y="2332620"/>
            <a:ext cx="6391522" cy="358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635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lang="fr-FR" sz="1400" i="1"/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/>
              <a:t>Premier </a:t>
            </a:r>
            <a:r>
              <a:rPr lang="fr-FR" sz="2100" b="1"/>
              <a:t>data center </a:t>
            </a:r>
            <a:r>
              <a:rPr lang="fr-FR" sz="2100"/>
              <a:t>alimenté par un </a:t>
            </a:r>
            <a:r>
              <a:rPr lang="fr-FR" sz="2100" b="1"/>
              <a:t>centre de valorisation des déchets 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endParaRPr lang="fr-FR" sz="1400" b="1"/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/>
              <a:t>Près de Nancy, </a:t>
            </a:r>
            <a:r>
              <a:rPr lang="fr-FR" sz="2100" b="1"/>
              <a:t>mise en service </a:t>
            </a:r>
            <a:r>
              <a:rPr lang="fr-FR" sz="2100"/>
              <a:t>prévue pour </a:t>
            </a:r>
            <a:r>
              <a:rPr lang="fr-FR" sz="2100" b="1"/>
              <a:t>l’année prochaine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endParaRPr lang="fr-FR" sz="2100" i="1"/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endParaRPr lang="fr-FR" sz="2100" i="1"/>
          </a:p>
        </p:txBody>
      </p:sp>
      <p:sp>
        <p:nvSpPr>
          <p:cNvPr id="7" name="Google Shape;284;p31">
            <a:extLst>
              <a:ext uri="{FF2B5EF4-FFF2-40B4-BE49-F238E27FC236}">
                <a16:creationId xmlns:a16="http://schemas.microsoft.com/office/drawing/2014/main" id="{4420C634-C14F-4764-80BA-169A8FD441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71518" y="6475425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1800"/>
              <a:t>5</a:t>
            </a:r>
            <a:endParaRPr sz="18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779A0A3-3C34-4D44-947B-B9638D3EDAF7}"/>
              </a:ext>
            </a:extLst>
          </p:cNvPr>
          <p:cNvSpPr txBox="1"/>
          <p:nvPr/>
        </p:nvSpPr>
        <p:spPr>
          <a:xfrm>
            <a:off x="22577" y="6642314"/>
            <a:ext cx="123952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latin typeface="Constantia" panose="02030602050306030303" pitchFamily="18" charset="0"/>
              </a:rPr>
              <a:t>Sources images : </a:t>
            </a:r>
            <a:r>
              <a:rPr lang="fr-FR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https://www.actu-environnement.com/ae/news/datafarm-energy-methanisation-datacenter-38611.php4#xtor=RSS-6</a:t>
            </a:r>
            <a:r>
              <a:rPr lang="fr-FR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lang="fr-FR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https://datafarmenergy.com/</a:t>
            </a:r>
            <a:r>
              <a:rPr lang="fr-FR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  <a:p>
            <a:endParaRPr lang="fr-FR" sz="1000" i="1">
              <a:latin typeface="Constantia" panose="02030602050306030303" pitchFamily="18" charset="0"/>
            </a:endParaRPr>
          </a:p>
          <a:p>
            <a:endParaRPr lang="fr-FR" sz="1000" i="1">
              <a:latin typeface="Constantia" panose="02030602050306030303" pitchFamily="18" charset="0"/>
            </a:endParaRPr>
          </a:p>
        </p:txBody>
      </p:sp>
      <p:pic>
        <p:nvPicPr>
          <p:cNvPr id="3" name="Image 2" descr="Une image contenant herbe, ciel, extérieur, vert&#10;&#10;Description générée automatiquement">
            <a:extLst>
              <a:ext uri="{FF2B5EF4-FFF2-40B4-BE49-F238E27FC236}">
                <a16:creationId xmlns:a16="http://schemas.microsoft.com/office/drawing/2014/main" id="{83BB093E-93A0-42A2-8E0F-24C4C1506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25" y="2104936"/>
            <a:ext cx="3716220" cy="19510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F71B329-7E85-4D4A-BB01-95A03B7EC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2057" y="4259056"/>
            <a:ext cx="3716220" cy="20214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C6CDA6-6EB8-4D96-94C1-F66559F8C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90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2" descr="Carte Du Monde Faite De Fruits Et Légumes Photo stock - Image du pays,  afrique: 232600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b="11869"/>
          <a:stretch/>
        </p:blipFill>
        <p:spPr>
          <a:xfrm>
            <a:off x="2099928" y="1542803"/>
            <a:ext cx="7988966" cy="442485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 txBox="1">
            <a:spLocks noGrp="1"/>
          </p:cNvSpPr>
          <p:nvPr>
            <p:ph type="title"/>
          </p:nvPr>
        </p:nvSpPr>
        <p:spPr>
          <a:xfrm>
            <a:off x="1218886" y="160340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onstantia"/>
              <a:buNone/>
            </a:pPr>
            <a:r>
              <a:rPr lang="fr-FR" sz="4400" b="1"/>
              <a:t>Actualités Internationales</a:t>
            </a:r>
            <a:endParaRPr/>
          </a:p>
        </p:txBody>
      </p:sp>
      <p:sp>
        <p:nvSpPr>
          <p:cNvPr id="291" name="Google Shape;291;p32"/>
          <p:cNvSpPr txBox="1"/>
          <p:nvPr/>
        </p:nvSpPr>
        <p:spPr>
          <a:xfrm>
            <a:off x="0" y="6657947"/>
            <a:ext cx="5582649" cy="2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Calibri"/>
              <a:buNone/>
            </a:pPr>
            <a:r>
              <a:rPr lang="fr-FR" sz="7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Source image : https://fr.dreamstime.com/images-stock-carte-du-monde-faite-fruits-l%C3%A9gumes-image23260014</a:t>
            </a:r>
            <a:endParaRPr/>
          </a:p>
        </p:txBody>
      </p:sp>
      <p:sp>
        <p:nvSpPr>
          <p:cNvPr id="292" name="Google Shape;292;p32" descr="2021, Année internationale des fruits et des légumes | International Year  of Fruits and Vegetables 2021 | Food and Agriculture Organization of the  United Nations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2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1800"/>
              <a:t>6</a:t>
            </a:r>
            <a:endParaRPr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723267-24F8-4404-BCF8-5FC98F1EB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6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71113" y="301321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400" i="1"/>
              <a:t>Une nouvelle stratégie européenne en faveur des sols </a:t>
            </a:r>
            <a:r>
              <a:rPr lang="fr-FR" sz="3600" i="1" baseline="30000"/>
              <a:t>[4]</a:t>
            </a:r>
            <a:br>
              <a:rPr lang="fr-FR" sz="3600" i="1" baseline="30000"/>
            </a:br>
            <a:r>
              <a:rPr lang="fr-FR" sz="2400"/>
              <a:t>(Ile-de-France-Europe, 18.11)</a:t>
            </a:r>
            <a:endParaRPr lang="fr-FR" sz="3400" i="1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173725" y="2537307"/>
            <a:ext cx="6061176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92500" lnSpcReduction="10000"/>
          </a:bodyPr>
          <a:lstStyle/>
          <a:p>
            <a:pPr marL="635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lang="fr-FR" sz="1400" i="1"/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000">
                <a:latin typeface="Constantia" panose="02030602050306030303" pitchFamily="18" charset="0"/>
              </a:rPr>
              <a:t>La</a:t>
            </a:r>
            <a:r>
              <a:rPr lang="fr-FR" sz="2000" b="1">
                <a:latin typeface="Constantia" panose="02030602050306030303" pitchFamily="18" charset="0"/>
              </a:rPr>
              <a:t> Commission Européenne</a:t>
            </a:r>
            <a:r>
              <a:rPr lang="fr-FR" sz="2000">
                <a:latin typeface="Constantia" panose="02030602050306030303" pitchFamily="18" charset="0"/>
              </a:rPr>
              <a:t> a présenté sa nouvelle </a:t>
            </a:r>
            <a:r>
              <a:rPr lang="fr-FR" sz="2000" b="1">
                <a:latin typeface="Constantia" panose="02030602050306030303" pitchFamily="18" charset="0"/>
              </a:rPr>
              <a:t>stratégie en faveur des sols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endParaRPr lang="fr-FR" sz="1400" b="1">
              <a:latin typeface="Constantia" panose="02030602050306030303" pitchFamily="18" charset="0"/>
            </a:endParaRP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000" u="sng">
                <a:latin typeface="Constantia" panose="02030602050306030303" pitchFamily="18" charset="0"/>
              </a:rPr>
              <a:t>Objectif</a:t>
            </a:r>
            <a:r>
              <a:rPr lang="fr-FR" sz="2000">
                <a:latin typeface="Constantia" panose="02030602050306030303" pitchFamily="18" charset="0"/>
              </a:rPr>
              <a:t> : </a:t>
            </a:r>
            <a:r>
              <a:rPr lang="fr-FR" sz="2000" b="1">
                <a:latin typeface="Constantia" panose="02030602050306030303" pitchFamily="18" charset="0"/>
              </a:rPr>
              <a:t>zéro artificialisation nette </a:t>
            </a:r>
            <a:r>
              <a:rPr lang="fr-FR" sz="2000">
                <a:latin typeface="Constantia" panose="02030602050306030303" pitchFamily="18" charset="0"/>
              </a:rPr>
              <a:t>d’ici 2050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endParaRPr lang="fr-FR" sz="1300">
              <a:latin typeface="Constantia" panose="02030602050306030303" pitchFamily="18" charset="0"/>
            </a:endParaRP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000" u="sng">
                <a:latin typeface="Constantia" panose="02030602050306030303" pitchFamily="18" charset="0"/>
              </a:rPr>
              <a:t>Autre prévision </a:t>
            </a:r>
            <a:r>
              <a:rPr lang="fr-FR" sz="2000">
                <a:latin typeface="Constantia" panose="02030602050306030303" pitchFamily="18" charset="0"/>
              </a:rPr>
              <a:t>: </a:t>
            </a:r>
            <a:r>
              <a:rPr lang="fr-FR" sz="2000"/>
              <a:t>proposer en 2023 une </a:t>
            </a:r>
            <a:r>
              <a:rPr lang="fr-FR" sz="2000" b="1"/>
              <a:t>nouvelle législation</a:t>
            </a:r>
            <a:r>
              <a:rPr lang="fr-FR" sz="2000"/>
              <a:t> sur la santé des sols </a:t>
            </a:r>
            <a:endParaRPr lang="fr-FR" sz="2000">
              <a:latin typeface="Constantia" panose="02030602050306030303" pitchFamily="18" charset="0"/>
            </a:endParaRPr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1800"/>
              <a:t>7</a:t>
            </a:r>
            <a:endParaRPr sz="180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FCD7FF-9019-4D0F-9E62-5EB738CC2024}"/>
              </a:ext>
            </a:extLst>
          </p:cNvPr>
          <p:cNvSpPr txBox="1"/>
          <p:nvPr/>
        </p:nvSpPr>
        <p:spPr>
          <a:xfrm>
            <a:off x="1171113" y="1477877"/>
            <a:ext cx="103067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i="1">
                <a:latin typeface="Constantia" panose="02030602050306030303" pitchFamily="18" charset="0"/>
              </a:rPr>
              <a:t>« Tirer parti des avantages de sols sains pour les personnes, l'alimentation, la nature et le climat »</a:t>
            </a:r>
            <a:endParaRPr lang="fr-FR" sz="2400">
              <a:latin typeface="Constantia" panose="02030602050306030303" pitchFamily="18" charset="0"/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37D661B-97C1-4756-9185-43816F2BB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605" y="2463962"/>
            <a:ext cx="3851586" cy="141925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7307899-33CE-4EC6-A6BC-8569BF01C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605" y="4115177"/>
            <a:ext cx="3849430" cy="18861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CDAD0F4-875B-4C8F-896A-BF5398B705A7}"/>
              </a:ext>
            </a:extLst>
          </p:cNvPr>
          <p:cNvSpPr txBox="1"/>
          <p:nvPr/>
        </p:nvSpPr>
        <p:spPr>
          <a:xfrm>
            <a:off x="1" y="6481674"/>
            <a:ext cx="1160497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latin typeface="Constantia" panose="02030602050306030303" pitchFamily="18" charset="0"/>
              </a:rPr>
              <a:t>Sources images : </a:t>
            </a:r>
            <a:r>
              <a:rPr lang="fr-FR" sz="1000" i="1">
                <a:latin typeface="Constantia" panose="02030602050306030303" pitchFamily="18" charset="0"/>
                <a:hlinkClick r:id="rId7"/>
              </a:rPr>
              <a:t>https://www.iledefrance-europe.eu/en/european-news/detail-news/article/une-nouvelle-strategie-europeenne-en-faveur-des-sols/</a:t>
            </a:r>
            <a:r>
              <a:rPr lang="fr-FR" sz="1000" i="1">
                <a:latin typeface="Constantia" panose="02030602050306030303" pitchFamily="18" charset="0"/>
              </a:rPr>
              <a:t> et </a:t>
            </a:r>
            <a:r>
              <a:rPr lang="fr-FR" sz="1000" i="1">
                <a:latin typeface="Constantia" panose="02030602050306030303" pitchFamily="18" charset="0"/>
                <a:hlinkClick r:id="rId8"/>
              </a:rPr>
              <a:t>https://eur-lex.europa.eu/legal-content/FR/TXT/?uri=COM%3A2021%3A699%3AFIN&amp;qid=1637253174620#footnote23</a:t>
            </a:r>
            <a:r>
              <a:rPr lang="fr-FR" sz="1000" i="1">
                <a:latin typeface="Constantia" panose="02030602050306030303" pitchFamily="18" charset="0"/>
              </a:rPr>
              <a:t> </a:t>
            </a:r>
            <a:endParaRPr lang="fr-FR" sz="1000" i="1">
              <a:solidFill>
                <a:schemeClr val="dk1"/>
              </a:solidFill>
              <a:latin typeface="Constantia" panose="02030602050306030303" pitchFamily="18" charset="0"/>
              <a:sym typeface="Arial"/>
            </a:endParaRPr>
          </a:p>
          <a:p>
            <a:r>
              <a:rPr lang="fr-FR" sz="1000" i="1">
                <a:solidFill>
                  <a:schemeClr val="dk1"/>
                </a:solidFill>
                <a:latin typeface="Constantia" panose="02030602050306030303" pitchFamily="18" charset="0"/>
                <a:sym typeface="Arial"/>
              </a:rPr>
              <a:t> </a:t>
            </a:r>
            <a:r>
              <a:rPr lang="fr-FR" sz="1000" i="1">
                <a:latin typeface="Constantia" panose="02030602050306030303" pitchFamily="18" charset="0"/>
              </a:rPr>
              <a:t> </a:t>
            </a:r>
          </a:p>
          <a:p>
            <a:endParaRPr lang="fr-FR" sz="1000" i="1">
              <a:latin typeface="Constantia" panose="02030602050306030303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03B2A5-43AA-47CC-A809-6FC9D9A2D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28401"/>
      </p:ext>
    </p:extLst>
  </p:cSld>
  <p:clrMapOvr>
    <a:masterClrMapping/>
  </p:clrMapOvr>
  <p:transition spd="med" advTm="585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242618" y="1427900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fr-FR" sz="3200" i="1"/>
              <a:t>Brexit : mise à jour du guide des procédures de contrôle aux frontières </a:t>
            </a:r>
            <a:r>
              <a:rPr lang="fr-FR" sz="3200" i="1" baseline="30000"/>
              <a:t>[5]</a:t>
            </a:r>
            <a:r>
              <a:rPr lang="fr-FR" sz="3200"/>
              <a:t> </a:t>
            </a:r>
            <a:r>
              <a:rPr lang="fr-FR" sz="2400"/>
              <a:t>(</a:t>
            </a:r>
            <a:r>
              <a:rPr lang="fr-FR" sz="2400" err="1"/>
              <a:t>Val’hor</a:t>
            </a:r>
            <a:r>
              <a:rPr lang="fr-FR" sz="2400"/>
              <a:t>, semaine du 15.11)</a:t>
            </a:r>
            <a:br>
              <a:rPr lang="fr-FR" sz="1800" b="1"/>
            </a:br>
            <a:endParaRPr lang="fr-FR" i="1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4819190" y="2084612"/>
            <a:ext cx="6650322" cy="346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635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lang="fr-FR" sz="1050" i="1">
              <a:latin typeface="Constantia" panose="02030602050306030303" pitchFamily="18" charset="0"/>
            </a:endParaRP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1800">
                <a:latin typeface="Constantia" panose="02030602050306030303" pitchFamily="18" charset="0"/>
              </a:rPr>
              <a:t>Publication d’une nouvelle version du « </a:t>
            </a:r>
            <a:r>
              <a:rPr lang="fr-FR" sz="1800" b="1">
                <a:latin typeface="Constantia" panose="02030602050306030303" pitchFamily="18" charset="0"/>
              </a:rPr>
              <a:t>Border Operating Model </a:t>
            </a:r>
            <a:r>
              <a:rPr lang="fr-FR" sz="1800">
                <a:latin typeface="Constantia" panose="02030602050306030303" pitchFamily="18" charset="0"/>
              </a:rPr>
              <a:t>»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endParaRPr lang="fr-FR" sz="1050">
              <a:latin typeface="Constantia" panose="02030602050306030303" pitchFamily="18" charset="0"/>
            </a:endParaRP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1800" u="sng">
                <a:latin typeface="Constantia" panose="02030602050306030303" pitchFamily="18" charset="0"/>
              </a:rPr>
              <a:t>Au 1</a:t>
            </a:r>
            <a:r>
              <a:rPr lang="fr-FR" sz="1800" u="sng" baseline="30000">
                <a:latin typeface="Constantia" panose="02030602050306030303" pitchFamily="18" charset="0"/>
              </a:rPr>
              <a:t>er</a:t>
            </a:r>
            <a:r>
              <a:rPr lang="fr-FR" sz="1800" u="sng">
                <a:latin typeface="Constantia" panose="02030602050306030303" pitchFamily="18" charset="0"/>
              </a:rPr>
              <a:t> Juillet 2022 </a:t>
            </a:r>
            <a:r>
              <a:rPr lang="fr-FR" sz="1800">
                <a:latin typeface="Constantia" panose="02030602050306030303" pitchFamily="18" charset="0"/>
              </a:rPr>
              <a:t>: </a:t>
            </a:r>
          </a:p>
          <a:p>
            <a:pPr marL="635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fr-FR" sz="1800" b="1">
                <a:latin typeface="Constantia" panose="02030602050306030303" pitchFamily="18" charset="0"/>
              </a:rPr>
              <a:t>          1) Contrôles de certification, physiques et d’identité</a:t>
            </a:r>
            <a:r>
              <a:rPr lang="fr-FR" sz="1800">
                <a:latin typeface="Constantia" panose="02030602050306030303" pitchFamily="18" charset="0"/>
              </a:rPr>
              <a:t> pour tous les végétaux réglementés</a:t>
            </a:r>
          </a:p>
          <a:p>
            <a:pPr marL="635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fr-FR" sz="1800" b="1">
                <a:latin typeface="Constantia" panose="02030602050306030303" pitchFamily="18" charset="0"/>
              </a:rPr>
              <a:t>          2) Contrôles physiques </a:t>
            </a:r>
            <a:r>
              <a:rPr lang="fr-FR" sz="1800">
                <a:latin typeface="Constantia" panose="02030602050306030303" pitchFamily="18" charset="0"/>
              </a:rPr>
              <a:t>des végétaux prioritaires </a:t>
            </a:r>
            <a:r>
              <a:rPr lang="fr-FR" sz="1800" b="1">
                <a:latin typeface="Constantia" panose="02030602050306030303" pitchFamily="18" charset="0"/>
              </a:rPr>
              <a:t>dans les postes de contrôle frontaliers</a:t>
            </a:r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r>
              <a:rPr lang="fr-FR" sz="1800"/>
              <a:t>8</a:t>
            </a:r>
            <a:endParaRPr sz="180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0839A5-1C41-4F59-9D0B-9E1229B8AA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5" t="3204" r="3422" b="3138"/>
          <a:stretch/>
        </p:blipFill>
        <p:spPr>
          <a:xfrm>
            <a:off x="1355508" y="1981019"/>
            <a:ext cx="2889114" cy="406811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2530DC8-A119-4368-A828-A61812706E49}"/>
              </a:ext>
            </a:extLst>
          </p:cNvPr>
          <p:cNvSpPr txBox="1"/>
          <p:nvPr/>
        </p:nvSpPr>
        <p:spPr>
          <a:xfrm>
            <a:off x="0" y="6604084"/>
            <a:ext cx="116049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latin typeface="Constantia" panose="02030602050306030303" pitchFamily="18" charset="0"/>
              </a:rPr>
              <a:t>Source image : </a:t>
            </a:r>
            <a:r>
              <a:rPr lang="fr-FR" sz="1000" i="1">
                <a:latin typeface="Constantia" panose="02030602050306030303" pitchFamily="18" charset="0"/>
                <a:hlinkClick r:id="rId6"/>
              </a:rPr>
              <a:t>https://www.gov.uk/government/publications/the-border-operating-model</a:t>
            </a:r>
            <a:r>
              <a:rPr lang="fr-FR" sz="1000" i="1">
                <a:latin typeface="Constantia" panose="02030602050306030303" pitchFamily="18" charset="0"/>
              </a:rPr>
              <a:t>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F28D13-F691-4D30-AA75-D2581BA15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27780"/>
      </p:ext>
    </p:extLst>
  </p:cSld>
  <p:clrMapOvr>
    <a:masterClrMapping/>
  </p:clrMapOvr>
  <p:transition spd="med" advTm="835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isine 16x9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77DD8738C024494E4786CDE0C4170" ma:contentTypeVersion="7" ma:contentTypeDescription="Crée un document." ma:contentTypeScope="" ma:versionID="74c5c65127e01260294fa4ee9432ec20">
  <xsd:schema xmlns:xsd="http://www.w3.org/2001/XMLSchema" xmlns:xs="http://www.w3.org/2001/XMLSchema" xmlns:p="http://schemas.microsoft.com/office/2006/metadata/properties" xmlns:ns3="ae3cdfe7-2736-4de9-be26-63021a0adecf" xmlns:ns4="f60137d6-cefb-4b8f-9379-b5d9ac4ca775" targetNamespace="http://schemas.microsoft.com/office/2006/metadata/properties" ma:root="true" ma:fieldsID="10226293fe404a72a32d302c3db70eb9" ns3:_="" ns4:_="">
    <xsd:import namespace="ae3cdfe7-2736-4de9-be26-63021a0adecf"/>
    <xsd:import namespace="f60137d6-cefb-4b8f-9379-b5d9ac4ca7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3cdfe7-2736-4de9-be26-63021a0ade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0137d6-cefb-4b8f-9379-b5d9ac4ca7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B7CC34E-E217-4B43-BE13-0B98F78969B0}">
  <ds:schemaRefs>
    <ds:schemaRef ds:uri="ae3cdfe7-2736-4de9-be26-63021a0adecf"/>
    <ds:schemaRef ds:uri="f60137d6-cefb-4b8f-9379-b5d9ac4ca77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014C126-5B55-4A57-BE60-366A647EE9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874873-A392-4CC1-95C3-1754BECB9578}">
  <ds:schemaRefs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f60137d6-cefb-4b8f-9379-b5d9ac4ca775"/>
    <ds:schemaRef ds:uri="http://purl.org/dc/terms/"/>
    <ds:schemaRef ds:uri="http://schemas.microsoft.com/office/infopath/2007/PartnerControls"/>
    <ds:schemaRef ds:uri="ae3cdfe7-2736-4de9-be26-63021a0adecf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2183</Words>
  <Application>Microsoft Office PowerPoint</Application>
  <PresentationFormat>Personnalisé</PresentationFormat>
  <Paragraphs>244</Paragraphs>
  <Slides>28</Slides>
  <Notes>18</Notes>
  <HiddenSlides>0</HiddenSlides>
  <MMClips>26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Constantia</vt:lpstr>
      <vt:lpstr>Arial</vt:lpstr>
      <vt:lpstr>Arial,Sans-Serif</vt:lpstr>
      <vt:lpstr>Calibri</vt:lpstr>
      <vt:lpstr>Arial Black</vt:lpstr>
      <vt:lpstr>Cuisine 16x9</vt:lpstr>
      <vt:lpstr>Revue de presse Spécialité Ingénierie des Productions et des Produits de l’Horticulture  </vt:lpstr>
      <vt:lpstr>Sommaire</vt:lpstr>
      <vt:lpstr>Innovations technologiques</vt:lpstr>
      <vt:lpstr>Avec HYGO, Alvie propose une solution pour réduire l’usage des intrants de synthèse [1] (Les Horizons, 18.11) </vt:lpstr>
      <vt:lpstr> Comment augmenter la durée de conservation ? [2]  (Réussir F&amp;L, novembre)</vt:lpstr>
      <vt:lpstr>La start-up Datafarm Energy mise sur la méthanisation pour son premier datacenter [3] (Actu-environnement, 24.11) </vt:lpstr>
      <vt:lpstr>Actualités Internationales</vt:lpstr>
      <vt:lpstr>Une nouvelle stratégie européenne en faveur des sols [4] (Ile-de-France-Europe, 18.11)</vt:lpstr>
      <vt:lpstr>Brexit : mise à jour du guide des procédures de contrôle aux frontières [5] (Val’hor, semaine du 15.11) </vt:lpstr>
      <vt:lpstr>Réglementation &amp; Commerce  (réglementation, marché, accords commerciaux...)</vt:lpstr>
      <vt:lpstr>Marché : Courgette : un léger recul des récoltes conjugué à une nette baisse des cours [6] (Médiafel, 15.11)</vt:lpstr>
      <vt:lpstr>L'Assemblée nationale veut prolonger le crédit d'impôt biologique [8][9] (Médiafel, 16.11)</vt:lpstr>
      <vt:lpstr>Réglementation : Lancement du plan national en faveur des pollinisateurs [10] (Actu-environnement, 22.11)</vt:lpstr>
      <vt:lpstr>Réglementation : Lancement du plan national en faveur des pollinisateurs [10] (Actu-environnement, 22.11)</vt:lpstr>
      <vt:lpstr>Organisation de la filière</vt:lpstr>
      <vt:lpstr>Un nouveau comité régional d’Interfel en Centre Val de Loire [11] (Médiafel, 17.11)</vt:lpstr>
      <vt:lpstr>Hausse du coût des intrants : les Maraîchers nantais très inquiets [12]  (Médiafel, 24.11)</vt:lpstr>
      <vt:lpstr>Dossier: Les fruits à coque une production en développement </vt:lpstr>
      <vt:lpstr>Développement de la production de Noisette [13]  (L’arboriculture fruitière, novembre-décembre)</vt:lpstr>
      <vt:lpstr>La châtaigne européenne [14] [15] (L’arboriculture fruitière, novembre-décembre; Réussir F&amp;L, novembre)</vt:lpstr>
      <vt:lpstr>Innovations techniques [16]  (L’arboriculture fruitière, novembre-décembre)</vt:lpstr>
      <vt:lpstr>Vers le biocontrôle [17][18][19] (Réussir F&amp;L, novembre)</vt:lpstr>
      <vt:lpstr>Agenda</vt:lpstr>
      <vt:lpstr>Agenda </vt:lpstr>
      <vt:lpstr>Agenda </vt:lpstr>
      <vt:lpstr>Merci de votre attention ! </vt:lpstr>
      <vt:lpstr>Bibliographie / Sitographie </vt:lpstr>
      <vt:lpstr>Bibliographie / Sitographie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Revue de presse Spécialité Ingénierie des Productions et des Produits de l’Horticulture</dc:title>
  <dc:creator>grégory CHANTRE</dc:creator>
  <cp:lastModifiedBy>Bethsabee Warin</cp:lastModifiedBy>
  <cp:revision>1</cp:revision>
  <dcterms:modified xsi:type="dcterms:W3CDTF">2021-11-30T13:00:17Z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0x01010021C77DD8738C024494E4786CDE0C4170</vt:lpwstr>
  </property>
</Properties>
</file>