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5143500" type="screen16x9"/>
  <p:notesSz cx="6858000" cy="9144000"/>
  <p:embeddedFontLst>
    <p:embeddedFont>
      <p:font typeface="Raleway" pitchFamily="2" charset="0"/>
      <p:regular r:id="rId19"/>
      <p:bold r:id="rId20"/>
      <p:italic r:id="rId21"/>
      <p:boldItalic r:id="rId22"/>
    </p:embeddedFont>
    <p:embeddedFont>
      <p:font typeface="Roboto" panose="02000000000000000000" pitchFamily="2" charset="0"/>
      <p:regular r:id="rId23"/>
      <p:bold r:id="rId24"/>
      <p:italic r:id="rId25"/>
      <p:boldItalic r:id="rId26"/>
    </p:embeddedFont>
    <p:embeddedFont>
      <p:font typeface="Roboto Light" panose="02000000000000000000" pitchFamily="2" charset="0"/>
      <p:regular r:id="rId27"/>
      <p:bold r:id="rId28"/>
      <p:italic r:id="rId29"/>
      <p:boldItalic r:id="rId30"/>
    </p:embeddedFont>
    <p:embeddedFont>
      <p:font typeface="Roboto Thin" panose="02000000000000000000" pitchFamily="2" charset="0"/>
      <p:regular r:id="rId31"/>
      <p:bold r:id="rId32"/>
      <p:italic r:id="rId33"/>
      <p:boldItalic r:id="rId34"/>
    </p:embeddedFont>
    <p:embeddedFont>
      <p:font typeface="Source Sans Pro" panose="020B0503030403020204" pitchFamily="34" charset="0"/>
      <p:regular r:id="rId35"/>
      <p:bold r:id="rId36"/>
      <p:italic r:id="rId37"/>
      <p:boldItalic r:id="rId38"/>
    </p:embeddedFont>
    <p:embeddedFont>
      <p:font typeface="Verdana" panose="020B060403050404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ableStyles" Target="tableStyles.xml"/><Relationship Id="rId20" Type="http://schemas.openxmlformats.org/officeDocument/2006/relationships/font" Target="fonts/font2.fntdata"/><Relationship Id="rId4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erdeutschegartenbau.de/2023/01/25/ipm-neuheiten-2023-ausgezeichnet/#:~:text=Der%20Acer%20campestre%20%E2%80%9AStreet%20Pillar,%E2%80%9EIPM%20Neuheit%202023%E2%80%9C%20au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pnmag.com/news/jury-formed-for-aiph-international-grower-of-the-year-awards-2023/"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f8b3e59211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g1f8b3e59211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faeed4b4d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1faeed4b4da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f8b3e59211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1f8b3e59211_0_5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81000" lvl="0" indent="0" algn="just" rtl="0">
              <a:lnSpc>
                <a:spcPct val="100000"/>
              </a:lnSpc>
              <a:spcBef>
                <a:spcPts val="0"/>
              </a:spcBef>
              <a:spcAft>
                <a:spcPts val="0"/>
              </a:spcAft>
              <a:buNone/>
            </a:pPr>
            <a:r>
              <a:rPr lang="fr" sz="850">
                <a:solidFill>
                  <a:schemeClr val="dk1"/>
                </a:solidFill>
                <a:highlight>
                  <a:srgbClr val="FFFFFF"/>
                </a:highlight>
              </a:rPr>
              <a:t>1. Des poteries plastiques triables et donc recyclables au plus tard le 1er janvier 2024, notamment grâce à la suppression du noir de carbone </a:t>
            </a:r>
            <a:endParaRPr sz="850">
              <a:solidFill>
                <a:schemeClr val="dk1"/>
              </a:solidFill>
              <a:highlight>
                <a:srgbClr val="FFFFFF"/>
              </a:highlight>
            </a:endParaRPr>
          </a:p>
          <a:p>
            <a:pPr marL="381000" lvl="0" indent="0" algn="just" rtl="0">
              <a:lnSpc>
                <a:spcPct val="100000"/>
              </a:lnSpc>
              <a:spcBef>
                <a:spcPts val="2700"/>
              </a:spcBef>
              <a:spcAft>
                <a:spcPts val="0"/>
              </a:spcAft>
              <a:buNone/>
            </a:pPr>
            <a:r>
              <a:rPr lang="fr" sz="850">
                <a:solidFill>
                  <a:schemeClr val="dk1"/>
                </a:solidFill>
                <a:highlight>
                  <a:srgbClr val="FFFFFF"/>
                </a:highlight>
              </a:rPr>
              <a:t>2. Vers 100% de polypropylène : suppression du polystyrène des poteries horticoles au plus tard le 1er janvier 2025</a:t>
            </a:r>
            <a:endParaRPr sz="850">
              <a:solidFill>
                <a:schemeClr val="dk1"/>
              </a:solidFill>
              <a:highlight>
                <a:srgbClr val="FFFFFF"/>
              </a:highlight>
            </a:endParaRPr>
          </a:p>
          <a:p>
            <a:pPr marL="381000" lvl="0" indent="0" algn="just" rtl="0">
              <a:lnSpc>
                <a:spcPct val="115000"/>
              </a:lnSpc>
              <a:spcBef>
                <a:spcPts val="2700"/>
              </a:spcBef>
              <a:spcAft>
                <a:spcPts val="0"/>
              </a:spcAft>
              <a:buNone/>
            </a:pPr>
            <a:r>
              <a:rPr lang="fr" sz="850">
                <a:solidFill>
                  <a:schemeClr val="dk1"/>
                </a:solidFill>
                <a:highlight>
                  <a:srgbClr val="FFFFFF"/>
                </a:highlight>
              </a:rPr>
              <a:t>3. Utiliser une seule matière pour simplifier le recyclage : maintien de 100% des poteries mono-matériau, davantage recyclables</a:t>
            </a:r>
            <a:endParaRPr sz="850">
              <a:solidFill>
                <a:schemeClr val="dk1"/>
              </a:solidFill>
              <a:highlight>
                <a:srgbClr val="FFFFFF"/>
              </a:highlight>
            </a:endParaRPr>
          </a:p>
          <a:p>
            <a:pPr marL="381000" lvl="0" indent="0" algn="just" rtl="0">
              <a:lnSpc>
                <a:spcPct val="115000"/>
              </a:lnSpc>
              <a:spcBef>
                <a:spcPts val="2700"/>
              </a:spcBef>
              <a:spcAft>
                <a:spcPts val="0"/>
              </a:spcAft>
              <a:buNone/>
            </a:pPr>
            <a:r>
              <a:rPr lang="fr" sz="850">
                <a:solidFill>
                  <a:schemeClr val="dk1"/>
                </a:solidFill>
                <a:highlight>
                  <a:srgbClr val="FFFFFF"/>
                </a:highlight>
              </a:rPr>
              <a:t>4. Vers 75% de matières recyclées minimum réincorporées dans le plastique utilisé dans les poteries horticoles d’ici 2030</a:t>
            </a:r>
            <a:endParaRPr sz="850">
              <a:solidFill>
                <a:schemeClr val="dk1"/>
              </a:solidFill>
              <a:highlight>
                <a:srgbClr val="FFFFFF"/>
              </a:highlight>
            </a:endParaRPr>
          </a:p>
          <a:p>
            <a:pPr marL="381000" lvl="0" indent="0" algn="just" rtl="0">
              <a:lnSpc>
                <a:spcPct val="115000"/>
              </a:lnSpc>
              <a:spcBef>
                <a:spcPts val="2700"/>
              </a:spcBef>
              <a:spcAft>
                <a:spcPts val="0"/>
              </a:spcAft>
              <a:buClr>
                <a:schemeClr val="dk1"/>
              </a:buClr>
              <a:buSzPts val="1100"/>
              <a:buFont typeface="Arial"/>
              <a:buNone/>
            </a:pPr>
            <a:r>
              <a:rPr lang="fr" sz="850">
                <a:solidFill>
                  <a:schemeClr val="dk1"/>
                </a:solidFill>
                <a:highlight>
                  <a:srgbClr val="FFFFFF"/>
                </a:highlight>
              </a:rPr>
              <a:t>5. Poursuivre la recherche des meilleures solutions écologiques</a:t>
            </a:r>
            <a:endParaRPr sz="850">
              <a:solidFill>
                <a:schemeClr val="dk1"/>
              </a:solidFill>
              <a:highlight>
                <a:srgbClr val="FFFFFF"/>
              </a:highlight>
            </a:endParaRPr>
          </a:p>
          <a:p>
            <a:pPr marL="0" lvl="0" indent="0" algn="l" rtl="0">
              <a:lnSpc>
                <a:spcPct val="100000"/>
              </a:lnSpc>
              <a:spcBef>
                <a:spcPts val="27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02274de96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202274de962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f8b3e59211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1f8b3e59211_0_5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Lucie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f8b3e59211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g1f8b3e59211_0_6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f8b3e59211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g1f8b3e59211_0_7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Verdana"/>
              <a:ea typeface="Verdana"/>
              <a:cs typeface="Verdana"/>
              <a:sym typeface="Verdana"/>
            </a:endParaRPr>
          </a:p>
          <a:p>
            <a:pPr marL="0" lvl="0" indent="0" algn="l" rtl="0">
              <a:lnSpc>
                <a:spcPct val="100000"/>
              </a:lnSpc>
              <a:spcBef>
                <a:spcPts val="120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f8b3e59211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1f8b3e59211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f8b3e59211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1f8b3e59211_0_5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 sz="1200">
                <a:solidFill>
                  <a:schemeClr val="dk1"/>
                </a:solidFill>
                <a:highlight>
                  <a:srgbClr val="FFFFFF"/>
                </a:highlight>
              </a:rPr>
              <a:t>environ 30 % des visiteurs ont passé commande directement et plus des deux tiers prévoient de conclure des affaires après le salon sur la base des contacts établis et des informations reçues.</a:t>
            </a:r>
            <a:endParaRPr sz="1200">
              <a:solidFill>
                <a:schemeClr val="dk1"/>
              </a:solidFill>
              <a:highlight>
                <a:srgbClr val="FFFFFF"/>
              </a:highlight>
            </a:endParaRPr>
          </a:p>
          <a:p>
            <a:pPr marL="0" lvl="0" indent="0" algn="l" rtl="0">
              <a:lnSpc>
                <a:spcPct val="100000"/>
              </a:lnSpc>
              <a:spcBef>
                <a:spcPts val="0"/>
              </a:spcBef>
              <a:spcAft>
                <a:spcPts val="0"/>
              </a:spcAft>
              <a:buNone/>
            </a:pPr>
            <a:endParaRPr sz="1200">
              <a:solidFill>
                <a:schemeClr val="dk1"/>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facc959723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1facc959723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 u="sng">
                <a:solidFill>
                  <a:schemeClr val="hlink"/>
                </a:solidFill>
                <a:hlinkClick r:id="rId3"/>
              </a:rPr>
              <a:t>„IPM Neuheiten 2023“ ausgezeichnet - Zentralverband Gartenbau e. V. (ZVG) (derdeutschegartenbau.de)</a:t>
            </a:r>
            <a:endParaRPr sz="1250">
              <a:solidFill>
                <a:schemeClr val="dk1"/>
              </a:solidFill>
              <a:highlight>
                <a:srgbClr val="FFFFFF"/>
              </a:highlight>
            </a:endParaRPr>
          </a:p>
          <a:p>
            <a:pPr marL="0" lvl="0" indent="0" algn="l" rtl="0">
              <a:lnSpc>
                <a:spcPct val="100000"/>
              </a:lnSpc>
              <a:spcBef>
                <a:spcPts val="0"/>
              </a:spcBef>
              <a:spcAft>
                <a:spcPts val="0"/>
              </a:spcAft>
              <a:buNone/>
            </a:pPr>
            <a:endParaRPr sz="1250">
              <a:solidFill>
                <a:schemeClr val="dk1"/>
              </a:solidFill>
              <a:highlight>
                <a:srgbClr val="FFFFFF"/>
              </a:highlight>
            </a:endParaRPr>
          </a:p>
          <a:p>
            <a:pPr marL="0" lvl="0" indent="0" algn="l" rtl="0">
              <a:lnSpc>
                <a:spcPct val="100000"/>
              </a:lnSpc>
              <a:spcBef>
                <a:spcPts val="0"/>
              </a:spcBef>
              <a:spcAft>
                <a:spcPts val="0"/>
              </a:spcAft>
              <a:buNone/>
            </a:pPr>
            <a:r>
              <a:rPr lang="fr" sz="1350">
                <a:solidFill>
                  <a:srgbClr val="6B6561"/>
                </a:solidFill>
                <a:highlight>
                  <a:srgbClr val="FFFFFF"/>
                </a:highlight>
                <a:latin typeface="Source Sans Pro"/>
                <a:ea typeface="Source Sans Pro"/>
                <a:cs typeface="Source Sans Pro"/>
                <a:sym typeface="Source Sans Pro"/>
              </a:rPr>
              <a:t>The flowering period starts in mid-February until May.</a:t>
            </a:r>
            <a:endParaRPr sz="1350">
              <a:solidFill>
                <a:srgbClr val="6B6561"/>
              </a:solidFill>
              <a:highlight>
                <a:srgbClr val="FFFFFF"/>
              </a:highlight>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350">
              <a:solidFill>
                <a:srgbClr val="6B6561"/>
              </a:solidFill>
              <a:highlight>
                <a:srgbClr val="FFFFFF"/>
              </a:highlight>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350">
              <a:solidFill>
                <a:srgbClr val="6B6561"/>
              </a:solidFill>
              <a:highlight>
                <a:srgbClr val="FFFFFF"/>
              </a:highlight>
              <a:latin typeface="Source Sans Pro"/>
              <a:ea typeface="Source Sans Pro"/>
              <a:cs typeface="Source Sans Pro"/>
              <a:sym typeface="Source Sans Pr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04fea4e14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204fea4e14a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 sz="1200">
                <a:solidFill>
                  <a:srgbClr val="FFFFFF"/>
                </a:solidFill>
                <a:highlight>
                  <a:srgbClr val="3C3C3B"/>
                </a:highlight>
              </a:rPr>
              <a:t>International Association of Horticultural Producers (AIPH)</a:t>
            </a:r>
            <a:endParaRPr sz="1200">
              <a:solidFill>
                <a:srgbClr val="FFFFFF"/>
              </a:solidFill>
              <a:highlight>
                <a:srgbClr val="3C3C3B"/>
              </a:highlight>
            </a:endParaRPr>
          </a:p>
          <a:p>
            <a:pPr marL="0" lvl="0" indent="0" algn="l" rtl="0">
              <a:lnSpc>
                <a:spcPct val="100000"/>
              </a:lnSpc>
              <a:spcBef>
                <a:spcPts val="0"/>
              </a:spcBef>
              <a:spcAft>
                <a:spcPts val="0"/>
              </a:spcAft>
              <a:buNone/>
            </a:pPr>
            <a:r>
              <a:rPr lang="fr" sz="1200">
                <a:solidFill>
                  <a:schemeClr val="dk1"/>
                </a:solidFill>
                <a:latin typeface="Source Sans Pro"/>
                <a:ea typeface="Source Sans Pro"/>
                <a:cs typeface="Source Sans Pro"/>
                <a:sym typeface="Source Sans Pro"/>
              </a:rPr>
              <a:t>Bernard Oosterom, chair of the </a:t>
            </a:r>
            <a:r>
              <a:rPr lang="fr" sz="1200">
                <a:solidFill>
                  <a:srgbClr val="005E5E"/>
                </a:solidFill>
                <a:uFill>
                  <a:noFill/>
                </a:u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IGOTY 2023 jury</a:t>
            </a:r>
            <a:r>
              <a:rPr lang="fr" sz="1200">
                <a:solidFill>
                  <a:schemeClr val="dk1"/>
                </a:solidFill>
                <a:latin typeface="Source Sans Pro"/>
                <a:ea typeface="Source Sans Pro"/>
                <a:cs typeface="Source Sans Pro"/>
                <a:sym typeface="Source Sans Pro"/>
              </a:rPr>
              <a:t> commented: “Brookdale Treeland Nurseries stands out as a business focused on the future; with a wide assortment and a flow of new varieties it brings something new to the industry all the time. The business prioritises sustainable production and innovation with a commitment to knowledge exchange and growing a strong team.  It’s dynamic approach has enabled it to develop new products and markets and is well founded to lead the industry in the years ahead.”</a:t>
            </a:r>
            <a:endParaRPr sz="1200">
              <a:solidFill>
                <a:srgbClr val="FFFFFF"/>
              </a:solidFill>
              <a:highlight>
                <a:srgbClr val="3C3C3B"/>
              </a:highlight>
            </a:endParaRPr>
          </a:p>
          <a:p>
            <a:pPr marL="0" lvl="0" indent="0" algn="l" rtl="0">
              <a:lnSpc>
                <a:spcPct val="100000"/>
              </a:lnSpc>
              <a:spcBef>
                <a:spcPts val="0"/>
              </a:spcBef>
              <a:spcAft>
                <a:spcPts val="0"/>
              </a:spcAft>
              <a:buNone/>
            </a:pPr>
            <a:endParaRPr sz="1200">
              <a:solidFill>
                <a:srgbClr val="FFFFFF"/>
              </a:solidFill>
              <a:highlight>
                <a:srgbClr val="3C3C3B"/>
              </a:highlight>
            </a:endParaRPr>
          </a:p>
          <a:p>
            <a:pPr marL="0" lvl="0" indent="0" algn="l" rtl="0">
              <a:lnSpc>
                <a:spcPct val="100000"/>
              </a:lnSpc>
              <a:spcBef>
                <a:spcPts val="0"/>
              </a:spcBef>
              <a:spcAft>
                <a:spcPts val="0"/>
              </a:spcAft>
              <a:buNone/>
            </a:pPr>
            <a:r>
              <a:rPr lang="fr" sz="1250">
                <a:solidFill>
                  <a:schemeClr val="dk1"/>
                </a:solidFill>
                <a:highlight>
                  <a:srgbClr val="FFFFFF"/>
                </a:highlight>
              </a:rPr>
              <a:t>La meilleure narration a été récompensée par le Show Your Colours Award. Avec son dégradé de couleurs unique du rouge au violet et ses fleurs parfumées, la rose rustique « Rosa Rosy Boom Colors Change » de Diderk Heinje a remporté le prix.</a:t>
            </a:r>
            <a:endParaRPr sz="1250">
              <a:solidFill>
                <a:schemeClr val="dk1"/>
              </a:solidFill>
              <a:highlight>
                <a:srgbClr val="FFFFFF"/>
              </a:highlight>
            </a:endParaRPr>
          </a:p>
          <a:p>
            <a:pPr marL="0" lvl="0" indent="0" algn="l" rtl="0">
              <a:lnSpc>
                <a:spcPct val="150000"/>
              </a:lnSpc>
              <a:spcBef>
                <a:spcPts val="3000"/>
              </a:spcBef>
              <a:spcAft>
                <a:spcPts val="0"/>
              </a:spcAft>
              <a:buClr>
                <a:schemeClr val="dk1"/>
              </a:buClr>
              <a:buSzPts val="1100"/>
              <a:buFont typeface="Arial"/>
              <a:buNone/>
            </a:pPr>
            <a:r>
              <a:rPr lang="fr" sz="1650" b="1" i="1">
                <a:solidFill>
                  <a:srgbClr val="272526"/>
                </a:solidFill>
                <a:highlight>
                  <a:srgbClr val="FFFFFF"/>
                </a:highlight>
              </a:rPr>
              <a:t>Pink</a:t>
            </a:r>
            <a:r>
              <a:rPr lang="fr" sz="1650" b="1">
                <a:solidFill>
                  <a:srgbClr val="272526"/>
                </a:solidFill>
                <a:highlight>
                  <a:srgbClr val="FFFFFF"/>
                </a:highlight>
              </a:rPr>
              <a:t> Rosy Boom Colours Change wins</a:t>
            </a:r>
            <a:endParaRPr sz="1650" b="1">
              <a:solidFill>
                <a:srgbClr val="27252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fr" sz="1300">
                <a:solidFill>
                  <a:srgbClr val="272526"/>
                </a:solidFill>
                <a:highlight>
                  <a:srgbClr val="FFFFFF"/>
                </a:highlight>
              </a:rPr>
              <a:t>The jury's verdict and the votes cast on the coins earned </a:t>
            </a:r>
            <a:r>
              <a:rPr lang="fr" sz="1300" i="1">
                <a:solidFill>
                  <a:srgbClr val="272526"/>
                </a:solidFill>
                <a:highlight>
                  <a:srgbClr val="FFFFFF"/>
                </a:highlight>
              </a:rPr>
              <a:t>Rosa</a:t>
            </a:r>
            <a:r>
              <a:rPr lang="fr" sz="1300">
                <a:solidFill>
                  <a:srgbClr val="272526"/>
                </a:solidFill>
                <a:highlight>
                  <a:srgbClr val="FFFFFF"/>
                </a:highlight>
              </a:rPr>
              <a:t> Rosy Boom Colour Change from Heinje Pflanzenhandelsgesellschaft mbH &amp; Co. KG from Edewecht the Show Your Colours Award IPM 2023. The plant has a unique color gradient from red to purple and has fragrant flowers. The simple and healthy shrub </a:t>
            </a:r>
            <a:r>
              <a:rPr lang="fr" sz="1300" i="1">
                <a:solidFill>
                  <a:srgbClr val="272526"/>
                </a:solidFill>
                <a:highlight>
                  <a:srgbClr val="FFFFFF"/>
                </a:highlight>
              </a:rPr>
              <a:t>Rosa Rosy</a:t>
            </a:r>
            <a:r>
              <a:rPr lang="fr" sz="1300">
                <a:solidFill>
                  <a:srgbClr val="272526"/>
                </a:solidFill>
                <a:highlight>
                  <a:srgbClr val="FFFFFF"/>
                </a:highlight>
              </a:rPr>
              <a:t> Boom Colours Change is hardy and is fantastic as a gift item. On behalf of IPM, Eva Kähler-Theuerkauf, Chairwoman of the Advisory Board, presented the award to Heinje Managing Director Sebastian Heinje at the BIZZ Holland stand.</a:t>
            </a:r>
            <a:endParaRPr sz="1300">
              <a:solidFill>
                <a:srgbClr val="272526"/>
              </a:solidFill>
              <a:highlight>
                <a:srgbClr val="FFFFFF"/>
              </a:highlight>
            </a:endParaRPr>
          </a:p>
          <a:p>
            <a:pPr marL="0" lvl="0" indent="0" algn="l" rtl="0">
              <a:lnSpc>
                <a:spcPct val="100000"/>
              </a:lnSpc>
              <a:spcBef>
                <a:spcPts val="1200"/>
              </a:spcBef>
              <a:spcAft>
                <a:spcPts val="0"/>
              </a:spcAft>
              <a:buNone/>
            </a:pPr>
            <a:endParaRPr sz="1250">
              <a:solidFill>
                <a:schemeClr val="dk1"/>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f8b3e59211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f8b3e59211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C.O.V : Certificat d’Obtention Variétale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f8b3e59211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1f8b3e59211_0_3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Alexandre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fb42cc25ed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1fb42cc25ed_1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2E2F2D"/>
              </a:solidFill>
              <a:highlight>
                <a:srgbClr val="FFFFFF"/>
              </a:highlight>
            </a:endParaRPr>
          </a:p>
          <a:p>
            <a:pPr marL="0" lvl="0" indent="0" algn="l" rtl="0">
              <a:lnSpc>
                <a:spcPct val="115000"/>
              </a:lnSpc>
              <a:spcBef>
                <a:spcPts val="1100"/>
              </a:spcBef>
              <a:spcAft>
                <a:spcPts val="0"/>
              </a:spcAft>
              <a:buNone/>
            </a:pPr>
            <a:endParaRPr sz="1050">
              <a:solidFill>
                <a:srgbClr val="2E2F2D"/>
              </a:solidFill>
              <a:highlight>
                <a:srgbClr val="FFFFFF"/>
              </a:highlight>
            </a:endParaRPr>
          </a:p>
          <a:p>
            <a:pPr marL="0" lvl="0" indent="0" algn="l" rtl="0">
              <a:lnSpc>
                <a:spcPct val="115000"/>
              </a:lnSpc>
              <a:spcBef>
                <a:spcPts val="1100"/>
              </a:spcBef>
              <a:spcAft>
                <a:spcPts val="1100"/>
              </a:spcAft>
              <a:buNone/>
            </a:pPr>
            <a:endParaRPr sz="1050">
              <a:solidFill>
                <a:srgbClr val="2E2F2D"/>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f8b3e59211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g1f8b3e59211_0_3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fr" sz="1400">
                <a:solidFill>
                  <a:schemeClr val="dk1"/>
                </a:solidFill>
                <a:latin typeface="Verdana"/>
                <a:ea typeface="Verdana"/>
                <a:cs typeface="Verdana"/>
                <a:sym typeface="Verdana"/>
              </a:rPr>
              <a:t>L’entreprise Octinion a développé des robots de cuillette pour accélérer les récoltes mais aussi des plateformes avec des traitements de UV.</a:t>
            </a:r>
            <a:br>
              <a:rPr lang="fr" sz="1400">
                <a:solidFill>
                  <a:schemeClr val="dk1"/>
                </a:solidFill>
                <a:latin typeface="Verdana"/>
                <a:ea typeface="Verdana"/>
                <a:cs typeface="Verdana"/>
                <a:sym typeface="Verdana"/>
              </a:rPr>
            </a:br>
            <a:r>
              <a:rPr lang="fr" sz="1400">
                <a:solidFill>
                  <a:schemeClr val="dk1"/>
                </a:solidFill>
                <a:latin typeface="Verdana"/>
                <a:ea typeface="Verdana"/>
                <a:cs typeface="Verdana"/>
                <a:sym typeface="Verdana"/>
              </a:rPr>
              <a:t>L’entreprise Bogaerts Greenhouse ont misés sur des QR codes lu par des technologies d’identification par imagerie Vistalink et avec des machines qui fabrique les cartons pour optimiser le système de repérage</a:t>
            </a:r>
            <a:endParaRPr sz="140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fr" sz="1400">
                <a:solidFill>
                  <a:schemeClr val="dk1"/>
                </a:solidFill>
                <a:latin typeface="Verdana"/>
                <a:ea typeface="Verdana"/>
                <a:cs typeface="Verdana"/>
                <a:sym typeface="Verdana"/>
              </a:rPr>
              <a:t>Elsenta représente 90% du marché et facilement exportable mais recquiert des conditions optimales notamemnt en température</a:t>
            </a:r>
            <a:endParaRPr sz="1400">
              <a:solidFill>
                <a:schemeClr val="dk1"/>
              </a:solidFill>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pic>
        <p:nvPicPr>
          <p:cNvPr id="55" name="Google Shape;55;p14"/>
          <p:cNvPicPr preferRelativeResize="0"/>
          <p:nvPr/>
        </p:nvPicPr>
        <p:blipFill rotWithShape="1">
          <a:blip r:embed="rId2">
            <a:alphaModFix amt="50000"/>
          </a:blip>
          <a:srcRect/>
          <a:stretch/>
        </p:blipFill>
        <p:spPr>
          <a:xfrm>
            <a:off x="0" y="0"/>
            <a:ext cx="9144001" cy="5154706"/>
          </a:xfrm>
          <a:prstGeom prst="rect">
            <a:avLst/>
          </a:prstGeom>
          <a:noFill/>
          <a:ln>
            <a:noFill/>
          </a:ln>
        </p:spPr>
      </p:pic>
      <p:sp>
        <p:nvSpPr>
          <p:cNvPr id="56" name="Google Shape;56;p14"/>
          <p:cNvSpPr txBox="1">
            <a:spLocks noGrp="1"/>
          </p:cNvSpPr>
          <p:nvPr>
            <p:ph type="ctrTitle"/>
          </p:nvPr>
        </p:nvSpPr>
        <p:spPr>
          <a:xfrm>
            <a:off x="0" y="0"/>
            <a:ext cx="5488800" cy="3455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0B5394"/>
              </a:buClr>
              <a:buSzPts val="4400"/>
              <a:buNone/>
              <a:defRPr sz="4400">
                <a:solidFill>
                  <a:srgbClr val="0B5394"/>
                </a:solidFill>
              </a:defRPr>
            </a:lvl1pPr>
            <a:lvl2pPr lvl="1" algn="l" rtl="0">
              <a:lnSpc>
                <a:spcPct val="100000"/>
              </a:lnSpc>
              <a:spcBef>
                <a:spcPts val="0"/>
              </a:spcBef>
              <a:spcAft>
                <a:spcPts val="0"/>
              </a:spcAft>
              <a:buSzPts val="4200"/>
              <a:buNone/>
              <a:defRPr sz="4200"/>
            </a:lvl2pPr>
            <a:lvl3pPr lvl="2" algn="l" rtl="0">
              <a:lnSpc>
                <a:spcPct val="100000"/>
              </a:lnSpc>
              <a:spcBef>
                <a:spcPts val="0"/>
              </a:spcBef>
              <a:spcAft>
                <a:spcPts val="0"/>
              </a:spcAft>
              <a:buSzPts val="4200"/>
              <a:buNone/>
              <a:defRPr sz="4200"/>
            </a:lvl3pPr>
            <a:lvl4pPr lvl="3" algn="l" rtl="0">
              <a:lnSpc>
                <a:spcPct val="100000"/>
              </a:lnSpc>
              <a:spcBef>
                <a:spcPts val="0"/>
              </a:spcBef>
              <a:spcAft>
                <a:spcPts val="0"/>
              </a:spcAft>
              <a:buSzPts val="4200"/>
              <a:buNone/>
              <a:defRPr sz="4200"/>
            </a:lvl4pPr>
            <a:lvl5pPr lvl="4" algn="l" rtl="0">
              <a:lnSpc>
                <a:spcPct val="100000"/>
              </a:lnSpc>
              <a:spcBef>
                <a:spcPts val="0"/>
              </a:spcBef>
              <a:spcAft>
                <a:spcPts val="0"/>
              </a:spcAft>
              <a:buSzPts val="4200"/>
              <a:buNone/>
              <a:defRPr sz="4200"/>
            </a:lvl5pPr>
            <a:lvl6pPr lvl="5" algn="l" rtl="0">
              <a:lnSpc>
                <a:spcPct val="100000"/>
              </a:lnSpc>
              <a:spcBef>
                <a:spcPts val="0"/>
              </a:spcBef>
              <a:spcAft>
                <a:spcPts val="0"/>
              </a:spcAft>
              <a:buSzPts val="4200"/>
              <a:buNone/>
              <a:defRPr sz="4200"/>
            </a:lvl6pPr>
            <a:lvl7pPr lvl="6" algn="l" rtl="0">
              <a:lnSpc>
                <a:spcPct val="100000"/>
              </a:lnSpc>
              <a:spcBef>
                <a:spcPts val="0"/>
              </a:spcBef>
              <a:spcAft>
                <a:spcPts val="0"/>
              </a:spcAft>
              <a:buSzPts val="4200"/>
              <a:buNone/>
              <a:defRPr sz="4200"/>
            </a:lvl7pPr>
            <a:lvl8pPr lvl="7" algn="l" rtl="0">
              <a:lnSpc>
                <a:spcPct val="100000"/>
              </a:lnSpc>
              <a:spcBef>
                <a:spcPts val="0"/>
              </a:spcBef>
              <a:spcAft>
                <a:spcPts val="0"/>
              </a:spcAft>
              <a:buSzPts val="4200"/>
              <a:buNone/>
              <a:defRPr sz="4200"/>
            </a:lvl8pPr>
            <a:lvl9pPr lvl="8" algn="l" rtl="0">
              <a:lnSpc>
                <a:spcPct val="100000"/>
              </a:lnSpc>
              <a:spcBef>
                <a:spcPts val="0"/>
              </a:spcBef>
              <a:spcAft>
                <a:spcPts val="0"/>
              </a:spcAft>
              <a:buSzPts val="4200"/>
              <a:buNone/>
              <a:defRPr sz="4200"/>
            </a:lvl9pPr>
          </a:lstStyle>
          <a:p>
            <a:endParaRPr/>
          </a:p>
        </p:txBody>
      </p:sp>
      <p:sp>
        <p:nvSpPr>
          <p:cNvPr id="57" name="Google Shape;57;p14"/>
          <p:cNvSpPr txBox="1">
            <a:spLocks noGrp="1"/>
          </p:cNvSpPr>
          <p:nvPr>
            <p:ph type="subTitle" idx="1"/>
          </p:nvPr>
        </p:nvSpPr>
        <p:spPr>
          <a:xfrm>
            <a:off x="0" y="2864600"/>
            <a:ext cx="4071300" cy="15243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666666"/>
              </a:buClr>
              <a:buSzPts val="2400"/>
              <a:buNone/>
              <a:defRPr sz="2400" b="1">
                <a:solidFill>
                  <a:srgbClr val="666666"/>
                </a:solidFill>
              </a:defRPr>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58" name="Google Shape;58;p1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61" name="Google Shape;61;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pic>
        <p:nvPicPr>
          <p:cNvPr id="62" name="Google Shape;62;p15"/>
          <p:cNvPicPr preferRelativeResize="0"/>
          <p:nvPr/>
        </p:nvPicPr>
        <p:blipFill rotWithShape="1">
          <a:blip r:embed="rId2">
            <a:alphaModFix/>
          </a:blip>
          <a:srcRect/>
          <a:stretch/>
        </p:blipFill>
        <p:spPr>
          <a:xfrm>
            <a:off x="8703375" y="4688750"/>
            <a:ext cx="393600" cy="454749"/>
          </a:xfrm>
          <a:prstGeom prst="rect">
            <a:avLst/>
          </a:prstGeom>
          <a:noFill/>
          <a:ln>
            <a:noFill/>
          </a:ln>
        </p:spPr>
      </p:pic>
      <p:sp>
        <p:nvSpPr>
          <p:cNvPr id="63" name="Google Shape;63;p15"/>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16"/>
          <p:cNvSpPr/>
          <p:nvPr/>
        </p:nvSpPr>
        <p:spPr>
          <a:xfrm>
            <a:off x="80700" y="2651100"/>
            <a:ext cx="8982600" cy="2411700"/>
          </a:xfrm>
          <a:prstGeom prst="rect">
            <a:avLst/>
          </a:prstGeom>
          <a:solidFill>
            <a:srgbClr val="528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txBox="1">
            <a:spLocks noGrp="1"/>
          </p:cNvSpPr>
          <p:nvPr>
            <p:ph type="title"/>
          </p:nvPr>
        </p:nvSpPr>
        <p:spPr>
          <a:xfrm>
            <a:off x="485875" y="1714500"/>
            <a:ext cx="8183700" cy="78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3600"/>
              <a:buNone/>
              <a:defRPr sz="3600"/>
            </a:lvl1pPr>
            <a:lvl2pPr lvl="1" algn="l" rtl="0">
              <a:lnSpc>
                <a:spcPct val="100000"/>
              </a:lnSpc>
              <a:spcBef>
                <a:spcPts val="0"/>
              </a:spcBef>
              <a:spcAft>
                <a:spcPts val="0"/>
              </a:spcAft>
              <a:buSzPts val="3600"/>
              <a:buNone/>
              <a:defRPr sz="3600"/>
            </a:lvl2pPr>
            <a:lvl3pPr lvl="2" algn="l" rtl="0">
              <a:lnSpc>
                <a:spcPct val="100000"/>
              </a:lnSpc>
              <a:spcBef>
                <a:spcPts val="0"/>
              </a:spcBef>
              <a:spcAft>
                <a:spcPts val="0"/>
              </a:spcAft>
              <a:buSzPts val="3600"/>
              <a:buNone/>
              <a:defRPr sz="3600"/>
            </a:lvl3pPr>
            <a:lvl4pPr lvl="3" algn="l" rtl="0">
              <a:lnSpc>
                <a:spcPct val="100000"/>
              </a:lnSpc>
              <a:spcBef>
                <a:spcPts val="0"/>
              </a:spcBef>
              <a:spcAft>
                <a:spcPts val="0"/>
              </a:spcAft>
              <a:buSzPts val="3600"/>
              <a:buNone/>
              <a:defRPr sz="3600"/>
            </a:lvl4pPr>
            <a:lvl5pPr lvl="4" algn="l" rtl="0">
              <a:lnSpc>
                <a:spcPct val="100000"/>
              </a:lnSpc>
              <a:spcBef>
                <a:spcPts val="0"/>
              </a:spcBef>
              <a:spcAft>
                <a:spcPts val="0"/>
              </a:spcAft>
              <a:buSzPts val="3600"/>
              <a:buNone/>
              <a:defRPr sz="3600"/>
            </a:lvl5pPr>
            <a:lvl6pPr lvl="5" algn="l" rtl="0">
              <a:lnSpc>
                <a:spcPct val="100000"/>
              </a:lnSpc>
              <a:spcBef>
                <a:spcPts val="0"/>
              </a:spcBef>
              <a:spcAft>
                <a:spcPts val="0"/>
              </a:spcAft>
              <a:buSzPts val="3600"/>
              <a:buNone/>
              <a:defRPr sz="3600"/>
            </a:lvl6pPr>
            <a:lvl7pPr lvl="6" algn="l" rtl="0">
              <a:lnSpc>
                <a:spcPct val="100000"/>
              </a:lnSpc>
              <a:spcBef>
                <a:spcPts val="0"/>
              </a:spcBef>
              <a:spcAft>
                <a:spcPts val="0"/>
              </a:spcAft>
              <a:buSzPts val="3600"/>
              <a:buNone/>
              <a:defRPr sz="3600"/>
            </a:lvl7pPr>
            <a:lvl8pPr lvl="7" algn="l" rtl="0">
              <a:lnSpc>
                <a:spcPct val="100000"/>
              </a:lnSpc>
              <a:spcBef>
                <a:spcPts val="0"/>
              </a:spcBef>
              <a:spcAft>
                <a:spcPts val="0"/>
              </a:spcAft>
              <a:buSzPts val="3600"/>
              <a:buNone/>
              <a:defRPr sz="3600"/>
            </a:lvl8pPr>
            <a:lvl9pPr lvl="8" algn="l" rtl="0">
              <a:lnSpc>
                <a:spcPct val="100000"/>
              </a:lnSpc>
              <a:spcBef>
                <a:spcPts val="0"/>
              </a:spcBef>
              <a:spcAft>
                <a:spcPts val="0"/>
              </a:spcAft>
              <a:buSzPts val="3600"/>
              <a:buNone/>
              <a:defRPr sz="3600"/>
            </a:lvl9pPr>
          </a:lstStyle>
          <a:p>
            <a:endParaRPr/>
          </a:p>
        </p:txBody>
      </p:sp>
      <p:sp>
        <p:nvSpPr>
          <p:cNvPr id="67" name="Google Shape;67;p16"/>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70" name="Google Shape;70;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1" name="Google Shape;71;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2" name="Google Shape;72;p1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75" name="Google Shape;75;p1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8" name="Google Shape;78;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9" name="Google Shape;79;p19"/>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490250" y="526350"/>
            <a:ext cx="56040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4800"/>
              <a:buNone/>
              <a:defRPr sz="4800">
                <a:solidFill>
                  <a:schemeClr val="lt1"/>
                </a:solidFill>
              </a:defRPr>
            </a:lvl1pPr>
            <a:lvl2pPr lvl="1" algn="l" rtl="0">
              <a:lnSpc>
                <a:spcPct val="100000"/>
              </a:lnSpc>
              <a:spcBef>
                <a:spcPts val="0"/>
              </a:spcBef>
              <a:spcAft>
                <a:spcPts val="0"/>
              </a:spcAft>
              <a:buClr>
                <a:schemeClr val="lt1"/>
              </a:buClr>
              <a:buSzPts val="4800"/>
              <a:buNone/>
              <a:defRPr sz="4800">
                <a:solidFill>
                  <a:schemeClr val="lt1"/>
                </a:solidFill>
              </a:defRPr>
            </a:lvl2pPr>
            <a:lvl3pPr lvl="2" algn="l" rtl="0">
              <a:lnSpc>
                <a:spcPct val="100000"/>
              </a:lnSpc>
              <a:spcBef>
                <a:spcPts val="0"/>
              </a:spcBef>
              <a:spcAft>
                <a:spcPts val="0"/>
              </a:spcAft>
              <a:buClr>
                <a:schemeClr val="lt1"/>
              </a:buClr>
              <a:buSzPts val="4800"/>
              <a:buNone/>
              <a:defRPr sz="4800">
                <a:solidFill>
                  <a:schemeClr val="lt1"/>
                </a:solidFill>
              </a:defRPr>
            </a:lvl3pPr>
            <a:lvl4pPr lvl="3" algn="l" rtl="0">
              <a:lnSpc>
                <a:spcPct val="100000"/>
              </a:lnSpc>
              <a:spcBef>
                <a:spcPts val="0"/>
              </a:spcBef>
              <a:spcAft>
                <a:spcPts val="0"/>
              </a:spcAft>
              <a:buClr>
                <a:schemeClr val="lt1"/>
              </a:buClr>
              <a:buSzPts val="4800"/>
              <a:buNone/>
              <a:defRPr sz="4800">
                <a:solidFill>
                  <a:schemeClr val="lt1"/>
                </a:solidFill>
              </a:defRPr>
            </a:lvl4pPr>
            <a:lvl5pPr lvl="4" algn="l" rtl="0">
              <a:lnSpc>
                <a:spcPct val="100000"/>
              </a:lnSpc>
              <a:spcBef>
                <a:spcPts val="0"/>
              </a:spcBef>
              <a:spcAft>
                <a:spcPts val="0"/>
              </a:spcAft>
              <a:buClr>
                <a:schemeClr val="lt1"/>
              </a:buClr>
              <a:buSzPts val="4800"/>
              <a:buNone/>
              <a:defRPr sz="4800">
                <a:solidFill>
                  <a:schemeClr val="lt1"/>
                </a:solidFill>
              </a:defRPr>
            </a:lvl5pPr>
            <a:lvl6pPr lvl="5" algn="l" rtl="0">
              <a:lnSpc>
                <a:spcPct val="100000"/>
              </a:lnSpc>
              <a:spcBef>
                <a:spcPts val="0"/>
              </a:spcBef>
              <a:spcAft>
                <a:spcPts val="0"/>
              </a:spcAft>
              <a:buClr>
                <a:schemeClr val="lt1"/>
              </a:buClr>
              <a:buSzPts val="4800"/>
              <a:buNone/>
              <a:defRPr sz="4800">
                <a:solidFill>
                  <a:schemeClr val="lt1"/>
                </a:solidFill>
              </a:defRPr>
            </a:lvl6pPr>
            <a:lvl7pPr lvl="6" algn="l" rtl="0">
              <a:lnSpc>
                <a:spcPct val="100000"/>
              </a:lnSpc>
              <a:spcBef>
                <a:spcPts val="0"/>
              </a:spcBef>
              <a:spcAft>
                <a:spcPts val="0"/>
              </a:spcAft>
              <a:buClr>
                <a:schemeClr val="lt1"/>
              </a:buClr>
              <a:buSzPts val="4800"/>
              <a:buNone/>
              <a:defRPr sz="4800">
                <a:solidFill>
                  <a:schemeClr val="lt1"/>
                </a:solidFill>
              </a:defRPr>
            </a:lvl7pPr>
            <a:lvl8pPr lvl="7" algn="l" rtl="0">
              <a:lnSpc>
                <a:spcPct val="100000"/>
              </a:lnSpc>
              <a:spcBef>
                <a:spcPts val="0"/>
              </a:spcBef>
              <a:spcAft>
                <a:spcPts val="0"/>
              </a:spcAft>
              <a:buClr>
                <a:schemeClr val="lt1"/>
              </a:buClr>
              <a:buSzPts val="4800"/>
              <a:buNone/>
              <a:defRPr sz="4800">
                <a:solidFill>
                  <a:schemeClr val="lt1"/>
                </a:solidFill>
              </a:defRPr>
            </a:lvl8pPr>
            <a:lvl9pPr lvl="8" algn="l" rtl="0">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82" name="Google Shape;82;p20"/>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21"/>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5" name="Google Shape;85;p21"/>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86" name="Google Shape;86;p21"/>
          <p:cNvSpPr txBox="1">
            <a:spLocks noGrp="1"/>
          </p:cNvSpPr>
          <p:nvPr>
            <p:ph type="title"/>
          </p:nvPr>
        </p:nvSpPr>
        <p:spPr>
          <a:xfrm>
            <a:off x="265500" y="1181700"/>
            <a:ext cx="4045200" cy="1533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3800"/>
              <a:buNone/>
              <a:defRPr sz="3800"/>
            </a:lvl1pPr>
            <a:lvl2pPr lvl="1" algn="ctr" rtl="0">
              <a:lnSpc>
                <a:spcPct val="100000"/>
              </a:lnSpc>
              <a:spcBef>
                <a:spcPts val="0"/>
              </a:spcBef>
              <a:spcAft>
                <a:spcPts val="0"/>
              </a:spcAft>
              <a:buSzPts val="3800"/>
              <a:buNone/>
              <a:defRPr sz="3800"/>
            </a:lvl2pPr>
            <a:lvl3pPr lvl="2" algn="ctr" rtl="0">
              <a:lnSpc>
                <a:spcPct val="100000"/>
              </a:lnSpc>
              <a:spcBef>
                <a:spcPts val="0"/>
              </a:spcBef>
              <a:spcAft>
                <a:spcPts val="0"/>
              </a:spcAft>
              <a:buSzPts val="3800"/>
              <a:buNone/>
              <a:defRPr sz="3800"/>
            </a:lvl3pPr>
            <a:lvl4pPr lvl="3" algn="ctr" rtl="0">
              <a:lnSpc>
                <a:spcPct val="100000"/>
              </a:lnSpc>
              <a:spcBef>
                <a:spcPts val="0"/>
              </a:spcBef>
              <a:spcAft>
                <a:spcPts val="0"/>
              </a:spcAft>
              <a:buSzPts val="3800"/>
              <a:buNone/>
              <a:defRPr sz="3800"/>
            </a:lvl4pPr>
            <a:lvl5pPr lvl="4" algn="ctr" rtl="0">
              <a:lnSpc>
                <a:spcPct val="100000"/>
              </a:lnSpc>
              <a:spcBef>
                <a:spcPts val="0"/>
              </a:spcBef>
              <a:spcAft>
                <a:spcPts val="0"/>
              </a:spcAft>
              <a:buSzPts val="3800"/>
              <a:buNone/>
              <a:defRPr sz="3800"/>
            </a:lvl5pPr>
            <a:lvl6pPr lvl="5" algn="ctr" rtl="0">
              <a:lnSpc>
                <a:spcPct val="100000"/>
              </a:lnSpc>
              <a:spcBef>
                <a:spcPts val="0"/>
              </a:spcBef>
              <a:spcAft>
                <a:spcPts val="0"/>
              </a:spcAft>
              <a:buSzPts val="3800"/>
              <a:buNone/>
              <a:defRPr sz="3800"/>
            </a:lvl6pPr>
            <a:lvl7pPr lvl="6" algn="ctr" rtl="0">
              <a:lnSpc>
                <a:spcPct val="100000"/>
              </a:lnSpc>
              <a:spcBef>
                <a:spcPts val="0"/>
              </a:spcBef>
              <a:spcAft>
                <a:spcPts val="0"/>
              </a:spcAft>
              <a:buSzPts val="3800"/>
              <a:buNone/>
              <a:defRPr sz="3800"/>
            </a:lvl7pPr>
            <a:lvl8pPr lvl="7" algn="ctr" rtl="0">
              <a:lnSpc>
                <a:spcPct val="100000"/>
              </a:lnSpc>
              <a:spcBef>
                <a:spcPts val="0"/>
              </a:spcBef>
              <a:spcAft>
                <a:spcPts val="0"/>
              </a:spcAft>
              <a:buSzPts val="3800"/>
              <a:buNone/>
              <a:defRPr sz="3800"/>
            </a:lvl8pPr>
            <a:lvl9pPr lvl="8" algn="ctr" rtl="0">
              <a:lnSpc>
                <a:spcPct val="100000"/>
              </a:lnSpc>
              <a:spcBef>
                <a:spcPts val="0"/>
              </a:spcBef>
              <a:spcAft>
                <a:spcPts val="0"/>
              </a:spcAft>
              <a:buSzPts val="3800"/>
              <a:buNone/>
              <a:defRPr sz="3800"/>
            </a:lvl9pPr>
          </a:lstStyle>
          <a:p>
            <a:endParaRPr/>
          </a:p>
        </p:txBody>
      </p:sp>
      <p:sp>
        <p:nvSpPr>
          <p:cNvPr id="87" name="Google Shape;87;p21"/>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 name="Google Shape;88;p21"/>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Clr>
                <a:schemeClr val="lt1"/>
              </a:buClr>
              <a:buSzPts val="1800"/>
              <a:buChar char="●"/>
              <a:defRPr>
                <a:solidFill>
                  <a:schemeClr val="lt1"/>
                </a:solidFill>
              </a:defRPr>
            </a:lvl1pPr>
            <a:lvl2pPr marL="914400" lvl="1" indent="-317500" algn="l" rtl="0">
              <a:lnSpc>
                <a:spcPct val="115000"/>
              </a:lnSpc>
              <a:spcBef>
                <a:spcPts val="0"/>
              </a:spcBef>
              <a:spcAft>
                <a:spcPts val="0"/>
              </a:spcAft>
              <a:buClr>
                <a:schemeClr val="lt1"/>
              </a:buClr>
              <a:buSzPts val="1400"/>
              <a:buChar char="○"/>
              <a:defRPr>
                <a:solidFill>
                  <a:schemeClr val="lt1"/>
                </a:solidFill>
              </a:defRPr>
            </a:lvl2pPr>
            <a:lvl3pPr marL="1371600" lvl="2" indent="-317500" algn="l" rtl="0">
              <a:lnSpc>
                <a:spcPct val="115000"/>
              </a:lnSpc>
              <a:spcBef>
                <a:spcPts val="0"/>
              </a:spcBef>
              <a:spcAft>
                <a:spcPts val="0"/>
              </a:spcAft>
              <a:buClr>
                <a:schemeClr val="lt1"/>
              </a:buClr>
              <a:buSzPts val="1400"/>
              <a:buChar char="■"/>
              <a:defRPr>
                <a:solidFill>
                  <a:schemeClr val="lt1"/>
                </a:solidFill>
              </a:defRPr>
            </a:lvl3pPr>
            <a:lvl4pPr marL="1828800" lvl="3" indent="-317500" algn="l" rtl="0">
              <a:lnSpc>
                <a:spcPct val="115000"/>
              </a:lnSpc>
              <a:spcBef>
                <a:spcPts val="0"/>
              </a:spcBef>
              <a:spcAft>
                <a:spcPts val="0"/>
              </a:spcAft>
              <a:buClr>
                <a:schemeClr val="lt1"/>
              </a:buClr>
              <a:buSzPts val="1400"/>
              <a:buChar char="●"/>
              <a:defRPr>
                <a:solidFill>
                  <a:schemeClr val="lt1"/>
                </a:solidFill>
              </a:defRPr>
            </a:lvl4pPr>
            <a:lvl5pPr marL="2286000" lvl="4" indent="-317500" algn="l" rtl="0">
              <a:lnSpc>
                <a:spcPct val="115000"/>
              </a:lnSpc>
              <a:spcBef>
                <a:spcPts val="0"/>
              </a:spcBef>
              <a:spcAft>
                <a:spcPts val="0"/>
              </a:spcAft>
              <a:buClr>
                <a:schemeClr val="lt1"/>
              </a:buClr>
              <a:buSzPts val="1400"/>
              <a:buChar char="○"/>
              <a:defRPr>
                <a:solidFill>
                  <a:schemeClr val="lt1"/>
                </a:solidFill>
              </a:defRPr>
            </a:lvl5pPr>
            <a:lvl6pPr marL="2743200" lvl="5" indent="-317500" algn="l" rtl="0">
              <a:lnSpc>
                <a:spcPct val="115000"/>
              </a:lnSpc>
              <a:spcBef>
                <a:spcPts val="0"/>
              </a:spcBef>
              <a:spcAft>
                <a:spcPts val="0"/>
              </a:spcAft>
              <a:buClr>
                <a:schemeClr val="lt1"/>
              </a:buClr>
              <a:buSzPts val="1400"/>
              <a:buChar char="■"/>
              <a:defRPr>
                <a:solidFill>
                  <a:schemeClr val="lt1"/>
                </a:solidFill>
              </a:defRPr>
            </a:lvl6pPr>
            <a:lvl7pPr marL="3200400" lvl="6" indent="-317500" algn="l" rtl="0">
              <a:lnSpc>
                <a:spcPct val="115000"/>
              </a:lnSpc>
              <a:spcBef>
                <a:spcPts val="0"/>
              </a:spcBef>
              <a:spcAft>
                <a:spcPts val="0"/>
              </a:spcAft>
              <a:buClr>
                <a:schemeClr val="lt1"/>
              </a:buClr>
              <a:buSzPts val="1400"/>
              <a:buChar char="●"/>
              <a:defRPr>
                <a:solidFill>
                  <a:schemeClr val="lt1"/>
                </a:solidFill>
              </a:defRPr>
            </a:lvl7pPr>
            <a:lvl8pPr marL="3657600" lvl="7" indent="-317500" algn="l" rtl="0">
              <a:lnSpc>
                <a:spcPct val="115000"/>
              </a:lnSpc>
              <a:spcBef>
                <a:spcPts val="0"/>
              </a:spcBef>
              <a:spcAft>
                <a:spcPts val="0"/>
              </a:spcAft>
              <a:buClr>
                <a:schemeClr val="lt1"/>
              </a:buClr>
              <a:buSzPts val="1400"/>
              <a:buChar char="○"/>
              <a:defRPr>
                <a:solidFill>
                  <a:schemeClr val="lt1"/>
                </a:solidFill>
              </a:defRPr>
            </a:lvl8pPr>
            <a:lvl9pPr marL="4114800" lvl="8" indent="-317500" algn="l" rtl="0">
              <a:lnSpc>
                <a:spcPct val="115000"/>
              </a:lnSpc>
              <a:spcBef>
                <a:spcPts val="0"/>
              </a:spcBef>
              <a:spcAft>
                <a:spcPts val="0"/>
              </a:spcAft>
              <a:buClr>
                <a:schemeClr val="lt1"/>
              </a:buClr>
              <a:buSzPts val="1400"/>
              <a:buChar char="■"/>
              <a:defRPr>
                <a:solidFill>
                  <a:schemeClr val="lt1"/>
                </a:solidFill>
              </a:defRPr>
            </a:lvl9pPr>
          </a:lstStyle>
          <a:p>
            <a:endParaRPr/>
          </a:p>
        </p:txBody>
      </p:sp>
      <p:sp>
        <p:nvSpPr>
          <p:cNvPr id="89" name="Google Shape;89;p2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2100"/>
              <a:buNone/>
              <a:defRPr sz="2100"/>
            </a:lvl1pPr>
          </a:lstStyle>
          <a:p>
            <a:endParaRPr/>
          </a:p>
        </p:txBody>
      </p:sp>
      <p:sp>
        <p:nvSpPr>
          <p:cNvPr id="92" name="Google Shape;92;p2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3"/>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3"/>
          <p:cNvSpPr txBox="1">
            <a:spLocks noGrp="1"/>
          </p:cNvSpPr>
          <p:nvPr>
            <p:ph type="title" hasCustomPrompt="1"/>
          </p:nvPr>
        </p:nvSpPr>
        <p:spPr>
          <a:xfrm>
            <a:off x="311700" y="743001"/>
            <a:ext cx="8520600" cy="20064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rtl="0">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rtl="0">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rtl="0">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rtl="0">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rtl="0">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rtl="0">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rtl="0">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rtl="0">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96" name="Google Shape;96;p23"/>
          <p:cNvSpPr txBox="1">
            <a:spLocks noGrp="1"/>
          </p:cNvSpPr>
          <p:nvPr>
            <p:ph type="body" idx="1"/>
          </p:nvPr>
        </p:nvSpPr>
        <p:spPr>
          <a:xfrm>
            <a:off x="311700" y="2845182"/>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Clr>
                <a:schemeClr val="lt1"/>
              </a:buClr>
              <a:buSzPts val="1800"/>
              <a:buChar char="●"/>
              <a:defRPr>
                <a:solidFill>
                  <a:schemeClr val="lt1"/>
                </a:solidFill>
              </a:defRPr>
            </a:lvl1pPr>
            <a:lvl2pPr marL="914400" lvl="1" indent="-317500" algn="ctr" rtl="0">
              <a:lnSpc>
                <a:spcPct val="115000"/>
              </a:lnSpc>
              <a:spcBef>
                <a:spcPts val="0"/>
              </a:spcBef>
              <a:spcAft>
                <a:spcPts val="0"/>
              </a:spcAft>
              <a:buClr>
                <a:schemeClr val="lt1"/>
              </a:buClr>
              <a:buSzPts val="1400"/>
              <a:buChar char="○"/>
              <a:defRPr>
                <a:solidFill>
                  <a:schemeClr val="lt1"/>
                </a:solidFill>
              </a:defRPr>
            </a:lvl2pPr>
            <a:lvl3pPr marL="1371600" lvl="2" indent="-317500" algn="ctr" rtl="0">
              <a:lnSpc>
                <a:spcPct val="115000"/>
              </a:lnSpc>
              <a:spcBef>
                <a:spcPts val="0"/>
              </a:spcBef>
              <a:spcAft>
                <a:spcPts val="0"/>
              </a:spcAft>
              <a:buClr>
                <a:schemeClr val="lt1"/>
              </a:buClr>
              <a:buSzPts val="1400"/>
              <a:buChar char="■"/>
              <a:defRPr>
                <a:solidFill>
                  <a:schemeClr val="lt1"/>
                </a:solidFill>
              </a:defRPr>
            </a:lvl3pPr>
            <a:lvl4pPr marL="1828800" lvl="3" indent="-317500" algn="ctr" rtl="0">
              <a:lnSpc>
                <a:spcPct val="115000"/>
              </a:lnSpc>
              <a:spcBef>
                <a:spcPts val="0"/>
              </a:spcBef>
              <a:spcAft>
                <a:spcPts val="0"/>
              </a:spcAft>
              <a:buClr>
                <a:schemeClr val="lt1"/>
              </a:buClr>
              <a:buSzPts val="1400"/>
              <a:buChar char="●"/>
              <a:defRPr>
                <a:solidFill>
                  <a:schemeClr val="lt1"/>
                </a:solidFill>
              </a:defRPr>
            </a:lvl4pPr>
            <a:lvl5pPr marL="2286000" lvl="4" indent="-317500" algn="ctr" rtl="0">
              <a:lnSpc>
                <a:spcPct val="115000"/>
              </a:lnSpc>
              <a:spcBef>
                <a:spcPts val="0"/>
              </a:spcBef>
              <a:spcAft>
                <a:spcPts val="0"/>
              </a:spcAft>
              <a:buClr>
                <a:schemeClr val="lt1"/>
              </a:buClr>
              <a:buSzPts val="1400"/>
              <a:buChar char="○"/>
              <a:defRPr>
                <a:solidFill>
                  <a:schemeClr val="lt1"/>
                </a:solidFill>
              </a:defRPr>
            </a:lvl5pPr>
            <a:lvl6pPr marL="2743200" lvl="5" indent="-317500" algn="ctr" rtl="0">
              <a:lnSpc>
                <a:spcPct val="115000"/>
              </a:lnSpc>
              <a:spcBef>
                <a:spcPts val="0"/>
              </a:spcBef>
              <a:spcAft>
                <a:spcPts val="0"/>
              </a:spcAft>
              <a:buClr>
                <a:schemeClr val="lt1"/>
              </a:buClr>
              <a:buSzPts val="1400"/>
              <a:buChar char="■"/>
              <a:defRPr>
                <a:solidFill>
                  <a:schemeClr val="lt1"/>
                </a:solidFill>
              </a:defRPr>
            </a:lvl6pPr>
            <a:lvl7pPr marL="3200400" lvl="6" indent="-317500" algn="ctr" rtl="0">
              <a:lnSpc>
                <a:spcPct val="115000"/>
              </a:lnSpc>
              <a:spcBef>
                <a:spcPts val="0"/>
              </a:spcBef>
              <a:spcAft>
                <a:spcPts val="0"/>
              </a:spcAft>
              <a:buClr>
                <a:schemeClr val="lt1"/>
              </a:buClr>
              <a:buSzPts val="1400"/>
              <a:buChar char="●"/>
              <a:defRPr>
                <a:solidFill>
                  <a:schemeClr val="lt1"/>
                </a:solidFill>
              </a:defRPr>
            </a:lvl7pPr>
            <a:lvl8pPr marL="3657600" lvl="7" indent="-317500" algn="ctr" rtl="0">
              <a:lnSpc>
                <a:spcPct val="115000"/>
              </a:lnSpc>
              <a:spcBef>
                <a:spcPts val="0"/>
              </a:spcBef>
              <a:spcAft>
                <a:spcPts val="0"/>
              </a:spcAft>
              <a:buClr>
                <a:schemeClr val="lt1"/>
              </a:buClr>
              <a:buSzPts val="1400"/>
              <a:buChar char="○"/>
              <a:defRPr>
                <a:solidFill>
                  <a:schemeClr val="lt1"/>
                </a:solidFill>
              </a:defRPr>
            </a:lvl8pPr>
            <a:lvl9pPr marL="4114800" lvl="8" indent="-317500" algn="ctr" rtl="0">
              <a:lnSpc>
                <a:spcPct val="115000"/>
              </a:lnSpc>
              <a:spcBef>
                <a:spcPts val="0"/>
              </a:spcBef>
              <a:spcAft>
                <a:spcPts val="0"/>
              </a:spcAft>
              <a:buClr>
                <a:schemeClr val="lt1"/>
              </a:buClr>
              <a:buSzPts val="1400"/>
              <a:buChar char="■"/>
              <a:defRPr>
                <a:solidFill>
                  <a:schemeClr val="lt1"/>
                </a:solidFill>
              </a:defRPr>
            </a:lvl9pPr>
          </a:lstStyle>
          <a:p>
            <a:endParaRPr/>
          </a:p>
        </p:txBody>
      </p:sp>
      <p:sp>
        <p:nvSpPr>
          <p:cNvPr id="97" name="Google Shape;97;p2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4"/>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3000"/>
              <a:buFont typeface="Verdana"/>
              <a:buNone/>
              <a:defRPr sz="3000" b="1" i="0" u="none" strike="noStrike" cap="none">
                <a:solidFill>
                  <a:schemeClr val="dk2"/>
                </a:solidFill>
                <a:latin typeface="Verdana"/>
                <a:ea typeface="Verdana"/>
                <a:cs typeface="Verdana"/>
                <a:sym typeface="Verdana"/>
              </a:defRPr>
            </a:lvl1pPr>
            <a:lvl2pPr marR="0" lvl="1"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3000"/>
              <a:buFont typeface="Raleway"/>
              <a:buNone/>
              <a:defRPr sz="3000" b="1" i="0" u="none" strike="noStrike" cap="none">
                <a:solidFill>
                  <a:schemeClr val="dk2"/>
                </a:solidFill>
                <a:latin typeface="Raleway"/>
                <a:ea typeface="Raleway"/>
                <a:cs typeface="Raleway"/>
                <a:sym typeface="Raleway"/>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Verdana"/>
              <a:buChar char="●"/>
              <a:defRPr sz="1800" b="0" i="0" u="none" strike="noStrike" cap="none">
                <a:solidFill>
                  <a:schemeClr val="lt2"/>
                </a:solidFill>
                <a:latin typeface="Verdana"/>
                <a:ea typeface="Verdana"/>
                <a:cs typeface="Verdana"/>
                <a:sym typeface="Verdana"/>
              </a:defRPr>
            </a:lvl1pPr>
            <a:lvl2pPr marL="914400" marR="0" lvl="1"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2pPr>
            <a:lvl3pPr marL="1371600" marR="0" lvl="2"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3pPr>
            <a:lvl4pPr marL="1828800" marR="0" lvl="3"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4pPr>
            <a:lvl5pPr marL="2286000" marR="0" lvl="4"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5pPr>
            <a:lvl6pPr marL="2743200" marR="0" lvl="5"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6pPr>
            <a:lvl7pPr marL="3200400" marR="0" lvl="6"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7pPr>
            <a:lvl8pPr marL="3657600" marR="0" lvl="7"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8pPr>
            <a:lvl9pPr marL="4114800" marR="0" lvl="8" indent="-317500" algn="l" rtl="0">
              <a:lnSpc>
                <a:spcPct val="115000"/>
              </a:lnSpc>
              <a:spcBef>
                <a:spcPts val="0"/>
              </a:spcBef>
              <a:spcAft>
                <a:spcPts val="0"/>
              </a:spcAft>
              <a:buClr>
                <a:schemeClr val="lt2"/>
              </a:buClr>
              <a:buSzPts val="1400"/>
              <a:buFont typeface="Verdana"/>
              <a:buChar char="■"/>
              <a:defRPr sz="1400" b="0" i="0" u="none" strike="noStrike" cap="none">
                <a:solidFill>
                  <a:schemeClr val="lt2"/>
                </a:solidFill>
                <a:latin typeface="Verdana"/>
                <a:ea typeface="Verdana"/>
                <a:cs typeface="Verdana"/>
                <a:sym typeface="Verdana"/>
              </a:defRPr>
            </a:lvl9pPr>
          </a:lstStyle>
          <a:p>
            <a:endParaRPr/>
          </a:p>
        </p:txBody>
      </p:sp>
      <p:sp>
        <p:nvSpPr>
          <p:cNvPr id="53" name="Google Shape;53;p1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slideLayout" Target="../slideLayouts/slideLayout13.xml"/><Relationship Id="rId7" Type="http://schemas.openxmlformats.org/officeDocument/2006/relationships/image" Target="../media/image29.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ecomercioagrario.com/huercasa-envases-reciclables-y-soluciones-zero-waste/" TargetMode="External"/><Relationship Id="rId5"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3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jardinerie-animalerie-fleuriste.fr/actualites/ipm-essen-2023-avec-valhor-les-fabricants-de-pots-sengagent-pour-renforcer-leco-conception-des-poteries-horticoles-en-plastique/781934/" TargetMode="External"/><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3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jardinerie-animalerie-fleuriste.fr/actualites/pays-de-la-loire-le-muguet-une-production-en-peril/782059/" TargetMode="External"/><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3.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3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s://ecomercioagrario.com/huercasa-envases-reciclables-y-soluciones-zero-waste/" TargetMode="External"/><Relationship Id="rId7" Type="http://schemas.openxmlformats.org/officeDocument/2006/relationships/hyperlink" Target="https://www.reussir.fr/fruits-legumes/marquage-laser-50-millions-d-unites-d-emballage-economisees-pour-eosta"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www.jardinerie-animalerie-fleuriste.fr/actualites/pays-de-la-loire-le-muguet-une-production-en-peril/782059/" TargetMode="External"/><Relationship Id="rId5" Type="http://schemas.openxmlformats.org/officeDocument/2006/relationships/hyperlink" Target="https://france3-regions.francetvinfo.fr/hauts-de-france/picardie/neonicotinoides-le-jour-d-apres-comment-proteger-la-filiere-betterave-sucre-des-hauts-de-france-2703502.html" TargetMode="External"/><Relationship Id="rId4" Type="http://schemas.openxmlformats.org/officeDocument/2006/relationships/hyperlink" Target="https://www.jardinerie-animalerie-fleuriste.fr/actualites/ipm-essen-le-bilan-final-de-ledition-2023-du-salon-leader-mondial-de-lhorticulture/781944/"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hyperlink" Target="https://www.jardinerie-animalerie-fleuriste.fr/actualites/ipm-essen-le-bilan-final-de-ledition-2023-du-salon-leader-mondial-de-lhorticulture/781944/"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11" Type="http://schemas.openxmlformats.org/officeDocument/2006/relationships/image" Target="../media/image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hyperlink" Target="https://www.koppert.fr/bonjour-nezapar-au-revoir-les-punaises-verte/"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jp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hyperlink" Target="https://www.koppert.fr/bonjour-nezapar-au-revoir-les-punaises-verte/"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5.jp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hyperlink" Target="https://france3-regions.francetvinfo.fr/hauts-de-france/picardie/neonicotinoides-le-jour-d-apres-comment-proteger-la-filiere-betterave-sucre-des-hauts-de-france-2703502.html" TargetMode="External"/><Relationship Id="rId3" Type="http://schemas.openxmlformats.org/officeDocument/2006/relationships/slideLayout" Target="../slideLayouts/slideLayout13.xml"/><Relationship Id="rId7" Type="http://schemas.openxmlformats.org/officeDocument/2006/relationships/image" Target="../media/image2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agriculture.gouv.fr/decision-de-la-cour-de-justice-de-lunion-europeenne-relatif-lutilisation-des-neonicotinoides-pour-0" TargetMode="External"/><Relationship Id="rId5" Type="http://schemas.openxmlformats.org/officeDocument/2006/relationships/image" Target="../media/image6.png"/><Relationship Id="rId4" Type="http://schemas.openxmlformats.org/officeDocument/2006/relationships/notesSlide" Target="../notesSlides/notesSlide8.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3.xml"/><Relationship Id="rId7" Type="http://schemas.openxmlformats.org/officeDocument/2006/relationships/hyperlink" Target="https://www.reussir.fr/fruits-legumes/marquage-laser-50-millions-d-unites-d-emballage-economisees-pour-eosta"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notesSlide" Target="../notesSlides/notesSlide9.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5"/>
          <p:cNvSpPr txBox="1">
            <a:spLocks noGrp="1"/>
          </p:cNvSpPr>
          <p:nvPr>
            <p:ph type="ctrTitle"/>
          </p:nvPr>
        </p:nvSpPr>
        <p:spPr>
          <a:xfrm>
            <a:off x="0" y="0"/>
            <a:ext cx="9144000" cy="1969800"/>
          </a:xfrm>
          <a:prstGeom prst="rect">
            <a:avLst/>
          </a:prstGeom>
          <a:solidFill>
            <a:srgbClr val="F1C232">
              <a:alpha val="70590"/>
            </a:srgbClr>
          </a:solidFill>
          <a:ln>
            <a:noFill/>
          </a:ln>
        </p:spPr>
        <p:txBody>
          <a:bodyPr spcFirstLastPara="1" wrap="square" lIns="91425" tIns="91425" rIns="91425" bIns="91425" anchor="t" anchorCtr="0">
            <a:normAutofit fontScale="90000"/>
          </a:bodyPr>
          <a:lstStyle/>
          <a:p>
            <a:pPr marL="0" lvl="0" indent="457200" algn="l" rtl="0">
              <a:lnSpc>
                <a:spcPct val="100000"/>
              </a:lnSpc>
              <a:spcBef>
                <a:spcPts val="0"/>
              </a:spcBef>
              <a:spcAft>
                <a:spcPts val="0"/>
              </a:spcAft>
              <a:buSzPct val="111110"/>
              <a:buNone/>
            </a:pPr>
            <a:r>
              <a:rPr lang="fr">
                <a:solidFill>
                  <a:schemeClr val="lt1"/>
                </a:solidFill>
              </a:rPr>
              <a:t>HORTI’PRESS…</a:t>
            </a:r>
            <a:endParaRPr>
              <a:solidFill>
                <a:schemeClr val="lt1"/>
              </a:solidFill>
            </a:endParaRPr>
          </a:p>
          <a:p>
            <a:pPr marL="0" lvl="0" indent="457200" algn="l" rtl="0">
              <a:lnSpc>
                <a:spcPct val="100000"/>
              </a:lnSpc>
              <a:spcBef>
                <a:spcPts val="0"/>
              </a:spcBef>
              <a:spcAft>
                <a:spcPts val="0"/>
              </a:spcAft>
              <a:buSzPct val="148147"/>
              <a:buNone/>
            </a:pPr>
            <a:r>
              <a:rPr lang="fr" sz="3300">
                <a:solidFill>
                  <a:schemeClr val="lt1"/>
                </a:solidFill>
              </a:rPr>
              <a:t>la revue de presse horticole</a:t>
            </a:r>
            <a:endParaRPr sz="3300">
              <a:solidFill>
                <a:schemeClr val="lt1"/>
              </a:solidFill>
            </a:endParaRPr>
          </a:p>
          <a:p>
            <a:pPr marL="0" lvl="0" indent="457200" algn="l" rtl="0">
              <a:lnSpc>
                <a:spcPct val="100000"/>
              </a:lnSpc>
              <a:spcBef>
                <a:spcPts val="0"/>
              </a:spcBef>
              <a:spcAft>
                <a:spcPts val="0"/>
              </a:spcAft>
              <a:buSzPct val="148147"/>
              <a:buNone/>
            </a:pPr>
            <a:endParaRPr sz="3300">
              <a:solidFill>
                <a:schemeClr val="lt1"/>
              </a:solidFill>
            </a:endParaRPr>
          </a:p>
          <a:p>
            <a:pPr marL="0" lvl="0" indent="457200" algn="l" rtl="0">
              <a:lnSpc>
                <a:spcPct val="100000"/>
              </a:lnSpc>
              <a:spcBef>
                <a:spcPts val="0"/>
              </a:spcBef>
              <a:spcAft>
                <a:spcPts val="0"/>
              </a:spcAft>
              <a:buSzPct val="203702"/>
              <a:buNone/>
            </a:pPr>
            <a:r>
              <a:rPr lang="fr" sz="2400">
                <a:solidFill>
                  <a:schemeClr val="lt1"/>
                </a:solidFill>
              </a:rPr>
              <a:t>par les étudiants I2PH et FHI</a:t>
            </a:r>
            <a:endParaRPr sz="2400">
              <a:solidFill>
                <a:schemeClr val="lt1"/>
              </a:solidFill>
            </a:endParaRPr>
          </a:p>
        </p:txBody>
      </p:sp>
      <p:pic>
        <p:nvPicPr>
          <p:cNvPr id="105" name="Google Shape;105;p25"/>
          <p:cNvPicPr preferRelativeResize="0"/>
          <p:nvPr/>
        </p:nvPicPr>
        <p:blipFill rotWithShape="1">
          <a:blip r:embed="rId5">
            <a:alphaModFix/>
          </a:blip>
          <a:srcRect/>
          <a:stretch/>
        </p:blipFill>
        <p:spPr>
          <a:xfrm>
            <a:off x="208525" y="2108571"/>
            <a:ext cx="1865701" cy="671450"/>
          </a:xfrm>
          <a:prstGeom prst="rect">
            <a:avLst/>
          </a:prstGeom>
          <a:noFill/>
          <a:ln>
            <a:noFill/>
          </a:ln>
        </p:spPr>
      </p:pic>
      <p:sp>
        <p:nvSpPr>
          <p:cNvPr id="106" name="Google Shape;106;p25"/>
          <p:cNvSpPr txBox="1">
            <a:spLocks noGrp="1"/>
          </p:cNvSpPr>
          <p:nvPr>
            <p:ph type="subTitle" idx="1"/>
          </p:nvPr>
        </p:nvSpPr>
        <p:spPr>
          <a:xfrm>
            <a:off x="116276" y="4051474"/>
            <a:ext cx="3915900" cy="864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fr" sz="1600">
                <a:solidFill>
                  <a:schemeClr val="lt1"/>
                </a:solidFill>
              </a:rPr>
              <a:t>Hugo MUSSARD</a:t>
            </a:r>
            <a:endParaRPr sz="1600">
              <a:solidFill>
                <a:schemeClr val="lt1"/>
              </a:solidFill>
            </a:endParaRPr>
          </a:p>
          <a:p>
            <a:pPr marL="0" lvl="0" indent="0" algn="l" rtl="0">
              <a:lnSpc>
                <a:spcPct val="100000"/>
              </a:lnSpc>
              <a:spcBef>
                <a:spcPts val="0"/>
              </a:spcBef>
              <a:spcAft>
                <a:spcPts val="0"/>
              </a:spcAft>
              <a:buSzPts val="2400"/>
              <a:buNone/>
            </a:pPr>
            <a:r>
              <a:rPr lang="fr" sz="1600">
                <a:solidFill>
                  <a:schemeClr val="lt1"/>
                </a:solidFill>
              </a:rPr>
              <a:t>Enora ARS</a:t>
            </a:r>
            <a:endParaRPr sz="1600">
              <a:solidFill>
                <a:schemeClr val="lt1"/>
              </a:solidFill>
            </a:endParaRPr>
          </a:p>
          <a:p>
            <a:pPr marL="0" lvl="0" indent="0" algn="l" rtl="0">
              <a:lnSpc>
                <a:spcPct val="100000"/>
              </a:lnSpc>
              <a:spcBef>
                <a:spcPts val="0"/>
              </a:spcBef>
              <a:spcAft>
                <a:spcPts val="0"/>
              </a:spcAft>
              <a:buSzPts val="2400"/>
              <a:buNone/>
            </a:pPr>
            <a:r>
              <a:rPr lang="fr" sz="1600">
                <a:solidFill>
                  <a:schemeClr val="lt1"/>
                </a:solidFill>
              </a:rPr>
              <a:t>Abdou SAMB</a:t>
            </a:r>
            <a:endParaRPr/>
          </a:p>
        </p:txBody>
      </p:sp>
      <p:sp>
        <p:nvSpPr>
          <p:cNvPr id="107" name="Google Shape;107;p25"/>
          <p:cNvSpPr txBox="1"/>
          <p:nvPr/>
        </p:nvSpPr>
        <p:spPr>
          <a:xfrm>
            <a:off x="3798600" y="1978275"/>
            <a:ext cx="5345400" cy="538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None/>
            </a:pPr>
            <a:r>
              <a:rPr lang="fr" sz="2300" b="1">
                <a:solidFill>
                  <a:schemeClr val="accent6"/>
                </a:solidFill>
                <a:latin typeface="Verdana"/>
                <a:ea typeface="Verdana"/>
                <a:cs typeface="Verdana"/>
                <a:sym typeface="Verdana"/>
              </a:rPr>
              <a:t>7</a:t>
            </a:r>
            <a:r>
              <a:rPr lang="fr" sz="2300" b="1" i="0" u="none" strike="noStrike" cap="none">
                <a:solidFill>
                  <a:schemeClr val="accent6"/>
                </a:solidFill>
                <a:latin typeface="Verdana"/>
                <a:ea typeface="Verdana"/>
                <a:cs typeface="Verdana"/>
                <a:sym typeface="Verdana"/>
              </a:rPr>
              <a:t> </a:t>
            </a:r>
            <a:r>
              <a:rPr lang="fr" sz="2300" b="1">
                <a:solidFill>
                  <a:schemeClr val="accent6"/>
                </a:solidFill>
                <a:latin typeface="Verdana"/>
                <a:ea typeface="Verdana"/>
                <a:cs typeface="Verdana"/>
                <a:sym typeface="Verdana"/>
              </a:rPr>
              <a:t>février</a:t>
            </a:r>
            <a:r>
              <a:rPr lang="fr" sz="2300" b="1" i="0" u="none" strike="noStrike" cap="none">
                <a:solidFill>
                  <a:schemeClr val="accent6"/>
                </a:solidFill>
                <a:latin typeface="Verdana"/>
                <a:ea typeface="Verdana"/>
                <a:cs typeface="Verdana"/>
                <a:sym typeface="Verdana"/>
              </a:rPr>
              <a:t> 202</a:t>
            </a:r>
            <a:r>
              <a:rPr lang="fr" sz="2300" b="1">
                <a:solidFill>
                  <a:schemeClr val="accent6"/>
                </a:solidFill>
                <a:latin typeface="Verdana"/>
                <a:ea typeface="Verdana"/>
                <a:cs typeface="Verdana"/>
                <a:sym typeface="Verdana"/>
              </a:rPr>
              <a:t>3</a:t>
            </a:r>
            <a:endParaRPr sz="2300" b="1" i="0" u="none" strike="noStrike" cap="none">
              <a:solidFill>
                <a:schemeClr val="accent6"/>
              </a:solidFill>
              <a:latin typeface="Verdana"/>
              <a:ea typeface="Verdana"/>
              <a:cs typeface="Verdana"/>
              <a:sym typeface="Verdana"/>
            </a:endParaRPr>
          </a:p>
        </p:txBody>
      </p:sp>
      <p:pic>
        <p:nvPicPr>
          <p:cNvPr id="108" name="Google Shape;108;p25"/>
          <p:cNvPicPr preferRelativeResize="0"/>
          <p:nvPr/>
        </p:nvPicPr>
        <p:blipFill rotWithShape="1">
          <a:blip r:embed="rId6">
            <a:alphaModFix/>
          </a:blip>
          <a:srcRect/>
          <a:stretch/>
        </p:blipFill>
        <p:spPr>
          <a:xfrm>
            <a:off x="6145625" y="3914197"/>
            <a:ext cx="2668800" cy="1001277"/>
          </a:xfrm>
          <a:prstGeom prst="rect">
            <a:avLst/>
          </a:prstGeom>
          <a:noFill/>
          <a:ln>
            <a:noFill/>
          </a:ln>
        </p:spPr>
      </p:pic>
      <p:pic>
        <p:nvPicPr>
          <p:cNvPr id="2" name="Audio 1">
            <a:hlinkClick r:id="" action="ppaction://media"/>
            <a:extLst>
              <a:ext uri="{FF2B5EF4-FFF2-40B4-BE49-F238E27FC236}">
                <a16:creationId xmlns:a16="http://schemas.microsoft.com/office/drawing/2014/main" id="{7BEEF5B3-166A-05D4-3CCC-0D2C7E6561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99"/>
    </mc:Choice>
    <mc:Fallback>
      <p:transition spd="slow" advTm="11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4"/>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Actualité internationale</a:t>
            </a:r>
            <a:endParaRPr>
              <a:highlight>
                <a:schemeClr val="accent6"/>
              </a:highlight>
            </a:endParaRPr>
          </a:p>
        </p:txBody>
      </p:sp>
      <p:sp>
        <p:nvSpPr>
          <p:cNvPr id="249" name="Google Shape;249;p34"/>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fr"/>
              <a:t>10</a:t>
            </a:fld>
            <a:endParaRPr/>
          </a:p>
        </p:txBody>
      </p:sp>
      <p:sp>
        <p:nvSpPr>
          <p:cNvPr id="250" name="Google Shape;250;p34"/>
          <p:cNvSpPr txBox="1"/>
          <p:nvPr/>
        </p:nvSpPr>
        <p:spPr>
          <a:xfrm>
            <a:off x="20700" y="623338"/>
            <a:ext cx="9102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pic>
        <p:nvPicPr>
          <p:cNvPr id="251" name="Google Shape;251;p34"/>
          <p:cNvPicPr preferRelativeResize="0"/>
          <p:nvPr/>
        </p:nvPicPr>
        <p:blipFill rotWithShape="1">
          <a:blip r:embed="rId5">
            <a:alphaModFix/>
          </a:blip>
          <a:srcRect/>
          <a:stretch/>
        </p:blipFill>
        <p:spPr>
          <a:xfrm>
            <a:off x="8564053" y="0"/>
            <a:ext cx="519941" cy="519900"/>
          </a:xfrm>
          <a:prstGeom prst="rect">
            <a:avLst/>
          </a:prstGeom>
          <a:noFill/>
          <a:ln>
            <a:noFill/>
          </a:ln>
        </p:spPr>
      </p:pic>
      <p:sp>
        <p:nvSpPr>
          <p:cNvPr id="252" name="Google Shape;252;p34"/>
          <p:cNvSpPr txBox="1"/>
          <p:nvPr/>
        </p:nvSpPr>
        <p:spPr>
          <a:xfrm>
            <a:off x="-1" y="565691"/>
            <a:ext cx="9078300" cy="53412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Verdana"/>
              <a:buChar char="➔"/>
            </a:pPr>
            <a:r>
              <a:rPr lang="fr" sz="1600" b="1">
                <a:latin typeface="Verdana"/>
                <a:ea typeface="Verdana"/>
                <a:cs typeface="Verdana"/>
                <a:sym typeface="Verdana"/>
              </a:rPr>
              <a:t>Huercasa, emballages recyclables et solutions zéro déchet</a:t>
            </a:r>
            <a:endParaRPr sz="1600" b="1">
              <a:latin typeface="Verdana"/>
              <a:ea typeface="Verdana"/>
              <a:cs typeface="Verdana"/>
              <a:sym typeface="Verdana"/>
            </a:endParaRPr>
          </a:p>
          <a:p>
            <a:pPr marL="457200" marR="0" lvl="0" indent="0" algn="l" rtl="0">
              <a:lnSpc>
                <a:spcPct val="100000"/>
              </a:lnSpc>
              <a:spcBef>
                <a:spcPts val="0"/>
              </a:spcBef>
              <a:spcAft>
                <a:spcPts val="0"/>
              </a:spcAft>
              <a:buNone/>
            </a:pPr>
            <a:endParaRPr sz="1600" b="1">
              <a:latin typeface="Verdana"/>
              <a:ea typeface="Verdana"/>
              <a:cs typeface="Verdana"/>
              <a:sym typeface="Verdana"/>
            </a:endParaRPr>
          </a:p>
          <a:p>
            <a:pPr marL="457200" marR="0" lvl="0" indent="-330200" algn="l" rtl="0">
              <a:lnSpc>
                <a:spcPct val="100000"/>
              </a:lnSpc>
              <a:spcBef>
                <a:spcPts val="0"/>
              </a:spcBef>
              <a:spcAft>
                <a:spcPts val="0"/>
              </a:spcAft>
              <a:buSzPts val="1600"/>
              <a:buFont typeface="Verdana"/>
              <a:buChar char="❏"/>
            </a:pPr>
            <a:r>
              <a:rPr lang="fr" sz="1600">
                <a:latin typeface="Verdana"/>
                <a:ea typeface="Verdana"/>
                <a:cs typeface="Verdana"/>
                <a:sym typeface="Verdana"/>
              </a:rPr>
              <a:t>Leader européen des légumes de 5ème gamme</a:t>
            </a:r>
            <a:endParaRPr sz="1600">
              <a:latin typeface="Verdana"/>
              <a:ea typeface="Verdana"/>
              <a:cs typeface="Verdana"/>
              <a:sym typeface="Verdana"/>
            </a:endParaRPr>
          </a:p>
          <a:p>
            <a:pPr marL="457200" marR="0" lvl="0" indent="0" algn="l" rtl="0">
              <a:lnSpc>
                <a:spcPct val="100000"/>
              </a:lnSpc>
              <a:spcBef>
                <a:spcPts val="0"/>
              </a:spcBef>
              <a:spcAft>
                <a:spcPts val="0"/>
              </a:spcAft>
              <a:buNone/>
            </a:pPr>
            <a:endParaRPr sz="1600">
              <a:latin typeface="Verdana"/>
              <a:ea typeface="Verdana"/>
              <a:cs typeface="Verdana"/>
              <a:sym typeface="Verdana"/>
            </a:endParaRPr>
          </a:p>
          <a:p>
            <a:pPr marL="457200" marR="0" lvl="0" indent="-330200" algn="l" rtl="0">
              <a:lnSpc>
                <a:spcPct val="100000"/>
              </a:lnSpc>
              <a:spcBef>
                <a:spcPts val="0"/>
              </a:spcBef>
              <a:spcAft>
                <a:spcPts val="0"/>
              </a:spcAft>
              <a:buSzPts val="1600"/>
              <a:buFont typeface="Verdana"/>
              <a:buChar char="❏"/>
            </a:pPr>
            <a:r>
              <a:rPr lang="fr" sz="1600">
                <a:latin typeface="Verdana"/>
                <a:ea typeface="Verdana"/>
                <a:cs typeface="Verdana"/>
                <a:sym typeface="Verdana"/>
              </a:rPr>
              <a:t>Présentation du produit du 8 au 10 février</a:t>
            </a:r>
            <a:endParaRPr sz="1600">
              <a:latin typeface="Verdana"/>
              <a:ea typeface="Verdana"/>
              <a:cs typeface="Verdana"/>
              <a:sym typeface="Verdana"/>
            </a:endParaRPr>
          </a:p>
          <a:p>
            <a:pPr marL="0" marR="0" lvl="0" indent="0" algn="l" rtl="0">
              <a:lnSpc>
                <a:spcPct val="100000"/>
              </a:lnSpc>
              <a:spcBef>
                <a:spcPts val="0"/>
              </a:spcBef>
              <a:spcAft>
                <a:spcPts val="0"/>
              </a:spcAft>
              <a:buNone/>
            </a:pPr>
            <a:r>
              <a:rPr lang="fr" sz="1600">
                <a:latin typeface="Verdana"/>
                <a:ea typeface="Verdana"/>
                <a:cs typeface="Verdana"/>
                <a:sym typeface="Verdana"/>
              </a:rPr>
              <a:t>à fruit Logistica (Berlin)</a:t>
            </a:r>
            <a:endParaRPr sz="1600">
              <a:latin typeface="Verdana"/>
              <a:ea typeface="Verdana"/>
              <a:cs typeface="Verdana"/>
              <a:sym typeface="Verdana"/>
            </a:endParaRPr>
          </a:p>
          <a:p>
            <a:pPr marL="0" marR="0" lvl="0" indent="0" algn="l" rtl="0">
              <a:lnSpc>
                <a:spcPct val="100000"/>
              </a:lnSpc>
              <a:spcBef>
                <a:spcPts val="0"/>
              </a:spcBef>
              <a:spcAft>
                <a:spcPts val="0"/>
              </a:spcAft>
              <a:buNone/>
            </a:pPr>
            <a:endParaRPr sz="1600">
              <a:latin typeface="Verdana"/>
              <a:ea typeface="Verdana"/>
              <a:cs typeface="Verdana"/>
              <a:sym typeface="Verdana"/>
            </a:endParaRPr>
          </a:p>
          <a:p>
            <a:pPr marL="457200" marR="0" lvl="0" indent="-330200" algn="l" rtl="0">
              <a:lnSpc>
                <a:spcPct val="100000"/>
              </a:lnSpc>
              <a:spcBef>
                <a:spcPts val="0"/>
              </a:spcBef>
              <a:spcAft>
                <a:spcPts val="0"/>
              </a:spcAft>
              <a:buSzPts val="1600"/>
              <a:buFont typeface="Verdana"/>
              <a:buChar char="❏"/>
            </a:pPr>
            <a:r>
              <a:rPr lang="fr" sz="1600">
                <a:latin typeface="Verdana"/>
                <a:ea typeface="Verdana"/>
                <a:cs typeface="Verdana"/>
                <a:sym typeface="Verdana"/>
              </a:rPr>
              <a:t>Emballages entièrement recyclables pour toute</a:t>
            </a:r>
            <a:endParaRPr sz="1600">
              <a:latin typeface="Verdana"/>
              <a:ea typeface="Verdana"/>
              <a:cs typeface="Verdana"/>
              <a:sym typeface="Verdana"/>
            </a:endParaRPr>
          </a:p>
          <a:p>
            <a:pPr marL="0" marR="0" lvl="0" indent="0" algn="l" rtl="0">
              <a:lnSpc>
                <a:spcPct val="100000"/>
              </a:lnSpc>
              <a:spcBef>
                <a:spcPts val="0"/>
              </a:spcBef>
              <a:spcAft>
                <a:spcPts val="0"/>
              </a:spcAft>
              <a:buNone/>
            </a:pPr>
            <a:r>
              <a:rPr lang="fr" sz="1600">
                <a:latin typeface="Verdana"/>
                <a:ea typeface="Verdana"/>
                <a:cs typeface="Verdana"/>
                <a:sym typeface="Verdana"/>
              </a:rPr>
              <a:t>sa gamme de produit</a:t>
            </a:r>
            <a:endParaRPr sz="1600">
              <a:latin typeface="Verdana"/>
              <a:ea typeface="Verdana"/>
              <a:cs typeface="Verdana"/>
              <a:sym typeface="Verdana"/>
            </a:endParaRPr>
          </a:p>
          <a:p>
            <a:pPr marL="0" marR="0" lvl="0" indent="0" algn="l" rtl="0">
              <a:lnSpc>
                <a:spcPct val="100000"/>
              </a:lnSpc>
              <a:spcBef>
                <a:spcPts val="0"/>
              </a:spcBef>
              <a:spcAft>
                <a:spcPts val="0"/>
              </a:spcAft>
              <a:buNone/>
            </a:pPr>
            <a:endParaRPr sz="1600">
              <a:latin typeface="Verdana"/>
              <a:ea typeface="Verdana"/>
              <a:cs typeface="Verdana"/>
              <a:sym typeface="Verdana"/>
            </a:endParaRPr>
          </a:p>
          <a:p>
            <a:pPr marL="457200" marR="0" lvl="0" indent="-330200" algn="l" rtl="0">
              <a:lnSpc>
                <a:spcPct val="100000"/>
              </a:lnSpc>
              <a:spcBef>
                <a:spcPts val="0"/>
              </a:spcBef>
              <a:spcAft>
                <a:spcPts val="0"/>
              </a:spcAft>
              <a:buSzPts val="1600"/>
              <a:buFont typeface="Verdana"/>
              <a:buChar char="❏"/>
            </a:pPr>
            <a:r>
              <a:rPr lang="fr" sz="1600">
                <a:latin typeface="Verdana"/>
                <a:ea typeface="Verdana"/>
                <a:cs typeface="Verdana"/>
                <a:sym typeface="Verdana"/>
              </a:rPr>
              <a:t>Réalisation du produit grâce à un partenariat </a:t>
            </a:r>
            <a:endParaRPr sz="1600">
              <a:latin typeface="Verdana"/>
              <a:ea typeface="Verdana"/>
              <a:cs typeface="Verdana"/>
              <a:sym typeface="Verdana"/>
            </a:endParaRPr>
          </a:p>
          <a:p>
            <a:pPr marL="0" marR="0" lvl="0" indent="0" algn="l" rtl="0">
              <a:lnSpc>
                <a:spcPct val="100000"/>
              </a:lnSpc>
              <a:spcBef>
                <a:spcPts val="0"/>
              </a:spcBef>
              <a:spcAft>
                <a:spcPts val="0"/>
              </a:spcAft>
              <a:buNone/>
            </a:pPr>
            <a:r>
              <a:rPr lang="fr" sz="1600">
                <a:latin typeface="Verdana"/>
                <a:ea typeface="Verdana"/>
                <a:cs typeface="Verdana"/>
                <a:sym typeface="Verdana"/>
              </a:rPr>
              <a:t>avec des universités, des centres technologiques</a:t>
            </a:r>
            <a:endParaRPr sz="1600">
              <a:latin typeface="Verdana"/>
              <a:ea typeface="Verdana"/>
              <a:cs typeface="Verdana"/>
              <a:sym typeface="Verdana"/>
            </a:endParaRPr>
          </a:p>
          <a:p>
            <a:pPr marL="0" marR="0" lvl="0" indent="0" algn="l" rtl="0">
              <a:lnSpc>
                <a:spcPct val="100000"/>
              </a:lnSpc>
              <a:spcBef>
                <a:spcPts val="0"/>
              </a:spcBef>
              <a:spcAft>
                <a:spcPts val="0"/>
              </a:spcAft>
              <a:buNone/>
            </a:pPr>
            <a:r>
              <a:rPr lang="fr" sz="1600">
                <a:latin typeface="Verdana"/>
                <a:ea typeface="Verdana"/>
                <a:cs typeface="Verdana"/>
                <a:sym typeface="Verdana"/>
              </a:rPr>
              <a:t>mais aussi entreprises spécialisées</a:t>
            </a:r>
            <a:endParaRPr sz="1600">
              <a:latin typeface="Verdana"/>
              <a:ea typeface="Verdana"/>
              <a:cs typeface="Verdana"/>
              <a:sym typeface="Verdana"/>
            </a:endParaRPr>
          </a:p>
          <a:p>
            <a:pPr marL="0" marR="0" lvl="0" indent="0" algn="l" rtl="0">
              <a:lnSpc>
                <a:spcPct val="100000"/>
              </a:lnSpc>
              <a:spcBef>
                <a:spcPts val="0"/>
              </a:spcBef>
              <a:spcAft>
                <a:spcPts val="0"/>
              </a:spcAft>
              <a:buNone/>
            </a:pPr>
            <a:endParaRPr sz="1600">
              <a:latin typeface="Verdana"/>
              <a:ea typeface="Verdana"/>
              <a:cs typeface="Verdana"/>
              <a:sym typeface="Verdana"/>
            </a:endParaRPr>
          </a:p>
          <a:p>
            <a:pPr marL="457200" marR="0" lvl="0" indent="-330200" algn="l" rtl="0">
              <a:lnSpc>
                <a:spcPct val="100000"/>
              </a:lnSpc>
              <a:spcBef>
                <a:spcPts val="0"/>
              </a:spcBef>
              <a:spcAft>
                <a:spcPts val="0"/>
              </a:spcAft>
              <a:buSzPts val="1600"/>
              <a:buFont typeface="Verdana"/>
              <a:buChar char="❏"/>
            </a:pPr>
            <a:r>
              <a:rPr lang="fr" sz="1600">
                <a:latin typeface="Verdana"/>
                <a:ea typeface="Verdana"/>
                <a:cs typeface="Verdana"/>
                <a:sym typeface="Verdana"/>
              </a:rPr>
              <a:t>Travail inclus dans la politique de durabilité </a:t>
            </a:r>
            <a:endParaRPr sz="1600">
              <a:latin typeface="Verdana"/>
              <a:ea typeface="Verdana"/>
              <a:cs typeface="Verdana"/>
              <a:sym typeface="Verdana"/>
            </a:endParaRPr>
          </a:p>
          <a:p>
            <a:pPr marL="0" marR="0" lvl="0" indent="0" algn="l" rtl="0">
              <a:lnSpc>
                <a:spcPct val="100000"/>
              </a:lnSpc>
              <a:spcBef>
                <a:spcPts val="0"/>
              </a:spcBef>
              <a:spcAft>
                <a:spcPts val="0"/>
              </a:spcAft>
              <a:buNone/>
            </a:pPr>
            <a:r>
              <a:rPr lang="fr" sz="1600">
                <a:latin typeface="Verdana"/>
                <a:ea typeface="Verdana"/>
                <a:cs typeface="Verdana"/>
                <a:sym typeface="Verdana"/>
              </a:rPr>
              <a:t>environnementale de l’entreprise</a:t>
            </a:r>
            <a:endParaRPr sz="1600">
              <a:latin typeface="Verdana"/>
              <a:ea typeface="Verdana"/>
              <a:cs typeface="Verdana"/>
              <a:sym typeface="Verdana"/>
            </a:endParaRPr>
          </a:p>
          <a:p>
            <a:pPr marL="457200" marR="0" lvl="0" indent="0" algn="l" rtl="0">
              <a:lnSpc>
                <a:spcPct val="100000"/>
              </a:lnSpc>
              <a:spcBef>
                <a:spcPts val="0"/>
              </a:spcBef>
              <a:spcAft>
                <a:spcPts val="0"/>
              </a:spcAft>
              <a:buNone/>
            </a:pPr>
            <a:endParaRPr sz="1600" b="1">
              <a:latin typeface="Verdana"/>
              <a:ea typeface="Verdana"/>
              <a:cs typeface="Verdana"/>
              <a:sym typeface="Verdana"/>
            </a:endParaRPr>
          </a:p>
          <a:p>
            <a:pPr marL="0" marR="0" lvl="0" indent="0" algn="l" rtl="0">
              <a:lnSpc>
                <a:spcPct val="100000"/>
              </a:lnSpc>
              <a:spcBef>
                <a:spcPts val="0"/>
              </a:spcBef>
              <a:spcAft>
                <a:spcPts val="0"/>
              </a:spcAft>
              <a:buNone/>
            </a:pPr>
            <a:r>
              <a:rPr lang="fr" sz="1000" b="1"/>
              <a:t>        </a:t>
            </a:r>
            <a:endParaRPr sz="1000" b="1"/>
          </a:p>
          <a:p>
            <a:pPr marL="0" marR="0" lvl="0" indent="0" algn="l" rtl="0">
              <a:lnSpc>
                <a:spcPct val="100000"/>
              </a:lnSpc>
              <a:spcBef>
                <a:spcPts val="0"/>
              </a:spcBef>
              <a:spcAft>
                <a:spcPts val="0"/>
              </a:spcAft>
              <a:buNone/>
            </a:pPr>
            <a:r>
              <a:rPr lang="fr" sz="1000" b="1"/>
              <a:t>                                                                                                                                                                      Source: ecomercioagrario.com (01/02/ 2023)</a:t>
            </a:r>
            <a:endParaRPr sz="1000" b="1"/>
          </a:p>
          <a:p>
            <a:pPr marL="0" marR="0" lvl="0" indent="0" algn="l" rtl="0">
              <a:lnSpc>
                <a:spcPct val="100000"/>
              </a:lnSpc>
              <a:spcBef>
                <a:spcPts val="0"/>
              </a:spcBef>
              <a:spcAft>
                <a:spcPts val="0"/>
              </a:spcAft>
              <a:buNone/>
            </a:pPr>
            <a:endParaRPr sz="1600" b="1">
              <a:latin typeface="Verdana"/>
              <a:ea typeface="Verdana"/>
              <a:cs typeface="Verdana"/>
              <a:sym typeface="Verdana"/>
            </a:endParaRPr>
          </a:p>
          <a:p>
            <a:pPr marL="457200" marR="0" lvl="0" indent="0" algn="l" rtl="0">
              <a:lnSpc>
                <a:spcPct val="100000"/>
              </a:lnSpc>
              <a:spcBef>
                <a:spcPts val="0"/>
              </a:spcBef>
              <a:spcAft>
                <a:spcPts val="0"/>
              </a:spcAft>
              <a:buNone/>
            </a:pPr>
            <a:r>
              <a:rPr lang="fr" sz="1100" u="sng">
                <a:solidFill>
                  <a:schemeClr val="hlink"/>
                </a:solidFill>
                <a:hlinkClick r:id="rId6"/>
              </a:rPr>
              <a:t>Huercasa, emballages recyclables et solutions zéro déchet - eComercio Agrario</a:t>
            </a:r>
            <a:endParaRPr sz="1600" b="1">
              <a:latin typeface="Verdana"/>
              <a:ea typeface="Verdana"/>
              <a:cs typeface="Verdana"/>
              <a:sym typeface="Verdana"/>
            </a:endParaRPr>
          </a:p>
          <a:p>
            <a:pPr marL="0" marR="0" lvl="0" indent="0" algn="l" rtl="0">
              <a:lnSpc>
                <a:spcPct val="100000"/>
              </a:lnSpc>
              <a:spcBef>
                <a:spcPts val="0"/>
              </a:spcBef>
              <a:spcAft>
                <a:spcPts val="0"/>
              </a:spcAft>
              <a:buNone/>
            </a:pPr>
            <a:endParaRPr sz="1600" b="1">
              <a:latin typeface="Verdana"/>
              <a:ea typeface="Verdana"/>
              <a:cs typeface="Verdana"/>
              <a:sym typeface="Verdana"/>
            </a:endParaRPr>
          </a:p>
        </p:txBody>
      </p:sp>
      <p:pic>
        <p:nvPicPr>
          <p:cNvPr id="253" name="Google Shape;253;p34"/>
          <p:cNvPicPr preferRelativeResize="0"/>
          <p:nvPr/>
        </p:nvPicPr>
        <p:blipFill>
          <a:blip r:embed="rId7">
            <a:alphaModFix/>
          </a:blip>
          <a:stretch>
            <a:fillRect/>
          </a:stretch>
        </p:blipFill>
        <p:spPr>
          <a:xfrm>
            <a:off x="5986300" y="1227000"/>
            <a:ext cx="3157699" cy="3705800"/>
          </a:xfrm>
          <a:prstGeom prst="rect">
            <a:avLst/>
          </a:prstGeom>
          <a:noFill/>
          <a:ln>
            <a:noFill/>
          </a:ln>
        </p:spPr>
      </p:pic>
      <p:pic>
        <p:nvPicPr>
          <p:cNvPr id="254" name="Google Shape;254;p34"/>
          <p:cNvPicPr preferRelativeResize="0"/>
          <p:nvPr/>
        </p:nvPicPr>
        <p:blipFill>
          <a:blip r:embed="rId8">
            <a:alphaModFix/>
          </a:blip>
          <a:stretch>
            <a:fillRect/>
          </a:stretch>
        </p:blipFill>
        <p:spPr>
          <a:xfrm>
            <a:off x="7362813" y="582000"/>
            <a:ext cx="1781175" cy="1047750"/>
          </a:xfrm>
          <a:prstGeom prst="rect">
            <a:avLst/>
          </a:prstGeom>
          <a:noFill/>
          <a:ln>
            <a:noFill/>
          </a:ln>
        </p:spPr>
      </p:pic>
      <p:pic>
        <p:nvPicPr>
          <p:cNvPr id="2" name="Audio 1">
            <a:hlinkClick r:id="" action="ppaction://media"/>
            <a:extLst>
              <a:ext uri="{FF2B5EF4-FFF2-40B4-BE49-F238E27FC236}">
                <a16:creationId xmlns:a16="http://schemas.microsoft.com/office/drawing/2014/main" id="{77E1FB73-AAFC-E479-91ED-D407B1D3F1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430"/>
    </mc:Choice>
    <mc:Fallback>
      <p:transition spd="slow" advTm="8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5"/>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Organisation et acteurs des filières  </a:t>
            </a:r>
            <a:endParaRPr>
              <a:highlight>
                <a:schemeClr val="accent6"/>
              </a:highlight>
            </a:endParaRPr>
          </a:p>
        </p:txBody>
      </p:sp>
      <p:pic>
        <p:nvPicPr>
          <p:cNvPr id="260" name="Google Shape;260;p35"/>
          <p:cNvPicPr preferRelativeResize="0"/>
          <p:nvPr/>
        </p:nvPicPr>
        <p:blipFill rotWithShape="1">
          <a:blip r:embed="rId5">
            <a:alphaModFix/>
          </a:blip>
          <a:srcRect/>
          <a:stretch/>
        </p:blipFill>
        <p:spPr>
          <a:xfrm>
            <a:off x="8505648" y="1"/>
            <a:ext cx="572677" cy="572700"/>
          </a:xfrm>
          <a:prstGeom prst="rect">
            <a:avLst/>
          </a:prstGeom>
          <a:noFill/>
          <a:ln>
            <a:noFill/>
          </a:ln>
        </p:spPr>
      </p:pic>
      <p:sp>
        <p:nvSpPr>
          <p:cNvPr id="261" name="Google Shape;261;p35"/>
          <p:cNvSpPr txBox="1"/>
          <p:nvPr/>
        </p:nvSpPr>
        <p:spPr>
          <a:xfrm>
            <a:off x="-1" y="565691"/>
            <a:ext cx="9078300" cy="646500"/>
          </a:xfrm>
          <a:prstGeom prst="rect">
            <a:avLst/>
          </a:prstGeom>
          <a:noFill/>
          <a:ln>
            <a:noFill/>
          </a:ln>
        </p:spPr>
        <p:txBody>
          <a:bodyPr spcFirstLastPara="1" wrap="square" lIns="91425" tIns="91425" rIns="91425" bIns="91425" anchor="t" anchorCtr="0">
            <a:spAutoFit/>
          </a:bodyPr>
          <a:lstStyle/>
          <a:p>
            <a:pPr marL="457200" marR="0" lvl="0" indent="-311150" algn="l" rtl="0">
              <a:lnSpc>
                <a:spcPct val="100000"/>
              </a:lnSpc>
              <a:spcBef>
                <a:spcPts val="0"/>
              </a:spcBef>
              <a:spcAft>
                <a:spcPts val="0"/>
              </a:spcAft>
              <a:buClr>
                <a:srgbClr val="000000"/>
              </a:buClr>
              <a:buSzPts val="1300"/>
              <a:buFont typeface="Verdana"/>
              <a:buChar char="➔"/>
            </a:pPr>
            <a:r>
              <a:rPr lang="fr" sz="1500" b="1">
                <a:latin typeface="Verdana"/>
                <a:ea typeface="Verdana"/>
                <a:cs typeface="Verdana"/>
                <a:sym typeface="Verdana"/>
              </a:rPr>
              <a:t>Avec Val’Hor, les fabricants de pots s’engagent pour renforcer l’éco-conception des poteries horticoles en plastique</a:t>
            </a:r>
            <a:endParaRPr sz="1500" b="1" i="0" u="none" strike="noStrike" cap="none">
              <a:solidFill>
                <a:srgbClr val="000000"/>
              </a:solidFill>
              <a:latin typeface="Verdana"/>
              <a:ea typeface="Verdana"/>
              <a:cs typeface="Verdana"/>
              <a:sym typeface="Verdana"/>
            </a:endParaRPr>
          </a:p>
        </p:txBody>
      </p:sp>
      <p:sp>
        <p:nvSpPr>
          <p:cNvPr id="262" name="Google Shape;262;p35"/>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fr"/>
              <a:t>11</a:t>
            </a:fld>
            <a:endParaRPr/>
          </a:p>
        </p:txBody>
      </p:sp>
      <p:grpSp>
        <p:nvGrpSpPr>
          <p:cNvPr id="263" name="Google Shape;263;p35"/>
          <p:cNvGrpSpPr/>
          <p:nvPr/>
        </p:nvGrpSpPr>
        <p:grpSpPr>
          <a:xfrm>
            <a:off x="429598" y="1404200"/>
            <a:ext cx="3899531" cy="3463263"/>
            <a:chOff x="-1142025" y="1173715"/>
            <a:chExt cx="3714900" cy="3706800"/>
          </a:xfrm>
        </p:grpSpPr>
        <p:sp>
          <p:nvSpPr>
            <p:cNvPr id="264" name="Google Shape;264;p35"/>
            <p:cNvSpPr/>
            <p:nvPr/>
          </p:nvSpPr>
          <p:spPr>
            <a:xfrm>
              <a:off x="-1142025" y="1173725"/>
              <a:ext cx="3714900" cy="3703800"/>
            </a:xfrm>
            <a:prstGeom prst="roundRect">
              <a:avLst>
                <a:gd name="adj" fmla="val 16667"/>
              </a:avLst>
            </a:prstGeom>
            <a:solidFill>
              <a:srgbClr val="FFF2CC"/>
            </a:solidFill>
            <a:ln w="9525" cap="flat" cmpd="sng">
              <a:solidFill>
                <a:srgbClr val="FFD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35"/>
            <p:cNvSpPr txBox="1"/>
            <p:nvPr/>
          </p:nvSpPr>
          <p:spPr>
            <a:xfrm>
              <a:off x="-1046627" y="1173715"/>
              <a:ext cx="3524100" cy="37068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rgbClr val="FF0000"/>
                </a:buClr>
                <a:buSzPts val="1300"/>
                <a:buChar char="❏"/>
              </a:pPr>
              <a:r>
                <a:rPr lang="fr" sz="1300"/>
                <a:t>Le nombre d’unités est estimé à 770 millions/an pour un poids total de l’ordre de 20 000 tonnes/an.</a:t>
              </a:r>
              <a:endParaRPr sz="1300"/>
            </a:p>
            <a:p>
              <a:pPr marL="457200" lvl="0" indent="-298450" algn="l" rtl="0">
                <a:spcBef>
                  <a:spcPts val="0"/>
                </a:spcBef>
                <a:spcAft>
                  <a:spcPts val="0"/>
                </a:spcAft>
                <a:buSzPts val="1100"/>
                <a:buChar char="❏"/>
              </a:pPr>
              <a:r>
                <a:rPr lang="fr" sz="1100" i="1"/>
                <a:t>BACHMANN PLANTEC AG CEP CHAPELU FRÈRES DESCH PLANTPAK MODIFORM </a:t>
              </a:r>
              <a:r>
                <a:rPr lang="fr" sz="1100" b="1" i="1"/>
                <a:t>PÖPPELMANN</a:t>
              </a:r>
              <a:r>
                <a:rPr lang="fr" sz="1100" i="1"/>
                <a:t> </a:t>
              </a:r>
              <a:r>
                <a:rPr lang="fr" sz="1100" b="1" i="1"/>
                <a:t>SOPARCO</a:t>
              </a:r>
              <a:r>
                <a:rPr lang="fr" sz="1100" i="1"/>
                <a:t> TARPIN CHAVET</a:t>
              </a:r>
              <a:endParaRPr sz="1100" i="1"/>
            </a:p>
            <a:p>
              <a:pPr marL="457200" lvl="0" indent="-298450" algn="l" rtl="0">
                <a:spcBef>
                  <a:spcPts val="0"/>
                </a:spcBef>
                <a:spcAft>
                  <a:spcPts val="0"/>
                </a:spcAft>
                <a:buSzPts val="1100"/>
                <a:buChar char="❏"/>
              </a:pPr>
              <a:endParaRPr sz="1100" i="1"/>
            </a:p>
            <a:p>
              <a:pPr marL="0" lvl="0" indent="0" algn="ctr" rtl="0">
                <a:spcBef>
                  <a:spcPts val="0"/>
                </a:spcBef>
                <a:spcAft>
                  <a:spcPts val="0"/>
                </a:spcAft>
                <a:buNone/>
              </a:pPr>
              <a:r>
                <a:rPr lang="fr" sz="1300" b="1" u="sng"/>
                <a:t>Le engagements </a:t>
              </a:r>
              <a:endParaRPr sz="1300" b="1" u="sng"/>
            </a:p>
            <a:p>
              <a:pPr marL="457200" lvl="0" indent="-311150" algn="l" rtl="0">
                <a:spcBef>
                  <a:spcPts val="0"/>
                </a:spcBef>
                <a:spcAft>
                  <a:spcPts val="0"/>
                </a:spcAft>
                <a:buSzPts val="1300"/>
                <a:buChar char="❏"/>
              </a:pPr>
              <a:r>
                <a:rPr lang="fr" sz="1300"/>
                <a:t>Collaboration</a:t>
              </a:r>
              <a:endParaRPr sz="1300"/>
            </a:p>
            <a:p>
              <a:pPr marL="457200" lvl="0" indent="-311150" algn="l" rtl="0">
                <a:spcBef>
                  <a:spcPts val="0"/>
                </a:spcBef>
                <a:spcAft>
                  <a:spcPts val="0"/>
                </a:spcAft>
                <a:buSzPts val="1300"/>
                <a:buChar char="❏"/>
              </a:pPr>
              <a:r>
                <a:rPr lang="fr" sz="1300"/>
                <a:t>Des poteries plastiques triables</a:t>
              </a:r>
              <a:endParaRPr sz="1300"/>
            </a:p>
            <a:p>
              <a:pPr marL="457200" lvl="0" indent="-311150" algn="l" rtl="0">
                <a:spcBef>
                  <a:spcPts val="0"/>
                </a:spcBef>
                <a:spcAft>
                  <a:spcPts val="0"/>
                </a:spcAft>
                <a:buSzPts val="1300"/>
                <a:buChar char="❏"/>
              </a:pPr>
              <a:r>
                <a:rPr lang="fr" sz="1300"/>
                <a:t>Suppression du polystyrène</a:t>
              </a:r>
              <a:endParaRPr sz="1300"/>
            </a:p>
            <a:p>
              <a:pPr marL="457200" lvl="0" indent="-311150" algn="l" rtl="0">
                <a:spcBef>
                  <a:spcPts val="0"/>
                </a:spcBef>
                <a:spcAft>
                  <a:spcPts val="0"/>
                </a:spcAft>
                <a:buSzPts val="1300"/>
                <a:buChar char="❏"/>
              </a:pPr>
              <a:r>
                <a:rPr lang="fr" sz="1300"/>
                <a:t>Conservation du mono-matériau</a:t>
              </a:r>
              <a:endParaRPr sz="1300"/>
            </a:p>
            <a:p>
              <a:pPr marL="457200" lvl="0" indent="-311150" algn="l" rtl="0">
                <a:spcBef>
                  <a:spcPts val="0"/>
                </a:spcBef>
                <a:spcAft>
                  <a:spcPts val="0"/>
                </a:spcAft>
                <a:buSzPts val="1300"/>
                <a:buChar char="❏"/>
              </a:pPr>
              <a:r>
                <a:rPr lang="fr" sz="1300"/>
                <a:t>Incorporation de matières recyclées</a:t>
              </a:r>
              <a:endParaRPr sz="1300"/>
            </a:p>
            <a:p>
              <a:pPr marL="457200" lvl="0" indent="-311150" algn="l" rtl="0">
                <a:spcBef>
                  <a:spcPts val="0"/>
                </a:spcBef>
                <a:spcAft>
                  <a:spcPts val="0"/>
                </a:spcAft>
                <a:buSzPts val="1300"/>
                <a:buChar char="❏"/>
              </a:pPr>
              <a:r>
                <a:rPr lang="fr" sz="1300"/>
                <a:t>La recherche des meilleures solutions écologiques </a:t>
              </a:r>
              <a:endParaRPr sz="1300"/>
            </a:p>
            <a:p>
              <a:pPr marL="457200" lvl="0" indent="-311150" algn="l" rtl="0">
                <a:spcBef>
                  <a:spcPts val="0"/>
                </a:spcBef>
                <a:spcAft>
                  <a:spcPts val="0"/>
                </a:spcAft>
                <a:buSzPts val="1300"/>
                <a:buChar char="❏"/>
              </a:pPr>
              <a:r>
                <a:rPr lang="fr" sz="1300"/>
                <a:t>Durée de l'engagement des parties (2030)</a:t>
              </a:r>
              <a:endParaRPr sz="1300"/>
            </a:p>
          </p:txBody>
        </p:sp>
      </p:grpSp>
      <p:sp>
        <p:nvSpPr>
          <p:cNvPr id="266" name="Google Shape;266;p35"/>
          <p:cNvSpPr txBox="1"/>
          <p:nvPr/>
        </p:nvSpPr>
        <p:spPr>
          <a:xfrm>
            <a:off x="3372825" y="4765775"/>
            <a:ext cx="618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700" u="sng">
                <a:solidFill>
                  <a:schemeClr val="hlink"/>
                </a:solidFill>
                <a:hlinkClick r:id="rId6"/>
              </a:rPr>
              <a:t>IPM ESSEN 2023 - Avec Val'Hor, les fabricants de pots s'engagent pour renforcer l’éco-conception des poteries horticoles en plastique (jardinerie-animalerie-fleuriste.fr)</a:t>
            </a:r>
            <a:endParaRPr sz="700"/>
          </a:p>
        </p:txBody>
      </p:sp>
      <p:pic>
        <p:nvPicPr>
          <p:cNvPr id="267" name="Google Shape;267;p35"/>
          <p:cNvPicPr preferRelativeResize="0"/>
          <p:nvPr/>
        </p:nvPicPr>
        <p:blipFill>
          <a:blip r:embed="rId7">
            <a:alphaModFix/>
          </a:blip>
          <a:stretch>
            <a:fillRect/>
          </a:stretch>
        </p:blipFill>
        <p:spPr>
          <a:xfrm>
            <a:off x="4509643" y="1607600"/>
            <a:ext cx="4382375" cy="2470625"/>
          </a:xfrm>
          <a:prstGeom prst="rect">
            <a:avLst/>
          </a:prstGeom>
          <a:noFill/>
          <a:ln>
            <a:noFill/>
          </a:ln>
        </p:spPr>
      </p:pic>
      <p:pic>
        <p:nvPicPr>
          <p:cNvPr id="2" name="Audio 1">
            <a:hlinkClick r:id="" action="ppaction://media"/>
            <a:extLst>
              <a:ext uri="{FF2B5EF4-FFF2-40B4-BE49-F238E27FC236}">
                <a16:creationId xmlns:a16="http://schemas.microsoft.com/office/drawing/2014/main" id="{AAD4907A-148E-C163-B285-34630193BB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452"/>
    </mc:Choice>
    <mc:Fallback>
      <p:transition spd="slow" advTm="98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6"/>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Organisation et acteurs des filières  </a:t>
            </a:r>
            <a:endParaRPr>
              <a:highlight>
                <a:schemeClr val="accent6"/>
              </a:highlight>
            </a:endParaRPr>
          </a:p>
        </p:txBody>
      </p:sp>
      <p:pic>
        <p:nvPicPr>
          <p:cNvPr id="273" name="Google Shape;273;p36"/>
          <p:cNvPicPr preferRelativeResize="0"/>
          <p:nvPr/>
        </p:nvPicPr>
        <p:blipFill rotWithShape="1">
          <a:blip r:embed="rId5">
            <a:alphaModFix/>
          </a:blip>
          <a:srcRect/>
          <a:stretch/>
        </p:blipFill>
        <p:spPr>
          <a:xfrm>
            <a:off x="8505648" y="1"/>
            <a:ext cx="572677" cy="572700"/>
          </a:xfrm>
          <a:prstGeom prst="rect">
            <a:avLst/>
          </a:prstGeom>
          <a:noFill/>
          <a:ln>
            <a:noFill/>
          </a:ln>
        </p:spPr>
      </p:pic>
      <p:sp>
        <p:nvSpPr>
          <p:cNvPr id="274" name="Google Shape;274;p36"/>
          <p:cNvSpPr txBox="1"/>
          <p:nvPr/>
        </p:nvSpPr>
        <p:spPr>
          <a:xfrm>
            <a:off x="-1" y="565691"/>
            <a:ext cx="9078300" cy="415500"/>
          </a:xfrm>
          <a:prstGeom prst="rect">
            <a:avLst/>
          </a:prstGeom>
          <a:noFill/>
          <a:ln>
            <a:noFill/>
          </a:ln>
        </p:spPr>
        <p:txBody>
          <a:bodyPr spcFirstLastPara="1" wrap="square" lIns="91425" tIns="91425" rIns="91425" bIns="91425" anchor="t" anchorCtr="0">
            <a:spAutoFit/>
          </a:bodyPr>
          <a:lstStyle/>
          <a:p>
            <a:pPr marL="457200" marR="0" lvl="0" indent="-311150" algn="l" rtl="0">
              <a:lnSpc>
                <a:spcPct val="100000"/>
              </a:lnSpc>
              <a:spcBef>
                <a:spcPts val="0"/>
              </a:spcBef>
              <a:spcAft>
                <a:spcPts val="0"/>
              </a:spcAft>
              <a:buClr>
                <a:srgbClr val="000000"/>
              </a:buClr>
              <a:buSzPts val="1300"/>
              <a:buFont typeface="Verdana"/>
              <a:buChar char="➔"/>
            </a:pPr>
            <a:r>
              <a:rPr lang="fr" sz="1500" b="1">
                <a:latin typeface="Verdana"/>
                <a:ea typeface="Verdana"/>
                <a:cs typeface="Verdana"/>
                <a:sym typeface="Verdana"/>
              </a:rPr>
              <a:t>Pays-de-la-Loire – Le muguet, une production en péril ?</a:t>
            </a:r>
            <a:endParaRPr sz="1500" b="1" i="0" u="none" strike="noStrike" cap="none">
              <a:solidFill>
                <a:srgbClr val="000000"/>
              </a:solidFill>
              <a:latin typeface="Verdana"/>
              <a:ea typeface="Verdana"/>
              <a:cs typeface="Verdana"/>
              <a:sym typeface="Verdana"/>
            </a:endParaRPr>
          </a:p>
        </p:txBody>
      </p:sp>
      <p:sp>
        <p:nvSpPr>
          <p:cNvPr id="275" name="Google Shape;275;p36"/>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fr"/>
              <a:t>12</a:t>
            </a:fld>
            <a:endParaRPr/>
          </a:p>
        </p:txBody>
      </p:sp>
      <p:sp>
        <p:nvSpPr>
          <p:cNvPr id="276" name="Google Shape;276;p36"/>
          <p:cNvSpPr/>
          <p:nvPr/>
        </p:nvSpPr>
        <p:spPr>
          <a:xfrm>
            <a:off x="368348" y="1192710"/>
            <a:ext cx="3899400" cy="3460500"/>
          </a:xfrm>
          <a:prstGeom prst="roundRect">
            <a:avLst>
              <a:gd name="adj" fmla="val 16667"/>
            </a:avLst>
          </a:prstGeom>
          <a:solidFill>
            <a:srgbClr val="FFF2CC"/>
          </a:solidFill>
          <a:ln w="9525" cap="flat" cmpd="sng">
            <a:solidFill>
              <a:srgbClr val="FFD6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
              <a:t>Avec 50 millions de brins, le bassin nantais a réussi à approvisionner, 85 % du marché français</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fr"/>
              <a:t>26,5 millions d’euros</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fr"/>
              <a:t>La dérogation pour employer des demandeurs d’asile ne devrait pas être renouvelée en 2023 ce qui représentait jusqu'à 40% de la main d’oeuvre</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fr"/>
              <a:t>Une entreprise à décidé d'arrêter pendant l’exercice 2022 ce qui porte le nombre d'entreprises sous la dizaine</a:t>
            </a:r>
            <a:endParaRPr/>
          </a:p>
        </p:txBody>
      </p:sp>
      <p:sp>
        <p:nvSpPr>
          <p:cNvPr id="277" name="Google Shape;277;p36"/>
          <p:cNvSpPr txBox="1"/>
          <p:nvPr/>
        </p:nvSpPr>
        <p:spPr>
          <a:xfrm>
            <a:off x="2469825" y="4864675"/>
            <a:ext cx="6156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900" b="1" u="sng">
                <a:solidFill>
                  <a:schemeClr val="hlink"/>
                </a:solidFill>
                <a:latin typeface="Verdana"/>
                <a:ea typeface="Verdana"/>
                <a:cs typeface="Verdana"/>
                <a:sym typeface="Verdana"/>
                <a:hlinkClick r:id="rId6"/>
              </a:rPr>
              <a:t>Pays-de-la-Loire - Le muguet, une production en péril ? (jardinerie-animalerie-fleuriste.fr)</a:t>
            </a:r>
            <a:endParaRPr sz="800"/>
          </a:p>
        </p:txBody>
      </p:sp>
      <p:pic>
        <p:nvPicPr>
          <p:cNvPr id="278" name="Google Shape;278;p36"/>
          <p:cNvPicPr preferRelativeResize="0"/>
          <p:nvPr/>
        </p:nvPicPr>
        <p:blipFill>
          <a:blip r:embed="rId7">
            <a:alphaModFix/>
          </a:blip>
          <a:stretch>
            <a:fillRect/>
          </a:stretch>
        </p:blipFill>
        <p:spPr>
          <a:xfrm>
            <a:off x="4726454" y="1184641"/>
            <a:ext cx="3587907" cy="3112509"/>
          </a:xfrm>
          <a:prstGeom prst="rect">
            <a:avLst/>
          </a:prstGeom>
          <a:noFill/>
          <a:ln>
            <a:noFill/>
          </a:ln>
        </p:spPr>
      </p:pic>
      <p:pic>
        <p:nvPicPr>
          <p:cNvPr id="2" name="Audio 1">
            <a:hlinkClick r:id="" action="ppaction://media"/>
            <a:extLst>
              <a:ext uri="{FF2B5EF4-FFF2-40B4-BE49-F238E27FC236}">
                <a16:creationId xmlns:a16="http://schemas.microsoft.com/office/drawing/2014/main" id="{F9CBEBAF-BBB4-E9C6-1480-F55A62E3CE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562"/>
    </mc:Choice>
    <mc:Fallback>
      <p:transition spd="slow" advTm="72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7"/>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Agenda</a:t>
            </a:r>
            <a:endParaRPr>
              <a:highlight>
                <a:schemeClr val="accent6"/>
              </a:highlight>
            </a:endParaRPr>
          </a:p>
        </p:txBody>
      </p:sp>
      <p:pic>
        <p:nvPicPr>
          <p:cNvPr id="284" name="Google Shape;284;p37"/>
          <p:cNvPicPr preferRelativeResize="0"/>
          <p:nvPr/>
        </p:nvPicPr>
        <p:blipFill rotWithShape="1">
          <a:blip r:embed="rId5">
            <a:alphaModFix/>
          </a:blip>
          <a:srcRect/>
          <a:stretch/>
        </p:blipFill>
        <p:spPr>
          <a:xfrm>
            <a:off x="8567475" y="12"/>
            <a:ext cx="534975" cy="534975"/>
          </a:xfrm>
          <a:prstGeom prst="rect">
            <a:avLst/>
          </a:prstGeom>
          <a:noFill/>
          <a:ln>
            <a:noFill/>
          </a:ln>
        </p:spPr>
      </p:pic>
      <p:sp>
        <p:nvSpPr>
          <p:cNvPr id="285" name="Google Shape;285;p37"/>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fr"/>
              <a:t>13</a:t>
            </a:fld>
            <a:endParaRPr/>
          </a:p>
        </p:txBody>
      </p:sp>
      <p:grpSp>
        <p:nvGrpSpPr>
          <p:cNvPr id="286" name="Google Shape;286;p37"/>
          <p:cNvGrpSpPr/>
          <p:nvPr/>
        </p:nvGrpSpPr>
        <p:grpSpPr>
          <a:xfrm>
            <a:off x="4343609" y="2993649"/>
            <a:ext cx="4037528" cy="454800"/>
            <a:chOff x="3993750" y="1109314"/>
            <a:chExt cx="4037528" cy="454800"/>
          </a:xfrm>
        </p:grpSpPr>
        <p:cxnSp>
          <p:nvCxnSpPr>
            <p:cNvPr id="287" name="Google Shape;287;p37"/>
            <p:cNvCxnSpPr>
              <a:stCxn id="288" idx="1"/>
            </p:cNvCxnSpPr>
            <p:nvPr/>
          </p:nvCxnSpPr>
          <p:spPr>
            <a:xfrm flipH="1">
              <a:off x="4692579" y="1336714"/>
              <a:ext cx="610500" cy="7200"/>
            </a:xfrm>
            <a:prstGeom prst="straightConnector1">
              <a:avLst/>
            </a:prstGeom>
            <a:noFill/>
            <a:ln w="9525" cap="flat" cmpd="sng">
              <a:solidFill>
                <a:schemeClr val="lt2"/>
              </a:solidFill>
              <a:prstDash val="solid"/>
              <a:round/>
              <a:headEnd type="none" w="sm" len="sm"/>
              <a:tailEnd type="none" w="sm" len="sm"/>
            </a:ln>
          </p:spPr>
        </p:cxnSp>
        <p:sp>
          <p:nvSpPr>
            <p:cNvPr id="288" name="Google Shape;288;p37"/>
            <p:cNvSpPr txBox="1"/>
            <p:nvPr/>
          </p:nvSpPr>
          <p:spPr>
            <a:xfrm>
              <a:off x="5303079" y="1109314"/>
              <a:ext cx="2728200" cy="45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350">
                  <a:solidFill>
                    <a:schemeClr val="dk2"/>
                  </a:solidFill>
                  <a:highlight>
                    <a:srgbClr val="FFFFFF"/>
                  </a:highlight>
                  <a:latin typeface="Roboto"/>
                  <a:ea typeface="Roboto"/>
                  <a:cs typeface="Roboto"/>
                  <a:sym typeface="Roboto"/>
                </a:rPr>
                <a:t>MyPlant &amp; Garden</a:t>
              </a:r>
              <a:endParaRPr sz="1100" b="1">
                <a:solidFill>
                  <a:srgbClr val="840D35"/>
                </a:solidFill>
                <a:latin typeface="Roboto"/>
                <a:ea typeface="Roboto"/>
                <a:cs typeface="Roboto"/>
                <a:sym typeface="Roboto"/>
              </a:endParaRPr>
            </a:p>
          </p:txBody>
        </p:sp>
        <p:sp>
          <p:nvSpPr>
            <p:cNvPr id="289" name="Google Shape;289;p37"/>
            <p:cNvSpPr txBox="1"/>
            <p:nvPr/>
          </p:nvSpPr>
          <p:spPr>
            <a:xfrm>
              <a:off x="3993750" y="1186593"/>
              <a:ext cx="758400" cy="346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900">
                  <a:solidFill>
                    <a:srgbClr val="840D35"/>
                  </a:solidFill>
                  <a:latin typeface="Roboto"/>
                  <a:ea typeface="Roboto"/>
                  <a:cs typeface="Roboto"/>
                  <a:sym typeface="Roboto"/>
                </a:rPr>
                <a:t>22-24 février</a:t>
              </a:r>
              <a:endParaRPr sz="900">
                <a:solidFill>
                  <a:srgbClr val="840D35"/>
                </a:solidFill>
                <a:latin typeface="Roboto"/>
                <a:ea typeface="Roboto"/>
                <a:cs typeface="Roboto"/>
                <a:sym typeface="Roboto"/>
              </a:endParaRPr>
            </a:p>
          </p:txBody>
        </p:sp>
      </p:grpSp>
      <p:grpSp>
        <p:nvGrpSpPr>
          <p:cNvPr id="290" name="Google Shape;290;p37"/>
          <p:cNvGrpSpPr/>
          <p:nvPr/>
        </p:nvGrpSpPr>
        <p:grpSpPr>
          <a:xfrm>
            <a:off x="4224222" y="2175897"/>
            <a:ext cx="4077950" cy="369865"/>
            <a:chOff x="3993750" y="946003"/>
            <a:chExt cx="4077950" cy="369865"/>
          </a:xfrm>
        </p:grpSpPr>
        <p:cxnSp>
          <p:nvCxnSpPr>
            <p:cNvPr id="291" name="Google Shape;291;p37"/>
            <p:cNvCxnSpPr/>
            <p:nvPr/>
          </p:nvCxnSpPr>
          <p:spPr>
            <a:xfrm rot="10800000">
              <a:off x="4732925" y="1142460"/>
              <a:ext cx="529800" cy="0"/>
            </a:xfrm>
            <a:prstGeom prst="straightConnector1">
              <a:avLst/>
            </a:prstGeom>
            <a:noFill/>
            <a:ln w="9525" cap="flat" cmpd="sng">
              <a:solidFill>
                <a:schemeClr val="lt2"/>
              </a:solidFill>
              <a:prstDash val="solid"/>
              <a:round/>
              <a:headEnd type="none" w="sm" len="sm"/>
              <a:tailEnd type="none" w="sm" len="sm"/>
            </a:ln>
          </p:spPr>
        </p:cxnSp>
        <p:sp>
          <p:nvSpPr>
            <p:cNvPr id="292" name="Google Shape;292;p37"/>
            <p:cNvSpPr txBox="1"/>
            <p:nvPr/>
          </p:nvSpPr>
          <p:spPr>
            <a:xfrm>
              <a:off x="5343500" y="946003"/>
              <a:ext cx="2728200" cy="27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fr" sz="1100" b="1">
                  <a:solidFill>
                    <a:srgbClr val="858585"/>
                  </a:solidFill>
                  <a:latin typeface="Roboto"/>
                  <a:ea typeface="Roboto"/>
                  <a:cs typeface="Roboto"/>
                  <a:sym typeface="Roboto"/>
                </a:rPr>
                <a:t>76° Congrès national Fraise au centre </a:t>
              </a:r>
              <a:endParaRPr sz="1100" b="1">
                <a:solidFill>
                  <a:srgbClr val="858585"/>
                </a:solidFill>
                <a:latin typeface="Roboto"/>
                <a:ea typeface="Roboto"/>
                <a:cs typeface="Roboto"/>
                <a:sym typeface="Roboto"/>
              </a:endParaRPr>
            </a:p>
            <a:p>
              <a:pPr marL="0" lvl="0" indent="0" algn="l" rtl="0">
                <a:lnSpc>
                  <a:spcPct val="115000"/>
                </a:lnSpc>
                <a:spcBef>
                  <a:spcPts val="0"/>
                </a:spcBef>
                <a:spcAft>
                  <a:spcPts val="0"/>
                </a:spcAft>
                <a:buClr>
                  <a:schemeClr val="dk2"/>
                </a:buClr>
                <a:buSzPts val="1100"/>
                <a:buFont typeface="Arial"/>
                <a:buNone/>
              </a:pPr>
              <a:r>
                <a:rPr lang="fr" sz="1100" b="1">
                  <a:solidFill>
                    <a:srgbClr val="858585"/>
                  </a:solidFill>
                  <a:latin typeface="Roboto"/>
                  <a:ea typeface="Roboto"/>
                  <a:cs typeface="Roboto"/>
                  <a:sym typeface="Roboto"/>
                </a:rPr>
                <a:t>CTIFL de Balandran </a:t>
              </a:r>
              <a:endParaRPr sz="1100" b="1">
                <a:solidFill>
                  <a:srgbClr val="858585"/>
                </a:solidFill>
                <a:latin typeface="Roboto"/>
                <a:ea typeface="Roboto"/>
                <a:cs typeface="Roboto"/>
                <a:sym typeface="Roboto"/>
              </a:endParaRPr>
            </a:p>
            <a:p>
              <a:pPr marL="0" lvl="0" indent="0" algn="l" rtl="0">
                <a:lnSpc>
                  <a:spcPct val="115000"/>
                </a:lnSpc>
                <a:spcBef>
                  <a:spcPts val="0"/>
                </a:spcBef>
                <a:spcAft>
                  <a:spcPts val="0"/>
                </a:spcAft>
                <a:buClr>
                  <a:schemeClr val="dk2"/>
                </a:buClr>
                <a:buSzPts val="1100"/>
                <a:buFont typeface="Arial"/>
                <a:buNone/>
              </a:pPr>
              <a:endParaRPr sz="1100" b="1">
                <a:solidFill>
                  <a:srgbClr val="858585"/>
                </a:solidFill>
                <a:latin typeface="Roboto"/>
                <a:ea typeface="Roboto"/>
                <a:cs typeface="Roboto"/>
                <a:sym typeface="Roboto"/>
              </a:endParaRPr>
            </a:p>
            <a:p>
              <a:pPr marL="0" lvl="0" indent="0" algn="l" rtl="0">
                <a:lnSpc>
                  <a:spcPct val="115000"/>
                </a:lnSpc>
                <a:spcBef>
                  <a:spcPts val="0"/>
                </a:spcBef>
                <a:spcAft>
                  <a:spcPts val="0"/>
                </a:spcAft>
                <a:buClr>
                  <a:schemeClr val="dk2"/>
                </a:buClr>
                <a:buSzPts val="1100"/>
                <a:buFont typeface="Arial"/>
                <a:buNone/>
              </a:pPr>
              <a:endParaRPr sz="1100" b="1">
                <a:solidFill>
                  <a:srgbClr val="858585"/>
                </a:solidFill>
                <a:latin typeface="Roboto"/>
                <a:ea typeface="Roboto"/>
                <a:cs typeface="Roboto"/>
                <a:sym typeface="Roboto"/>
              </a:endParaRPr>
            </a:p>
            <a:p>
              <a:pPr marL="0" lvl="0" indent="0" algn="l" rtl="0">
                <a:lnSpc>
                  <a:spcPct val="115000"/>
                </a:lnSpc>
                <a:spcBef>
                  <a:spcPts val="0"/>
                </a:spcBef>
                <a:spcAft>
                  <a:spcPts val="0"/>
                </a:spcAft>
                <a:buClr>
                  <a:schemeClr val="dk2"/>
                </a:buClr>
                <a:buSzPts val="1100"/>
                <a:buFont typeface="Arial"/>
                <a:buNone/>
              </a:pPr>
              <a:endParaRPr sz="1100" b="1">
                <a:solidFill>
                  <a:srgbClr val="858585"/>
                </a:solidFill>
                <a:latin typeface="Roboto"/>
                <a:ea typeface="Roboto"/>
                <a:cs typeface="Roboto"/>
                <a:sym typeface="Roboto"/>
              </a:endParaRPr>
            </a:p>
            <a:p>
              <a:pPr marL="0" lvl="0" indent="0" algn="l" rtl="0">
                <a:lnSpc>
                  <a:spcPct val="115000"/>
                </a:lnSpc>
                <a:spcBef>
                  <a:spcPts val="0"/>
                </a:spcBef>
                <a:spcAft>
                  <a:spcPts val="0"/>
                </a:spcAft>
                <a:buClr>
                  <a:schemeClr val="dk2"/>
                </a:buClr>
                <a:buSzPts val="1100"/>
                <a:buFont typeface="Arial"/>
                <a:buNone/>
              </a:pPr>
              <a:endParaRPr sz="1100" b="1">
                <a:solidFill>
                  <a:srgbClr val="858585"/>
                </a:solidFill>
                <a:latin typeface="Roboto"/>
                <a:ea typeface="Roboto"/>
                <a:cs typeface="Roboto"/>
                <a:sym typeface="Roboto"/>
              </a:endParaRPr>
            </a:p>
            <a:p>
              <a:pPr marL="0" lvl="0" indent="0" algn="l" rtl="0">
                <a:lnSpc>
                  <a:spcPct val="115000"/>
                </a:lnSpc>
                <a:spcBef>
                  <a:spcPts val="0"/>
                </a:spcBef>
                <a:spcAft>
                  <a:spcPts val="0"/>
                </a:spcAft>
                <a:buClr>
                  <a:schemeClr val="dk2"/>
                </a:buClr>
                <a:buSzPts val="1100"/>
                <a:buFont typeface="Arial"/>
                <a:buNone/>
              </a:pPr>
              <a:endParaRPr sz="1100" b="1">
                <a:solidFill>
                  <a:srgbClr val="858585"/>
                </a:solidFill>
                <a:latin typeface="Roboto"/>
                <a:ea typeface="Roboto"/>
                <a:cs typeface="Roboto"/>
                <a:sym typeface="Roboto"/>
              </a:endParaRPr>
            </a:p>
            <a:p>
              <a:pPr marL="0" lvl="0" indent="0" algn="l" rtl="0">
                <a:lnSpc>
                  <a:spcPct val="115000"/>
                </a:lnSpc>
                <a:spcBef>
                  <a:spcPts val="0"/>
                </a:spcBef>
                <a:spcAft>
                  <a:spcPts val="0"/>
                </a:spcAft>
                <a:buClr>
                  <a:schemeClr val="dk2"/>
                </a:buClr>
                <a:buSzPts val="1100"/>
                <a:buFont typeface="Arial"/>
                <a:buNone/>
              </a:pPr>
              <a:endParaRPr sz="1100" b="1">
                <a:solidFill>
                  <a:srgbClr val="858585"/>
                </a:solidFill>
                <a:latin typeface="Roboto"/>
                <a:ea typeface="Roboto"/>
                <a:cs typeface="Roboto"/>
                <a:sym typeface="Roboto"/>
              </a:endParaRPr>
            </a:p>
            <a:p>
              <a:pPr marL="0" lvl="0" indent="0" algn="l" rtl="0">
                <a:lnSpc>
                  <a:spcPct val="115000"/>
                </a:lnSpc>
                <a:spcBef>
                  <a:spcPts val="0"/>
                </a:spcBef>
                <a:spcAft>
                  <a:spcPts val="0"/>
                </a:spcAft>
                <a:buClr>
                  <a:schemeClr val="dk2"/>
                </a:buClr>
                <a:buSzPts val="1100"/>
                <a:buFont typeface="Arial"/>
                <a:buNone/>
              </a:pPr>
              <a:endParaRPr sz="1100" b="1">
                <a:solidFill>
                  <a:srgbClr val="858585"/>
                </a:solidFill>
                <a:latin typeface="Roboto"/>
                <a:ea typeface="Roboto"/>
                <a:cs typeface="Roboto"/>
                <a:sym typeface="Roboto"/>
              </a:endParaRPr>
            </a:p>
            <a:p>
              <a:pPr marL="0" lvl="0" indent="0" algn="l" rtl="0">
                <a:lnSpc>
                  <a:spcPct val="115000"/>
                </a:lnSpc>
                <a:spcBef>
                  <a:spcPts val="0"/>
                </a:spcBef>
                <a:spcAft>
                  <a:spcPts val="0"/>
                </a:spcAft>
                <a:buClr>
                  <a:schemeClr val="dk2"/>
                </a:buClr>
                <a:buSzPts val="1100"/>
                <a:buFont typeface="Arial"/>
                <a:buNone/>
              </a:pPr>
              <a:r>
                <a:rPr lang="fr" sz="1100" b="1">
                  <a:solidFill>
                    <a:srgbClr val="858585"/>
                  </a:solidFill>
                  <a:latin typeface="Roboto"/>
                  <a:ea typeface="Roboto"/>
                  <a:cs typeface="Roboto"/>
                  <a:sym typeface="Roboto"/>
                </a:rPr>
                <a:t>Salon de l’agriculture</a:t>
              </a:r>
              <a:endParaRPr sz="1100" b="1">
                <a:solidFill>
                  <a:srgbClr val="858585"/>
                </a:solidFill>
                <a:latin typeface="Roboto"/>
                <a:ea typeface="Roboto"/>
                <a:cs typeface="Roboto"/>
                <a:sym typeface="Roboto"/>
              </a:endParaRPr>
            </a:p>
            <a:p>
              <a:pPr marL="0" lvl="0" indent="0" algn="l" rtl="0">
                <a:lnSpc>
                  <a:spcPct val="115000"/>
                </a:lnSpc>
                <a:spcBef>
                  <a:spcPts val="0"/>
                </a:spcBef>
                <a:spcAft>
                  <a:spcPts val="0"/>
                </a:spcAft>
                <a:buNone/>
              </a:pPr>
              <a:endParaRPr sz="1100" b="1">
                <a:solidFill>
                  <a:srgbClr val="858585"/>
                </a:solidFill>
                <a:latin typeface="Roboto"/>
                <a:ea typeface="Roboto"/>
                <a:cs typeface="Roboto"/>
                <a:sym typeface="Roboto"/>
              </a:endParaRPr>
            </a:p>
            <a:p>
              <a:pPr marL="0" lvl="0" indent="0" algn="l" rtl="0">
                <a:lnSpc>
                  <a:spcPct val="115000"/>
                </a:lnSpc>
                <a:spcBef>
                  <a:spcPts val="0"/>
                </a:spcBef>
                <a:spcAft>
                  <a:spcPts val="0"/>
                </a:spcAft>
                <a:buNone/>
              </a:pPr>
              <a:endParaRPr sz="1200">
                <a:solidFill>
                  <a:srgbClr val="858585"/>
                </a:solidFill>
                <a:latin typeface="Roboto Light"/>
                <a:ea typeface="Roboto Light"/>
                <a:cs typeface="Roboto Light"/>
                <a:sym typeface="Roboto Light"/>
              </a:endParaRPr>
            </a:p>
          </p:txBody>
        </p:sp>
        <p:sp>
          <p:nvSpPr>
            <p:cNvPr id="293" name="Google Shape;293;p37"/>
            <p:cNvSpPr txBox="1"/>
            <p:nvPr/>
          </p:nvSpPr>
          <p:spPr>
            <a:xfrm>
              <a:off x="3993750" y="969068"/>
              <a:ext cx="758400" cy="34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fr" sz="900">
                  <a:solidFill>
                    <a:srgbClr val="980000"/>
                  </a:solidFill>
                  <a:latin typeface="Roboto"/>
                  <a:ea typeface="Roboto"/>
                  <a:cs typeface="Roboto"/>
                  <a:sym typeface="Roboto"/>
                </a:rPr>
                <a:t>16-17 </a:t>
              </a:r>
              <a:endParaRPr sz="900">
                <a:solidFill>
                  <a:srgbClr val="980000"/>
                </a:solidFill>
                <a:latin typeface="Roboto"/>
                <a:ea typeface="Roboto"/>
                <a:cs typeface="Roboto"/>
                <a:sym typeface="Roboto"/>
              </a:endParaRPr>
            </a:p>
            <a:p>
              <a:pPr marL="0" lvl="0" indent="0" algn="r" rtl="0">
                <a:lnSpc>
                  <a:spcPct val="115000"/>
                </a:lnSpc>
                <a:spcBef>
                  <a:spcPts val="0"/>
                </a:spcBef>
                <a:spcAft>
                  <a:spcPts val="0"/>
                </a:spcAft>
                <a:buNone/>
              </a:pPr>
              <a:r>
                <a:rPr lang="fr" sz="900">
                  <a:solidFill>
                    <a:srgbClr val="980000"/>
                  </a:solidFill>
                  <a:latin typeface="Roboto"/>
                  <a:ea typeface="Roboto"/>
                  <a:cs typeface="Roboto"/>
                  <a:sym typeface="Roboto"/>
                </a:rPr>
                <a:t>Février</a:t>
              </a:r>
              <a:endParaRPr sz="900">
                <a:solidFill>
                  <a:srgbClr val="980000"/>
                </a:solidFill>
                <a:latin typeface="Roboto"/>
                <a:ea typeface="Roboto"/>
                <a:cs typeface="Roboto"/>
                <a:sym typeface="Roboto"/>
              </a:endParaRPr>
            </a:p>
          </p:txBody>
        </p:sp>
      </p:grpSp>
      <p:grpSp>
        <p:nvGrpSpPr>
          <p:cNvPr id="294" name="Google Shape;294;p37"/>
          <p:cNvGrpSpPr/>
          <p:nvPr/>
        </p:nvGrpSpPr>
        <p:grpSpPr>
          <a:xfrm>
            <a:off x="4323397" y="1462495"/>
            <a:ext cx="4077950" cy="369865"/>
            <a:chOff x="3993750" y="946003"/>
            <a:chExt cx="4077950" cy="369865"/>
          </a:xfrm>
        </p:grpSpPr>
        <p:cxnSp>
          <p:nvCxnSpPr>
            <p:cNvPr id="295" name="Google Shape;295;p37"/>
            <p:cNvCxnSpPr/>
            <p:nvPr/>
          </p:nvCxnSpPr>
          <p:spPr>
            <a:xfrm rot="10800000">
              <a:off x="4732925" y="1142460"/>
              <a:ext cx="529800" cy="0"/>
            </a:xfrm>
            <a:prstGeom prst="straightConnector1">
              <a:avLst/>
            </a:prstGeom>
            <a:noFill/>
            <a:ln w="9525" cap="flat" cmpd="sng">
              <a:solidFill>
                <a:schemeClr val="lt2"/>
              </a:solidFill>
              <a:prstDash val="solid"/>
              <a:round/>
              <a:headEnd type="none" w="sm" len="sm"/>
              <a:tailEnd type="none" w="sm" len="sm"/>
            </a:ln>
          </p:spPr>
        </p:cxnSp>
        <p:sp>
          <p:nvSpPr>
            <p:cNvPr id="296" name="Google Shape;296;p37"/>
            <p:cNvSpPr txBox="1"/>
            <p:nvPr/>
          </p:nvSpPr>
          <p:spPr>
            <a:xfrm>
              <a:off x="5343500" y="946003"/>
              <a:ext cx="2728200" cy="27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100" b="1">
                  <a:solidFill>
                    <a:srgbClr val="858585"/>
                  </a:solidFill>
                  <a:latin typeface="Roboto"/>
                  <a:ea typeface="Roboto"/>
                  <a:cs typeface="Roboto"/>
                  <a:sym typeface="Roboto"/>
                </a:rPr>
                <a:t>World FIRA, Toulouse </a:t>
              </a:r>
              <a:endParaRPr sz="1100" b="1">
                <a:solidFill>
                  <a:srgbClr val="858585"/>
                </a:solidFill>
                <a:latin typeface="Roboto"/>
                <a:ea typeface="Roboto"/>
                <a:cs typeface="Roboto"/>
                <a:sym typeface="Roboto"/>
              </a:endParaRPr>
            </a:p>
            <a:p>
              <a:pPr marL="0" lvl="0" indent="0" algn="l" rtl="0">
                <a:lnSpc>
                  <a:spcPct val="115000"/>
                </a:lnSpc>
                <a:spcBef>
                  <a:spcPts val="0"/>
                </a:spcBef>
                <a:spcAft>
                  <a:spcPts val="0"/>
                </a:spcAft>
                <a:buNone/>
              </a:pPr>
              <a:r>
                <a:rPr lang="fr" sz="1050">
                  <a:solidFill>
                    <a:srgbClr val="4D5156"/>
                  </a:solidFill>
                  <a:highlight>
                    <a:srgbClr val="FFFFFF"/>
                  </a:highlight>
                </a:rPr>
                <a:t>Forum International de la Robotique Agricole </a:t>
              </a:r>
              <a:endParaRPr sz="1100" b="1">
                <a:solidFill>
                  <a:srgbClr val="858585"/>
                </a:solidFill>
                <a:latin typeface="Roboto"/>
                <a:ea typeface="Roboto"/>
                <a:cs typeface="Roboto"/>
                <a:sym typeface="Roboto"/>
              </a:endParaRPr>
            </a:p>
          </p:txBody>
        </p:sp>
        <p:sp>
          <p:nvSpPr>
            <p:cNvPr id="297" name="Google Shape;297;p37"/>
            <p:cNvSpPr txBox="1"/>
            <p:nvPr/>
          </p:nvSpPr>
          <p:spPr>
            <a:xfrm>
              <a:off x="3993750" y="969068"/>
              <a:ext cx="758400" cy="34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fr" sz="900">
                  <a:solidFill>
                    <a:srgbClr val="980000"/>
                  </a:solidFill>
                  <a:latin typeface="Roboto"/>
                  <a:ea typeface="Roboto"/>
                  <a:cs typeface="Roboto"/>
                  <a:sym typeface="Roboto"/>
                </a:rPr>
                <a:t>7-9 </a:t>
              </a:r>
              <a:endParaRPr sz="900">
                <a:solidFill>
                  <a:srgbClr val="980000"/>
                </a:solidFill>
                <a:latin typeface="Roboto"/>
                <a:ea typeface="Roboto"/>
                <a:cs typeface="Roboto"/>
                <a:sym typeface="Roboto"/>
              </a:endParaRPr>
            </a:p>
            <a:p>
              <a:pPr marL="0" lvl="0" indent="0" algn="r" rtl="0">
                <a:lnSpc>
                  <a:spcPct val="115000"/>
                </a:lnSpc>
                <a:spcBef>
                  <a:spcPts val="0"/>
                </a:spcBef>
                <a:spcAft>
                  <a:spcPts val="0"/>
                </a:spcAft>
                <a:buNone/>
              </a:pPr>
              <a:r>
                <a:rPr lang="fr" sz="900">
                  <a:solidFill>
                    <a:srgbClr val="980000"/>
                  </a:solidFill>
                  <a:latin typeface="Roboto"/>
                  <a:ea typeface="Roboto"/>
                  <a:cs typeface="Roboto"/>
                  <a:sym typeface="Roboto"/>
                </a:rPr>
                <a:t>Février</a:t>
              </a:r>
              <a:r>
                <a:rPr lang="fr" sz="900">
                  <a:solidFill>
                    <a:srgbClr val="858585"/>
                  </a:solidFill>
                  <a:latin typeface="Roboto"/>
                  <a:ea typeface="Roboto"/>
                  <a:cs typeface="Roboto"/>
                  <a:sym typeface="Roboto"/>
                </a:rPr>
                <a:t> </a:t>
              </a:r>
              <a:endParaRPr sz="900">
                <a:solidFill>
                  <a:srgbClr val="858585"/>
                </a:solidFill>
                <a:latin typeface="Roboto"/>
                <a:ea typeface="Roboto"/>
                <a:cs typeface="Roboto"/>
                <a:sym typeface="Roboto"/>
              </a:endParaRPr>
            </a:p>
          </p:txBody>
        </p:sp>
      </p:grpSp>
      <p:grpSp>
        <p:nvGrpSpPr>
          <p:cNvPr id="298" name="Google Shape;298;p37"/>
          <p:cNvGrpSpPr/>
          <p:nvPr/>
        </p:nvGrpSpPr>
        <p:grpSpPr>
          <a:xfrm>
            <a:off x="5286250" y="958437"/>
            <a:ext cx="3115091" cy="3333601"/>
            <a:chOff x="4920688" y="946003"/>
            <a:chExt cx="3151012" cy="3381620"/>
          </a:xfrm>
        </p:grpSpPr>
        <p:sp>
          <p:nvSpPr>
            <p:cNvPr id="299" name="Google Shape;299;p37"/>
            <p:cNvSpPr/>
            <p:nvPr/>
          </p:nvSpPr>
          <p:spPr>
            <a:xfrm>
              <a:off x="4920688" y="1141023"/>
              <a:ext cx="171900" cy="3186600"/>
            </a:xfrm>
            <a:prstGeom prst="rect">
              <a:avLst/>
            </a:prstGeom>
            <a:solidFill>
              <a:srgbClr val="840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7"/>
            <p:cNvSpPr txBox="1"/>
            <p:nvPr/>
          </p:nvSpPr>
          <p:spPr>
            <a:xfrm>
              <a:off x="5343500" y="946003"/>
              <a:ext cx="2728200" cy="27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b="1">
                <a:solidFill>
                  <a:srgbClr val="840D35"/>
                </a:solidFill>
                <a:latin typeface="Roboto"/>
                <a:ea typeface="Roboto"/>
                <a:cs typeface="Roboto"/>
                <a:sym typeface="Roboto"/>
              </a:endParaRPr>
            </a:p>
          </p:txBody>
        </p:sp>
      </p:grpSp>
      <p:pic>
        <p:nvPicPr>
          <p:cNvPr id="302" name="Google Shape;302;p37"/>
          <p:cNvPicPr preferRelativeResize="0"/>
          <p:nvPr/>
        </p:nvPicPr>
        <p:blipFill>
          <a:blip r:embed="rId6">
            <a:alphaModFix/>
          </a:blip>
          <a:stretch>
            <a:fillRect/>
          </a:stretch>
        </p:blipFill>
        <p:spPr>
          <a:xfrm rot="-3815568">
            <a:off x="888614" y="2168687"/>
            <a:ext cx="479048" cy="483975"/>
          </a:xfrm>
          <a:prstGeom prst="rect">
            <a:avLst/>
          </a:prstGeom>
          <a:noFill/>
          <a:ln>
            <a:noFill/>
          </a:ln>
        </p:spPr>
      </p:pic>
      <p:cxnSp>
        <p:nvCxnSpPr>
          <p:cNvPr id="303" name="Google Shape;303;p37"/>
          <p:cNvCxnSpPr/>
          <p:nvPr/>
        </p:nvCxnSpPr>
        <p:spPr>
          <a:xfrm rot="10800000">
            <a:off x="5106321" y="3896351"/>
            <a:ext cx="529800" cy="0"/>
          </a:xfrm>
          <a:prstGeom prst="straightConnector1">
            <a:avLst/>
          </a:prstGeom>
          <a:noFill/>
          <a:ln w="9525" cap="flat" cmpd="sng">
            <a:solidFill>
              <a:schemeClr val="lt2"/>
            </a:solidFill>
            <a:prstDash val="solid"/>
            <a:round/>
            <a:headEnd type="none" w="sm" len="sm"/>
            <a:tailEnd type="none" w="sm" len="sm"/>
          </a:ln>
        </p:spPr>
      </p:cxnSp>
      <p:pic>
        <p:nvPicPr>
          <p:cNvPr id="304" name="Google Shape;304;p37"/>
          <p:cNvPicPr preferRelativeResize="0"/>
          <p:nvPr/>
        </p:nvPicPr>
        <p:blipFill>
          <a:blip r:embed="rId7">
            <a:alphaModFix/>
          </a:blip>
          <a:stretch>
            <a:fillRect/>
          </a:stretch>
        </p:blipFill>
        <p:spPr>
          <a:xfrm>
            <a:off x="192350" y="1306588"/>
            <a:ext cx="4243775" cy="2829550"/>
          </a:xfrm>
          <a:prstGeom prst="rect">
            <a:avLst/>
          </a:prstGeom>
          <a:noFill/>
          <a:ln>
            <a:noFill/>
          </a:ln>
        </p:spPr>
      </p:pic>
      <p:sp>
        <p:nvSpPr>
          <p:cNvPr id="305" name="Google Shape;305;p37"/>
          <p:cNvSpPr txBox="1"/>
          <p:nvPr/>
        </p:nvSpPr>
        <p:spPr>
          <a:xfrm>
            <a:off x="4331575" y="3762772"/>
            <a:ext cx="791100" cy="454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fr" sz="900">
                <a:solidFill>
                  <a:srgbClr val="980000"/>
                </a:solidFill>
                <a:latin typeface="Roboto"/>
                <a:ea typeface="Roboto"/>
                <a:cs typeface="Roboto"/>
                <a:sym typeface="Roboto"/>
              </a:rPr>
              <a:t>25 Février 05 Mars</a:t>
            </a:r>
            <a:endParaRPr sz="900">
              <a:solidFill>
                <a:srgbClr val="980000"/>
              </a:solidFill>
              <a:latin typeface="Roboto"/>
              <a:ea typeface="Roboto"/>
              <a:cs typeface="Roboto"/>
              <a:sym typeface="Roboto"/>
            </a:endParaRPr>
          </a:p>
          <a:p>
            <a:pPr marL="0" lvl="0" indent="0" algn="r" rtl="0">
              <a:lnSpc>
                <a:spcPct val="115000"/>
              </a:lnSpc>
              <a:spcBef>
                <a:spcPts val="0"/>
              </a:spcBef>
              <a:spcAft>
                <a:spcPts val="0"/>
              </a:spcAft>
              <a:buNone/>
            </a:pPr>
            <a:endParaRPr sz="900">
              <a:solidFill>
                <a:srgbClr val="858585"/>
              </a:solidFill>
              <a:latin typeface="Roboto"/>
              <a:ea typeface="Roboto"/>
              <a:cs typeface="Roboto"/>
              <a:sym typeface="Roboto"/>
            </a:endParaRPr>
          </a:p>
        </p:txBody>
      </p:sp>
      <p:cxnSp>
        <p:nvCxnSpPr>
          <p:cNvPr id="306" name="Google Shape;306;p37"/>
          <p:cNvCxnSpPr/>
          <p:nvPr/>
        </p:nvCxnSpPr>
        <p:spPr>
          <a:xfrm rot="10800000">
            <a:off x="5106321" y="4217576"/>
            <a:ext cx="529800" cy="0"/>
          </a:xfrm>
          <a:prstGeom prst="straightConnector1">
            <a:avLst/>
          </a:prstGeom>
          <a:noFill/>
          <a:ln w="9525" cap="flat" cmpd="sng">
            <a:solidFill>
              <a:schemeClr val="lt2"/>
            </a:solidFill>
            <a:prstDash val="solid"/>
            <a:round/>
            <a:headEnd type="none" w="sm" len="sm"/>
            <a:tailEnd type="none" w="sm" len="sm"/>
          </a:ln>
        </p:spPr>
      </p:cxnSp>
      <p:pic>
        <p:nvPicPr>
          <p:cNvPr id="2" name="Audio 1">
            <a:hlinkClick r:id="" action="ppaction://media"/>
            <a:extLst>
              <a:ext uri="{FF2B5EF4-FFF2-40B4-BE49-F238E27FC236}">
                <a16:creationId xmlns:a16="http://schemas.microsoft.com/office/drawing/2014/main" id="{9E70DC5B-60A2-ED0F-0F86-C447C00BA3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458"/>
    </mc:Choice>
    <mc:Fallback>
      <p:transition spd="slow" advTm="64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8"/>
          <p:cNvSpPr/>
          <p:nvPr/>
        </p:nvSpPr>
        <p:spPr>
          <a:xfrm>
            <a:off x="311700" y="321475"/>
            <a:ext cx="8520600" cy="3587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38"/>
          <p:cNvSpPr txBox="1">
            <a:spLocks noGrp="1"/>
          </p:cNvSpPr>
          <p:nvPr>
            <p:ph type="title"/>
          </p:nvPr>
        </p:nvSpPr>
        <p:spPr>
          <a:xfrm>
            <a:off x="3702875" y="1085250"/>
            <a:ext cx="5019300" cy="16527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000"/>
              <a:buNone/>
            </a:pPr>
            <a:r>
              <a:rPr lang="fr" sz="3400">
                <a:solidFill>
                  <a:schemeClr val="lt1"/>
                </a:solidFill>
              </a:rPr>
              <a:t>Merci de votre attention ! </a:t>
            </a:r>
            <a:endParaRPr sz="3400">
              <a:solidFill>
                <a:schemeClr val="lt1"/>
              </a:solidFill>
            </a:endParaRPr>
          </a:p>
        </p:txBody>
      </p:sp>
      <p:pic>
        <p:nvPicPr>
          <p:cNvPr id="313" name="Google Shape;313;p38"/>
          <p:cNvPicPr preferRelativeResize="0"/>
          <p:nvPr/>
        </p:nvPicPr>
        <p:blipFill rotWithShape="1">
          <a:blip r:embed="rId5">
            <a:alphaModFix/>
          </a:blip>
          <a:srcRect/>
          <a:stretch/>
        </p:blipFill>
        <p:spPr>
          <a:xfrm>
            <a:off x="7035851" y="4292774"/>
            <a:ext cx="1796450" cy="646500"/>
          </a:xfrm>
          <a:prstGeom prst="rect">
            <a:avLst/>
          </a:prstGeom>
          <a:noFill/>
          <a:ln>
            <a:noFill/>
          </a:ln>
        </p:spPr>
      </p:pic>
      <p:sp>
        <p:nvSpPr>
          <p:cNvPr id="314" name="Google Shape;314;p38"/>
          <p:cNvSpPr txBox="1"/>
          <p:nvPr/>
        </p:nvSpPr>
        <p:spPr>
          <a:xfrm>
            <a:off x="3137100" y="4292775"/>
            <a:ext cx="2869800" cy="646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fr" sz="3000" b="1" i="0" u="none" strike="noStrike" cap="none">
                <a:solidFill>
                  <a:srgbClr val="000000"/>
                </a:solidFill>
                <a:latin typeface="Verdana"/>
                <a:ea typeface="Verdana"/>
                <a:cs typeface="Verdana"/>
                <a:sym typeface="Verdana"/>
              </a:rPr>
              <a:t>Horti’Press</a:t>
            </a:r>
            <a:endParaRPr sz="3000" b="1" i="0" u="none" strike="noStrike" cap="none">
              <a:solidFill>
                <a:srgbClr val="000000"/>
              </a:solidFill>
              <a:latin typeface="Verdana"/>
              <a:ea typeface="Verdana"/>
              <a:cs typeface="Verdana"/>
              <a:sym typeface="Verdana"/>
            </a:endParaRPr>
          </a:p>
        </p:txBody>
      </p:sp>
      <p:pic>
        <p:nvPicPr>
          <p:cNvPr id="315" name="Google Shape;315;p38"/>
          <p:cNvPicPr preferRelativeResize="0"/>
          <p:nvPr/>
        </p:nvPicPr>
        <p:blipFill rotWithShape="1">
          <a:blip r:embed="rId6">
            <a:alphaModFix/>
          </a:blip>
          <a:srcRect/>
          <a:stretch/>
        </p:blipFill>
        <p:spPr>
          <a:xfrm>
            <a:off x="311700" y="4292775"/>
            <a:ext cx="1723179" cy="646500"/>
          </a:xfrm>
          <a:prstGeom prst="rect">
            <a:avLst/>
          </a:prstGeom>
          <a:noFill/>
          <a:ln>
            <a:noFill/>
          </a:ln>
        </p:spPr>
      </p:pic>
      <p:sp>
        <p:nvSpPr>
          <p:cNvPr id="316" name="Google Shape;316;p38"/>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fr"/>
              <a:t>14</a:t>
            </a:fld>
            <a:endParaRPr/>
          </a:p>
        </p:txBody>
      </p:sp>
      <p:pic>
        <p:nvPicPr>
          <p:cNvPr id="317" name="Google Shape;317;p38"/>
          <p:cNvPicPr preferRelativeResize="0"/>
          <p:nvPr/>
        </p:nvPicPr>
        <p:blipFill rotWithShape="1">
          <a:blip r:embed="rId7">
            <a:alphaModFix/>
          </a:blip>
          <a:srcRect/>
          <a:stretch/>
        </p:blipFill>
        <p:spPr>
          <a:xfrm>
            <a:off x="602450" y="546275"/>
            <a:ext cx="2924202" cy="2924202"/>
          </a:xfrm>
          <a:prstGeom prst="rect">
            <a:avLst/>
          </a:prstGeom>
          <a:noFill/>
          <a:ln>
            <a:noFill/>
          </a:ln>
        </p:spPr>
      </p:pic>
      <p:pic>
        <p:nvPicPr>
          <p:cNvPr id="2" name="Audio 1">
            <a:hlinkClick r:id="" action="ppaction://media"/>
            <a:extLst>
              <a:ext uri="{FF2B5EF4-FFF2-40B4-BE49-F238E27FC236}">
                <a16:creationId xmlns:a16="http://schemas.microsoft.com/office/drawing/2014/main" id="{83DD9101-B4B7-1A9A-B8B4-6A771DC839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25"/>
    </mc:Choice>
    <mc:Fallback>
      <p:transition spd="slow" advTm="6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9"/>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Sources</a:t>
            </a:r>
            <a:endParaRPr>
              <a:highlight>
                <a:schemeClr val="accent6"/>
              </a:highlight>
            </a:endParaRPr>
          </a:p>
        </p:txBody>
      </p:sp>
      <p:sp>
        <p:nvSpPr>
          <p:cNvPr id="323" name="Google Shape;323;p39"/>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fr"/>
              <a:t>15</a:t>
            </a:fld>
            <a:endParaRPr/>
          </a:p>
        </p:txBody>
      </p:sp>
      <p:sp>
        <p:nvSpPr>
          <p:cNvPr id="324" name="Google Shape;324;p39"/>
          <p:cNvSpPr txBox="1"/>
          <p:nvPr/>
        </p:nvSpPr>
        <p:spPr>
          <a:xfrm>
            <a:off x="0" y="1078750"/>
            <a:ext cx="9144000" cy="279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marR="0" lvl="0" indent="0" algn="l" rtl="0">
              <a:lnSpc>
                <a:spcPct val="100000"/>
              </a:lnSpc>
              <a:spcBef>
                <a:spcPts val="800"/>
              </a:spcBef>
              <a:spcAft>
                <a:spcPts val="0"/>
              </a:spcAft>
              <a:buNone/>
            </a:pPr>
            <a:r>
              <a:rPr lang="fr" sz="1100" u="sng">
                <a:solidFill>
                  <a:schemeClr val="accent5"/>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Huercasa, emballages recyclables et solutions zéro déchet - eComercio Agrario</a:t>
            </a:r>
            <a:endParaRPr sz="1100" u="sng">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None/>
            </a:pPr>
            <a:endParaRPr sz="1100" u="sng">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None/>
            </a:pPr>
            <a:r>
              <a:rPr lang="fr" sz="1100" u="sng">
                <a:solidFill>
                  <a:schemeClr val="accent5"/>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IPM ESSEN - Le bilan final de l'édition 2023 du salon leader mondial de l'horticulture (jardinerie-animalerie-fleuriste.fr)</a:t>
            </a:r>
            <a:endParaRPr sz="1100" u="sng">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None/>
            </a:pPr>
            <a:endParaRPr sz="1100" u="sng">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None/>
            </a:pPr>
            <a:r>
              <a:rPr lang="fr" sz="1100" u="sng">
                <a:solidFill>
                  <a:schemeClr val="accent5"/>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Néonicotinoïdes, le jour d’après : comment protéger la filière betterave-sucre des Hauts-de-France ? (francetvinfo.fr)</a:t>
            </a:r>
            <a:endParaRPr sz="1100" u="sng">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None/>
            </a:pPr>
            <a:endParaRPr sz="1100" u="sng">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None/>
            </a:pPr>
            <a:r>
              <a:rPr lang="fr" sz="1100" u="sng">
                <a:solidFill>
                  <a:schemeClr val="accent5"/>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Pays-de-la-Loire - Le muguet, une production en péril ? (jardinerie-animalerie-fleuriste.fr)</a:t>
            </a:r>
            <a:endParaRPr sz="1000">
              <a:solidFill>
                <a:schemeClr val="dk2"/>
              </a:solidFill>
            </a:endParaRPr>
          </a:p>
          <a:p>
            <a:pPr marL="0" lvl="0" indent="0" algn="l" rtl="0">
              <a:spcBef>
                <a:spcPts val="0"/>
              </a:spcBef>
              <a:spcAft>
                <a:spcPts val="0"/>
              </a:spcAft>
              <a:buNone/>
            </a:pPr>
            <a:endParaRPr sz="1000">
              <a:solidFill>
                <a:schemeClr val="dk2"/>
              </a:solidFill>
            </a:endParaRPr>
          </a:p>
          <a:p>
            <a:pPr marL="0" lvl="0" indent="0" algn="l" rtl="0">
              <a:spcBef>
                <a:spcPts val="0"/>
              </a:spcBef>
              <a:spcAft>
                <a:spcPts val="0"/>
              </a:spcAft>
              <a:buNone/>
            </a:pPr>
            <a:r>
              <a:rPr lang="fr" sz="1200" u="sng">
                <a:solidFill>
                  <a:schemeClr val="hlink"/>
                </a:solidFill>
                <a:hlinkClick r:id="rId7"/>
              </a:rPr>
              <a:t>Emballage | Marquage laser : 50 millions d’unités d’emballage économisées pour Eosta | Réussir fruits &amp; légumes (reussir.fr)</a:t>
            </a:r>
            <a:endParaRPr sz="1500"/>
          </a:p>
          <a:p>
            <a:pPr marL="0" lvl="0" indent="0" algn="l" rtl="0">
              <a:spcBef>
                <a:spcPts val="0"/>
              </a:spcBef>
              <a:spcAft>
                <a:spcPts val="0"/>
              </a:spcAft>
              <a:buClr>
                <a:schemeClr val="dk2"/>
              </a:buClr>
              <a:buSzPts val="1100"/>
              <a:buFont typeface="Arial"/>
              <a:buNone/>
            </a:pPr>
            <a:endParaRPr sz="1000">
              <a:solidFill>
                <a:schemeClr val="dk2"/>
              </a:solidFill>
            </a:endParaRPr>
          </a:p>
          <a:p>
            <a:pPr marL="0" lvl="0" indent="0" algn="l" rtl="0">
              <a:spcBef>
                <a:spcPts val="0"/>
              </a:spcBef>
              <a:spcAft>
                <a:spcPts val="0"/>
              </a:spcAft>
              <a:buNone/>
            </a:pPr>
            <a:endParaRPr sz="1100"/>
          </a:p>
          <a:p>
            <a:pPr marL="0" lvl="0" indent="0" algn="l" rtl="0">
              <a:spcBef>
                <a:spcPts val="0"/>
              </a:spcBef>
              <a:spcAft>
                <a:spcPts val="0"/>
              </a:spcAft>
              <a:buNone/>
            </a:pPr>
            <a:endParaRPr sz="1000">
              <a:solidFill>
                <a:schemeClr val="dk2"/>
              </a:solidFill>
            </a:endParaRPr>
          </a:p>
          <a:p>
            <a:pPr marL="0" lvl="0" indent="0" algn="l" rtl="0">
              <a:spcBef>
                <a:spcPts val="800"/>
              </a:spcBef>
              <a:spcAft>
                <a:spcPts val="0"/>
              </a:spcAft>
              <a:buNone/>
            </a:pPr>
            <a:endParaRPr sz="12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6"/>
          <p:cNvSpPr/>
          <p:nvPr/>
        </p:nvSpPr>
        <p:spPr>
          <a:xfrm>
            <a:off x="1159425" y="4051200"/>
            <a:ext cx="3115200" cy="640200"/>
          </a:xfrm>
          <a:prstGeom prst="homePlate">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6"/>
          <p:cNvSpPr/>
          <p:nvPr/>
        </p:nvSpPr>
        <p:spPr>
          <a:xfrm>
            <a:off x="1159425" y="3411000"/>
            <a:ext cx="3115200" cy="640200"/>
          </a:xfrm>
          <a:prstGeom prst="homePlate">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6"/>
          <p:cNvSpPr/>
          <p:nvPr/>
        </p:nvSpPr>
        <p:spPr>
          <a:xfrm>
            <a:off x="1159425" y="2770800"/>
            <a:ext cx="3115200" cy="640200"/>
          </a:xfrm>
          <a:prstGeom prst="homePlate">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6"/>
          <p:cNvSpPr/>
          <p:nvPr/>
        </p:nvSpPr>
        <p:spPr>
          <a:xfrm>
            <a:off x="1159425" y="2130600"/>
            <a:ext cx="3115200" cy="640200"/>
          </a:xfrm>
          <a:prstGeom prst="homePlate">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26"/>
          <p:cNvSpPr/>
          <p:nvPr/>
        </p:nvSpPr>
        <p:spPr>
          <a:xfrm>
            <a:off x="1159425" y="1490400"/>
            <a:ext cx="3115200" cy="640200"/>
          </a:xfrm>
          <a:prstGeom prst="homePlate">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26"/>
          <p:cNvSpPr/>
          <p:nvPr/>
        </p:nvSpPr>
        <p:spPr>
          <a:xfrm>
            <a:off x="1159425" y="850200"/>
            <a:ext cx="3115200" cy="640200"/>
          </a:xfrm>
          <a:prstGeom prst="homePlate">
            <a:avLst>
              <a:gd name="adj"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6"/>
          <p:cNvSpPr txBox="1">
            <a:spLocks noGrp="1"/>
          </p:cNvSpPr>
          <p:nvPr>
            <p:ph type="ctrTitle"/>
          </p:nvPr>
        </p:nvSpPr>
        <p:spPr>
          <a:xfrm>
            <a:off x="0" y="0"/>
            <a:ext cx="9144000" cy="5574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62962"/>
              <a:buNone/>
            </a:pPr>
            <a:r>
              <a:rPr lang="fr" sz="3000">
                <a:solidFill>
                  <a:schemeClr val="dk2"/>
                </a:solidFill>
                <a:highlight>
                  <a:schemeClr val="accent6"/>
                </a:highlight>
              </a:rPr>
              <a:t>Ordre du jour</a:t>
            </a:r>
            <a:endParaRPr>
              <a:highlight>
                <a:schemeClr val="accent6"/>
              </a:highlight>
            </a:endParaRPr>
          </a:p>
        </p:txBody>
      </p:sp>
      <p:sp>
        <p:nvSpPr>
          <p:cNvPr id="120" name="Google Shape;120;p26"/>
          <p:cNvSpPr/>
          <p:nvPr/>
        </p:nvSpPr>
        <p:spPr>
          <a:xfrm>
            <a:off x="1184900" y="3481950"/>
            <a:ext cx="2918400" cy="4983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fr" sz="1400" b="1" i="0" u="none" strike="noStrike" cap="none">
                <a:solidFill>
                  <a:schemeClr val="dk2"/>
                </a:solidFill>
                <a:latin typeface="Verdana"/>
                <a:ea typeface="Verdana"/>
                <a:cs typeface="Verdana"/>
                <a:sym typeface="Verdana"/>
              </a:rPr>
              <a:t>Organisation et acteurs des filières</a:t>
            </a:r>
            <a:endParaRPr sz="1400" b="1" i="0" u="none" strike="noStrike" cap="none">
              <a:solidFill>
                <a:schemeClr val="dk2"/>
              </a:solidFill>
              <a:latin typeface="Verdana"/>
              <a:ea typeface="Verdana"/>
              <a:cs typeface="Verdana"/>
              <a:sym typeface="Verdana"/>
            </a:endParaRPr>
          </a:p>
        </p:txBody>
      </p:sp>
      <p:sp>
        <p:nvSpPr>
          <p:cNvPr id="121" name="Google Shape;121;p26"/>
          <p:cNvSpPr/>
          <p:nvPr/>
        </p:nvSpPr>
        <p:spPr>
          <a:xfrm>
            <a:off x="1159375" y="825596"/>
            <a:ext cx="3450900" cy="689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fr" sz="1400" b="1" i="0" u="none" strike="noStrike" cap="none">
                <a:solidFill>
                  <a:schemeClr val="dk2"/>
                </a:solidFill>
                <a:latin typeface="Verdana"/>
                <a:ea typeface="Verdana"/>
                <a:cs typeface="Verdana"/>
                <a:sym typeface="Verdana"/>
              </a:rPr>
              <a:t>Le point sur… </a:t>
            </a:r>
            <a:r>
              <a:rPr lang="fr" b="1">
                <a:solidFill>
                  <a:schemeClr val="dk2"/>
                </a:solidFill>
                <a:latin typeface="Verdana"/>
                <a:ea typeface="Verdana"/>
                <a:cs typeface="Verdana"/>
                <a:sym typeface="Verdana"/>
              </a:rPr>
              <a:t>IPM ESSEN</a:t>
            </a:r>
            <a:endParaRPr sz="1400" b="1" i="0" u="none" strike="noStrike" cap="none">
              <a:solidFill>
                <a:schemeClr val="dk2"/>
              </a:solidFill>
              <a:latin typeface="Verdana"/>
              <a:ea typeface="Verdana"/>
              <a:cs typeface="Verdana"/>
              <a:sym typeface="Verdana"/>
            </a:endParaRPr>
          </a:p>
        </p:txBody>
      </p:sp>
      <p:sp>
        <p:nvSpPr>
          <p:cNvPr id="122" name="Google Shape;122;p26"/>
          <p:cNvSpPr/>
          <p:nvPr/>
        </p:nvSpPr>
        <p:spPr>
          <a:xfrm>
            <a:off x="1159427" y="4141300"/>
            <a:ext cx="3115200" cy="557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500"/>
              <a:buFont typeface="Arial"/>
              <a:buNone/>
            </a:pPr>
            <a:r>
              <a:rPr lang="fr" sz="1500" b="1" i="0" u="none" strike="noStrike" cap="none">
                <a:solidFill>
                  <a:schemeClr val="dk2"/>
                </a:solidFill>
                <a:latin typeface="Verdana"/>
                <a:ea typeface="Verdana"/>
                <a:cs typeface="Verdana"/>
                <a:sym typeface="Verdana"/>
              </a:rPr>
              <a:t>Agenda</a:t>
            </a:r>
            <a:endParaRPr sz="1500" b="1" i="0" u="none" strike="noStrike" cap="none">
              <a:solidFill>
                <a:schemeClr val="dk2"/>
              </a:solidFill>
              <a:latin typeface="Verdana"/>
              <a:ea typeface="Verdana"/>
              <a:cs typeface="Verdana"/>
              <a:sym typeface="Verdana"/>
            </a:endParaRPr>
          </a:p>
        </p:txBody>
      </p:sp>
      <p:sp>
        <p:nvSpPr>
          <p:cNvPr id="123" name="Google Shape;123;p26"/>
          <p:cNvSpPr/>
          <p:nvPr/>
        </p:nvSpPr>
        <p:spPr>
          <a:xfrm>
            <a:off x="1159375" y="2204313"/>
            <a:ext cx="2881800" cy="477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fr" sz="1400" b="1" i="0" u="none" strike="noStrike" cap="none">
                <a:solidFill>
                  <a:schemeClr val="dk2"/>
                </a:solidFill>
                <a:latin typeface="Verdana"/>
                <a:ea typeface="Verdana"/>
                <a:cs typeface="Verdana"/>
                <a:sym typeface="Verdana"/>
              </a:rPr>
              <a:t>Conjoncture économique</a:t>
            </a:r>
            <a:endParaRPr sz="1400" b="1" i="0" u="none" strike="noStrike" cap="none">
              <a:solidFill>
                <a:schemeClr val="dk2"/>
              </a:solidFill>
              <a:latin typeface="Verdana"/>
              <a:ea typeface="Verdana"/>
              <a:cs typeface="Verdana"/>
              <a:sym typeface="Verdana"/>
            </a:endParaRPr>
          </a:p>
        </p:txBody>
      </p:sp>
      <p:grpSp>
        <p:nvGrpSpPr>
          <p:cNvPr id="124" name="Google Shape;124;p26"/>
          <p:cNvGrpSpPr/>
          <p:nvPr/>
        </p:nvGrpSpPr>
        <p:grpSpPr>
          <a:xfrm>
            <a:off x="333256" y="850203"/>
            <a:ext cx="775436" cy="3846710"/>
            <a:chOff x="383952" y="844821"/>
            <a:chExt cx="775514" cy="4089200"/>
          </a:xfrm>
        </p:grpSpPr>
        <p:sp>
          <p:nvSpPr>
            <p:cNvPr id="125" name="Google Shape;125;p26"/>
            <p:cNvSpPr/>
            <p:nvPr/>
          </p:nvSpPr>
          <p:spPr>
            <a:xfrm>
              <a:off x="383966" y="2259847"/>
              <a:ext cx="775500" cy="721800"/>
            </a:xfrm>
            <a:prstGeom prst="rect">
              <a:avLst/>
            </a:prstGeom>
            <a:solidFill>
              <a:srgbClr val="FF9900"/>
            </a:solidFill>
            <a:ln>
              <a:noFill/>
            </a:ln>
            <a:effectLst>
              <a:outerShdw blurRad="71438" dist="28575" dir="2700000" algn="bl" rotWithShape="0">
                <a:srgbClr val="000000">
                  <a:alpha val="1647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126" name="Google Shape;126;p26"/>
            <p:cNvSpPr/>
            <p:nvPr/>
          </p:nvSpPr>
          <p:spPr>
            <a:xfrm>
              <a:off x="383966" y="2259855"/>
              <a:ext cx="775500" cy="7221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fr" sz="2600" b="0" i="0" u="none" strike="noStrike" cap="none">
                  <a:solidFill>
                    <a:schemeClr val="dk2"/>
                  </a:solidFill>
                  <a:latin typeface="Roboto Thin"/>
                  <a:ea typeface="Roboto Thin"/>
                  <a:cs typeface="Roboto Thin"/>
                  <a:sym typeface="Roboto Thin"/>
                </a:rPr>
                <a:t>03</a:t>
              </a:r>
              <a:endParaRPr sz="2600" b="0" i="0" u="none" strike="noStrike" cap="none">
                <a:solidFill>
                  <a:schemeClr val="dk2"/>
                </a:solidFill>
                <a:latin typeface="Roboto Thin"/>
                <a:ea typeface="Roboto Thin"/>
                <a:cs typeface="Roboto Thin"/>
                <a:sym typeface="Roboto Thin"/>
              </a:endParaRPr>
            </a:p>
          </p:txBody>
        </p:sp>
        <p:sp>
          <p:nvSpPr>
            <p:cNvPr id="127" name="Google Shape;127;p26"/>
            <p:cNvSpPr/>
            <p:nvPr/>
          </p:nvSpPr>
          <p:spPr>
            <a:xfrm>
              <a:off x="383966" y="1549869"/>
              <a:ext cx="775500" cy="721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128" name="Google Shape;128;p26"/>
            <p:cNvSpPr/>
            <p:nvPr/>
          </p:nvSpPr>
          <p:spPr>
            <a:xfrm>
              <a:off x="383952" y="2224096"/>
              <a:ext cx="775500" cy="721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129" name="Google Shape;129;p26"/>
            <p:cNvSpPr/>
            <p:nvPr/>
          </p:nvSpPr>
          <p:spPr>
            <a:xfrm>
              <a:off x="383952" y="3555286"/>
              <a:ext cx="775500" cy="721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130" name="Google Shape;130;p26"/>
            <p:cNvSpPr/>
            <p:nvPr/>
          </p:nvSpPr>
          <p:spPr>
            <a:xfrm>
              <a:off x="383966" y="4212221"/>
              <a:ext cx="775500" cy="721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131" name="Google Shape;131;p26"/>
            <p:cNvSpPr/>
            <p:nvPr/>
          </p:nvSpPr>
          <p:spPr>
            <a:xfrm>
              <a:off x="383952" y="2898998"/>
              <a:ext cx="775500" cy="721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132" name="Google Shape;132;p26"/>
            <p:cNvSpPr/>
            <p:nvPr/>
          </p:nvSpPr>
          <p:spPr>
            <a:xfrm>
              <a:off x="383966" y="844821"/>
              <a:ext cx="775500" cy="721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pic>
          <p:nvPicPr>
            <p:cNvPr id="133" name="Google Shape;133;p26"/>
            <p:cNvPicPr preferRelativeResize="0"/>
            <p:nvPr/>
          </p:nvPicPr>
          <p:blipFill rotWithShape="1">
            <a:blip r:embed="rId5">
              <a:alphaModFix/>
            </a:blip>
            <a:srcRect/>
            <a:stretch/>
          </p:blipFill>
          <p:spPr>
            <a:xfrm>
              <a:off x="451562" y="2888093"/>
              <a:ext cx="640232" cy="640232"/>
            </a:xfrm>
            <a:prstGeom prst="rect">
              <a:avLst/>
            </a:prstGeom>
            <a:noFill/>
            <a:ln>
              <a:noFill/>
            </a:ln>
          </p:spPr>
        </p:pic>
        <p:pic>
          <p:nvPicPr>
            <p:cNvPr id="134" name="Google Shape;134;p26"/>
            <p:cNvPicPr preferRelativeResize="0"/>
            <p:nvPr/>
          </p:nvPicPr>
          <p:blipFill rotWithShape="1">
            <a:blip r:embed="rId6">
              <a:alphaModFix/>
            </a:blip>
            <a:srcRect/>
            <a:stretch/>
          </p:blipFill>
          <p:spPr>
            <a:xfrm>
              <a:off x="451612" y="2212551"/>
              <a:ext cx="640232" cy="640211"/>
            </a:xfrm>
            <a:prstGeom prst="rect">
              <a:avLst/>
            </a:prstGeom>
            <a:noFill/>
            <a:ln>
              <a:noFill/>
            </a:ln>
          </p:spPr>
        </p:pic>
        <p:pic>
          <p:nvPicPr>
            <p:cNvPr id="135" name="Google Shape;135;p26"/>
            <p:cNvPicPr preferRelativeResize="0"/>
            <p:nvPr/>
          </p:nvPicPr>
          <p:blipFill rotWithShape="1">
            <a:blip r:embed="rId7">
              <a:alphaModFix/>
            </a:blip>
            <a:srcRect/>
            <a:stretch/>
          </p:blipFill>
          <p:spPr>
            <a:xfrm>
              <a:off x="451538" y="3549635"/>
              <a:ext cx="640232" cy="640232"/>
            </a:xfrm>
            <a:prstGeom prst="rect">
              <a:avLst/>
            </a:prstGeom>
            <a:noFill/>
            <a:ln>
              <a:noFill/>
            </a:ln>
          </p:spPr>
        </p:pic>
        <p:pic>
          <p:nvPicPr>
            <p:cNvPr id="136" name="Google Shape;136;p26"/>
            <p:cNvPicPr preferRelativeResize="0"/>
            <p:nvPr/>
          </p:nvPicPr>
          <p:blipFill rotWithShape="1">
            <a:blip r:embed="rId8">
              <a:alphaModFix/>
            </a:blip>
            <a:srcRect/>
            <a:stretch/>
          </p:blipFill>
          <p:spPr>
            <a:xfrm>
              <a:off x="493056" y="1588022"/>
              <a:ext cx="557295" cy="557295"/>
            </a:xfrm>
            <a:prstGeom prst="rect">
              <a:avLst/>
            </a:prstGeom>
            <a:noFill/>
            <a:ln>
              <a:noFill/>
            </a:ln>
          </p:spPr>
        </p:pic>
        <p:pic>
          <p:nvPicPr>
            <p:cNvPr id="137" name="Google Shape;137;p26"/>
            <p:cNvPicPr preferRelativeResize="0"/>
            <p:nvPr/>
          </p:nvPicPr>
          <p:blipFill rotWithShape="1">
            <a:blip r:embed="rId9">
              <a:alphaModFix/>
            </a:blip>
            <a:srcRect/>
            <a:stretch/>
          </p:blipFill>
          <p:spPr>
            <a:xfrm>
              <a:off x="451563" y="4248125"/>
              <a:ext cx="640232" cy="640232"/>
            </a:xfrm>
            <a:prstGeom prst="rect">
              <a:avLst/>
            </a:prstGeom>
            <a:noFill/>
            <a:ln>
              <a:noFill/>
            </a:ln>
          </p:spPr>
        </p:pic>
      </p:grpSp>
      <p:sp>
        <p:nvSpPr>
          <p:cNvPr id="138" name="Google Shape;138;p26"/>
          <p:cNvSpPr txBox="1"/>
          <p:nvPr/>
        </p:nvSpPr>
        <p:spPr>
          <a:xfrm>
            <a:off x="1199925" y="1467444"/>
            <a:ext cx="28818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2"/>
              </a:buClr>
              <a:buSzPts val="1100"/>
              <a:buFont typeface="Arial"/>
              <a:buNone/>
            </a:pPr>
            <a:r>
              <a:rPr lang="fr" sz="1400" b="1" i="0" u="none" strike="noStrike" cap="none">
                <a:solidFill>
                  <a:schemeClr val="dk2"/>
                </a:solidFill>
                <a:latin typeface="Verdana"/>
                <a:ea typeface="Verdana"/>
                <a:cs typeface="Verdana"/>
                <a:sym typeface="Verdana"/>
              </a:rPr>
              <a:t>Innovation technologique/produit </a:t>
            </a:r>
            <a:endParaRPr sz="1400" b="0" i="0" u="none" strike="noStrike" cap="none">
              <a:solidFill>
                <a:srgbClr val="000000"/>
              </a:solidFill>
              <a:latin typeface="Verdana"/>
              <a:ea typeface="Verdana"/>
              <a:cs typeface="Verdana"/>
              <a:sym typeface="Verdana"/>
            </a:endParaRPr>
          </a:p>
        </p:txBody>
      </p:sp>
      <p:sp>
        <p:nvSpPr>
          <p:cNvPr id="139" name="Google Shape;139;p26"/>
          <p:cNvSpPr txBox="1"/>
          <p:nvPr/>
        </p:nvSpPr>
        <p:spPr>
          <a:xfrm>
            <a:off x="1159375" y="2890801"/>
            <a:ext cx="2881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fr" sz="1400" b="1" i="0" u="none" strike="noStrike" cap="none">
                <a:solidFill>
                  <a:schemeClr val="dk2"/>
                </a:solidFill>
                <a:latin typeface="Verdana"/>
                <a:ea typeface="Verdana"/>
                <a:cs typeface="Verdana"/>
                <a:sym typeface="Verdana"/>
              </a:rPr>
              <a:t>Actualité internationale </a:t>
            </a:r>
            <a:endParaRPr sz="1400" b="0" i="0" u="none" strike="noStrike" cap="none">
              <a:solidFill>
                <a:srgbClr val="000000"/>
              </a:solidFill>
              <a:latin typeface="Verdana"/>
              <a:ea typeface="Verdana"/>
              <a:cs typeface="Verdana"/>
              <a:sym typeface="Verdana"/>
            </a:endParaRPr>
          </a:p>
        </p:txBody>
      </p:sp>
      <p:pic>
        <p:nvPicPr>
          <p:cNvPr id="140" name="Google Shape;140;p26"/>
          <p:cNvPicPr preferRelativeResize="0"/>
          <p:nvPr/>
        </p:nvPicPr>
        <p:blipFill rotWithShape="1">
          <a:blip r:embed="rId10">
            <a:alphaModFix/>
          </a:blip>
          <a:srcRect/>
          <a:stretch/>
        </p:blipFill>
        <p:spPr>
          <a:xfrm>
            <a:off x="471825" y="921150"/>
            <a:ext cx="498300" cy="498300"/>
          </a:xfrm>
          <a:prstGeom prst="rect">
            <a:avLst/>
          </a:prstGeom>
          <a:noFill/>
          <a:ln>
            <a:noFill/>
          </a:ln>
        </p:spPr>
      </p:pic>
      <p:pic>
        <p:nvPicPr>
          <p:cNvPr id="2" name="Audio 1">
            <a:hlinkClick r:id="" action="ppaction://media"/>
            <a:extLst>
              <a:ext uri="{FF2B5EF4-FFF2-40B4-BE49-F238E27FC236}">
                <a16:creationId xmlns:a16="http://schemas.microsoft.com/office/drawing/2014/main" id="{3E65B6EB-79DB-F2F1-A9F3-C6B01AA6FD3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88"/>
    </mc:Choice>
    <mc:Fallback>
      <p:transition spd="slow" advTm="18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Le point sur… IPM ESSEN</a:t>
            </a:r>
            <a:endParaRPr>
              <a:highlight>
                <a:schemeClr val="accent6"/>
              </a:highlight>
            </a:endParaRPr>
          </a:p>
        </p:txBody>
      </p:sp>
      <p:sp>
        <p:nvSpPr>
          <p:cNvPr id="146" name="Google Shape;146;p27"/>
          <p:cNvSpPr txBox="1"/>
          <p:nvPr/>
        </p:nvSpPr>
        <p:spPr>
          <a:xfrm>
            <a:off x="0" y="778250"/>
            <a:ext cx="4572000" cy="4311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Verdana"/>
              <a:buChar char="➔"/>
            </a:pPr>
            <a:r>
              <a:rPr lang="fr" sz="1600" b="1">
                <a:latin typeface="Verdana"/>
                <a:ea typeface="Verdana"/>
                <a:cs typeface="Verdana"/>
                <a:sym typeface="Verdana"/>
              </a:rPr>
              <a:t>Quelques chiffres</a:t>
            </a:r>
            <a:endParaRPr sz="1600" b="1" i="0" u="none" strike="noStrike" cap="none">
              <a:solidFill>
                <a:srgbClr val="000000"/>
              </a:solidFill>
              <a:latin typeface="Verdana"/>
              <a:ea typeface="Verdana"/>
              <a:cs typeface="Verdana"/>
              <a:sym typeface="Verdana"/>
            </a:endParaRPr>
          </a:p>
        </p:txBody>
      </p:sp>
      <p:sp>
        <p:nvSpPr>
          <p:cNvPr id="147" name="Google Shape;147;p27"/>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fr"/>
              <a:t>3</a:t>
            </a:fld>
            <a:endParaRPr/>
          </a:p>
        </p:txBody>
      </p:sp>
      <p:pic>
        <p:nvPicPr>
          <p:cNvPr id="148" name="Google Shape;148;p27"/>
          <p:cNvPicPr preferRelativeResize="0"/>
          <p:nvPr/>
        </p:nvPicPr>
        <p:blipFill>
          <a:blip r:embed="rId5">
            <a:alphaModFix/>
          </a:blip>
          <a:stretch>
            <a:fillRect/>
          </a:stretch>
        </p:blipFill>
        <p:spPr>
          <a:xfrm>
            <a:off x="7861525" y="0"/>
            <a:ext cx="1238250" cy="1238250"/>
          </a:xfrm>
          <a:prstGeom prst="rect">
            <a:avLst/>
          </a:prstGeom>
          <a:noFill/>
          <a:ln>
            <a:noFill/>
          </a:ln>
        </p:spPr>
      </p:pic>
      <p:sp>
        <p:nvSpPr>
          <p:cNvPr id="149" name="Google Shape;149;p27"/>
          <p:cNvSpPr/>
          <p:nvPr/>
        </p:nvSpPr>
        <p:spPr>
          <a:xfrm>
            <a:off x="116975" y="1209350"/>
            <a:ext cx="4076400" cy="2339700"/>
          </a:xfrm>
          <a:prstGeom prst="roundRect">
            <a:avLst>
              <a:gd name="adj" fmla="val 16667"/>
            </a:avLst>
          </a:prstGeom>
          <a:solidFill>
            <a:srgbClr val="FFF2CC"/>
          </a:solidFill>
          <a:ln w="9525" cap="flat" cmpd="sng">
            <a:solidFill>
              <a:srgbClr val="FFD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27"/>
          <p:cNvSpPr txBox="1"/>
          <p:nvPr/>
        </p:nvSpPr>
        <p:spPr>
          <a:xfrm>
            <a:off x="135025" y="1209350"/>
            <a:ext cx="4076400" cy="2339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fr" b="1">
                <a:solidFill>
                  <a:schemeClr val="dk2"/>
                </a:solidFill>
              </a:rPr>
              <a:t>→ 24-27 janvier</a:t>
            </a:r>
            <a:endParaRPr b="1">
              <a:solidFill>
                <a:schemeClr val="dk2"/>
              </a:solidFill>
            </a:endParaRPr>
          </a:p>
          <a:p>
            <a:pPr marL="457200" lvl="0" indent="-317500" algn="l" rtl="0">
              <a:lnSpc>
                <a:spcPct val="150000"/>
              </a:lnSpc>
              <a:spcBef>
                <a:spcPts val="0"/>
              </a:spcBef>
              <a:spcAft>
                <a:spcPts val="0"/>
              </a:spcAft>
              <a:buClr>
                <a:schemeClr val="dk2"/>
              </a:buClr>
              <a:buSzPts val="1400"/>
              <a:buChar char="❏"/>
            </a:pPr>
            <a:r>
              <a:rPr lang="fr">
                <a:solidFill>
                  <a:schemeClr val="dk2"/>
                </a:solidFill>
              </a:rPr>
              <a:t>39ème édition d’ IPM ESSEN </a:t>
            </a:r>
            <a:endParaRPr>
              <a:solidFill>
                <a:schemeClr val="dk2"/>
              </a:solidFill>
            </a:endParaRPr>
          </a:p>
          <a:p>
            <a:pPr marL="457200" lvl="0" indent="-317500" algn="l" rtl="0">
              <a:lnSpc>
                <a:spcPct val="150000"/>
              </a:lnSpc>
              <a:spcBef>
                <a:spcPts val="0"/>
              </a:spcBef>
              <a:spcAft>
                <a:spcPts val="0"/>
              </a:spcAft>
              <a:buClr>
                <a:schemeClr val="dk2"/>
              </a:buClr>
              <a:buSzPts val="1400"/>
              <a:buChar char="❏"/>
            </a:pPr>
            <a:r>
              <a:rPr lang="fr">
                <a:solidFill>
                  <a:schemeClr val="dk2"/>
                </a:solidFill>
              </a:rPr>
              <a:t>46 pays participants</a:t>
            </a:r>
            <a:endParaRPr>
              <a:solidFill>
                <a:schemeClr val="dk2"/>
              </a:solidFill>
            </a:endParaRPr>
          </a:p>
          <a:p>
            <a:pPr marL="457200" lvl="0" indent="-317500" algn="l" rtl="0">
              <a:lnSpc>
                <a:spcPct val="150000"/>
              </a:lnSpc>
              <a:spcBef>
                <a:spcPts val="0"/>
              </a:spcBef>
              <a:spcAft>
                <a:spcPts val="0"/>
              </a:spcAft>
              <a:buClr>
                <a:schemeClr val="dk2"/>
              </a:buClr>
              <a:buSzPts val="1400"/>
              <a:buChar char="❏"/>
            </a:pPr>
            <a:r>
              <a:rPr lang="fr">
                <a:solidFill>
                  <a:schemeClr val="dk2"/>
                </a:solidFill>
              </a:rPr>
              <a:t>1 330 exposants</a:t>
            </a:r>
            <a:endParaRPr>
              <a:solidFill>
                <a:schemeClr val="dk2"/>
              </a:solidFill>
            </a:endParaRPr>
          </a:p>
          <a:p>
            <a:pPr marL="457200" lvl="0" indent="-317500" algn="l" rtl="0">
              <a:lnSpc>
                <a:spcPct val="150000"/>
              </a:lnSpc>
              <a:spcBef>
                <a:spcPts val="0"/>
              </a:spcBef>
              <a:spcAft>
                <a:spcPts val="0"/>
              </a:spcAft>
              <a:buClr>
                <a:schemeClr val="lt2"/>
              </a:buClr>
              <a:buSzPts val="1400"/>
              <a:buChar char="❏"/>
            </a:pPr>
            <a:r>
              <a:rPr lang="fr">
                <a:solidFill>
                  <a:schemeClr val="lt2"/>
                </a:solidFill>
              </a:rPr>
              <a:t>66% d’exposants étrangers</a:t>
            </a:r>
            <a:endParaRPr>
              <a:solidFill>
                <a:schemeClr val="lt2"/>
              </a:solidFill>
            </a:endParaRPr>
          </a:p>
          <a:p>
            <a:pPr marL="457200" lvl="0" indent="-317500" algn="l" rtl="0">
              <a:lnSpc>
                <a:spcPct val="150000"/>
              </a:lnSpc>
              <a:spcBef>
                <a:spcPts val="0"/>
              </a:spcBef>
              <a:spcAft>
                <a:spcPts val="0"/>
              </a:spcAft>
              <a:buClr>
                <a:schemeClr val="dk2"/>
              </a:buClr>
              <a:buSzPts val="1400"/>
              <a:buChar char="❏"/>
            </a:pPr>
            <a:r>
              <a:rPr lang="fr">
                <a:solidFill>
                  <a:schemeClr val="dk2"/>
                </a:solidFill>
              </a:rPr>
              <a:t>40 000+ visiteurs</a:t>
            </a:r>
            <a:endParaRPr>
              <a:solidFill>
                <a:schemeClr val="dk2"/>
              </a:solidFill>
            </a:endParaRPr>
          </a:p>
          <a:p>
            <a:pPr marL="457200" lvl="0" indent="-317500" algn="l" rtl="0">
              <a:lnSpc>
                <a:spcPct val="150000"/>
              </a:lnSpc>
              <a:spcBef>
                <a:spcPts val="0"/>
              </a:spcBef>
              <a:spcAft>
                <a:spcPts val="0"/>
              </a:spcAft>
              <a:buClr>
                <a:schemeClr val="lt2"/>
              </a:buClr>
              <a:buSzPts val="1400"/>
              <a:buChar char="❏"/>
            </a:pPr>
            <a:r>
              <a:rPr lang="fr">
                <a:solidFill>
                  <a:schemeClr val="lt2"/>
                </a:solidFill>
              </a:rPr>
              <a:t>33 % de visiteurs étrangers </a:t>
            </a:r>
            <a:endParaRPr sz="1200">
              <a:solidFill>
                <a:schemeClr val="dk2"/>
              </a:solidFill>
              <a:highlight>
                <a:srgbClr val="FFFFFF"/>
              </a:highlight>
            </a:endParaRPr>
          </a:p>
        </p:txBody>
      </p:sp>
      <p:sp>
        <p:nvSpPr>
          <p:cNvPr id="151" name="Google Shape;151;p27"/>
          <p:cNvSpPr/>
          <p:nvPr/>
        </p:nvSpPr>
        <p:spPr>
          <a:xfrm>
            <a:off x="116975" y="3869375"/>
            <a:ext cx="8508900" cy="723300"/>
          </a:xfrm>
          <a:prstGeom prst="roundRect">
            <a:avLst>
              <a:gd name="adj" fmla="val 16667"/>
            </a:avLst>
          </a:prstGeom>
          <a:solidFill>
            <a:srgbClr val="FFF2CC"/>
          </a:solidFill>
          <a:ln w="9525" cap="flat" cmpd="sng">
            <a:solidFill>
              <a:srgbClr val="FFD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7"/>
          <p:cNvSpPr txBox="1"/>
          <p:nvPr/>
        </p:nvSpPr>
        <p:spPr>
          <a:xfrm>
            <a:off x="135025" y="3869375"/>
            <a:ext cx="85089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fr">
                <a:solidFill>
                  <a:schemeClr val="dk2"/>
                </a:solidFill>
              </a:rPr>
              <a:t>« La joie que IPM ESSEN puisse enfin avoir lieu à nouveau se faisait sentir dans chaque hall et sur chaque stand », résume Oliver P. Kuhrt, PDG de Messe Essen.</a:t>
            </a:r>
            <a:endParaRPr>
              <a:solidFill>
                <a:schemeClr val="dk2"/>
              </a:solidFill>
            </a:endParaRPr>
          </a:p>
        </p:txBody>
      </p:sp>
      <p:pic>
        <p:nvPicPr>
          <p:cNvPr id="153" name="Google Shape;153;p27"/>
          <p:cNvPicPr preferRelativeResize="0"/>
          <p:nvPr/>
        </p:nvPicPr>
        <p:blipFill>
          <a:blip r:embed="rId6">
            <a:alphaModFix/>
          </a:blip>
          <a:stretch>
            <a:fillRect/>
          </a:stretch>
        </p:blipFill>
        <p:spPr>
          <a:xfrm>
            <a:off x="4363825" y="1390650"/>
            <a:ext cx="3487429" cy="2326325"/>
          </a:xfrm>
          <a:prstGeom prst="rect">
            <a:avLst/>
          </a:prstGeom>
          <a:noFill/>
          <a:ln>
            <a:noFill/>
          </a:ln>
        </p:spPr>
      </p:pic>
      <p:sp>
        <p:nvSpPr>
          <p:cNvPr id="154" name="Google Shape;154;p27"/>
          <p:cNvSpPr txBox="1"/>
          <p:nvPr/>
        </p:nvSpPr>
        <p:spPr>
          <a:xfrm>
            <a:off x="211225" y="4592675"/>
            <a:ext cx="7880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u="sng">
                <a:solidFill>
                  <a:schemeClr val="hlink"/>
                </a:solidFill>
                <a:hlinkClick r:id="rId7"/>
              </a:rPr>
              <a:t>IPM ESSEN - Le bilan final de l'édition 2023 du salon leader mondial de l'horticulture (jardinerie-animalerie-fleuriste.fr)</a:t>
            </a:r>
            <a:endParaRPr sz="900" b="1">
              <a:latin typeface="Verdana"/>
              <a:ea typeface="Verdana"/>
              <a:cs typeface="Verdana"/>
              <a:sym typeface="Verdana"/>
            </a:endParaRPr>
          </a:p>
        </p:txBody>
      </p:sp>
      <p:pic>
        <p:nvPicPr>
          <p:cNvPr id="2" name="Audio 1">
            <a:hlinkClick r:id="" action="ppaction://media"/>
            <a:extLst>
              <a:ext uri="{FF2B5EF4-FFF2-40B4-BE49-F238E27FC236}">
                <a16:creationId xmlns:a16="http://schemas.microsoft.com/office/drawing/2014/main" id="{672B7B83-20E6-2965-5058-FDD9219B92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798"/>
    </mc:Choice>
    <mc:Fallback>
      <p:transition spd="slow" advTm="54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Le point sur… IPM ESSEN  </a:t>
            </a:r>
            <a:endParaRPr>
              <a:highlight>
                <a:schemeClr val="accent6"/>
              </a:highlight>
            </a:endParaRPr>
          </a:p>
        </p:txBody>
      </p:sp>
      <p:sp>
        <p:nvSpPr>
          <p:cNvPr id="160" name="Google Shape;160;p28"/>
          <p:cNvSpPr txBox="1"/>
          <p:nvPr/>
        </p:nvSpPr>
        <p:spPr>
          <a:xfrm>
            <a:off x="0" y="660863"/>
            <a:ext cx="5527200" cy="431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Font typeface="Verdana"/>
              <a:buChar char="➔"/>
            </a:pPr>
            <a:r>
              <a:rPr lang="fr" sz="1600" b="1">
                <a:solidFill>
                  <a:schemeClr val="dk2"/>
                </a:solidFill>
                <a:latin typeface="Verdana"/>
                <a:ea typeface="Verdana"/>
                <a:cs typeface="Verdana"/>
                <a:sym typeface="Verdana"/>
              </a:rPr>
              <a:t>ipm neuheiten 2023</a:t>
            </a:r>
            <a:r>
              <a:rPr lang="fr" sz="1500" b="1">
                <a:solidFill>
                  <a:schemeClr val="dk2"/>
                </a:solidFill>
              </a:rPr>
              <a:t>              </a:t>
            </a:r>
            <a:endParaRPr sz="1600" b="1">
              <a:latin typeface="Verdana"/>
              <a:ea typeface="Verdana"/>
              <a:cs typeface="Verdana"/>
              <a:sym typeface="Verdana"/>
            </a:endParaRPr>
          </a:p>
        </p:txBody>
      </p:sp>
      <p:sp>
        <p:nvSpPr>
          <p:cNvPr id="161" name="Google Shape;161;p28"/>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fr"/>
              <a:t>4</a:t>
            </a:fld>
            <a:endParaRPr/>
          </a:p>
        </p:txBody>
      </p:sp>
      <p:pic>
        <p:nvPicPr>
          <p:cNvPr id="162" name="Google Shape;162;p28"/>
          <p:cNvPicPr preferRelativeResize="0"/>
          <p:nvPr/>
        </p:nvPicPr>
        <p:blipFill rotWithShape="1">
          <a:blip r:embed="rId5">
            <a:alphaModFix/>
          </a:blip>
          <a:srcRect t="16228" b="17934"/>
          <a:stretch/>
        </p:blipFill>
        <p:spPr>
          <a:xfrm>
            <a:off x="6472400" y="660887"/>
            <a:ext cx="2293676" cy="1007225"/>
          </a:xfrm>
          <a:prstGeom prst="rect">
            <a:avLst/>
          </a:prstGeom>
          <a:noFill/>
          <a:ln>
            <a:noFill/>
          </a:ln>
        </p:spPr>
      </p:pic>
      <p:pic>
        <p:nvPicPr>
          <p:cNvPr id="163" name="Google Shape;163;p28"/>
          <p:cNvPicPr preferRelativeResize="0"/>
          <p:nvPr/>
        </p:nvPicPr>
        <p:blipFill>
          <a:blip r:embed="rId6">
            <a:alphaModFix/>
          </a:blip>
          <a:stretch>
            <a:fillRect/>
          </a:stretch>
        </p:blipFill>
        <p:spPr>
          <a:xfrm>
            <a:off x="665225" y="1091975"/>
            <a:ext cx="1930176" cy="1287400"/>
          </a:xfrm>
          <a:prstGeom prst="rect">
            <a:avLst/>
          </a:prstGeom>
          <a:noFill/>
          <a:ln>
            <a:noFill/>
          </a:ln>
        </p:spPr>
      </p:pic>
      <p:pic>
        <p:nvPicPr>
          <p:cNvPr id="164" name="Google Shape;164;p28"/>
          <p:cNvPicPr preferRelativeResize="0"/>
          <p:nvPr/>
        </p:nvPicPr>
        <p:blipFill>
          <a:blip r:embed="rId7">
            <a:alphaModFix/>
          </a:blip>
          <a:stretch>
            <a:fillRect/>
          </a:stretch>
        </p:blipFill>
        <p:spPr>
          <a:xfrm>
            <a:off x="6506411" y="1744325"/>
            <a:ext cx="1768451" cy="1181300"/>
          </a:xfrm>
          <a:prstGeom prst="rect">
            <a:avLst/>
          </a:prstGeom>
          <a:noFill/>
          <a:ln>
            <a:noFill/>
          </a:ln>
        </p:spPr>
      </p:pic>
      <p:pic>
        <p:nvPicPr>
          <p:cNvPr id="165" name="Google Shape;165;p28"/>
          <p:cNvPicPr preferRelativeResize="0"/>
          <p:nvPr/>
        </p:nvPicPr>
        <p:blipFill>
          <a:blip r:embed="rId8">
            <a:alphaModFix/>
          </a:blip>
          <a:stretch>
            <a:fillRect/>
          </a:stretch>
        </p:blipFill>
        <p:spPr>
          <a:xfrm>
            <a:off x="6497150" y="3001825"/>
            <a:ext cx="1577424" cy="2103224"/>
          </a:xfrm>
          <a:prstGeom prst="rect">
            <a:avLst/>
          </a:prstGeom>
          <a:noFill/>
          <a:ln>
            <a:noFill/>
          </a:ln>
        </p:spPr>
      </p:pic>
      <p:pic>
        <p:nvPicPr>
          <p:cNvPr id="166" name="Google Shape;166;p28"/>
          <p:cNvPicPr preferRelativeResize="0"/>
          <p:nvPr/>
        </p:nvPicPr>
        <p:blipFill>
          <a:blip r:embed="rId9">
            <a:alphaModFix/>
          </a:blip>
          <a:stretch>
            <a:fillRect/>
          </a:stretch>
        </p:blipFill>
        <p:spPr>
          <a:xfrm>
            <a:off x="665225" y="2411024"/>
            <a:ext cx="1930176" cy="1287421"/>
          </a:xfrm>
          <a:prstGeom prst="rect">
            <a:avLst/>
          </a:prstGeom>
          <a:noFill/>
          <a:ln>
            <a:noFill/>
          </a:ln>
        </p:spPr>
      </p:pic>
      <p:pic>
        <p:nvPicPr>
          <p:cNvPr id="167" name="Google Shape;167;p28"/>
          <p:cNvPicPr preferRelativeResize="0"/>
          <p:nvPr/>
        </p:nvPicPr>
        <p:blipFill>
          <a:blip r:embed="rId10">
            <a:alphaModFix/>
          </a:blip>
          <a:stretch>
            <a:fillRect/>
          </a:stretch>
        </p:blipFill>
        <p:spPr>
          <a:xfrm>
            <a:off x="665225" y="3744151"/>
            <a:ext cx="1930176" cy="1287426"/>
          </a:xfrm>
          <a:prstGeom prst="rect">
            <a:avLst/>
          </a:prstGeom>
          <a:noFill/>
          <a:ln>
            <a:noFill/>
          </a:ln>
        </p:spPr>
      </p:pic>
      <p:sp>
        <p:nvSpPr>
          <p:cNvPr id="168" name="Google Shape;168;p28"/>
          <p:cNvSpPr/>
          <p:nvPr/>
        </p:nvSpPr>
        <p:spPr>
          <a:xfrm>
            <a:off x="2783975" y="1091975"/>
            <a:ext cx="3468300" cy="3939600"/>
          </a:xfrm>
          <a:prstGeom prst="roundRect">
            <a:avLst>
              <a:gd name="adj" fmla="val 16667"/>
            </a:avLst>
          </a:prstGeom>
          <a:solidFill>
            <a:srgbClr val="FFF2CC"/>
          </a:solidFill>
          <a:ln w="9525" cap="flat" cmpd="sng">
            <a:solidFill>
              <a:srgbClr val="FFD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28"/>
          <p:cNvSpPr txBox="1"/>
          <p:nvPr/>
        </p:nvSpPr>
        <p:spPr>
          <a:xfrm>
            <a:off x="2804550" y="1253150"/>
            <a:ext cx="3534900" cy="3724800"/>
          </a:xfrm>
          <a:prstGeom prst="rect">
            <a:avLst/>
          </a:prstGeom>
          <a:noFill/>
          <a:ln>
            <a:noFill/>
          </a:ln>
        </p:spPr>
        <p:txBody>
          <a:bodyPr spcFirstLastPara="1" wrap="square" lIns="91425" tIns="91425" rIns="91425" bIns="91425" anchor="t" anchorCtr="0">
            <a:spAutoFit/>
          </a:bodyPr>
          <a:lstStyle/>
          <a:p>
            <a:pPr marL="457200" marR="0" lvl="0" indent="-298450" algn="l" rtl="0">
              <a:lnSpc>
                <a:spcPct val="150000"/>
              </a:lnSpc>
              <a:spcBef>
                <a:spcPts val="0"/>
              </a:spcBef>
              <a:spcAft>
                <a:spcPts val="0"/>
              </a:spcAft>
              <a:buClr>
                <a:schemeClr val="dk2"/>
              </a:buClr>
              <a:buSzPts val="1100"/>
              <a:buChar char="❏"/>
            </a:pPr>
            <a:r>
              <a:rPr lang="fr" sz="1100" b="1">
                <a:solidFill>
                  <a:schemeClr val="dk2"/>
                </a:solidFill>
              </a:rPr>
              <a:t>« Plante à fleurs printanières », l’hybride Primula polyantha POLLYANNA</a:t>
            </a:r>
            <a:endParaRPr sz="1100" b="1">
              <a:solidFill>
                <a:schemeClr val="dk2"/>
              </a:solidFill>
            </a:endParaRPr>
          </a:p>
          <a:p>
            <a:pPr marL="0" marR="0" lvl="0" indent="0" algn="l" rtl="0">
              <a:lnSpc>
                <a:spcPct val="150000"/>
              </a:lnSpc>
              <a:spcBef>
                <a:spcPts val="0"/>
              </a:spcBef>
              <a:spcAft>
                <a:spcPts val="0"/>
              </a:spcAft>
              <a:buNone/>
            </a:pPr>
            <a:endParaRPr sz="500" b="1">
              <a:solidFill>
                <a:schemeClr val="dk2"/>
              </a:solidFill>
            </a:endParaRPr>
          </a:p>
          <a:p>
            <a:pPr marL="457200" marR="0" lvl="0" indent="-298450" algn="l" rtl="0">
              <a:lnSpc>
                <a:spcPct val="150000"/>
              </a:lnSpc>
              <a:spcBef>
                <a:spcPts val="0"/>
              </a:spcBef>
              <a:spcAft>
                <a:spcPts val="0"/>
              </a:spcAft>
              <a:buClr>
                <a:schemeClr val="dk2"/>
              </a:buClr>
              <a:buSzPts val="1100"/>
              <a:buChar char="❏"/>
            </a:pPr>
            <a:r>
              <a:rPr lang="fr" sz="1100" b="1">
                <a:solidFill>
                  <a:schemeClr val="dk2"/>
                </a:solidFill>
              </a:rPr>
              <a:t>« Flowering Houseplant » l’Anthurium andreanum ANTHFYSAN</a:t>
            </a:r>
            <a:endParaRPr sz="1100" b="1">
              <a:solidFill>
                <a:schemeClr val="dk2"/>
              </a:solidFill>
            </a:endParaRPr>
          </a:p>
          <a:p>
            <a:pPr marL="0" marR="0" lvl="0" indent="0" algn="l" rtl="0">
              <a:lnSpc>
                <a:spcPct val="150000"/>
              </a:lnSpc>
              <a:spcBef>
                <a:spcPts val="0"/>
              </a:spcBef>
              <a:spcAft>
                <a:spcPts val="0"/>
              </a:spcAft>
              <a:buNone/>
            </a:pPr>
            <a:endParaRPr sz="500" b="1">
              <a:solidFill>
                <a:schemeClr val="dk2"/>
              </a:solidFill>
            </a:endParaRPr>
          </a:p>
          <a:p>
            <a:pPr marL="457200" marR="0" lvl="0" indent="-298450" algn="l" rtl="0">
              <a:lnSpc>
                <a:spcPct val="150000"/>
              </a:lnSpc>
              <a:spcBef>
                <a:spcPts val="0"/>
              </a:spcBef>
              <a:spcAft>
                <a:spcPts val="0"/>
              </a:spcAft>
              <a:buClr>
                <a:schemeClr val="dk2"/>
              </a:buClr>
              <a:buSzPts val="1100"/>
              <a:buChar char="❏"/>
            </a:pPr>
            <a:r>
              <a:rPr lang="fr" sz="1100" b="1">
                <a:solidFill>
                  <a:schemeClr val="dk2"/>
                </a:solidFill>
              </a:rPr>
              <a:t>« Green Houseplant » le Philodendron erubescens ‘Pink Bikini’ ®</a:t>
            </a:r>
            <a:endParaRPr sz="1100" b="1">
              <a:solidFill>
                <a:schemeClr val="dk2"/>
              </a:solidFill>
            </a:endParaRPr>
          </a:p>
          <a:p>
            <a:pPr marL="0" marR="0" lvl="0" indent="0" algn="l" rtl="0">
              <a:lnSpc>
                <a:spcPct val="150000"/>
              </a:lnSpc>
              <a:spcBef>
                <a:spcPts val="0"/>
              </a:spcBef>
              <a:spcAft>
                <a:spcPts val="0"/>
              </a:spcAft>
              <a:buNone/>
            </a:pPr>
            <a:endParaRPr sz="500" b="1">
              <a:solidFill>
                <a:schemeClr val="dk2"/>
              </a:solidFill>
            </a:endParaRPr>
          </a:p>
          <a:p>
            <a:pPr marL="457200" marR="0" lvl="0" indent="-298450" algn="l" rtl="0">
              <a:lnSpc>
                <a:spcPct val="150000"/>
              </a:lnSpc>
              <a:spcBef>
                <a:spcPts val="0"/>
              </a:spcBef>
              <a:spcAft>
                <a:spcPts val="0"/>
              </a:spcAft>
              <a:buClr>
                <a:schemeClr val="dk2"/>
              </a:buClr>
              <a:buSzPts val="1100"/>
              <a:buChar char="❏"/>
            </a:pPr>
            <a:r>
              <a:rPr lang="fr" sz="1100" b="1">
                <a:solidFill>
                  <a:schemeClr val="dk2"/>
                </a:solidFill>
              </a:rPr>
              <a:t>« Tub Plant » le Mangave Mad about Mangave ® ‘Blazing Saddles’</a:t>
            </a:r>
            <a:endParaRPr sz="1100" b="1">
              <a:solidFill>
                <a:schemeClr val="dk2"/>
              </a:solidFill>
            </a:endParaRPr>
          </a:p>
          <a:p>
            <a:pPr marL="0" marR="0" lvl="0" indent="0" algn="l" rtl="0">
              <a:lnSpc>
                <a:spcPct val="150000"/>
              </a:lnSpc>
              <a:spcBef>
                <a:spcPts val="0"/>
              </a:spcBef>
              <a:spcAft>
                <a:spcPts val="0"/>
              </a:spcAft>
              <a:buNone/>
            </a:pPr>
            <a:endParaRPr sz="500" b="1">
              <a:solidFill>
                <a:schemeClr val="dk2"/>
              </a:solidFill>
            </a:endParaRPr>
          </a:p>
          <a:p>
            <a:pPr marL="457200" marR="0" lvl="0" indent="-298450" algn="l" rtl="0">
              <a:lnSpc>
                <a:spcPct val="150000"/>
              </a:lnSpc>
              <a:spcBef>
                <a:spcPts val="0"/>
              </a:spcBef>
              <a:spcAft>
                <a:spcPts val="0"/>
              </a:spcAft>
              <a:buClr>
                <a:schemeClr val="dk2"/>
              </a:buClr>
              <a:buSzPts val="1100"/>
              <a:buChar char="❏"/>
            </a:pPr>
            <a:r>
              <a:rPr lang="fr" sz="1100" b="1">
                <a:solidFill>
                  <a:schemeClr val="dk2"/>
                </a:solidFill>
              </a:rPr>
              <a:t>« Woody Plant » l’Acer campestre ‘Street Pillar’</a:t>
            </a:r>
            <a:endParaRPr sz="1100" b="1">
              <a:solidFill>
                <a:schemeClr val="dk2"/>
              </a:solidFill>
            </a:endParaRPr>
          </a:p>
          <a:p>
            <a:pPr marL="0" marR="0" lvl="0" indent="0" algn="l" rtl="0">
              <a:lnSpc>
                <a:spcPct val="150000"/>
              </a:lnSpc>
              <a:spcBef>
                <a:spcPts val="0"/>
              </a:spcBef>
              <a:spcAft>
                <a:spcPts val="0"/>
              </a:spcAft>
              <a:buNone/>
            </a:pPr>
            <a:endParaRPr sz="500" b="1">
              <a:solidFill>
                <a:schemeClr val="dk2"/>
              </a:solidFill>
            </a:endParaRPr>
          </a:p>
          <a:p>
            <a:pPr marL="457200" marR="0" lvl="0" indent="-298450" algn="l" rtl="0">
              <a:lnSpc>
                <a:spcPct val="150000"/>
              </a:lnSpc>
              <a:spcBef>
                <a:spcPts val="0"/>
              </a:spcBef>
              <a:spcAft>
                <a:spcPts val="0"/>
              </a:spcAft>
              <a:buClr>
                <a:schemeClr val="dk2"/>
              </a:buClr>
              <a:buSzPts val="1100"/>
              <a:buChar char="❏"/>
            </a:pPr>
            <a:r>
              <a:rPr lang="fr" sz="1100" b="1">
                <a:solidFill>
                  <a:schemeClr val="dk2"/>
                </a:solidFill>
              </a:rPr>
              <a:t>« Fleur Coupée » le Chamelaucium ‘Ever Flowering Wax’.</a:t>
            </a:r>
            <a:endParaRPr sz="1300" b="1">
              <a:solidFill>
                <a:schemeClr val="dk2"/>
              </a:solidFill>
            </a:endParaRPr>
          </a:p>
        </p:txBody>
      </p:sp>
      <p:sp>
        <p:nvSpPr>
          <p:cNvPr id="170" name="Google Shape;170;p28"/>
          <p:cNvSpPr txBox="1"/>
          <p:nvPr/>
        </p:nvSpPr>
        <p:spPr>
          <a:xfrm>
            <a:off x="7621400" y="1383175"/>
            <a:ext cx="2671800" cy="3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50">
                <a:solidFill>
                  <a:srgbClr val="6B6561"/>
                </a:solidFill>
                <a:highlight>
                  <a:srgbClr val="FFFFFF"/>
                </a:highlight>
                <a:latin typeface="Source Sans Pro"/>
                <a:ea typeface="Source Sans Pro"/>
                <a:cs typeface="Source Sans Pro"/>
                <a:sym typeface="Source Sans Pro"/>
              </a:rPr>
              <a:t>Kientzler Jungpflanzen</a:t>
            </a:r>
            <a:endParaRPr sz="1200">
              <a:latin typeface="Verdana"/>
              <a:ea typeface="Verdana"/>
              <a:cs typeface="Verdana"/>
              <a:sym typeface="Verdana"/>
            </a:endParaRPr>
          </a:p>
        </p:txBody>
      </p:sp>
      <p:sp>
        <p:nvSpPr>
          <p:cNvPr id="171" name="Google Shape;171;p28"/>
          <p:cNvSpPr txBox="1"/>
          <p:nvPr/>
        </p:nvSpPr>
        <p:spPr>
          <a:xfrm>
            <a:off x="307853" y="1738275"/>
            <a:ext cx="9546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350">
                <a:solidFill>
                  <a:srgbClr val="6B6561"/>
                </a:solidFill>
                <a:highlight>
                  <a:srgbClr val="FFFFFF"/>
                </a:highlight>
                <a:latin typeface="Source Sans Pro"/>
                <a:ea typeface="Source Sans Pro"/>
                <a:cs typeface="Source Sans Pro"/>
                <a:sym typeface="Source Sans Pro"/>
              </a:rPr>
              <a:t>Anthura </a:t>
            </a:r>
            <a:endParaRPr/>
          </a:p>
        </p:txBody>
      </p:sp>
      <p:sp>
        <p:nvSpPr>
          <p:cNvPr id="172" name="Google Shape;172;p28"/>
          <p:cNvSpPr txBox="1"/>
          <p:nvPr/>
        </p:nvSpPr>
        <p:spPr>
          <a:xfrm>
            <a:off x="7734325" y="2495550"/>
            <a:ext cx="15051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350">
                <a:solidFill>
                  <a:srgbClr val="6B6561"/>
                </a:solidFill>
                <a:highlight>
                  <a:srgbClr val="FFFFFF"/>
                </a:highlight>
                <a:latin typeface="Source Sans Pro"/>
                <a:ea typeface="Source Sans Pro"/>
                <a:cs typeface="Source Sans Pro"/>
                <a:sym typeface="Source Sans Pro"/>
              </a:rPr>
              <a:t>Ornamantex B.V.</a:t>
            </a:r>
            <a:endParaRPr/>
          </a:p>
        </p:txBody>
      </p:sp>
      <p:sp>
        <p:nvSpPr>
          <p:cNvPr id="173" name="Google Shape;173;p28"/>
          <p:cNvSpPr txBox="1"/>
          <p:nvPr/>
        </p:nvSpPr>
        <p:spPr>
          <a:xfrm>
            <a:off x="-14050" y="3439350"/>
            <a:ext cx="17685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350">
                <a:solidFill>
                  <a:srgbClr val="6B6561"/>
                </a:solidFill>
                <a:highlight>
                  <a:srgbClr val="FFFFFF"/>
                </a:highlight>
                <a:latin typeface="Source Sans Pro"/>
                <a:ea typeface="Source Sans Pro"/>
                <a:cs typeface="Source Sans Pro"/>
                <a:sym typeface="Source Sans Pro"/>
              </a:rPr>
              <a:t>Gootjes-AllPlant B.V.</a:t>
            </a:r>
            <a:endParaRPr/>
          </a:p>
        </p:txBody>
      </p:sp>
      <p:sp>
        <p:nvSpPr>
          <p:cNvPr id="174" name="Google Shape;174;p28"/>
          <p:cNvSpPr txBox="1"/>
          <p:nvPr/>
        </p:nvSpPr>
        <p:spPr>
          <a:xfrm>
            <a:off x="7470925" y="3188875"/>
            <a:ext cx="17685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350">
                <a:solidFill>
                  <a:srgbClr val="6B6561"/>
                </a:solidFill>
                <a:highlight>
                  <a:srgbClr val="FFFFFF"/>
                </a:highlight>
                <a:latin typeface="Source Sans Pro"/>
                <a:ea typeface="Source Sans Pro"/>
                <a:cs typeface="Source Sans Pro"/>
                <a:sym typeface="Source Sans Pro"/>
              </a:rPr>
              <a:t>Concept Plants B.V.</a:t>
            </a:r>
            <a:endParaRPr/>
          </a:p>
        </p:txBody>
      </p:sp>
      <p:sp>
        <p:nvSpPr>
          <p:cNvPr id="175" name="Google Shape;175;p28"/>
          <p:cNvSpPr txBox="1"/>
          <p:nvPr/>
        </p:nvSpPr>
        <p:spPr>
          <a:xfrm>
            <a:off x="290750" y="4585550"/>
            <a:ext cx="17685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350">
                <a:solidFill>
                  <a:srgbClr val="6B6561"/>
                </a:solidFill>
                <a:highlight>
                  <a:srgbClr val="FFFFFF"/>
                </a:highlight>
                <a:latin typeface="Source Sans Pro"/>
                <a:ea typeface="Source Sans Pro"/>
                <a:cs typeface="Source Sans Pro"/>
                <a:sym typeface="Source Sans Pro"/>
              </a:rPr>
              <a:t>Nir nursery</a:t>
            </a:r>
            <a:endParaRPr/>
          </a:p>
        </p:txBody>
      </p:sp>
      <p:pic>
        <p:nvPicPr>
          <p:cNvPr id="2" name="Audio 1">
            <a:hlinkClick r:id="" action="ppaction://media"/>
            <a:extLst>
              <a:ext uri="{FF2B5EF4-FFF2-40B4-BE49-F238E27FC236}">
                <a16:creationId xmlns:a16="http://schemas.microsoft.com/office/drawing/2014/main" id="{BFD27C57-5718-1B24-8897-A7296C8EA98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5456"/>
    </mc:Choice>
    <mc:Fallback>
      <p:transition spd="slow" advTm="125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Le point sur… IPM ESSEN </a:t>
            </a:r>
            <a:endParaRPr>
              <a:highlight>
                <a:schemeClr val="accent6"/>
              </a:highlight>
            </a:endParaRPr>
          </a:p>
        </p:txBody>
      </p:sp>
      <p:sp>
        <p:nvSpPr>
          <p:cNvPr id="181" name="Google Shape;181;p29"/>
          <p:cNvSpPr txBox="1"/>
          <p:nvPr/>
        </p:nvSpPr>
        <p:spPr>
          <a:xfrm>
            <a:off x="0" y="660863"/>
            <a:ext cx="5527200" cy="11697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chemeClr val="dk2"/>
              </a:buClr>
              <a:buSzPts val="1700"/>
              <a:buFont typeface="Verdana"/>
              <a:buChar char="➔"/>
            </a:pPr>
            <a:r>
              <a:rPr lang="fr" sz="1600" b="1">
                <a:solidFill>
                  <a:srgbClr val="272526"/>
                </a:solidFill>
                <a:highlight>
                  <a:srgbClr val="FFFFFF"/>
                </a:highlight>
              </a:rPr>
              <a:t>d’autres prix</a:t>
            </a:r>
            <a:endParaRPr sz="1500" b="1">
              <a:solidFill>
                <a:schemeClr val="dk2"/>
              </a:solidFill>
            </a:endParaRPr>
          </a:p>
          <a:p>
            <a:pPr marL="0" marR="0" lvl="0" indent="0" algn="l" rtl="0">
              <a:lnSpc>
                <a:spcPct val="100000"/>
              </a:lnSpc>
              <a:spcBef>
                <a:spcPts val="0"/>
              </a:spcBef>
              <a:spcAft>
                <a:spcPts val="0"/>
              </a:spcAft>
              <a:buNone/>
            </a:pPr>
            <a:endParaRPr sz="1500" b="1">
              <a:solidFill>
                <a:schemeClr val="dk2"/>
              </a:solidFill>
            </a:endParaRPr>
          </a:p>
          <a:p>
            <a:pPr marL="0" marR="0" lvl="0" indent="0" algn="l" rtl="0">
              <a:lnSpc>
                <a:spcPct val="100000"/>
              </a:lnSpc>
              <a:spcBef>
                <a:spcPts val="0"/>
              </a:spcBef>
              <a:spcAft>
                <a:spcPts val="0"/>
              </a:spcAft>
              <a:buNone/>
            </a:pPr>
            <a:endParaRPr sz="1600" b="1">
              <a:latin typeface="Verdana"/>
              <a:ea typeface="Verdana"/>
              <a:cs typeface="Verdana"/>
              <a:sym typeface="Verdana"/>
            </a:endParaRPr>
          </a:p>
          <a:p>
            <a:pPr marL="0" marR="0" lvl="0" indent="0" algn="l" rtl="0">
              <a:lnSpc>
                <a:spcPct val="100000"/>
              </a:lnSpc>
              <a:spcBef>
                <a:spcPts val="0"/>
              </a:spcBef>
              <a:spcAft>
                <a:spcPts val="0"/>
              </a:spcAft>
              <a:buNone/>
            </a:pPr>
            <a:endParaRPr sz="1600" b="1">
              <a:latin typeface="Verdana"/>
              <a:ea typeface="Verdana"/>
              <a:cs typeface="Verdana"/>
              <a:sym typeface="Verdana"/>
            </a:endParaRPr>
          </a:p>
        </p:txBody>
      </p:sp>
      <p:sp>
        <p:nvSpPr>
          <p:cNvPr id="182" name="Google Shape;182;p29"/>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fr"/>
              <a:t>5</a:t>
            </a:fld>
            <a:endParaRPr/>
          </a:p>
        </p:txBody>
      </p:sp>
      <p:sp>
        <p:nvSpPr>
          <p:cNvPr id="183" name="Google Shape;183;p29"/>
          <p:cNvSpPr/>
          <p:nvPr/>
        </p:nvSpPr>
        <p:spPr>
          <a:xfrm>
            <a:off x="2479175" y="752050"/>
            <a:ext cx="3468300" cy="4355700"/>
          </a:xfrm>
          <a:prstGeom prst="roundRect">
            <a:avLst>
              <a:gd name="adj" fmla="val 16667"/>
            </a:avLst>
          </a:prstGeom>
          <a:solidFill>
            <a:srgbClr val="FFF2CC"/>
          </a:solidFill>
          <a:ln w="9525" cap="flat" cmpd="sng">
            <a:solidFill>
              <a:srgbClr val="FFD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9"/>
          <p:cNvSpPr txBox="1"/>
          <p:nvPr/>
        </p:nvSpPr>
        <p:spPr>
          <a:xfrm>
            <a:off x="2497225" y="958175"/>
            <a:ext cx="3374100" cy="3986700"/>
          </a:xfrm>
          <a:prstGeom prst="rect">
            <a:avLst/>
          </a:prstGeom>
          <a:noFill/>
          <a:ln>
            <a:noFill/>
          </a:ln>
        </p:spPr>
        <p:txBody>
          <a:bodyPr spcFirstLastPara="1" wrap="square" lIns="91425" tIns="91425" rIns="91425" bIns="91425" anchor="t" anchorCtr="0">
            <a:spAutoFit/>
          </a:bodyPr>
          <a:lstStyle/>
          <a:p>
            <a:pPr marL="457200" lvl="0" indent="-311150" algn="l" rtl="0">
              <a:lnSpc>
                <a:spcPct val="150000"/>
              </a:lnSpc>
              <a:spcBef>
                <a:spcPts val="0"/>
              </a:spcBef>
              <a:spcAft>
                <a:spcPts val="0"/>
              </a:spcAft>
              <a:buClr>
                <a:schemeClr val="dk2"/>
              </a:buClr>
              <a:buSzPts val="1300"/>
              <a:buChar char="❏"/>
            </a:pPr>
            <a:r>
              <a:rPr lang="fr" sz="1300" b="1">
                <a:solidFill>
                  <a:schemeClr val="dk2"/>
                </a:solidFill>
              </a:rPr>
              <a:t>International Grower Of The Year : Brookdale Treeland Nurseries Ltd, Canada</a:t>
            </a:r>
            <a:endParaRPr sz="1300" b="1">
              <a:solidFill>
                <a:schemeClr val="dk2"/>
              </a:solidFill>
            </a:endParaRPr>
          </a:p>
          <a:p>
            <a:pPr marL="0" lvl="0" indent="0" algn="l" rtl="0">
              <a:lnSpc>
                <a:spcPct val="150000"/>
              </a:lnSpc>
              <a:spcBef>
                <a:spcPts val="0"/>
              </a:spcBef>
              <a:spcAft>
                <a:spcPts val="0"/>
              </a:spcAft>
              <a:buNone/>
            </a:pPr>
            <a:endParaRPr sz="1300" b="1">
              <a:solidFill>
                <a:schemeClr val="dk2"/>
              </a:solidFill>
            </a:endParaRPr>
          </a:p>
          <a:p>
            <a:pPr marL="457200" lvl="0" indent="-311150" algn="l" rtl="0">
              <a:lnSpc>
                <a:spcPct val="150000"/>
              </a:lnSpc>
              <a:spcBef>
                <a:spcPts val="0"/>
              </a:spcBef>
              <a:spcAft>
                <a:spcPts val="0"/>
              </a:spcAft>
              <a:buClr>
                <a:schemeClr val="dk2"/>
              </a:buClr>
              <a:buSzPts val="1300"/>
              <a:buChar char="❏"/>
            </a:pPr>
            <a:r>
              <a:rPr lang="fr" sz="1300" b="1">
                <a:solidFill>
                  <a:schemeClr val="dk2"/>
                </a:solidFill>
              </a:rPr>
              <a:t>Show Your Colours : rose Rosy Bloom Color change</a:t>
            </a:r>
            <a:endParaRPr sz="1300" b="1">
              <a:solidFill>
                <a:schemeClr val="dk2"/>
              </a:solidFill>
            </a:endParaRPr>
          </a:p>
          <a:p>
            <a:pPr marL="0" lvl="0" indent="0" algn="l" rtl="0">
              <a:lnSpc>
                <a:spcPct val="150000"/>
              </a:lnSpc>
              <a:spcBef>
                <a:spcPts val="0"/>
              </a:spcBef>
              <a:spcAft>
                <a:spcPts val="0"/>
              </a:spcAft>
              <a:buNone/>
            </a:pPr>
            <a:endParaRPr sz="1300" b="1">
              <a:solidFill>
                <a:schemeClr val="dk2"/>
              </a:solidFill>
            </a:endParaRPr>
          </a:p>
          <a:p>
            <a:pPr marL="0" lvl="0" indent="0" algn="l" rtl="0">
              <a:lnSpc>
                <a:spcPct val="150000"/>
              </a:lnSpc>
              <a:spcBef>
                <a:spcPts val="0"/>
              </a:spcBef>
              <a:spcAft>
                <a:spcPts val="0"/>
              </a:spcAft>
              <a:buNone/>
            </a:pPr>
            <a:endParaRPr sz="1300" b="1">
              <a:solidFill>
                <a:schemeClr val="dk2"/>
              </a:solidFill>
            </a:endParaRPr>
          </a:p>
          <a:p>
            <a:pPr marL="457200" lvl="0" indent="-311150" algn="l" rtl="0">
              <a:lnSpc>
                <a:spcPct val="150000"/>
              </a:lnSpc>
              <a:spcBef>
                <a:spcPts val="0"/>
              </a:spcBef>
              <a:spcAft>
                <a:spcPts val="0"/>
              </a:spcAft>
              <a:buClr>
                <a:schemeClr val="dk2"/>
              </a:buClr>
              <a:buSzPts val="1300"/>
              <a:buChar char="❏"/>
            </a:pPr>
            <a:r>
              <a:rPr lang="fr" sz="1300" b="1">
                <a:solidFill>
                  <a:schemeClr val="dk2"/>
                </a:solidFill>
              </a:rPr>
              <a:t>IPM Messe-Cup : Tanja Korsak</a:t>
            </a:r>
            <a:endParaRPr sz="1300" b="1">
              <a:solidFill>
                <a:schemeClr val="dk2"/>
              </a:solidFill>
            </a:endParaRPr>
          </a:p>
          <a:p>
            <a:pPr marL="0" marR="0" lvl="0" indent="0" algn="l" rtl="0">
              <a:lnSpc>
                <a:spcPct val="150000"/>
              </a:lnSpc>
              <a:spcBef>
                <a:spcPts val="0"/>
              </a:spcBef>
              <a:spcAft>
                <a:spcPts val="0"/>
              </a:spcAft>
              <a:buNone/>
            </a:pPr>
            <a:endParaRPr sz="1300" b="1">
              <a:solidFill>
                <a:schemeClr val="dk2"/>
              </a:solidFill>
            </a:endParaRPr>
          </a:p>
          <a:p>
            <a:pPr marL="0" marR="0" lvl="0" indent="0" algn="l" rtl="0">
              <a:lnSpc>
                <a:spcPct val="150000"/>
              </a:lnSpc>
              <a:spcBef>
                <a:spcPts val="0"/>
              </a:spcBef>
              <a:spcAft>
                <a:spcPts val="0"/>
              </a:spcAft>
              <a:buNone/>
            </a:pPr>
            <a:endParaRPr sz="1300" b="1">
              <a:solidFill>
                <a:schemeClr val="dk2"/>
              </a:solidFill>
            </a:endParaRPr>
          </a:p>
          <a:p>
            <a:pPr marL="457200" marR="0" lvl="0" indent="-311150" algn="l" rtl="0">
              <a:lnSpc>
                <a:spcPct val="150000"/>
              </a:lnSpc>
              <a:spcBef>
                <a:spcPts val="0"/>
              </a:spcBef>
              <a:spcAft>
                <a:spcPts val="0"/>
              </a:spcAft>
              <a:buClr>
                <a:schemeClr val="dk2"/>
              </a:buClr>
              <a:buSzPts val="1300"/>
              <a:buChar char="❏"/>
            </a:pPr>
            <a:r>
              <a:rPr lang="fr" sz="1300" b="1">
                <a:solidFill>
                  <a:schemeClr val="dk2"/>
                </a:solidFill>
              </a:rPr>
              <a:t>Publikumspreis :  Erysium RYSI TM « Winter Spirit »</a:t>
            </a:r>
            <a:endParaRPr sz="1300" b="1">
              <a:solidFill>
                <a:schemeClr val="dk2"/>
              </a:solidFill>
            </a:endParaRPr>
          </a:p>
        </p:txBody>
      </p:sp>
      <p:pic>
        <p:nvPicPr>
          <p:cNvPr id="185" name="Google Shape;185;p29"/>
          <p:cNvPicPr preferRelativeResize="0"/>
          <p:nvPr/>
        </p:nvPicPr>
        <p:blipFill>
          <a:blip r:embed="rId5">
            <a:alphaModFix/>
          </a:blip>
          <a:stretch>
            <a:fillRect/>
          </a:stretch>
        </p:blipFill>
        <p:spPr>
          <a:xfrm>
            <a:off x="6197050" y="2639315"/>
            <a:ext cx="2057000" cy="2468409"/>
          </a:xfrm>
          <a:prstGeom prst="rect">
            <a:avLst/>
          </a:prstGeom>
          <a:noFill/>
          <a:ln>
            <a:noFill/>
          </a:ln>
        </p:spPr>
      </p:pic>
      <p:pic>
        <p:nvPicPr>
          <p:cNvPr id="186" name="Google Shape;186;p29"/>
          <p:cNvPicPr preferRelativeResize="0"/>
          <p:nvPr/>
        </p:nvPicPr>
        <p:blipFill>
          <a:blip r:embed="rId6">
            <a:alphaModFix/>
          </a:blip>
          <a:stretch>
            <a:fillRect/>
          </a:stretch>
        </p:blipFill>
        <p:spPr>
          <a:xfrm>
            <a:off x="283600" y="1049075"/>
            <a:ext cx="1793601" cy="1793601"/>
          </a:xfrm>
          <a:prstGeom prst="rect">
            <a:avLst/>
          </a:prstGeom>
          <a:noFill/>
          <a:ln>
            <a:noFill/>
          </a:ln>
        </p:spPr>
      </p:pic>
      <p:pic>
        <p:nvPicPr>
          <p:cNvPr id="187" name="Google Shape;187;p29"/>
          <p:cNvPicPr preferRelativeResize="0"/>
          <p:nvPr/>
        </p:nvPicPr>
        <p:blipFill>
          <a:blip r:embed="rId7">
            <a:alphaModFix/>
          </a:blip>
          <a:stretch>
            <a:fillRect/>
          </a:stretch>
        </p:blipFill>
        <p:spPr>
          <a:xfrm>
            <a:off x="154125" y="2918713"/>
            <a:ext cx="2175575" cy="2175575"/>
          </a:xfrm>
          <a:prstGeom prst="rect">
            <a:avLst/>
          </a:prstGeom>
          <a:noFill/>
          <a:ln>
            <a:noFill/>
          </a:ln>
        </p:spPr>
      </p:pic>
      <p:pic>
        <p:nvPicPr>
          <p:cNvPr id="188" name="Google Shape;188;p29"/>
          <p:cNvPicPr preferRelativeResize="0"/>
          <p:nvPr/>
        </p:nvPicPr>
        <p:blipFill>
          <a:blip r:embed="rId8">
            <a:alphaModFix/>
          </a:blip>
          <a:stretch>
            <a:fillRect/>
          </a:stretch>
        </p:blipFill>
        <p:spPr>
          <a:xfrm>
            <a:off x="6173151" y="660875"/>
            <a:ext cx="2867201" cy="1909601"/>
          </a:xfrm>
          <a:prstGeom prst="rect">
            <a:avLst/>
          </a:prstGeom>
          <a:noFill/>
          <a:ln>
            <a:noFill/>
          </a:ln>
        </p:spPr>
      </p:pic>
      <p:pic>
        <p:nvPicPr>
          <p:cNvPr id="2" name="Audio 1">
            <a:hlinkClick r:id="" action="ppaction://media"/>
            <a:extLst>
              <a:ext uri="{FF2B5EF4-FFF2-40B4-BE49-F238E27FC236}">
                <a16:creationId xmlns:a16="http://schemas.microsoft.com/office/drawing/2014/main" id="{7A77A659-E9E4-05DF-0706-8DE9BB7B53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461"/>
    </mc:Choice>
    <mc:Fallback>
      <p:transition spd="slow" advTm="7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Innovation produit</a:t>
            </a:r>
            <a:endParaRPr>
              <a:highlight>
                <a:schemeClr val="accent6"/>
              </a:highlight>
            </a:endParaRPr>
          </a:p>
        </p:txBody>
      </p:sp>
      <p:sp>
        <p:nvSpPr>
          <p:cNvPr id="194" name="Google Shape;194;p30"/>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fr"/>
              <a:t>6</a:t>
            </a:fld>
            <a:endParaRPr/>
          </a:p>
        </p:txBody>
      </p:sp>
      <p:sp>
        <p:nvSpPr>
          <p:cNvPr id="195" name="Google Shape;195;p30"/>
          <p:cNvSpPr txBox="1"/>
          <p:nvPr/>
        </p:nvSpPr>
        <p:spPr>
          <a:xfrm>
            <a:off x="75025" y="665350"/>
            <a:ext cx="89928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2"/>
              </a:buClr>
              <a:buSzPts val="1600"/>
              <a:buFont typeface="Verdana"/>
              <a:buChar char="➔"/>
            </a:pPr>
            <a:r>
              <a:rPr lang="fr" sz="1300" b="1">
                <a:solidFill>
                  <a:schemeClr val="dk2"/>
                </a:solidFill>
                <a:highlight>
                  <a:srgbClr val="FFFFFF"/>
                </a:highlight>
              </a:rPr>
              <a:t>NEZAPAR, une solution sûre et naturelle contre les punaises vertes </a:t>
            </a:r>
            <a:endParaRPr sz="1300" b="1">
              <a:solidFill>
                <a:schemeClr val="dk2"/>
              </a:solidFill>
              <a:highlight>
                <a:srgbClr val="FFFFFF"/>
              </a:highlight>
            </a:endParaRPr>
          </a:p>
        </p:txBody>
      </p:sp>
      <p:pic>
        <p:nvPicPr>
          <p:cNvPr id="196" name="Google Shape;196;p30"/>
          <p:cNvPicPr preferRelativeResize="0"/>
          <p:nvPr/>
        </p:nvPicPr>
        <p:blipFill rotWithShape="1">
          <a:blip r:embed="rId5">
            <a:alphaModFix/>
          </a:blip>
          <a:srcRect/>
          <a:stretch/>
        </p:blipFill>
        <p:spPr>
          <a:xfrm>
            <a:off x="8586706" y="12344"/>
            <a:ext cx="557295" cy="557295"/>
          </a:xfrm>
          <a:prstGeom prst="rect">
            <a:avLst/>
          </a:prstGeom>
          <a:noFill/>
          <a:ln>
            <a:noFill/>
          </a:ln>
        </p:spPr>
      </p:pic>
      <p:grpSp>
        <p:nvGrpSpPr>
          <p:cNvPr id="197" name="Google Shape;197;p30"/>
          <p:cNvGrpSpPr/>
          <p:nvPr/>
        </p:nvGrpSpPr>
        <p:grpSpPr>
          <a:xfrm>
            <a:off x="434725" y="1462447"/>
            <a:ext cx="5167263" cy="3696880"/>
            <a:chOff x="76234" y="3140111"/>
            <a:chExt cx="8992800" cy="2221149"/>
          </a:xfrm>
        </p:grpSpPr>
        <p:sp>
          <p:nvSpPr>
            <p:cNvPr id="198" name="Google Shape;198;p30"/>
            <p:cNvSpPr/>
            <p:nvPr/>
          </p:nvSpPr>
          <p:spPr>
            <a:xfrm>
              <a:off x="76234" y="3140111"/>
              <a:ext cx="8992800" cy="2190300"/>
            </a:xfrm>
            <a:prstGeom prst="roundRect">
              <a:avLst>
                <a:gd name="adj" fmla="val 16667"/>
              </a:avLst>
            </a:prstGeom>
            <a:solidFill>
              <a:srgbClr val="FFF2CC"/>
            </a:solidFill>
            <a:ln w="9525" cap="flat" cmpd="sng">
              <a:solidFill>
                <a:srgbClr val="FFD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30"/>
            <p:cNvSpPr txBox="1"/>
            <p:nvPr/>
          </p:nvSpPr>
          <p:spPr>
            <a:xfrm>
              <a:off x="387233" y="3308360"/>
              <a:ext cx="8552700" cy="20529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Verdana"/>
                <a:buChar char="❏"/>
              </a:pPr>
              <a:r>
                <a:rPr lang="fr">
                  <a:latin typeface="Verdana"/>
                  <a:ea typeface="Verdana"/>
                  <a:cs typeface="Verdana"/>
                  <a:sym typeface="Verdana"/>
                </a:rPr>
                <a:t>Seul produit naturel efficace contre Nezara </a:t>
              </a:r>
              <a:endParaRPr>
                <a:latin typeface="Verdana"/>
                <a:ea typeface="Verdana"/>
                <a:cs typeface="Verdana"/>
                <a:sym typeface="Verdana"/>
              </a:endParaRPr>
            </a:p>
            <a:p>
              <a:pPr marL="457200" lvl="0" indent="0" algn="l" rtl="0">
                <a:spcBef>
                  <a:spcPts val="0"/>
                </a:spcBef>
                <a:spcAft>
                  <a:spcPts val="0"/>
                </a:spcAft>
                <a:buNone/>
              </a:pPr>
              <a:r>
                <a:rPr lang="fr">
                  <a:latin typeface="Verdana"/>
                  <a:ea typeface="Verdana"/>
                  <a:cs typeface="Verdana"/>
                  <a:sym typeface="Verdana"/>
                </a:rPr>
                <a:t>Viridula (punaise polyphage des légumes )</a:t>
              </a:r>
              <a:endParaRPr>
                <a:latin typeface="Verdana"/>
                <a:ea typeface="Verdana"/>
                <a:cs typeface="Verdana"/>
                <a:sym typeface="Verdana"/>
              </a:endParaRPr>
            </a:p>
            <a:p>
              <a:pPr marL="457200" lvl="0" indent="0" algn="l" rtl="0">
                <a:spcBef>
                  <a:spcPts val="0"/>
                </a:spcBef>
                <a:spcAft>
                  <a:spcPts val="0"/>
                </a:spcAft>
                <a:buNone/>
              </a:pPr>
              <a:endParaRPr>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fr">
                  <a:latin typeface="Verdana"/>
                  <a:ea typeface="Verdana"/>
                  <a:cs typeface="Verdana"/>
                  <a:sym typeface="Verdana"/>
                </a:rPr>
                <a:t>Eclosion des oeufs au bout d’une semaine après la mise en place</a:t>
              </a:r>
              <a:endParaRPr>
                <a:latin typeface="Verdana"/>
                <a:ea typeface="Verdana"/>
                <a:cs typeface="Verdana"/>
                <a:sym typeface="Verdana"/>
              </a:endParaRPr>
            </a:p>
            <a:p>
              <a:pPr marL="457200" lvl="0" indent="0" algn="l" rtl="0">
                <a:spcBef>
                  <a:spcPts val="0"/>
                </a:spcBef>
                <a:spcAft>
                  <a:spcPts val="0"/>
                </a:spcAft>
                <a:buNone/>
              </a:pPr>
              <a:endParaRPr>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a:p>
              <a:pPr marL="457200" lvl="0" indent="-317500" algn="l" rtl="0">
                <a:spcBef>
                  <a:spcPts val="0"/>
                </a:spcBef>
                <a:spcAft>
                  <a:spcPts val="0"/>
                </a:spcAft>
                <a:buSzPts val="1400"/>
                <a:buFont typeface="Verdana"/>
                <a:buChar char="❏"/>
              </a:pPr>
              <a:r>
                <a:rPr lang="fr">
                  <a:solidFill>
                    <a:schemeClr val="dk2"/>
                  </a:solidFill>
                  <a:latin typeface="Verdana"/>
                  <a:ea typeface="Verdana"/>
                  <a:cs typeface="Verdana"/>
                  <a:sym typeface="Verdana"/>
                </a:rPr>
                <a:t>Taux de parasitisme moyen 90 %</a:t>
              </a:r>
              <a:endParaRPr>
                <a:latin typeface="Verdana"/>
                <a:ea typeface="Verdana"/>
                <a:cs typeface="Verdana"/>
                <a:sym typeface="Verdana"/>
              </a:endParaRPr>
            </a:p>
            <a:p>
              <a:pPr marL="0" lvl="0" indent="0" algn="l" rtl="0">
                <a:spcBef>
                  <a:spcPts val="0"/>
                </a:spcBef>
                <a:spcAft>
                  <a:spcPts val="0"/>
                </a:spcAft>
                <a:buNone/>
              </a:pPr>
              <a:endParaRPr>
                <a:latin typeface="Verdana"/>
                <a:ea typeface="Verdana"/>
                <a:cs typeface="Verdana"/>
                <a:sym typeface="Verdana"/>
              </a:endParaRPr>
            </a:p>
            <a:p>
              <a:pPr marL="457200" lvl="0" indent="0" algn="l" rtl="0">
                <a:spcBef>
                  <a:spcPts val="0"/>
                </a:spcBef>
                <a:spcAft>
                  <a:spcPts val="0"/>
                </a:spcAft>
                <a:buNone/>
              </a:pPr>
              <a:endParaRPr>
                <a:latin typeface="Verdana"/>
                <a:ea typeface="Verdana"/>
                <a:cs typeface="Verdana"/>
                <a:sym typeface="Verdana"/>
              </a:endParaRPr>
            </a:p>
            <a:p>
              <a:pPr marL="457200" lvl="0" indent="-317500" algn="l" rtl="0">
                <a:spcBef>
                  <a:spcPts val="0"/>
                </a:spcBef>
                <a:spcAft>
                  <a:spcPts val="0"/>
                </a:spcAft>
                <a:buClr>
                  <a:schemeClr val="dk2"/>
                </a:buClr>
                <a:buSzPts val="1400"/>
                <a:buFont typeface="Verdana"/>
                <a:buChar char="❏"/>
              </a:pPr>
              <a:r>
                <a:rPr lang="fr">
                  <a:solidFill>
                    <a:schemeClr val="dk2"/>
                  </a:solidFill>
                  <a:latin typeface="Verdana"/>
                  <a:ea typeface="Verdana"/>
                  <a:cs typeface="Verdana"/>
                  <a:sym typeface="Verdana"/>
                </a:rPr>
                <a:t>100% des oeufs parasités passent d’une couleur crème au noir après 10 à 12 jours</a:t>
              </a:r>
              <a:endParaRPr>
                <a:latin typeface="Verdana"/>
                <a:ea typeface="Verdana"/>
                <a:cs typeface="Verdana"/>
                <a:sym typeface="Verdana"/>
              </a:endParaRPr>
            </a:p>
            <a:p>
              <a:pPr marL="457200" lvl="0" indent="0" algn="l" rtl="0">
                <a:spcBef>
                  <a:spcPts val="0"/>
                </a:spcBef>
                <a:spcAft>
                  <a:spcPts val="0"/>
                </a:spcAft>
                <a:buNone/>
              </a:pPr>
              <a:endParaRPr>
                <a:latin typeface="Verdana"/>
                <a:ea typeface="Verdana"/>
                <a:cs typeface="Verdana"/>
                <a:sym typeface="Verdana"/>
              </a:endParaRPr>
            </a:p>
            <a:p>
              <a:pPr marL="457200" lvl="0" indent="0" algn="l" rtl="0">
                <a:spcBef>
                  <a:spcPts val="0"/>
                </a:spcBef>
                <a:spcAft>
                  <a:spcPts val="0"/>
                </a:spcAft>
                <a:buNone/>
              </a:pPr>
              <a:endParaRPr>
                <a:latin typeface="Verdana"/>
                <a:ea typeface="Verdana"/>
                <a:cs typeface="Verdana"/>
                <a:sym typeface="Verdana"/>
              </a:endParaRPr>
            </a:p>
          </p:txBody>
        </p:sp>
      </p:grpSp>
      <p:pic>
        <p:nvPicPr>
          <p:cNvPr id="200" name="Google Shape;200;p30"/>
          <p:cNvPicPr preferRelativeResize="0"/>
          <p:nvPr/>
        </p:nvPicPr>
        <p:blipFill>
          <a:blip r:embed="rId6">
            <a:alphaModFix/>
          </a:blip>
          <a:stretch>
            <a:fillRect/>
          </a:stretch>
        </p:blipFill>
        <p:spPr>
          <a:xfrm>
            <a:off x="5676450" y="1545750"/>
            <a:ext cx="3467549" cy="3024300"/>
          </a:xfrm>
          <a:prstGeom prst="rect">
            <a:avLst/>
          </a:prstGeom>
          <a:noFill/>
          <a:ln>
            <a:noFill/>
          </a:ln>
        </p:spPr>
      </p:pic>
      <p:sp>
        <p:nvSpPr>
          <p:cNvPr id="201" name="Google Shape;201;p30"/>
          <p:cNvSpPr txBox="1"/>
          <p:nvPr/>
        </p:nvSpPr>
        <p:spPr>
          <a:xfrm>
            <a:off x="706450" y="4718775"/>
            <a:ext cx="7880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u="sng">
                <a:solidFill>
                  <a:schemeClr val="hlink"/>
                </a:solidFill>
                <a:hlinkClick r:id="rId7"/>
              </a:rPr>
              <a:t>Bonjour Nezapar, au revoir les punaises verte! | Koppert France</a:t>
            </a:r>
            <a:r>
              <a:rPr lang="fr" sz="900" b="1">
                <a:latin typeface="Verdana"/>
                <a:ea typeface="Verdana"/>
                <a:cs typeface="Verdana"/>
                <a:sym typeface="Verdana"/>
              </a:rPr>
              <a:t>                                      Source : </a:t>
            </a:r>
            <a:r>
              <a:rPr lang="fr" sz="900" b="1"/>
              <a:t>Koppert France</a:t>
            </a:r>
            <a:endParaRPr sz="900" b="1">
              <a:latin typeface="Verdana"/>
              <a:ea typeface="Verdana"/>
              <a:cs typeface="Verdana"/>
              <a:sym typeface="Verdana"/>
            </a:endParaRPr>
          </a:p>
        </p:txBody>
      </p:sp>
      <p:pic>
        <p:nvPicPr>
          <p:cNvPr id="2" name="Audio 1">
            <a:hlinkClick r:id="" action="ppaction://media"/>
            <a:extLst>
              <a:ext uri="{FF2B5EF4-FFF2-40B4-BE49-F238E27FC236}">
                <a16:creationId xmlns:a16="http://schemas.microsoft.com/office/drawing/2014/main" id="{8B178B6B-F318-21FD-F668-8F161FE834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5209"/>
    </mc:Choice>
    <mc:Fallback>
      <p:transition spd="slow" advTm="135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Innovation produit</a:t>
            </a:r>
            <a:endParaRPr>
              <a:highlight>
                <a:schemeClr val="accent6"/>
              </a:highlight>
            </a:endParaRPr>
          </a:p>
        </p:txBody>
      </p:sp>
      <p:sp>
        <p:nvSpPr>
          <p:cNvPr id="207" name="Google Shape;207;p31"/>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fr"/>
              <a:t>7</a:t>
            </a:fld>
            <a:endParaRPr/>
          </a:p>
        </p:txBody>
      </p:sp>
      <p:sp>
        <p:nvSpPr>
          <p:cNvPr id="208" name="Google Shape;208;p31"/>
          <p:cNvSpPr txBox="1"/>
          <p:nvPr/>
        </p:nvSpPr>
        <p:spPr>
          <a:xfrm>
            <a:off x="75025" y="665350"/>
            <a:ext cx="8992800" cy="4311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rgbClr val="222222"/>
              </a:buClr>
              <a:buSzPts val="1600"/>
              <a:buFont typeface="Verdana"/>
              <a:buChar char="➔"/>
            </a:pPr>
            <a:r>
              <a:rPr lang="fr" sz="1300" b="1">
                <a:solidFill>
                  <a:schemeClr val="dk2"/>
                </a:solidFill>
                <a:highlight>
                  <a:srgbClr val="FFFFFF"/>
                </a:highlight>
              </a:rPr>
              <a:t>Application du produit</a:t>
            </a:r>
            <a:endParaRPr/>
          </a:p>
        </p:txBody>
      </p:sp>
      <p:pic>
        <p:nvPicPr>
          <p:cNvPr id="209" name="Google Shape;209;p31"/>
          <p:cNvPicPr preferRelativeResize="0"/>
          <p:nvPr/>
        </p:nvPicPr>
        <p:blipFill rotWithShape="1">
          <a:blip r:embed="rId5">
            <a:alphaModFix/>
          </a:blip>
          <a:srcRect/>
          <a:stretch/>
        </p:blipFill>
        <p:spPr>
          <a:xfrm>
            <a:off x="8586706" y="12344"/>
            <a:ext cx="557295" cy="557295"/>
          </a:xfrm>
          <a:prstGeom prst="rect">
            <a:avLst/>
          </a:prstGeom>
          <a:noFill/>
          <a:ln>
            <a:noFill/>
          </a:ln>
        </p:spPr>
      </p:pic>
      <p:pic>
        <p:nvPicPr>
          <p:cNvPr id="210" name="Google Shape;210;p31"/>
          <p:cNvPicPr preferRelativeResize="0"/>
          <p:nvPr/>
        </p:nvPicPr>
        <p:blipFill>
          <a:blip r:embed="rId6">
            <a:alphaModFix/>
          </a:blip>
          <a:stretch>
            <a:fillRect/>
          </a:stretch>
        </p:blipFill>
        <p:spPr>
          <a:xfrm>
            <a:off x="6777175" y="869638"/>
            <a:ext cx="1809525" cy="3590328"/>
          </a:xfrm>
          <a:prstGeom prst="rect">
            <a:avLst/>
          </a:prstGeom>
          <a:noFill/>
          <a:ln>
            <a:noFill/>
          </a:ln>
        </p:spPr>
      </p:pic>
      <p:sp>
        <p:nvSpPr>
          <p:cNvPr id="211" name="Google Shape;211;p31"/>
          <p:cNvSpPr/>
          <p:nvPr/>
        </p:nvSpPr>
        <p:spPr>
          <a:xfrm>
            <a:off x="384225" y="1081125"/>
            <a:ext cx="6209400" cy="40623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Clr>
                <a:schemeClr val="dk2"/>
              </a:buClr>
              <a:buSzPts val="1400"/>
              <a:buFont typeface="Verdana"/>
              <a:buChar char="❏"/>
            </a:pPr>
            <a:r>
              <a:rPr lang="fr">
                <a:solidFill>
                  <a:schemeClr val="dk2"/>
                </a:solidFill>
                <a:latin typeface="Verdana"/>
                <a:ea typeface="Verdana"/>
                <a:cs typeface="Verdana"/>
                <a:sym typeface="Verdana"/>
              </a:rPr>
              <a:t>Disponible dans un flacon en carton de 90 ml</a:t>
            </a:r>
            <a:endParaRPr>
              <a:solidFill>
                <a:schemeClr val="dk2"/>
              </a:solidFill>
              <a:latin typeface="Verdana"/>
              <a:ea typeface="Verdana"/>
              <a:cs typeface="Verdana"/>
              <a:sym typeface="Verdana"/>
            </a:endParaRPr>
          </a:p>
          <a:p>
            <a:pPr marL="0" lvl="0" indent="0" algn="l" rtl="0">
              <a:spcBef>
                <a:spcPts val="0"/>
              </a:spcBef>
              <a:spcAft>
                <a:spcPts val="0"/>
              </a:spcAft>
              <a:buClr>
                <a:schemeClr val="dk2"/>
              </a:buClr>
              <a:buSzPts val="1100"/>
              <a:buFont typeface="Arial"/>
              <a:buNone/>
            </a:pPr>
            <a:endParaRPr>
              <a:solidFill>
                <a:schemeClr val="dk2"/>
              </a:solidFill>
              <a:latin typeface="Verdana"/>
              <a:ea typeface="Verdana"/>
              <a:cs typeface="Verdana"/>
              <a:sym typeface="Verdana"/>
            </a:endParaRPr>
          </a:p>
          <a:p>
            <a:pPr marL="457200" lvl="0" indent="-317500" algn="l" rtl="0">
              <a:spcBef>
                <a:spcPts val="0"/>
              </a:spcBef>
              <a:spcAft>
                <a:spcPts val="0"/>
              </a:spcAft>
              <a:buClr>
                <a:schemeClr val="dk2"/>
              </a:buClr>
              <a:buSzPts val="1400"/>
              <a:buFont typeface="Verdana"/>
              <a:buChar char="❏"/>
            </a:pPr>
            <a:r>
              <a:rPr lang="fr">
                <a:solidFill>
                  <a:schemeClr val="dk2"/>
                </a:solidFill>
                <a:latin typeface="Verdana"/>
                <a:ea typeface="Verdana"/>
                <a:cs typeface="Verdana"/>
                <a:sym typeface="Verdana"/>
              </a:rPr>
              <a:t>5000 oeufs de punaises parasités/ falcon</a:t>
            </a:r>
            <a:endParaRPr>
              <a:solidFill>
                <a:schemeClr val="dk2"/>
              </a:solidFill>
              <a:latin typeface="Verdana"/>
              <a:ea typeface="Verdana"/>
              <a:cs typeface="Verdana"/>
              <a:sym typeface="Verdana"/>
            </a:endParaRPr>
          </a:p>
          <a:p>
            <a:pPr marL="457200" lvl="0" indent="0" algn="l" rtl="0">
              <a:spcBef>
                <a:spcPts val="0"/>
              </a:spcBef>
              <a:spcAft>
                <a:spcPts val="0"/>
              </a:spcAft>
              <a:buClr>
                <a:schemeClr val="dk2"/>
              </a:buClr>
              <a:buSzPts val="1100"/>
              <a:buFont typeface="Arial"/>
              <a:buNone/>
            </a:pPr>
            <a:endParaRPr>
              <a:solidFill>
                <a:schemeClr val="dk2"/>
              </a:solidFill>
              <a:latin typeface="Verdana"/>
              <a:ea typeface="Verdana"/>
              <a:cs typeface="Verdana"/>
              <a:sym typeface="Verdana"/>
            </a:endParaRPr>
          </a:p>
          <a:p>
            <a:pPr marL="457200" lvl="0" indent="-317500" algn="l" rtl="0">
              <a:spcBef>
                <a:spcPts val="0"/>
              </a:spcBef>
              <a:spcAft>
                <a:spcPts val="0"/>
              </a:spcAft>
              <a:buClr>
                <a:schemeClr val="dk2"/>
              </a:buClr>
              <a:buSzPts val="1400"/>
              <a:buFont typeface="Verdana"/>
              <a:buChar char="❏"/>
            </a:pPr>
            <a:r>
              <a:rPr lang="fr">
                <a:solidFill>
                  <a:schemeClr val="dk2"/>
                </a:solidFill>
                <a:latin typeface="Verdana"/>
                <a:ea typeface="Verdana"/>
                <a:cs typeface="Verdana"/>
                <a:sym typeface="Verdana"/>
              </a:rPr>
              <a:t>Saupoudrer les oeufs dans des boîtes en carton, puis disposer dans la parcelle</a:t>
            </a:r>
            <a:endParaRPr>
              <a:solidFill>
                <a:schemeClr val="dk2"/>
              </a:solidFill>
              <a:latin typeface="Verdana"/>
              <a:ea typeface="Verdana"/>
              <a:cs typeface="Verdana"/>
              <a:sym typeface="Verdana"/>
            </a:endParaRPr>
          </a:p>
          <a:p>
            <a:pPr marL="914400" lvl="0" indent="0" algn="l" rtl="0">
              <a:spcBef>
                <a:spcPts val="0"/>
              </a:spcBef>
              <a:spcAft>
                <a:spcPts val="0"/>
              </a:spcAft>
              <a:buClr>
                <a:schemeClr val="dk2"/>
              </a:buClr>
              <a:buSzPts val="1100"/>
              <a:buFont typeface="Arial"/>
              <a:buNone/>
            </a:pPr>
            <a:endParaRPr>
              <a:solidFill>
                <a:schemeClr val="dk2"/>
              </a:solidFill>
              <a:latin typeface="Verdana"/>
              <a:ea typeface="Verdana"/>
              <a:cs typeface="Verdana"/>
              <a:sym typeface="Verdana"/>
            </a:endParaRPr>
          </a:p>
          <a:p>
            <a:pPr marL="457200" lvl="0" indent="-317500" algn="l" rtl="0">
              <a:spcBef>
                <a:spcPts val="0"/>
              </a:spcBef>
              <a:spcAft>
                <a:spcPts val="0"/>
              </a:spcAft>
              <a:buClr>
                <a:schemeClr val="dk2"/>
              </a:buClr>
              <a:buSzPts val="1400"/>
              <a:buFont typeface="Verdana"/>
              <a:buChar char="❏"/>
            </a:pPr>
            <a:r>
              <a:rPr lang="fr">
                <a:solidFill>
                  <a:schemeClr val="dk2"/>
                </a:solidFill>
                <a:latin typeface="Verdana"/>
                <a:ea typeface="Verdana"/>
                <a:cs typeface="Verdana"/>
                <a:sym typeface="Verdana"/>
              </a:rPr>
              <a:t>Action visible au bout d’une semaine après introduction en culture</a:t>
            </a:r>
            <a:endParaRPr>
              <a:solidFill>
                <a:schemeClr val="dk2"/>
              </a:solidFill>
              <a:latin typeface="Verdana"/>
              <a:ea typeface="Verdana"/>
              <a:cs typeface="Verdana"/>
              <a:sym typeface="Verdana"/>
            </a:endParaRPr>
          </a:p>
          <a:p>
            <a:pPr marL="0" lvl="0" indent="0" algn="l" rtl="0">
              <a:spcBef>
                <a:spcPts val="0"/>
              </a:spcBef>
              <a:spcAft>
                <a:spcPts val="0"/>
              </a:spcAft>
              <a:buNone/>
            </a:pPr>
            <a:endParaRPr>
              <a:solidFill>
                <a:schemeClr val="dk2"/>
              </a:solidFill>
              <a:latin typeface="Verdana"/>
              <a:ea typeface="Verdana"/>
              <a:cs typeface="Verdana"/>
              <a:sym typeface="Verdana"/>
            </a:endParaRPr>
          </a:p>
          <a:p>
            <a:pPr marL="0" lvl="0" indent="0" algn="l" rtl="0">
              <a:spcBef>
                <a:spcPts val="0"/>
              </a:spcBef>
              <a:spcAft>
                <a:spcPts val="0"/>
              </a:spcAft>
              <a:buNone/>
            </a:pPr>
            <a:endParaRPr>
              <a:solidFill>
                <a:schemeClr val="dk2"/>
              </a:solidFill>
              <a:latin typeface="Verdana"/>
              <a:ea typeface="Verdana"/>
              <a:cs typeface="Verdana"/>
              <a:sym typeface="Verdana"/>
            </a:endParaRPr>
          </a:p>
          <a:p>
            <a:pPr marL="0" lvl="0" indent="0" algn="l" rtl="0">
              <a:spcBef>
                <a:spcPts val="0"/>
              </a:spcBef>
              <a:spcAft>
                <a:spcPts val="0"/>
              </a:spcAft>
              <a:buNone/>
            </a:pPr>
            <a:endParaRPr/>
          </a:p>
        </p:txBody>
      </p:sp>
      <p:sp>
        <p:nvSpPr>
          <p:cNvPr id="212" name="Google Shape;212;p31"/>
          <p:cNvSpPr txBox="1"/>
          <p:nvPr/>
        </p:nvSpPr>
        <p:spPr>
          <a:xfrm>
            <a:off x="289625" y="1081125"/>
            <a:ext cx="49158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a:latin typeface="Verdana"/>
              <a:ea typeface="Verdana"/>
              <a:cs typeface="Verdana"/>
              <a:sym typeface="Verdana"/>
            </a:endParaRPr>
          </a:p>
        </p:txBody>
      </p:sp>
      <p:sp>
        <p:nvSpPr>
          <p:cNvPr id="213" name="Google Shape;213;p31"/>
          <p:cNvSpPr txBox="1"/>
          <p:nvPr/>
        </p:nvSpPr>
        <p:spPr>
          <a:xfrm>
            <a:off x="442025" y="1233525"/>
            <a:ext cx="49158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a:latin typeface="Verdana"/>
              <a:ea typeface="Verdana"/>
              <a:cs typeface="Verdana"/>
              <a:sym typeface="Verdana"/>
            </a:endParaRPr>
          </a:p>
        </p:txBody>
      </p:sp>
      <p:sp>
        <p:nvSpPr>
          <p:cNvPr id="214" name="Google Shape;214;p31"/>
          <p:cNvSpPr txBox="1"/>
          <p:nvPr/>
        </p:nvSpPr>
        <p:spPr>
          <a:xfrm>
            <a:off x="1388125" y="4718775"/>
            <a:ext cx="7198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u="sng">
                <a:solidFill>
                  <a:schemeClr val="hlink"/>
                </a:solidFill>
                <a:hlinkClick r:id="rId7"/>
              </a:rPr>
              <a:t>Bonjour Nezapar, au revoir les punaises verte! | Koppert France</a:t>
            </a:r>
            <a:r>
              <a:rPr lang="fr" sz="900" b="1">
                <a:latin typeface="Verdana"/>
                <a:ea typeface="Verdana"/>
                <a:cs typeface="Verdana"/>
                <a:sym typeface="Verdana"/>
              </a:rPr>
              <a:t>                                 Source : </a:t>
            </a:r>
            <a:r>
              <a:rPr lang="fr" sz="900" b="1"/>
              <a:t>Koppert France</a:t>
            </a:r>
            <a:endParaRPr sz="900" b="1">
              <a:latin typeface="Verdana"/>
              <a:ea typeface="Verdana"/>
              <a:cs typeface="Verdana"/>
              <a:sym typeface="Verdana"/>
            </a:endParaRPr>
          </a:p>
        </p:txBody>
      </p:sp>
      <p:pic>
        <p:nvPicPr>
          <p:cNvPr id="2" name="Audio 1">
            <a:hlinkClick r:id="" action="ppaction://media"/>
            <a:extLst>
              <a:ext uri="{FF2B5EF4-FFF2-40B4-BE49-F238E27FC236}">
                <a16:creationId xmlns:a16="http://schemas.microsoft.com/office/drawing/2014/main" id="{427CFD66-EFBC-877E-63F1-6F23598878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083"/>
    </mc:Choice>
    <mc:Fallback>
      <p:transition spd="slow" advTm="36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Conjoncture économique </a:t>
            </a:r>
            <a:endParaRPr>
              <a:highlight>
                <a:schemeClr val="accent6"/>
              </a:highlight>
            </a:endParaRPr>
          </a:p>
        </p:txBody>
      </p:sp>
      <p:sp>
        <p:nvSpPr>
          <p:cNvPr id="220" name="Google Shape;220;p32"/>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fr"/>
              <a:t>8</a:t>
            </a:fld>
            <a:endParaRPr/>
          </a:p>
        </p:txBody>
      </p:sp>
      <p:sp>
        <p:nvSpPr>
          <p:cNvPr id="221" name="Google Shape;221;p32"/>
          <p:cNvSpPr txBox="1"/>
          <p:nvPr/>
        </p:nvSpPr>
        <p:spPr>
          <a:xfrm>
            <a:off x="6938350" y="1479350"/>
            <a:ext cx="1933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222" name="Google Shape;222;p32"/>
          <p:cNvPicPr preferRelativeResize="0"/>
          <p:nvPr/>
        </p:nvPicPr>
        <p:blipFill rotWithShape="1">
          <a:blip r:embed="rId5">
            <a:alphaModFix/>
          </a:blip>
          <a:srcRect/>
          <a:stretch/>
        </p:blipFill>
        <p:spPr>
          <a:xfrm>
            <a:off x="8534677" y="-1"/>
            <a:ext cx="572722" cy="572700"/>
          </a:xfrm>
          <a:prstGeom prst="rect">
            <a:avLst/>
          </a:prstGeom>
          <a:noFill/>
          <a:ln>
            <a:noFill/>
          </a:ln>
        </p:spPr>
      </p:pic>
      <p:sp>
        <p:nvSpPr>
          <p:cNvPr id="223" name="Google Shape;223;p32"/>
          <p:cNvSpPr/>
          <p:nvPr/>
        </p:nvSpPr>
        <p:spPr>
          <a:xfrm>
            <a:off x="5612400" y="1034409"/>
            <a:ext cx="9144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24" name="Google Shape;224;p32"/>
          <p:cNvGrpSpPr/>
          <p:nvPr/>
        </p:nvGrpSpPr>
        <p:grpSpPr>
          <a:xfrm>
            <a:off x="429598" y="1030314"/>
            <a:ext cx="3899531" cy="3871215"/>
            <a:chOff x="-1142016" y="1173725"/>
            <a:chExt cx="3714900" cy="3782700"/>
          </a:xfrm>
        </p:grpSpPr>
        <p:sp>
          <p:nvSpPr>
            <p:cNvPr id="225" name="Google Shape;225;p32"/>
            <p:cNvSpPr/>
            <p:nvPr/>
          </p:nvSpPr>
          <p:spPr>
            <a:xfrm>
              <a:off x="-1142016" y="1173725"/>
              <a:ext cx="3714900" cy="3782700"/>
            </a:xfrm>
            <a:prstGeom prst="roundRect">
              <a:avLst>
                <a:gd name="adj" fmla="val 16667"/>
              </a:avLst>
            </a:prstGeom>
            <a:solidFill>
              <a:srgbClr val="FFF2CC"/>
            </a:solidFill>
            <a:ln w="9525" cap="flat" cmpd="sng">
              <a:solidFill>
                <a:srgbClr val="FFD6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226" name="Google Shape;226;p32"/>
            <p:cNvSpPr txBox="1"/>
            <p:nvPr/>
          </p:nvSpPr>
          <p:spPr>
            <a:xfrm>
              <a:off x="-1046632" y="1209275"/>
              <a:ext cx="3524100" cy="36123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SzPts val="1400"/>
                <a:buFont typeface="Verdana"/>
                <a:buChar char="❏"/>
              </a:pPr>
              <a:r>
                <a:rPr lang="fr">
                  <a:latin typeface="Verdana"/>
                  <a:ea typeface="Verdana"/>
                  <a:cs typeface="Verdana"/>
                  <a:sym typeface="Verdana"/>
                </a:rPr>
                <a:t>2018 : interdiction européenne</a:t>
              </a:r>
              <a:endParaRPr>
                <a:latin typeface="Verdana"/>
                <a:ea typeface="Verdana"/>
                <a:cs typeface="Verdana"/>
                <a:sym typeface="Verdana"/>
              </a:endParaRPr>
            </a:p>
            <a:p>
              <a:pPr marL="0" marR="0" lvl="0" indent="0" algn="l" rtl="0">
                <a:lnSpc>
                  <a:spcPct val="100000"/>
                </a:lnSpc>
                <a:spcBef>
                  <a:spcPts val="0"/>
                </a:spcBef>
                <a:spcAft>
                  <a:spcPts val="0"/>
                </a:spcAft>
                <a:buNone/>
              </a:pPr>
              <a:endParaRPr>
                <a:latin typeface="Verdana"/>
                <a:ea typeface="Verdana"/>
                <a:cs typeface="Verdana"/>
                <a:sym typeface="Verdana"/>
              </a:endParaRPr>
            </a:p>
            <a:p>
              <a:pPr marL="457200" marR="0" lvl="0" indent="-317500" algn="l" rtl="0">
                <a:lnSpc>
                  <a:spcPct val="100000"/>
                </a:lnSpc>
                <a:spcBef>
                  <a:spcPts val="0"/>
                </a:spcBef>
                <a:spcAft>
                  <a:spcPts val="0"/>
                </a:spcAft>
                <a:buSzPts val="1400"/>
                <a:buFont typeface="Verdana"/>
                <a:buChar char="❏"/>
              </a:pPr>
              <a:r>
                <a:rPr lang="fr">
                  <a:latin typeface="Verdana"/>
                  <a:ea typeface="Verdana"/>
                  <a:cs typeface="Verdana"/>
                  <a:sym typeface="Verdana"/>
                </a:rPr>
                <a:t>2019 : pas de problème</a:t>
              </a:r>
              <a:endParaRPr>
                <a:latin typeface="Verdana"/>
                <a:ea typeface="Verdana"/>
                <a:cs typeface="Verdana"/>
                <a:sym typeface="Verdana"/>
              </a:endParaRPr>
            </a:p>
            <a:p>
              <a:pPr marL="0" marR="0" lvl="0" indent="0" algn="l" rtl="0">
                <a:lnSpc>
                  <a:spcPct val="100000"/>
                </a:lnSpc>
                <a:spcBef>
                  <a:spcPts val="0"/>
                </a:spcBef>
                <a:spcAft>
                  <a:spcPts val="0"/>
                </a:spcAft>
                <a:buNone/>
              </a:pPr>
              <a:endParaRPr>
                <a:latin typeface="Verdana"/>
                <a:ea typeface="Verdana"/>
                <a:cs typeface="Verdana"/>
                <a:sym typeface="Verdana"/>
              </a:endParaRPr>
            </a:p>
            <a:p>
              <a:pPr marL="457200" marR="0" lvl="0" indent="-317500" algn="l" rtl="0">
                <a:lnSpc>
                  <a:spcPct val="100000"/>
                </a:lnSpc>
                <a:spcBef>
                  <a:spcPts val="0"/>
                </a:spcBef>
                <a:spcAft>
                  <a:spcPts val="0"/>
                </a:spcAft>
                <a:buSzPts val="1400"/>
                <a:buFont typeface="Verdana"/>
                <a:buChar char="❏"/>
              </a:pPr>
              <a:r>
                <a:rPr lang="fr">
                  <a:latin typeface="Verdana"/>
                  <a:ea typeface="Verdana"/>
                  <a:cs typeface="Verdana"/>
                  <a:sym typeface="Verdana"/>
                </a:rPr>
                <a:t>2020 : année à pucerons, les rendements ont chuté de 30%</a:t>
              </a:r>
              <a:endParaRPr>
                <a:latin typeface="Verdana"/>
                <a:ea typeface="Verdana"/>
                <a:cs typeface="Verdana"/>
                <a:sym typeface="Verdana"/>
              </a:endParaRPr>
            </a:p>
            <a:p>
              <a:pPr marL="0" marR="0" lvl="0" indent="0" algn="l" rtl="0">
                <a:lnSpc>
                  <a:spcPct val="100000"/>
                </a:lnSpc>
                <a:spcBef>
                  <a:spcPts val="0"/>
                </a:spcBef>
                <a:spcAft>
                  <a:spcPts val="0"/>
                </a:spcAft>
                <a:buNone/>
              </a:pPr>
              <a:endParaRPr>
                <a:latin typeface="Verdana"/>
                <a:ea typeface="Verdana"/>
                <a:cs typeface="Verdana"/>
                <a:sym typeface="Verdana"/>
              </a:endParaRPr>
            </a:p>
            <a:p>
              <a:pPr marL="457200" marR="0" lvl="0" indent="-317500" algn="l" rtl="0">
                <a:lnSpc>
                  <a:spcPct val="100000"/>
                </a:lnSpc>
                <a:spcBef>
                  <a:spcPts val="0"/>
                </a:spcBef>
                <a:spcAft>
                  <a:spcPts val="0"/>
                </a:spcAft>
                <a:buSzPts val="1400"/>
                <a:buFont typeface="Verdana"/>
                <a:buChar char="❏"/>
              </a:pPr>
              <a:r>
                <a:rPr lang="fr">
                  <a:latin typeface="Verdana"/>
                  <a:ea typeface="Verdana"/>
                  <a:cs typeface="Verdana"/>
                  <a:sym typeface="Verdana"/>
                </a:rPr>
                <a:t>2023, lundi 23 janvier :</a:t>
              </a:r>
              <a:endParaRPr>
                <a:latin typeface="Verdana"/>
                <a:ea typeface="Verdana"/>
                <a:cs typeface="Verdana"/>
                <a:sym typeface="Verdana"/>
              </a:endParaRPr>
            </a:p>
            <a:p>
              <a:pPr marL="0" marR="0" lvl="0" indent="0" algn="l" rtl="0">
                <a:lnSpc>
                  <a:spcPct val="100000"/>
                </a:lnSpc>
                <a:spcBef>
                  <a:spcPts val="0"/>
                </a:spcBef>
                <a:spcAft>
                  <a:spcPts val="0"/>
                </a:spcAft>
                <a:buNone/>
              </a:pPr>
              <a:r>
                <a:rPr lang="fr">
                  <a:latin typeface="Verdana"/>
                  <a:ea typeface="Verdana"/>
                  <a:cs typeface="Verdana"/>
                  <a:sym typeface="Verdana"/>
                </a:rPr>
                <a:t>Le gouvernement a renoncé</a:t>
              </a:r>
              <a:r>
                <a:rPr lang="fr">
                  <a:uFill>
                    <a:noFill/>
                  </a:uFill>
                  <a:latin typeface="Verdana"/>
                  <a:ea typeface="Verdana"/>
                  <a:cs typeface="Verdana"/>
                  <a:sym typeface="Verdana"/>
                  <a:hlinkClick r:id="rId6"/>
                </a:rPr>
                <a:t> à accorder aux betteraviers une 3e année consécutive de dérogation</a:t>
              </a:r>
              <a:r>
                <a:rPr lang="fr">
                  <a:latin typeface="Verdana"/>
                  <a:ea typeface="Verdana"/>
                  <a:cs typeface="Verdana"/>
                  <a:sym typeface="Verdana"/>
                </a:rPr>
                <a:t>.</a:t>
              </a:r>
              <a:endParaRPr>
                <a:latin typeface="Verdana"/>
                <a:ea typeface="Verdana"/>
                <a:cs typeface="Verdana"/>
                <a:sym typeface="Verdana"/>
              </a:endParaRPr>
            </a:p>
            <a:p>
              <a:pPr marL="0" marR="0" lvl="0" indent="0" algn="l" rtl="0">
                <a:lnSpc>
                  <a:spcPct val="100000"/>
                </a:lnSpc>
                <a:spcBef>
                  <a:spcPts val="0"/>
                </a:spcBef>
                <a:spcAft>
                  <a:spcPts val="0"/>
                </a:spcAft>
                <a:buNone/>
              </a:pPr>
              <a:endParaRPr>
                <a:latin typeface="Verdana"/>
                <a:ea typeface="Verdana"/>
                <a:cs typeface="Verdana"/>
                <a:sym typeface="Verdana"/>
              </a:endParaRPr>
            </a:p>
            <a:p>
              <a:pPr marL="0" marR="0" lvl="0" indent="0" algn="l" rtl="0">
                <a:lnSpc>
                  <a:spcPct val="100000"/>
                </a:lnSpc>
                <a:spcBef>
                  <a:spcPts val="0"/>
                </a:spcBef>
                <a:spcAft>
                  <a:spcPts val="0"/>
                </a:spcAft>
                <a:buNone/>
              </a:pPr>
              <a:r>
                <a:rPr lang="fr">
                  <a:latin typeface="Verdana"/>
                  <a:ea typeface="Verdana"/>
                  <a:cs typeface="Verdana"/>
                  <a:sym typeface="Verdana"/>
                </a:rPr>
                <a:t>Problème : il n’existe pas encore d’alternative à efficacité équivalente.</a:t>
              </a:r>
              <a:endParaRPr>
                <a:latin typeface="Verdana"/>
                <a:ea typeface="Verdana"/>
                <a:cs typeface="Verdana"/>
                <a:sym typeface="Verdana"/>
              </a:endParaRPr>
            </a:p>
            <a:p>
              <a:pPr marL="0" marR="0" lvl="0" indent="0" algn="l" rtl="0">
                <a:lnSpc>
                  <a:spcPct val="100000"/>
                </a:lnSpc>
                <a:spcBef>
                  <a:spcPts val="500"/>
                </a:spcBef>
                <a:spcAft>
                  <a:spcPts val="0"/>
                </a:spcAft>
                <a:buNone/>
              </a:pPr>
              <a:r>
                <a:rPr lang="fr">
                  <a:latin typeface="Verdana"/>
                  <a:ea typeface="Verdana"/>
                  <a:cs typeface="Verdana"/>
                  <a:sym typeface="Verdana"/>
                </a:rPr>
                <a:t>→ Perte des rendements?</a:t>
              </a:r>
              <a:endParaRPr>
                <a:latin typeface="Verdana"/>
                <a:ea typeface="Verdana"/>
                <a:cs typeface="Verdana"/>
                <a:sym typeface="Verdana"/>
              </a:endParaRPr>
            </a:p>
            <a:p>
              <a:pPr marL="0" lvl="0" indent="0" algn="l" rtl="0">
                <a:spcBef>
                  <a:spcPts val="0"/>
                </a:spcBef>
                <a:spcAft>
                  <a:spcPts val="0"/>
                </a:spcAft>
                <a:buClr>
                  <a:schemeClr val="dk2"/>
                </a:buClr>
                <a:buSzPts val="1100"/>
                <a:buFont typeface="Arial"/>
                <a:buNone/>
              </a:pPr>
              <a:r>
                <a:rPr lang="fr">
                  <a:solidFill>
                    <a:schemeClr val="dk2"/>
                  </a:solidFill>
                  <a:latin typeface="Verdana"/>
                  <a:ea typeface="Verdana"/>
                  <a:cs typeface="Verdana"/>
                  <a:sym typeface="Verdana"/>
                </a:rPr>
                <a:t>→ Attention aux effets boomerang !</a:t>
              </a:r>
              <a:endParaRPr>
                <a:latin typeface="Verdana"/>
                <a:ea typeface="Verdana"/>
                <a:cs typeface="Verdana"/>
                <a:sym typeface="Verdana"/>
              </a:endParaRPr>
            </a:p>
          </p:txBody>
        </p:sp>
      </p:grpSp>
      <p:sp>
        <p:nvSpPr>
          <p:cNvPr id="227" name="Google Shape;227;p32"/>
          <p:cNvSpPr txBox="1"/>
          <p:nvPr/>
        </p:nvSpPr>
        <p:spPr>
          <a:xfrm>
            <a:off x="132675" y="582000"/>
            <a:ext cx="8434800" cy="4311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Verdana"/>
              <a:buChar char="➔"/>
            </a:pPr>
            <a:r>
              <a:rPr lang="fr" sz="1600" b="1">
                <a:latin typeface="Verdana"/>
                <a:ea typeface="Verdana"/>
                <a:cs typeface="Verdana"/>
                <a:sym typeface="Verdana"/>
              </a:rPr>
              <a:t>interdiction des néonicotinoïdes, quid de la betterave?</a:t>
            </a:r>
            <a:endParaRPr sz="1600" b="1">
              <a:latin typeface="Verdana"/>
              <a:ea typeface="Verdana"/>
              <a:cs typeface="Verdana"/>
              <a:sym typeface="Verdana"/>
            </a:endParaRPr>
          </a:p>
        </p:txBody>
      </p:sp>
      <p:pic>
        <p:nvPicPr>
          <p:cNvPr id="228" name="Google Shape;228;p32"/>
          <p:cNvPicPr preferRelativeResize="0"/>
          <p:nvPr/>
        </p:nvPicPr>
        <p:blipFill>
          <a:blip r:embed="rId7">
            <a:alphaModFix/>
          </a:blip>
          <a:stretch>
            <a:fillRect/>
          </a:stretch>
        </p:blipFill>
        <p:spPr>
          <a:xfrm>
            <a:off x="4481531" y="2031950"/>
            <a:ext cx="4235956" cy="2382725"/>
          </a:xfrm>
          <a:prstGeom prst="rect">
            <a:avLst/>
          </a:prstGeom>
          <a:noFill/>
          <a:ln>
            <a:noFill/>
          </a:ln>
        </p:spPr>
      </p:pic>
      <p:sp>
        <p:nvSpPr>
          <p:cNvPr id="229" name="Google Shape;229;p32"/>
          <p:cNvSpPr txBox="1"/>
          <p:nvPr/>
        </p:nvSpPr>
        <p:spPr>
          <a:xfrm>
            <a:off x="4572000" y="1271575"/>
            <a:ext cx="4236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u="sng">
                <a:solidFill>
                  <a:schemeClr val="hlink"/>
                </a:solidFill>
                <a:hlinkClick r:id="rId8"/>
              </a:rPr>
              <a:t>Néonicotinoïdes, le jour d’après : comment protéger la filière betterave-sucre des Hauts-de-France ? (francetvinfo.fr)</a:t>
            </a:r>
            <a:endParaRPr sz="1100"/>
          </a:p>
        </p:txBody>
      </p:sp>
      <p:pic>
        <p:nvPicPr>
          <p:cNvPr id="2" name="Audio 1">
            <a:hlinkClick r:id="" action="ppaction://media"/>
            <a:extLst>
              <a:ext uri="{FF2B5EF4-FFF2-40B4-BE49-F238E27FC236}">
                <a16:creationId xmlns:a16="http://schemas.microsoft.com/office/drawing/2014/main" id="{731DB8F8-E636-EE66-F8DE-48509C0BB1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851"/>
    </mc:Choice>
    <mc:Fallback>
      <p:transition spd="slow" advTm="110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3"/>
          <p:cNvSpPr txBox="1">
            <a:spLocks noGrp="1"/>
          </p:cNvSpPr>
          <p:nvPr>
            <p:ph type="title"/>
          </p:nvPr>
        </p:nvSpPr>
        <p:spPr>
          <a:xfrm>
            <a:off x="0" y="0"/>
            <a:ext cx="9144000" cy="582000"/>
          </a:xfrm>
          <a:prstGeom prst="rect">
            <a:avLst/>
          </a:prstGeom>
          <a:solidFill>
            <a:schemeClr val="accent6"/>
          </a:solid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fr">
                <a:highlight>
                  <a:schemeClr val="accent6"/>
                </a:highlight>
              </a:rPr>
              <a:t>Actualité internationale  </a:t>
            </a:r>
            <a:endParaRPr>
              <a:highlight>
                <a:schemeClr val="accent6"/>
              </a:highlight>
            </a:endParaRPr>
          </a:p>
        </p:txBody>
      </p:sp>
      <p:sp>
        <p:nvSpPr>
          <p:cNvPr id="235" name="Google Shape;235;p33"/>
          <p:cNvSpPr txBox="1">
            <a:spLocks noGrp="1"/>
          </p:cNvSpPr>
          <p:nvPr>
            <p:ph type="sldNum" idx="12"/>
          </p:nvPr>
        </p:nvSpPr>
        <p:spPr>
          <a:xfrm>
            <a:off x="8625825" y="4652923"/>
            <a:ext cx="548700" cy="45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fr"/>
              <a:t>9</a:t>
            </a:fld>
            <a:endParaRPr/>
          </a:p>
        </p:txBody>
      </p:sp>
      <p:sp>
        <p:nvSpPr>
          <p:cNvPr id="236" name="Google Shape;236;p33"/>
          <p:cNvSpPr txBox="1"/>
          <p:nvPr/>
        </p:nvSpPr>
        <p:spPr>
          <a:xfrm>
            <a:off x="20700" y="623338"/>
            <a:ext cx="9102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pic>
        <p:nvPicPr>
          <p:cNvPr id="237" name="Google Shape;237;p33"/>
          <p:cNvPicPr preferRelativeResize="0"/>
          <p:nvPr/>
        </p:nvPicPr>
        <p:blipFill rotWithShape="1">
          <a:blip r:embed="rId5">
            <a:alphaModFix/>
          </a:blip>
          <a:srcRect/>
          <a:stretch/>
        </p:blipFill>
        <p:spPr>
          <a:xfrm>
            <a:off x="8564053" y="0"/>
            <a:ext cx="519941" cy="519900"/>
          </a:xfrm>
          <a:prstGeom prst="rect">
            <a:avLst/>
          </a:prstGeom>
          <a:noFill/>
          <a:ln>
            <a:noFill/>
          </a:ln>
        </p:spPr>
      </p:pic>
      <p:sp>
        <p:nvSpPr>
          <p:cNvPr id="238" name="Google Shape;238;p33"/>
          <p:cNvSpPr txBox="1"/>
          <p:nvPr/>
        </p:nvSpPr>
        <p:spPr>
          <a:xfrm>
            <a:off x="-1" y="565691"/>
            <a:ext cx="9078300" cy="6771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Verdana"/>
              <a:buChar char="➔"/>
            </a:pPr>
            <a:r>
              <a:rPr lang="fr" sz="1600" b="1">
                <a:latin typeface="Verdana"/>
                <a:ea typeface="Verdana"/>
                <a:cs typeface="Verdana"/>
                <a:sym typeface="Verdana"/>
              </a:rPr>
              <a:t>Marquage laser : 50 millions d’unités d’emballage économisées pour Eosta</a:t>
            </a:r>
            <a:endParaRPr sz="1600" b="1" i="0" u="none" strike="noStrike" cap="none">
              <a:solidFill>
                <a:srgbClr val="000000"/>
              </a:solidFill>
              <a:latin typeface="Verdana"/>
              <a:ea typeface="Verdana"/>
              <a:cs typeface="Verdana"/>
              <a:sym typeface="Verdana"/>
            </a:endParaRPr>
          </a:p>
        </p:txBody>
      </p:sp>
      <p:sp>
        <p:nvSpPr>
          <p:cNvPr id="239" name="Google Shape;239;p33"/>
          <p:cNvSpPr txBox="1"/>
          <p:nvPr/>
        </p:nvSpPr>
        <p:spPr>
          <a:xfrm>
            <a:off x="4525875" y="3910300"/>
            <a:ext cx="2376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Verdana"/>
              <a:ea typeface="Verdana"/>
              <a:cs typeface="Verdana"/>
              <a:sym typeface="Verdana"/>
            </a:endParaRPr>
          </a:p>
        </p:txBody>
      </p:sp>
      <p:pic>
        <p:nvPicPr>
          <p:cNvPr id="240" name="Google Shape;240;p33"/>
          <p:cNvPicPr preferRelativeResize="0"/>
          <p:nvPr/>
        </p:nvPicPr>
        <p:blipFill rotWithShape="1">
          <a:blip r:embed="rId6">
            <a:alphaModFix/>
          </a:blip>
          <a:srcRect l="9599" t="15544" r="41119" b="10326"/>
          <a:stretch/>
        </p:blipFill>
        <p:spPr>
          <a:xfrm>
            <a:off x="246975" y="1301525"/>
            <a:ext cx="2271374" cy="2348875"/>
          </a:xfrm>
          <a:prstGeom prst="rect">
            <a:avLst/>
          </a:prstGeom>
          <a:noFill/>
          <a:ln>
            <a:noFill/>
          </a:ln>
        </p:spPr>
      </p:pic>
      <p:sp>
        <p:nvSpPr>
          <p:cNvPr id="241" name="Google Shape;241;p33"/>
          <p:cNvSpPr txBox="1"/>
          <p:nvPr/>
        </p:nvSpPr>
        <p:spPr>
          <a:xfrm>
            <a:off x="2316625" y="4521300"/>
            <a:ext cx="6563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u="sng">
                <a:solidFill>
                  <a:schemeClr val="hlink"/>
                </a:solidFill>
                <a:hlinkClick r:id="rId7"/>
              </a:rPr>
              <a:t>Emballage | Marquage laser : 50 millions d’unités d’emballage économisées pour Eosta | Réussir fruits &amp; légumes (reussir.fr)</a:t>
            </a:r>
            <a:endParaRPr/>
          </a:p>
        </p:txBody>
      </p:sp>
      <p:pic>
        <p:nvPicPr>
          <p:cNvPr id="242" name="Google Shape;242;p33"/>
          <p:cNvPicPr preferRelativeResize="0"/>
          <p:nvPr/>
        </p:nvPicPr>
        <p:blipFill rotWithShape="1">
          <a:blip r:embed="rId8">
            <a:alphaModFix/>
          </a:blip>
          <a:srcRect l="30593" t="26209" r="39017" b="36439"/>
          <a:stretch/>
        </p:blipFill>
        <p:spPr>
          <a:xfrm>
            <a:off x="451050" y="3709125"/>
            <a:ext cx="1581850" cy="1296099"/>
          </a:xfrm>
          <a:prstGeom prst="rect">
            <a:avLst/>
          </a:prstGeom>
          <a:noFill/>
          <a:ln>
            <a:noFill/>
          </a:ln>
        </p:spPr>
      </p:pic>
      <p:sp>
        <p:nvSpPr>
          <p:cNvPr id="243" name="Google Shape;243;p33"/>
          <p:cNvSpPr/>
          <p:nvPr/>
        </p:nvSpPr>
        <p:spPr>
          <a:xfrm>
            <a:off x="2670925" y="1278575"/>
            <a:ext cx="6209400" cy="29877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17500" algn="l" rtl="0">
              <a:spcBef>
                <a:spcPts val="0"/>
              </a:spcBef>
              <a:spcAft>
                <a:spcPts val="0"/>
              </a:spcAft>
              <a:buClr>
                <a:schemeClr val="dk2"/>
              </a:buClr>
              <a:buSzPts val="1400"/>
              <a:buFont typeface="Verdana"/>
              <a:buChar char="❏"/>
            </a:pPr>
            <a:r>
              <a:rPr lang="fr">
                <a:solidFill>
                  <a:schemeClr val="dk2"/>
                </a:solidFill>
                <a:latin typeface="Verdana"/>
                <a:ea typeface="Verdana"/>
                <a:cs typeface="Verdana"/>
                <a:sym typeface="Verdana"/>
              </a:rPr>
              <a:t>L’entreprise Hollandaise fête sa 50 millionième unité marquée au laser</a:t>
            </a:r>
            <a:endParaRPr>
              <a:solidFill>
                <a:schemeClr val="dk2"/>
              </a:solidFill>
              <a:latin typeface="Verdana"/>
              <a:ea typeface="Verdana"/>
              <a:cs typeface="Verdana"/>
              <a:sym typeface="Verdana"/>
            </a:endParaRPr>
          </a:p>
          <a:p>
            <a:pPr marL="0" lvl="0" indent="0" algn="l" rtl="0">
              <a:spcBef>
                <a:spcPts val="0"/>
              </a:spcBef>
              <a:spcAft>
                <a:spcPts val="0"/>
              </a:spcAft>
              <a:buClr>
                <a:schemeClr val="dk2"/>
              </a:buClr>
              <a:buSzPts val="1100"/>
              <a:buFont typeface="Arial"/>
              <a:buNone/>
            </a:pPr>
            <a:endParaRPr>
              <a:solidFill>
                <a:schemeClr val="dk2"/>
              </a:solidFill>
              <a:latin typeface="Verdana"/>
              <a:ea typeface="Verdana"/>
              <a:cs typeface="Verdana"/>
              <a:sym typeface="Verdana"/>
            </a:endParaRPr>
          </a:p>
          <a:p>
            <a:pPr marL="457200" lvl="0" indent="-317500" algn="l" rtl="0">
              <a:spcBef>
                <a:spcPts val="0"/>
              </a:spcBef>
              <a:spcAft>
                <a:spcPts val="0"/>
              </a:spcAft>
              <a:buClr>
                <a:schemeClr val="dk2"/>
              </a:buClr>
              <a:buSzPts val="1400"/>
              <a:buFont typeface="Verdana"/>
              <a:buChar char="❏"/>
            </a:pPr>
            <a:r>
              <a:rPr lang="fr">
                <a:solidFill>
                  <a:schemeClr val="dk2"/>
                </a:solidFill>
                <a:latin typeface="Verdana"/>
                <a:ea typeface="Verdana"/>
                <a:cs typeface="Verdana"/>
                <a:sym typeface="Verdana"/>
              </a:rPr>
              <a:t>“Cela correspond à 500 000 kg de plastique, 216 000 m2 de papier, mais aussi une économie d’énergie de 2,2 millions de kilos d'émissions de CO2”</a:t>
            </a:r>
            <a:endParaRPr>
              <a:solidFill>
                <a:schemeClr val="dk2"/>
              </a:solidFill>
              <a:latin typeface="Verdana"/>
              <a:ea typeface="Verdana"/>
              <a:cs typeface="Verdana"/>
              <a:sym typeface="Verdana"/>
            </a:endParaRPr>
          </a:p>
          <a:p>
            <a:pPr marL="457200" lvl="0" indent="0" algn="l" rtl="0">
              <a:spcBef>
                <a:spcPts val="0"/>
              </a:spcBef>
              <a:spcAft>
                <a:spcPts val="0"/>
              </a:spcAft>
              <a:buClr>
                <a:schemeClr val="dk2"/>
              </a:buClr>
              <a:buSzPts val="1100"/>
              <a:buFont typeface="Arial"/>
              <a:buNone/>
            </a:pPr>
            <a:endParaRPr>
              <a:solidFill>
                <a:schemeClr val="dk2"/>
              </a:solidFill>
              <a:latin typeface="Verdana"/>
              <a:ea typeface="Verdana"/>
              <a:cs typeface="Verdana"/>
              <a:sym typeface="Verdana"/>
            </a:endParaRPr>
          </a:p>
          <a:p>
            <a:pPr marL="457200" lvl="0" indent="-317500" algn="l" rtl="0">
              <a:spcBef>
                <a:spcPts val="0"/>
              </a:spcBef>
              <a:spcAft>
                <a:spcPts val="0"/>
              </a:spcAft>
              <a:buClr>
                <a:schemeClr val="dk2"/>
              </a:buClr>
              <a:buSzPts val="1400"/>
              <a:buFont typeface="Verdana"/>
              <a:buChar char="❏"/>
            </a:pPr>
            <a:r>
              <a:rPr lang="fr">
                <a:solidFill>
                  <a:schemeClr val="dk2"/>
                </a:solidFill>
                <a:latin typeface="Verdana"/>
                <a:ea typeface="Verdana"/>
                <a:cs typeface="Verdana"/>
                <a:sym typeface="Verdana"/>
              </a:rPr>
              <a:t>Gingembre, avocat, mangue , patate douce, concombre et kiwi</a:t>
            </a:r>
            <a:endParaRPr>
              <a:solidFill>
                <a:schemeClr val="dk2"/>
              </a:solidFill>
              <a:latin typeface="Verdana"/>
              <a:ea typeface="Verdana"/>
              <a:cs typeface="Verdana"/>
              <a:sym typeface="Verdana"/>
            </a:endParaRPr>
          </a:p>
          <a:p>
            <a:pPr marL="914400" lvl="0" indent="0" algn="l" rtl="0">
              <a:spcBef>
                <a:spcPts val="0"/>
              </a:spcBef>
              <a:spcAft>
                <a:spcPts val="0"/>
              </a:spcAft>
              <a:buClr>
                <a:schemeClr val="dk2"/>
              </a:buClr>
              <a:buSzPts val="1100"/>
              <a:buFont typeface="Arial"/>
              <a:buNone/>
            </a:pPr>
            <a:endParaRPr>
              <a:solidFill>
                <a:schemeClr val="dk2"/>
              </a:solidFill>
              <a:latin typeface="Verdana"/>
              <a:ea typeface="Verdana"/>
              <a:cs typeface="Verdana"/>
              <a:sym typeface="Verdana"/>
            </a:endParaRPr>
          </a:p>
          <a:p>
            <a:pPr marL="457200" lvl="0" indent="-317500" algn="l" rtl="0">
              <a:spcBef>
                <a:spcPts val="0"/>
              </a:spcBef>
              <a:spcAft>
                <a:spcPts val="0"/>
              </a:spcAft>
              <a:buClr>
                <a:schemeClr val="dk2"/>
              </a:buClr>
              <a:buSzPts val="1400"/>
              <a:buFont typeface="Verdana"/>
              <a:buChar char="❏"/>
            </a:pPr>
            <a:r>
              <a:rPr lang="fr">
                <a:solidFill>
                  <a:schemeClr val="dk2"/>
                </a:solidFill>
                <a:latin typeface="Verdana"/>
                <a:ea typeface="Verdana"/>
                <a:cs typeface="Verdana"/>
                <a:sym typeface="Verdana"/>
              </a:rPr>
              <a:t>Agrumes et fruits à coque</a:t>
            </a:r>
            <a:endParaRPr>
              <a:solidFill>
                <a:schemeClr val="dk2"/>
              </a:solidFill>
              <a:latin typeface="Verdana"/>
              <a:ea typeface="Verdana"/>
              <a:cs typeface="Verdana"/>
              <a:sym typeface="Verdana"/>
            </a:endParaRPr>
          </a:p>
          <a:p>
            <a:pPr marL="0" lvl="0" indent="0" algn="l" rtl="0">
              <a:spcBef>
                <a:spcPts val="0"/>
              </a:spcBef>
              <a:spcAft>
                <a:spcPts val="0"/>
              </a:spcAft>
              <a:buNone/>
            </a:pPr>
            <a:endParaRPr>
              <a:solidFill>
                <a:schemeClr val="dk2"/>
              </a:solidFill>
              <a:latin typeface="Verdana"/>
              <a:ea typeface="Verdana"/>
              <a:cs typeface="Verdana"/>
              <a:sym typeface="Verdana"/>
            </a:endParaRPr>
          </a:p>
          <a:p>
            <a:pPr marL="0" lvl="0" indent="0" algn="l" rtl="0">
              <a:spcBef>
                <a:spcPts val="0"/>
              </a:spcBef>
              <a:spcAft>
                <a:spcPts val="0"/>
              </a:spcAft>
              <a:buNone/>
            </a:pPr>
            <a:endParaRPr/>
          </a:p>
        </p:txBody>
      </p:sp>
      <p:pic>
        <p:nvPicPr>
          <p:cNvPr id="2" name="Audio 1">
            <a:hlinkClick r:id="" action="ppaction://media"/>
            <a:extLst>
              <a:ext uri="{FF2B5EF4-FFF2-40B4-BE49-F238E27FC236}">
                <a16:creationId xmlns:a16="http://schemas.microsoft.com/office/drawing/2014/main" id="{EE286EF0-6217-309C-F5AD-8B78603D8F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4440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967"/>
    </mc:Choice>
    <mc:Fallback>
      <p:transition spd="slow" advTm="95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1528</Words>
  <Application>Microsoft Office PowerPoint</Application>
  <PresentationFormat>Affichage à l'écran (16:9)</PresentationFormat>
  <Paragraphs>226</Paragraphs>
  <Slides>15</Slides>
  <Notes>15</Notes>
  <HiddenSlides>0</HiddenSlides>
  <MMClips>14</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15</vt:i4>
      </vt:variant>
    </vt:vector>
  </HeadingPairs>
  <TitlesOfParts>
    <vt:vector size="24" baseType="lpstr">
      <vt:lpstr>Verdana</vt:lpstr>
      <vt:lpstr>Roboto Thin</vt:lpstr>
      <vt:lpstr>Source Sans Pro</vt:lpstr>
      <vt:lpstr>Raleway</vt:lpstr>
      <vt:lpstr>Arial</vt:lpstr>
      <vt:lpstr>Roboto Light</vt:lpstr>
      <vt:lpstr>Roboto</vt:lpstr>
      <vt:lpstr>Simple Light</vt:lpstr>
      <vt:lpstr>Plum</vt:lpstr>
      <vt:lpstr>HORTI’PRESS… la revue de presse horticole  par les étudiants I2PH et FHI</vt:lpstr>
      <vt:lpstr>Ordre du jour</vt:lpstr>
      <vt:lpstr>Le point sur… IPM ESSEN</vt:lpstr>
      <vt:lpstr>Le point sur… IPM ESSEN  </vt:lpstr>
      <vt:lpstr>Le point sur… IPM ESSEN </vt:lpstr>
      <vt:lpstr>Innovation produit</vt:lpstr>
      <vt:lpstr>Innovation produit</vt:lpstr>
      <vt:lpstr>Conjoncture économique </vt:lpstr>
      <vt:lpstr>Actualité internationale  </vt:lpstr>
      <vt:lpstr>Actualité internationale</vt:lpstr>
      <vt:lpstr>Organisation et acteurs des filières  </vt:lpstr>
      <vt:lpstr>Organisation et acteurs des filières  </vt:lpstr>
      <vt:lpstr>Agenda</vt:lpstr>
      <vt:lpstr>Merci de votre attention ! </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HORTI’PRESS… la revue de presse horticole  par les étudiants I2PH et FHI</dc:title>
  <cp:lastModifiedBy>hugo mussard</cp:lastModifiedBy>
  <cp:revision>1</cp:revision>
  <dcterms:modified xsi:type="dcterms:W3CDTF">2023-02-07T12:59:12Z</dcterms:modified>
</cp:coreProperties>
</file>