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143500" type="screen16x9"/>
  <p:notesSz cx="6858000" cy="9144000"/>
  <p:embeddedFontLst>
    <p:embeddedFont>
      <p:font typeface="Verdana" panose="020B0604030504040204" pitchFamily="34" charset="0"/>
      <p:regular r:id="rId23"/>
      <p:bold r:id="rId24"/>
      <p:italic r:id="rId25"/>
      <p:boldItalic r:id="rId26"/>
    </p:embeddedFont>
    <p:embeddedFont>
      <p:font typeface="Roboto Thin" panose="020B0604020202020204" charset="0"/>
      <p:regular r:id="rId27"/>
      <p:bold r:id="rId28"/>
      <p:italic r:id="rId29"/>
      <p:boldItalic r:id="rId30"/>
    </p:embeddedFont>
    <p:embeddedFont>
      <p:font typeface="Source Sans Pro" panose="020B0604020202020204" charset="0"/>
      <p:regular r:id="rId31"/>
      <p:bold r:id="rId32"/>
      <p:italic r:id="rId33"/>
      <p:boldItalic r:id="rId34"/>
    </p:embeddedFont>
    <p:embeddedFont>
      <p:font typeface="Raleway" panose="020B060402020202020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9" roundtripDataSignature="AMtx7mgxICsf/DOfElrkDxYsTPDrQ37x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8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/>
              <a:t>Maris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Lola</a:t>
            </a:r>
            <a:endParaRPr sz="1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fr"/>
              <a:t>Lola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Maris</a:t>
            </a: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9490f59ee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g19490f59ee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fr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Cérès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9490f59ee4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g19490f59ee4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Cérès</a:t>
            </a: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9398e1f95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g19398e1f95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Global Carbon Project = develop a complete picture of the global carbon cycle, établi en 2001</a:t>
            </a: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fr"/>
              <a:t>Lola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9490f59ee4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g19490f59ee4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fr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Lola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9490f59ee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g19490f59ee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fr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Maris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/>
              <a:t>Maris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0" name="Google Shape;33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" name="Google Shape;6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/>
              <a:t>Maris 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19398e1f95c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g19398e1f95c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/>
              <a:t>Maris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/>
              <a:t>Maris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Cérès</a:t>
            </a:r>
            <a:endParaRPr sz="1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Accords des céréales :</a:t>
            </a:r>
            <a:endParaRPr sz="1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22 juillet 2022</a:t>
            </a:r>
            <a:endParaRPr sz="1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permet d’exporter les céréales ukrainiennes bloquées dans les ports de la mer Noire </a:t>
            </a:r>
            <a:endParaRPr sz="1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le 29 octobre, la Russie c’est retirée de l’accord de manière non officielle et depuis la Turquie essaye de garantir la sécurité des navires </a:t>
            </a:r>
            <a:endParaRPr sz="1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 sz="1400"/>
              <a:t>Cérès</a:t>
            </a:r>
            <a:endParaRPr sz="14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/>
              <a:t>Cérès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/>
              <a:t>Lola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934e8052b4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g1934e8052b4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/>
              <a:t>Lola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9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0"/>
            <a:ext cx="9144001" cy="515470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9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5488800" cy="3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4400"/>
              <a:buNone/>
              <a:defRPr sz="4400">
                <a:solidFill>
                  <a:srgbClr val="0B539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2" name="Google Shape;12;p19"/>
          <p:cNvSpPr txBox="1">
            <a:spLocks noGrp="1"/>
          </p:cNvSpPr>
          <p:nvPr>
            <p:ph type="subTitle" idx="1"/>
          </p:nvPr>
        </p:nvSpPr>
        <p:spPr>
          <a:xfrm>
            <a:off x="0" y="2864600"/>
            <a:ext cx="4071300" cy="15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None/>
              <a:defRPr sz="2400" b="1">
                <a:solidFill>
                  <a:srgbClr val="66666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8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28"/>
          <p:cNvSpPr txBox="1">
            <a:spLocks noGrp="1"/>
          </p:cNvSpPr>
          <p:nvPr>
            <p:ph type="title" hasCustomPrompt="1"/>
          </p:nvPr>
        </p:nvSpPr>
        <p:spPr>
          <a:xfrm>
            <a:off x="311700" y="743001"/>
            <a:ext cx="8520600" cy="20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28"/>
          <p:cNvSpPr txBox="1">
            <a:spLocks noGrp="1"/>
          </p:cNvSpPr>
          <p:nvPr>
            <p:ph type="body" idx="1"/>
          </p:nvPr>
        </p:nvSpPr>
        <p:spPr>
          <a:xfrm>
            <a:off x="311700" y="2845182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17" name="Google Shape;17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03375" y="4688750"/>
            <a:ext cx="393600" cy="45474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0"/>
          <p:cNvSpPr txBox="1">
            <a:spLocks noGrp="1"/>
          </p:cNvSpPr>
          <p:nvPr>
            <p:ph type="sldNum" idx="12"/>
          </p:nvPr>
        </p:nvSpPr>
        <p:spPr>
          <a:xfrm>
            <a:off x="8625825" y="4652923"/>
            <a:ext cx="5487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1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rgbClr val="528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1"/>
          <p:cNvSpPr txBox="1">
            <a:spLocks noGrp="1"/>
          </p:cNvSpPr>
          <p:nvPr>
            <p:ph type="title"/>
          </p:nvPr>
        </p:nvSpPr>
        <p:spPr>
          <a:xfrm>
            <a:off x="485875" y="1714500"/>
            <a:ext cx="8183700" cy="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" name="Google Shape;22;p2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2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2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2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2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5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2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6"/>
          <p:cNvSpPr/>
          <p:nvPr/>
        </p:nvSpPr>
        <p:spPr>
          <a:xfrm>
            <a:off x="4636800" y="80700"/>
            <a:ext cx="4426500" cy="4982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" name="Google Shape;40;p26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26"/>
          <p:cNvSpPr txBox="1">
            <a:spLocks noGrp="1"/>
          </p:cNvSpPr>
          <p:nvPr>
            <p:ph type="title"/>
          </p:nvPr>
        </p:nvSpPr>
        <p:spPr>
          <a:xfrm>
            <a:off x="265500" y="1181700"/>
            <a:ext cx="4045200" cy="15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2" name="Google Shape;42;p26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26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2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lu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erdana"/>
              <a:buNone/>
              <a:defRPr sz="30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Verdana"/>
              <a:buChar char="○"/>
              <a:defRPr sz="14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Verdana"/>
              <a:buChar char="■"/>
              <a:defRPr sz="14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Verdana"/>
              <a:buChar char="●"/>
              <a:defRPr sz="14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Verdana"/>
              <a:buChar char="○"/>
              <a:defRPr sz="14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Verdana"/>
              <a:buChar char="■"/>
              <a:defRPr sz="14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Verdana"/>
              <a:buChar char="●"/>
              <a:defRPr sz="14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Verdana"/>
              <a:buChar char="○"/>
              <a:defRPr sz="14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Verdana"/>
              <a:buChar char="■"/>
              <a:defRPr sz="14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8" name="Google Shape;8;p1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8.png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5.jp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6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8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9.jp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0.jp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1.jp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11" Type="http://schemas.openxmlformats.org/officeDocument/2006/relationships/image" Target="../media/image5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ussir.fr/fruits-legumes/emballage-plastique-vers-l-annulation-de-l-interdiction-pour-les-fruits-et-legumes" TargetMode="External"/><Relationship Id="rId13" Type="http://schemas.openxmlformats.org/officeDocument/2006/relationships/hyperlink" Target="https://unfccc.int/fr/news/le-programme-de-la-cop-27-des-champions-de-haut-niveau-et-du-programme-de-partenariat-de-marrakech" TargetMode="External"/><Relationship Id="rId3" Type="http://schemas.openxmlformats.org/officeDocument/2006/relationships/hyperlink" Target="https://www.ctifl.fr/l-anone-une-curiosite-exotique-detail-fruits-et-legumes-388" TargetMode="External"/><Relationship Id="rId7" Type="http://schemas.openxmlformats.org/officeDocument/2006/relationships/hyperlink" Target="https://www.reussir.fr/fruits-legumes/inflation-valeur-refuge-la-conserve-se-maintient" TargetMode="External"/><Relationship Id="rId12" Type="http://schemas.openxmlformats.org/officeDocument/2006/relationships/hyperlink" Target="https://www.lemonde.fr/planete/article/2022/11/20/a-la-cop27-un-accord-historique-sur-l-aide-aux-pays-pauvres-mais-pas-d-acceleration-dans-la-lutte-contre-le-rechauffement_6150719_3244.html" TargetMode="External"/><Relationship Id="rId2" Type="http://schemas.openxmlformats.org/officeDocument/2006/relationships/notesSlide" Target="../notesSlides/notesSlide20.xml"/><Relationship Id="rId16" Type="http://schemas.openxmlformats.org/officeDocument/2006/relationships/hyperlink" Target="https://www.arabiaweather.com/fr/content/que-signifie-choisir-les-emirats-arabes-unis-pour-accueillir-la-cop-28-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ruitrop.com/Articles-par-theme/Bilans-et-previsions/2022/Recolte-de-petits-agrumes-et-d-oranges-d-Espagne-2022-23" TargetMode="External"/><Relationship Id="rId11" Type="http://schemas.openxmlformats.org/officeDocument/2006/relationships/hyperlink" Target="https://www.ouest-france.fr/environnement/cop21/la-cop27-se-termine-sur-un-bilan-contraste-l-ue-et-l-onu-decues-dcd1291c-689b-11ed-a603-4a3131a74a26" TargetMode="External"/><Relationship Id="rId5" Type="http://schemas.openxmlformats.org/officeDocument/2006/relationships/hyperlink" Target="https://www.franceagrimer.fr/Actualite/Conseils-specialises/Grandes-cultures/2022/Commerce-des-cereales-l-incertitude-mer-Noire-persiste" TargetMode="External"/><Relationship Id="rId15" Type="http://schemas.openxmlformats.org/officeDocument/2006/relationships/hyperlink" Target="https://www.wfo-oma.org/fr/wfo_news/the-world-farmers-brings-their-strong-voice-to-cop-27-in-sharm-el-sheikh/" TargetMode="External"/><Relationship Id="rId10" Type="http://schemas.openxmlformats.org/officeDocument/2006/relationships/hyperlink" Target="https://www.cop27.eg/#/presidency/events" TargetMode="External"/><Relationship Id="rId4" Type="http://schemas.openxmlformats.org/officeDocument/2006/relationships/hyperlink" Target="https://www.hortidaily.com/article/9476839/otto-the-ipm-scouting-and-yield-forecasting-greenhouse-robot/" TargetMode="External"/><Relationship Id="rId9" Type="http://schemas.openxmlformats.org/officeDocument/2006/relationships/hyperlink" Target="https://www.francetvinfo.fr/monde/environnement/cop/cop27-quel-bilan-au-terme-de-ce-nouveau-sommet-pour-le-climat_5484864.html" TargetMode="External"/><Relationship Id="rId14" Type="http://schemas.openxmlformats.org/officeDocument/2006/relationships/hyperlink" Target="https://www.ecologie.gouv.fr/cop27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5.jp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0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9144000" cy="1969800"/>
          </a:xfrm>
          <a:prstGeom prst="rect">
            <a:avLst/>
          </a:prstGeom>
          <a:solidFill>
            <a:srgbClr val="F1C232">
              <a:alpha val="709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>
                <a:solidFill>
                  <a:schemeClr val="lt1"/>
                </a:solidFill>
              </a:rPr>
              <a:t>HORTI’PRESS…</a:t>
            </a:r>
            <a:endParaRPr>
              <a:solidFill>
                <a:schemeClr val="lt1"/>
              </a:solidFill>
            </a:endParaRPr>
          </a:p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48148"/>
              <a:buNone/>
            </a:pPr>
            <a:r>
              <a:rPr lang="fr" sz="3300">
                <a:solidFill>
                  <a:schemeClr val="lt1"/>
                </a:solidFill>
              </a:rPr>
              <a:t>la revue de presse horticole</a:t>
            </a:r>
            <a:endParaRPr sz="3300">
              <a:solidFill>
                <a:schemeClr val="lt1"/>
              </a:solidFill>
            </a:endParaRPr>
          </a:p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48148"/>
              <a:buNone/>
            </a:pPr>
            <a:endParaRPr sz="3300">
              <a:solidFill>
                <a:schemeClr val="lt1"/>
              </a:solidFill>
            </a:endParaRPr>
          </a:p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03703"/>
              <a:buNone/>
            </a:pPr>
            <a:r>
              <a:rPr lang="fr" sz="2400">
                <a:solidFill>
                  <a:schemeClr val="lt1"/>
                </a:solidFill>
              </a:rPr>
              <a:t>par les étudiants I2PH et FHI</a:t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60" name="Google Shape;60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8525" y="2108571"/>
            <a:ext cx="1865701" cy="6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"/>
          <p:cNvSpPr txBox="1">
            <a:spLocks noGrp="1"/>
          </p:cNvSpPr>
          <p:nvPr>
            <p:ph type="subTitle" idx="1"/>
          </p:nvPr>
        </p:nvSpPr>
        <p:spPr>
          <a:xfrm>
            <a:off x="135050" y="4176125"/>
            <a:ext cx="39159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fr" sz="1600">
                <a:solidFill>
                  <a:schemeClr val="lt1"/>
                </a:solidFill>
              </a:rPr>
              <a:t>Cérès ANDRES</a:t>
            </a:r>
            <a:endParaRPr sz="16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fr" sz="1600">
                <a:solidFill>
                  <a:schemeClr val="lt1"/>
                </a:solidFill>
              </a:rPr>
              <a:t>Lola CARQUIN</a:t>
            </a:r>
            <a:endParaRPr sz="16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fr" sz="1600">
                <a:solidFill>
                  <a:schemeClr val="lt1"/>
                </a:solidFill>
              </a:rPr>
              <a:t>Maris DJIHOUAN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62" name="Google Shape;62;p1"/>
          <p:cNvSpPr txBox="1"/>
          <p:nvPr/>
        </p:nvSpPr>
        <p:spPr>
          <a:xfrm>
            <a:off x="3798600" y="1978275"/>
            <a:ext cx="5345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fr" sz="2300" b="1">
                <a:solidFill>
                  <a:schemeClr val="accent6"/>
                </a:solidFill>
                <a:latin typeface="Verdana"/>
                <a:ea typeface="Verdana"/>
                <a:cs typeface="Verdana"/>
                <a:sym typeface="Verdana"/>
              </a:rPr>
              <a:t>22</a:t>
            </a:r>
            <a:r>
              <a:rPr lang="fr" sz="2300" b="1" i="0" u="none" strike="noStrike" cap="none">
                <a:solidFill>
                  <a:schemeClr val="accent6"/>
                </a:solidFill>
                <a:latin typeface="Verdana"/>
                <a:ea typeface="Verdana"/>
                <a:cs typeface="Verdana"/>
                <a:sym typeface="Verdana"/>
              </a:rPr>
              <a:t> Novembre 2022</a:t>
            </a:r>
            <a:endParaRPr sz="2300" b="1" i="0" u="none" strike="noStrike" cap="none">
              <a:solidFill>
                <a:schemeClr val="accent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3" name="Google Shape;6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45625" y="3914197"/>
            <a:ext cx="2668800" cy="1001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87"/>
    </mc:Choice>
    <mc:Fallback>
      <p:transition spd="slow" advTm="29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37774" y="1682818"/>
            <a:ext cx="3809826" cy="261923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13" name="Google Shape;213;p1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8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>
                <a:highlight>
                  <a:schemeClr val="accent6"/>
                </a:highlight>
              </a:rPr>
              <a:t>Organisation et acteurs des filières  </a:t>
            </a:r>
            <a:endParaRPr>
              <a:highlight>
                <a:schemeClr val="accent6"/>
              </a:highlight>
            </a:endParaRPr>
          </a:p>
        </p:txBody>
      </p:sp>
      <p:sp>
        <p:nvSpPr>
          <p:cNvPr id="214" name="Google Shape;214;p10"/>
          <p:cNvSpPr txBox="1">
            <a:spLocks noGrp="1"/>
          </p:cNvSpPr>
          <p:nvPr>
            <p:ph type="sldNum" idx="12"/>
          </p:nvPr>
        </p:nvSpPr>
        <p:spPr>
          <a:xfrm>
            <a:off x="8625825" y="4652923"/>
            <a:ext cx="5487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"/>
              <a:t>10</a:t>
            </a:fld>
            <a:endParaRPr/>
          </a:p>
        </p:txBody>
      </p:sp>
      <p:sp>
        <p:nvSpPr>
          <p:cNvPr id="215" name="Google Shape;215;p10"/>
          <p:cNvSpPr txBox="1"/>
          <p:nvPr/>
        </p:nvSpPr>
        <p:spPr>
          <a:xfrm rot="10800000" flipH="1">
            <a:off x="4485325" y="2878400"/>
            <a:ext cx="25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16" name="Google Shape;216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05648" y="1"/>
            <a:ext cx="572677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0"/>
          <p:cNvSpPr txBox="1"/>
          <p:nvPr/>
        </p:nvSpPr>
        <p:spPr>
          <a:xfrm>
            <a:off x="0" y="572700"/>
            <a:ext cx="84594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Verdana"/>
              <a:buChar char="➔"/>
            </a:pPr>
            <a:r>
              <a:rPr lang="fr" sz="1600" b="1">
                <a:latin typeface="Verdana"/>
                <a:ea typeface="Verdana"/>
                <a:cs typeface="Verdana"/>
                <a:sym typeface="Verdana"/>
              </a:rPr>
              <a:t>Vers l’annulation de l’interdiction</a:t>
            </a:r>
            <a:r>
              <a:rPr lang="fr" sz="16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des emballa</a:t>
            </a:r>
            <a:r>
              <a:rPr lang="fr" sz="1600" b="1">
                <a:latin typeface="Verdana"/>
                <a:ea typeface="Verdana"/>
                <a:cs typeface="Verdana"/>
                <a:sym typeface="Verdana"/>
              </a:rPr>
              <a:t>ges plastiques pour les fruits et légumes ?</a:t>
            </a:r>
            <a:endParaRPr sz="1600" b="1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18" name="Google Shape;218;p10"/>
          <p:cNvGrpSpPr/>
          <p:nvPr/>
        </p:nvGrpSpPr>
        <p:grpSpPr>
          <a:xfrm>
            <a:off x="209950" y="1398823"/>
            <a:ext cx="4362093" cy="3316452"/>
            <a:chOff x="5046583" y="938110"/>
            <a:chExt cx="3579300" cy="3396264"/>
          </a:xfrm>
        </p:grpSpPr>
        <p:sp>
          <p:nvSpPr>
            <p:cNvPr id="219" name="Google Shape;219;p10"/>
            <p:cNvSpPr/>
            <p:nvPr/>
          </p:nvSpPr>
          <p:spPr>
            <a:xfrm>
              <a:off x="5046583" y="938110"/>
              <a:ext cx="3579300" cy="3102000"/>
            </a:xfrm>
            <a:prstGeom prst="roundRect">
              <a:avLst>
                <a:gd name="adj" fmla="val 16667"/>
              </a:avLst>
            </a:prstGeom>
            <a:solidFill>
              <a:srgbClr val="FFF2CC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10"/>
            <p:cNvSpPr txBox="1"/>
            <p:nvPr/>
          </p:nvSpPr>
          <p:spPr>
            <a:xfrm>
              <a:off x="5159540" y="1101574"/>
              <a:ext cx="3353400" cy="323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457200" marR="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Verdana"/>
                <a:buChar char="❏"/>
              </a:pPr>
              <a:r>
                <a:rPr lang="fr">
                  <a:latin typeface="Verdana"/>
                  <a:ea typeface="Verdana"/>
                  <a:cs typeface="Verdana"/>
                  <a:sym typeface="Verdana"/>
                </a:rPr>
                <a:t>Audience publique au Conseil d’Etat le 14/11/2022 entre autres sur le décret du 08/10/2021</a:t>
              </a:r>
              <a:endParaRPr>
                <a:latin typeface="Verdana"/>
                <a:ea typeface="Verdana"/>
                <a:cs typeface="Verdana"/>
                <a:sym typeface="Verdana"/>
              </a:endParaRPr>
            </a:p>
            <a:p>
              <a:pPr marL="457200" marR="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Font typeface="Verdana"/>
                <a:buChar char="❏"/>
              </a:pPr>
              <a:r>
                <a:rPr lang="fr">
                  <a:latin typeface="Verdana"/>
                  <a:ea typeface="Verdana"/>
                  <a:cs typeface="Verdana"/>
                  <a:sym typeface="Verdana"/>
                </a:rPr>
                <a:t>Rapporteure publique Céline Guibé a recommandé </a:t>
              </a:r>
              <a:r>
                <a:rPr lang="fr" b="1">
                  <a:latin typeface="Verdana"/>
                  <a:ea typeface="Verdana"/>
                  <a:cs typeface="Verdana"/>
                  <a:sym typeface="Verdana"/>
                </a:rPr>
                <a:t>“l’annulation totale”</a:t>
              </a:r>
              <a:r>
                <a:rPr lang="fr">
                  <a:latin typeface="Verdana"/>
                  <a:ea typeface="Verdana"/>
                  <a:cs typeface="Verdana"/>
                  <a:sym typeface="Verdana"/>
                </a:rPr>
                <a:t> du décret</a:t>
              </a:r>
              <a:endParaRPr>
                <a:latin typeface="Verdana"/>
                <a:ea typeface="Verdana"/>
                <a:cs typeface="Verdana"/>
                <a:sym typeface="Verdana"/>
              </a:endParaRPr>
            </a:p>
            <a:p>
              <a:pPr marL="457200" marR="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Font typeface="Verdana"/>
                <a:buChar char="❏"/>
              </a:pPr>
              <a:r>
                <a:rPr lang="fr">
                  <a:latin typeface="Verdana"/>
                  <a:ea typeface="Verdana"/>
                  <a:cs typeface="Verdana"/>
                  <a:sym typeface="Verdana"/>
                </a:rPr>
                <a:t>Décision du conseil d’Etat devant être rendue sous </a:t>
              </a:r>
              <a:r>
                <a:rPr lang="fr" b="1">
                  <a:latin typeface="Verdana"/>
                  <a:ea typeface="Verdana"/>
                  <a:cs typeface="Verdana"/>
                  <a:sym typeface="Verdana"/>
                </a:rPr>
                <a:t>3 semaines</a:t>
              </a:r>
              <a:endParaRPr b="1">
                <a:latin typeface="Verdana"/>
                <a:ea typeface="Verdana"/>
                <a:cs typeface="Verdana"/>
                <a:sym typeface="Verdana"/>
              </a:endParaRPr>
            </a:p>
            <a:p>
              <a:pPr marL="457200" marR="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Font typeface="Verdana"/>
                <a:buChar char="❏"/>
              </a:pPr>
              <a:r>
                <a:rPr lang="fr">
                  <a:latin typeface="Verdana"/>
                  <a:ea typeface="Verdana"/>
                  <a:cs typeface="Verdana"/>
                  <a:sym typeface="Verdana"/>
                </a:rPr>
                <a:t>Intervention saluée par le président d’Interfel Laurent Grandin, mais restant prudent</a:t>
              </a:r>
              <a:endParaRPr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221" name="Google Shape;221;p10"/>
          <p:cNvGrpSpPr/>
          <p:nvPr/>
        </p:nvGrpSpPr>
        <p:grpSpPr>
          <a:xfrm>
            <a:off x="4743325" y="1482263"/>
            <a:ext cx="4317488" cy="3192457"/>
            <a:chOff x="7557025" y="1100140"/>
            <a:chExt cx="3542700" cy="2766907"/>
          </a:xfrm>
        </p:grpSpPr>
        <p:sp>
          <p:nvSpPr>
            <p:cNvPr id="222" name="Google Shape;222;p10"/>
            <p:cNvSpPr/>
            <p:nvPr/>
          </p:nvSpPr>
          <p:spPr>
            <a:xfrm>
              <a:off x="7557025" y="1100140"/>
              <a:ext cx="3542700" cy="2519700"/>
            </a:xfrm>
            <a:prstGeom prst="roundRect">
              <a:avLst>
                <a:gd name="adj" fmla="val 16667"/>
              </a:avLst>
            </a:prstGeom>
            <a:solidFill>
              <a:srgbClr val="FFF2CC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10"/>
            <p:cNvSpPr txBox="1"/>
            <p:nvPr/>
          </p:nvSpPr>
          <p:spPr>
            <a:xfrm>
              <a:off x="7571382" y="1100146"/>
              <a:ext cx="3353400" cy="276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45720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300" b="1">
                  <a:latin typeface="Verdana"/>
                  <a:ea typeface="Verdana"/>
                  <a:cs typeface="Verdana"/>
                  <a:sym typeface="Verdana"/>
                </a:rPr>
                <a:t>Proposition d’Interfel : </a:t>
              </a:r>
              <a:endParaRPr sz="1300" b="1">
                <a:latin typeface="Verdana"/>
                <a:ea typeface="Verdana"/>
                <a:cs typeface="Verdana"/>
                <a:sym typeface="Verdana"/>
              </a:endParaRPr>
            </a:p>
            <a:p>
              <a:pPr marL="45720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300">
                  <a:latin typeface="Verdana"/>
                  <a:ea typeface="Verdana"/>
                  <a:cs typeface="Verdana"/>
                  <a:sym typeface="Verdana"/>
                </a:rPr>
                <a:t>“</a:t>
              </a:r>
              <a:r>
                <a:rPr lang="fr" sz="1300">
                  <a:solidFill>
                    <a:schemeClr val="dk2"/>
                  </a:solidFill>
                  <a:latin typeface="Verdana"/>
                  <a:ea typeface="Verdana"/>
                  <a:cs typeface="Verdana"/>
                  <a:sym typeface="Verdana"/>
                </a:rPr>
                <a:t>Plutôt qu’un nième décret supplémentaire, c’est de s’appuyer sur la </a:t>
              </a:r>
              <a:r>
                <a:rPr lang="fr" sz="1300" b="1">
                  <a:solidFill>
                    <a:schemeClr val="dk2"/>
                  </a:solidFill>
                  <a:latin typeface="Verdana"/>
                  <a:ea typeface="Verdana"/>
                  <a:cs typeface="Verdana"/>
                  <a:sym typeface="Verdana"/>
                </a:rPr>
                <a:t>directive de L’Union européenne sur l’emballage</a:t>
              </a:r>
              <a:r>
                <a:rPr lang="fr" sz="1300">
                  <a:solidFill>
                    <a:schemeClr val="dk2"/>
                  </a:solidFill>
                  <a:latin typeface="Verdana"/>
                  <a:ea typeface="Verdana"/>
                  <a:cs typeface="Verdana"/>
                  <a:sym typeface="Verdana"/>
                </a:rPr>
                <a:t> qui est en cours de révision. Son application offrirait un </a:t>
              </a:r>
              <a:r>
                <a:rPr lang="fr" sz="1300" b="1">
                  <a:solidFill>
                    <a:schemeClr val="dk2"/>
                  </a:solidFill>
                  <a:latin typeface="Verdana"/>
                  <a:ea typeface="Verdana"/>
                  <a:cs typeface="Verdana"/>
                  <a:sym typeface="Verdana"/>
                </a:rPr>
                <a:t>cadre pragmatique et surtout homogène</a:t>
              </a:r>
              <a:r>
                <a:rPr lang="fr" sz="1300">
                  <a:solidFill>
                    <a:schemeClr val="dk2"/>
                  </a:solidFill>
                  <a:latin typeface="Verdana"/>
                  <a:ea typeface="Verdana"/>
                  <a:cs typeface="Verdana"/>
                  <a:sym typeface="Verdana"/>
                </a:rPr>
                <a:t> dans tous les Etats membres, ce qui éviterait les entraves injustifiées au marché unique et les distorsions de concurrence qui en découlent.</a:t>
              </a:r>
              <a:r>
                <a:rPr lang="fr" sz="1300">
                  <a:solidFill>
                    <a:schemeClr val="accent1"/>
                  </a:solidFill>
                  <a:latin typeface="Verdana"/>
                  <a:ea typeface="Verdana"/>
                  <a:cs typeface="Verdana"/>
                  <a:sym typeface="Verdana"/>
                </a:rPr>
                <a:t>”</a:t>
              </a:r>
              <a:endParaRPr sz="1300"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24" name="Google Shape;224;p10"/>
          <p:cNvSpPr txBox="1"/>
          <p:nvPr/>
        </p:nvSpPr>
        <p:spPr>
          <a:xfrm>
            <a:off x="153075" y="4765150"/>
            <a:ext cx="72807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700">
                <a:latin typeface="Verdana"/>
                <a:ea typeface="Verdana"/>
                <a:cs typeface="Verdana"/>
                <a:sym typeface="Verdana"/>
              </a:rPr>
              <a:t>Source : Gautier P. 15/11/2022. 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8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>
                <a:highlight>
                  <a:schemeClr val="accent6"/>
                </a:highlight>
              </a:rPr>
              <a:t>Organisation et acteurs des filières  </a:t>
            </a:r>
            <a:endParaRPr>
              <a:highlight>
                <a:schemeClr val="accent6"/>
              </a:highlight>
            </a:endParaRPr>
          </a:p>
        </p:txBody>
      </p:sp>
      <p:sp>
        <p:nvSpPr>
          <p:cNvPr id="230" name="Google Shape;230;p11"/>
          <p:cNvSpPr txBox="1">
            <a:spLocks noGrp="1"/>
          </p:cNvSpPr>
          <p:nvPr>
            <p:ph type="sldNum" idx="12"/>
          </p:nvPr>
        </p:nvSpPr>
        <p:spPr>
          <a:xfrm>
            <a:off x="8625825" y="4652923"/>
            <a:ext cx="5487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"/>
              <a:t>11</a:t>
            </a:fld>
            <a:endParaRPr/>
          </a:p>
        </p:txBody>
      </p:sp>
      <p:sp>
        <p:nvSpPr>
          <p:cNvPr id="231" name="Google Shape;231;p11"/>
          <p:cNvSpPr txBox="1"/>
          <p:nvPr/>
        </p:nvSpPr>
        <p:spPr>
          <a:xfrm rot="10800000" flipH="1">
            <a:off x="4485325" y="2878400"/>
            <a:ext cx="25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32" name="Google Shape;232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05648" y="1"/>
            <a:ext cx="572677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1"/>
          <p:cNvSpPr txBox="1"/>
          <p:nvPr/>
        </p:nvSpPr>
        <p:spPr>
          <a:xfrm>
            <a:off x="501900" y="634725"/>
            <a:ext cx="6776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Verdana"/>
              <a:buChar char="➔"/>
            </a:pPr>
            <a:r>
              <a:rPr lang="fr" sz="1600" b="1">
                <a:latin typeface="Verdana"/>
                <a:ea typeface="Verdana"/>
                <a:cs typeface="Verdana"/>
                <a:sym typeface="Verdana"/>
              </a:rPr>
              <a:t>Certification HVE des pommes vendues par Mcdonald’s </a:t>
            </a:r>
            <a:endParaRPr sz="1600" b="1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4" name="Google Shape;234;p11"/>
          <p:cNvGrpSpPr/>
          <p:nvPr/>
        </p:nvGrpSpPr>
        <p:grpSpPr>
          <a:xfrm>
            <a:off x="123409" y="1351320"/>
            <a:ext cx="4809863" cy="3454374"/>
            <a:chOff x="5046583" y="1052920"/>
            <a:chExt cx="3579300" cy="4701748"/>
          </a:xfrm>
        </p:grpSpPr>
        <p:sp>
          <p:nvSpPr>
            <p:cNvPr id="235" name="Google Shape;235;p11"/>
            <p:cNvSpPr/>
            <p:nvPr/>
          </p:nvSpPr>
          <p:spPr>
            <a:xfrm>
              <a:off x="5046583" y="1052920"/>
              <a:ext cx="3579300" cy="4327800"/>
            </a:xfrm>
            <a:prstGeom prst="roundRect">
              <a:avLst>
                <a:gd name="adj" fmla="val 16667"/>
              </a:avLst>
            </a:prstGeom>
            <a:solidFill>
              <a:srgbClr val="FFF2CC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11"/>
            <p:cNvSpPr txBox="1"/>
            <p:nvPr/>
          </p:nvSpPr>
          <p:spPr>
            <a:xfrm>
              <a:off x="5211870" y="1120568"/>
              <a:ext cx="3353400" cy="463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457200" marR="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Verdana"/>
                <a:buChar char="❏"/>
              </a:pPr>
              <a:r>
                <a:rPr lang="fr">
                  <a:latin typeface="Verdana"/>
                  <a:ea typeface="Verdana"/>
                  <a:cs typeface="Verdana"/>
                  <a:sym typeface="Verdana"/>
                </a:rPr>
                <a:t>Partenariat entre </a:t>
              </a:r>
              <a:r>
                <a:rPr lang="fr" b="1">
                  <a:latin typeface="Verdana"/>
                  <a:ea typeface="Verdana"/>
                  <a:cs typeface="Verdana"/>
                  <a:sym typeface="Verdana"/>
                </a:rPr>
                <a:t>Mcdonald’s France, Florette Food Service et Cofruid’Oc</a:t>
              </a:r>
              <a:endParaRPr b="1">
                <a:latin typeface="Verdana"/>
                <a:ea typeface="Verdana"/>
                <a:cs typeface="Verdana"/>
                <a:sym typeface="Verdana"/>
              </a:endParaRPr>
            </a:p>
            <a:p>
              <a:pPr marL="457200" marR="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Font typeface="Verdana"/>
                <a:buChar char="❏"/>
              </a:pPr>
              <a:r>
                <a:rPr lang="fr">
                  <a:latin typeface="Verdana"/>
                  <a:ea typeface="Verdana"/>
                  <a:cs typeface="Verdana"/>
                  <a:sym typeface="Verdana"/>
                </a:rPr>
                <a:t>Pommes provenant de </a:t>
              </a:r>
              <a:r>
                <a:rPr lang="fr" b="1">
                  <a:latin typeface="Verdana"/>
                  <a:ea typeface="Verdana"/>
                  <a:cs typeface="Verdana"/>
                  <a:sym typeface="Verdana"/>
                </a:rPr>
                <a:t>Vergers écoresponsables </a:t>
              </a:r>
              <a:r>
                <a:rPr lang="fr">
                  <a:latin typeface="Verdana"/>
                  <a:ea typeface="Verdana"/>
                  <a:cs typeface="Verdana"/>
                  <a:sym typeface="Verdana"/>
                </a:rPr>
                <a:t>depuis 2016</a:t>
              </a:r>
              <a:endParaRPr>
                <a:latin typeface="Verdana"/>
                <a:ea typeface="Verdana"/>
                <a:cs typeface="Verdana"/>
                <a:sym typeface="Verdana"/>
              </a:endParaRPr>
            </a:p>
            <a:p>
              <a:pPr marL="457200" marR="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Font typeface="Verdana"/>
                <a:buChar char="❏"/>
              </a:pPr>
              <a:r>
                <a:rPr lang="fr">
                  <a:latin typeface="Verdana"/>
                  <a:ea typeface="Verdana"/>
                  <a:cs typeface="Verdana"/>
                  <a:sym typeface="Verdana"/>
                </a:rPr>
                <a:t>Maintenant certifiées HVE par un </a:t>
              </a:r>
              <a:r>
                <a:rPr lang="fr" b="1">
                  <a:latin typeface="Verdana"/>
                  <a:ea typeface="Verdana"/>
                  <a:cs typeface="Verdana"/>
                  <a:sym typeface="Verdana"/>
                </a:rPr>
                <a:t>accord tripartite de 3 ans</a:t>
              </a:r>
              <a:endParaRPr b="1">
                <a:latin typeface="Verdana"/>
                <a:ea typeface="Verdana"/>
                <a:cs typeface="Verdana"/>
                <a:sym typeface="Verdana"/>
              </a:endParaRPr>
            </a:p>
            <a:p>
              <a:pPr marL="457200" marR="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Font typeface="Verdana"/>
                <a:buChar char="❏"/>
              </a:pPr>
              <a:r>
                <a:rPr lang="fr">
                  <a:latin typeface="Verdana"/>
                  <a:ea typeface="Verdana"/>
                  <a:cs typeface="Verdana"/>
                  <a:sym typeface="Verdana"/>
                </a:rPr>
                <a:t>Approvisionnement à la coopérative Cofruid’Oc certifiée à 90% en HVE </a:t>
              </a:r>
              <a:endParaRPr>
                <a:latin typeface="Verdana"/>
                <a:ea typeface="Verdana"/>
                <a:cs typeface="Verdana"/>
                <a:sym typeface="Verdana"/>
              </a:endParaRPr>
            </a:p>
            <a:p>
              <a:pPr marL="457200" marR="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Font typeface="Verdana"/>
                <a:buChar char="❏"/>
              </a:pPr>
              <a:r>
                <a:rPr lang="fr" b="1">
                  <a:latin typeface="Verdana"/>
                  <a:ea typeface="Verdana"/>
                  <a:cs typeface="Verdana"/>
                  <a:sym typeface="Verdana"/>
                </a:rPr>
                <a:t>1 300 tonnes</a:t>
              </a:r>
              <a:r>
                <a:rPr lang="fr">
                  <a:latin typeface="Verdana"/>
                  <a:ea typeface="Verdana"/>
                  <a:cs typeface="Verdana"/>
                  <a:sym typeface="Verdana"/>
                </a:rPr>
                <a:t> sur les 1 600 achetées par Mcdonald’s soit </a:t>
              </a:r>
              <a:r>
                <a:rPr lang="fr" b="1">
                  <a:latin typeface="Verdana"/>
                  <a:ea typeface="Verdana"/>
                  <a:cs typeface="Verdana"/>
                  <a:sym typeface="Verdana"/>
                </a:rPr>
                <a:t>17,5 millions d’unités</a:t>
              </a:r>
              <a:r>
                <a:rPr lang="fr">
                  <a:latin typeface="Verdana"/>
                  <a:ea typeface="Verdana"/>
                  <a:cs typeface="Verdana"/>
                  <a:sym typeface="Verdana"/>
                </a:rPr>
                <a:t> vendues dans les 1 500 restaurants de la chaîne</a:t>
              </a:r>
              <a:endParaRPr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pic>
        <p:nvPicPr>
          <p:cNvPr id="237" name="Google Shape;237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57600" y="1776927"/>
            <a:ext cx="3786422" cy="26031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38" name="Google Shape;238;p11"/>
          <p:cNvSpPr txBox="1"/>
          <p:nvPr/>
        </p:nvSpPr>
        <p:spPr>
          <a:xfrm>
            <a:off x="58550" y="4845200"/>
            <a:ext cx="1577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700">
                <a:latin typeface="Verdana"/>
                <a:ea typeface="Verdana"/>
                <a:cs typeface="Verdana"/>
                <a:sym typeface="Verdana"/>
              </a:rPr>
              <a:t>Source : Douteau P. 11/2022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8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>
                <a:highlight>
                  <a:schemeClr val="accent6"/>
                </a:highlight>
              </a:rPr>
              <a:t>La COP 27 - Présentation</a:t>
            </a:r>
            <a:endParaRPr>
              <a:highlight>
                <a:schemeClr val="accent6"/>
              </a:highlight>
            </a:endParaRPr>
          </a:p>
        </p:txBody>
      </p:sp>
      <p:sp>
        <p:nvSpPr>
          <p:cNvPr id="244" name="Google Shape;244;p13"/>
          <p:cNvSpPr txBox="1">
            <a:spLocks noGrp="1"/>
          </p:cNvSpPr>
          <p:nvPr>
            <p:ph type="sldNum" idx="12"/>
          </p:nvPr>
        </p:nvSpPr>
        <p:spPr>
          <a:xfrm>
            <a:off x="8625825" y="4652923"/>
            <a:ext cx="5487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"/>
              <a:t>12</a:t>
            </a:fld>
            <a:endParaRPr/>
          </a:p>
        </p:txBody>
      </p:sp>
      <p:sp>
        <p:nvSpPr>
          <p:cNvPr id="245" name="Google Shape;245;p13"/>
          <p:cNvSpPr/>
          <p:nvPr/>
        </p:nvSpPr>
        <p:spPr>
          <a:xfrm>
            <a:off x="1148700" y="897263"/>
            <a:ext cx="6415800" cy="10137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27e conférence des Nations Unies sur les changements climatiques</a:t>
            </a:r>
            <a:endParaRPr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Lieu : Charm el-Cheikh, Egypte</a:t>
            </a:r>
            <a:endParaRPr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Date : 6 au 18 novembre 2022</a:t>
            </a:r>
            <a:endParaRPr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6" name="Google Shape;24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62000" y="0"/>
            <a:ext cx="581999" cy="58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84375" y="2431113"/>
            <a:ext cx="1903900" cy="17269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48" name="Google Shape;248;p13"/>
          <p:cNvSpPr txBox="1"/>
          <p:nvPr/>
        </p:nvSpPr>
        <p:spPr>
          <a:xfrm>
            <a:off x="0" y="4743300"/>
            <a:ext cx="871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700">
                <a:latin typeface="Verdana"/>
                <a:ea typeface="Verdana"/>
                <a:cs typeface="Verdana"/>
                <a:sym typeface="Verdana"/>
              </a:rPr>
              <a:t>Source : </a:t>
            </a:r>
            <a:endParaRPr sz="7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700">
                <a:latin typeface="Verdana"/>
                <a:ea typeface="Verdana"/>
                <a:cs typeface="Verdana"/>
                <a:sym typeface="Verdana"/>
              </a:rPr>
              <a:t>COP27 SHARM EL-SHEIKH EGYPTE 2022. 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9" name="Google Shape;249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16800" y="2226225"/>
            <a:ext cx="4063650" cy="2136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9490f59ee4_0_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8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>
                <a:highlight>
                  <a:schemeClr val="accent6"/>
                </a:highlight>
              </a:rPr>
              <a:t>La COP 27 - Programme</a:t>
            </a:r>
            <a:endParaRPr>
              <a:highlight>
                <a:schemeClr val="accent6"/>
              </a:highlight>
            </a:endParaRPr>
          </a:p>
        </p:txBody>
      </p:sp>
      <p:sp>
        <p:nvSpPr>
          <p:cNvPr id="255" name="Google Shape;255;g19490f59ee4_0_7"/>
          <p:cNvSpPr txBox="1">
            <a:spLocks noGrp="1"/>
          </p:cNvSpPr>
          <p:nvPr>
            <p:ph type="sldNum" idx="12"/>
          </p:nvPr>
        </p:nvSpPr>
        <p:spPr>
          <a:xfrm>
            <a:off x="8625825" y="4652923"/>
            <a:ext cx="5487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"/>
              <a:t>13</a:t>
            </a:fld>
            <a:endParaRPr/>
          </a:p>
        </p:txBody>
      </p:sp>
      <p:pic>
        <p:nvPicPr>
          <p:cNvPr id="256" name="Google Shape;256;g19490f59ee4_0_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62000" y="0"/>
            <a:ext cx="581999" cy="582001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g19490f59ee4_0_7"/>
          <p:cNvSpPr txBox="1"/>
          <p:nvPr/>
        </p:nvSpPr>
        <p:spPr>
          <a:xfrm>
            <a:off x="0" y="4790300"/>
            <a:ext cx="8713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700">
                <a:latin typeface="Verdana"/>
                <a:ea typeface="Verdana"/>
                <a:cs typeface="Verdana"/>
                <a:sym typeface="Verdana"/>
              </a:rPr>
              <a:t>Source :</a:t>
            </a:r>
            <a:endParaRPr sz="7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700">
                <a:latin typeface="Verdana"/>
                <a:ea typeface="Verdana"/>
                <a:cs typeface="Verdana"/>
                <a:sym typeface="Verdana"/>
              </a:rPr>
              <a:t>UNFCCC, 2022</a:t>
            </a:r>
            <a:endParaRPr sz="7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58" name="Google Shape;258;g19490f59ee4_0_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5275" y="734400"/>
            <a:ext cx="7473451" cy="42562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9490f59ee4_0_1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8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>
                <a:highlight>
                  <a:schemeClr val="accent6"/>
                </a:highlight>
              </a:rPr>
              <a:t>La COP 27 - Objectifs</a:t>
            </a:r>
            <a:endParaRPr>
              <a:highlight>
                <a:schemeClr val="accent6"/>
              </a:highlight>
            </a:endParaRPr>
          </a:p>
        </p:txBody>
      </p:sp>
      <p:sp>
        <p:nvSpPr>
          <p:cNvPr id="264" name="Google Shape;264;g19490f59ee4_0_18"/>
          <p:cNvSpPr txBox="1">
            <a:spLocks noGrp="1"/>
          </p:cNvSpPr>
          <p:nvPr>
            <p:ph type="sldNum" idx="12"/>
          </p:nvPr>
        </p:nvSpPr>
        <p:spPr>
          <a:xfrm>
            <a:off x="8625825" y="4652923"/>
            <a:ext cx="5487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"/>
              <a:t>14</a:t>
            </a:fld>
            <a:endParaRPr/>
          </a:p>
        </p:txBody>
      </p:sp>
      <p:pic>
        <p:nvPicPr>
          <p:cNvPr id="265" name="Google Shape;265;g19490f59ee4_0_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62000" y="0"/>
            <a:ext cx="581999" cy="582001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g19490f59ee4_0_18"/>
          <p:cNvSpPr txBox="1"/>
          <p:nvPr/>
        </p:nvSpPr>
        <p:spPr>
          <a:xfrm>
            <a:off x="0" y="4790300"/>
            <a:ext cx="8713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700">
                <a:latin typeface="Verdana"/>
                <a:ea typeface="Verdana"/>
                <a:cs typeface="Verdana"/>
                <a:sym typeface="Verdana"/>
              </a:rPr>
              <a:t>Source :</a:t>
            </a:r>
            <a:endParaRPr sz="7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700">
                <a:latin typeface="Verdana"/>
                <a:ea typeface="Verdana"/>
                <a:cs typeface="Verdana"/>
                <a:sym typeface="Verdana"/>
              </a:rPr>
              <a:t>Ministères de la Transition écologique et de la Cohésion des territoires et de la Transition énergétique, 2022</a:t>
            </a:r>
            <a:endParaRPr sz="7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67" name="Google Shape;267;g19490f59ee4_0_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36250" y="582000"/>
            <a:ext cx="4458700" cy="43195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9398e1f95c_0_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8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>
                <a:highlight>
                  <a:schemeClr val="accent6"/>
                </a:highlight>
              </a:rPr>
              <a:t>La COP 27 - Bilan</a:t>
            </a:r>
            <a:endParaRPr>
              <a:highlight>
                <a:schemeClr val="accent6"/>
              </a:highlight>
            </a:endParaRPr>
          </a:p>
        </p:txBody>
      </p:sp>
      <p:sp>
        <p:nvSpPr>
          <p:cNvPr id="273" name="Google Shape;273;g19398e1f95c_0_3"/>
          <p:cNvSpPr txBox="1">
            <a:spLocks noGrp="1"/>
          </p:cNvSpPr>
          <p:nvPr>
            <p:ph type="sldNum" idx="12"/>
          </p:nvPr>
        </p:nvSpPr>
        <p:spPr>
          <a:xfrm>
            <a:off x="8625825" y="4652923"/>
            <a:ext cx="5487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"/>
              <a:t>15</a:t>
            </a:fld>
            <a:endParaRPr/>
          </a:p>
        </p:txBody>
      </p:sp>
      <p:sp>
        <p:nvSpPr>
          <p:cNvPr id="274" name="Google Shape;274;g19398e1f95c_0_3"/>
          <p:cNvSpPr/>
          <p:nvPr/>
        </p:nvSpPr>
        <p:spPr>
          <a:xfrm>
            <a:off x="133875" y="740075"/>
            <a:ext cx="4438200" cy="22452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Objectif de limitation du réchauffement climatique à 1,5°C :</a:t>
            </a:r>
            <a:endParaRPr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Verdana"/>
              <a:buChar char="-"/>
            </a:pPr>
            <a:r>
              <a:rPr lang="fr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le même depuis 2015</a:t>
            </a:r>
            <a:endParaRPr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Verdana"/>
              <a:buChar char="-"/>
            </a:pPr>
            <a:r>
              <a:rPr lang="fr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réticence de certains pays pour qu’il soit marqué dans le texte final de la COP</a:t>
            </a:r>
            <a:endParaRPr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Verdana"/>
              <a:buChar char="-"/>
            </a:pPr>
            <a:r>
              <a:rPr lang="fr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Global Carbon Project affirme que c’est inatteignable pour 2100</a:t>
            </a:r>
            <a:endParaRPr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75" name="Google Shape;275;g19398e1f95c_0_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62000" y="0"/>
            <a:ext cx="581999" cy="582001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g19398e1f95c_0_3"/>
          <p:cNvSpPr/>
          <p:nvPr/>
        </p:nvSpPr>
        <p:spPr>
          <a:xfrm>
            <a:off x="4746175" y="740075"/>
            <a:ext cx="4317300" cy="22452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Compensation des dégâts causés par le changement climatique :</a:t>
            </a:r>
            <a:endParaRPr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Verdana"/>
              <a:buChar char="-"/>
            </a:pPr>
            <a:r>
              <a:rPr lang="fr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fonds financiers pour les pays en développement financés par les pays développés</a:t>
            </a:r>
            <a:endParaRPr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Verdana"/>
              <a:buChar char="-"/>
            </a:pPr>
            <a:r>
              <a:rPr lang="fr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engagement de 338 millions d’euros </a:t>
            </a:r>
            <a:endParaRPr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7" name="Google Shape;277;g19398e1f95c_0_3"/>
          <p:cNvSpPr/>
          <p:nvPr/>
        </p:nvSpPr>
        <p:spPr>
          <a:xfrm>
            <a:off x="2309250" y="3217000"/>
            <a:ext cx="4525500" cy="17319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Réduction des émissions de CO2 :</a:t>
            </a:r>
            <a:endParaRPr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Verdana"/>
              <a:buChar char="-"/>
            </a:pPr>
            <a:r>
              <a:rPr lang="fr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pas de nouvelles ambitions par rapport à COP 26</a:t>
            </a:r>
            <a:endParaRPr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Verdana"/>
              <a:buChar char="-"/>
            </a:pPr>
            <a:r>
              <a:rPr lang="fr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certains pays ont renforcés leurs engagements </a:t>
            </a:r>
            <a:endParaRPr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8" name="Google Shape;278;g19398e1f95c_0_3"/>
          <p:cNvSpPr txBox="1"/>
          <p:nvPr/>
        </p:nvSpPr>
        <p:spPr>
          <a:xfrm>
            <a:off x="0" y="4527900"/>
            <a:ext cx="2309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700">
                <a:latin typeface="Verdana"/>
                <a:ea typeface="Verdana"/>
                <a:cs typeface="Verdana"/>
                <a:sym typeface="Verdana"/>
              </a:rPr>
              <a:t>Sources : </a:t>
            </a:r>
            <a:endParaRPr sz="7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700">
                <a:latin typeface="Verdana"/>
                <a:ea typeface="Verdana"/>
                <a:cs typeface="Verdana"/>
                <a:sym typeface="Verdana"/>
              </a:rPr>
              <a:t>France info. 18/11/2022. </a:t>
            </a:r>
            <a:endParaRPr sz="7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700">
                <a:latin typeface="Verdana"/>
                <a:ea typeface="Verdana"/>
                <a:cs typeface="Verdana"/>
                <a:sym typeface="Verdana"/>
              </a:rPr>
              <a:t>OuestFrance . 20/11/2022. </a:t>
            </a:r>
            <a:endParaRPr sz="7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700">
                <a:latin typeface="Verdana"/>
                <a:ea typeface="Verdana"/>
                <a:cs typeface="Verdana"/>
                <a:sym typeface="Verdana"/>
              </a:rPr>
              <a:t>Le Monde. 20/11/2022. 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9490f59ee4_0_3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8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>
                <a:highlight>
                  <a:schemeClr val="accent6"/>
                </a:highlight>
              </a:rPr>
              <a:t>La COP 27 - Bilan</a:t>
            </a:r>
            <a:endParaRPr>
              <a:highlight>
                <a:schemeClr val="accent6"/>
              </a:highlight>
            </a:endParaRPr>
          </a:p>
        </p:txBody>
      </p:sp>
      <p:sp>
        <p:nvSpPr>
          <p:cNvPr id="284" name="Google Shape;284;g19490f59ee4_0_37"/>
          <p:cNvSpPr txBox="1">
            <a:spLocks noGrp="1"/>
          </p:cNvSpPr>
          <p:nvPr>
            <p:ph type="sldNum" idx="12"/>
          </p:nvPr>
        </p:nvSpPr>
        <p:spPr>
          <a:xfrm>
            <a:off x="8625825" y="4652923"/>
            <a:ext cx="5487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"/>
              <a:t>16</a:t>
            </a:fld>
            <a:endParaRPr/>
          </a:p>
        </p:txBody>
      </p:sp>
      <p:sp>
        <p:nvSpPr>
          <p:cNvPr id="285" name="Google Shape;285;g19490f59ee4_0_37"/>
          <p:cNvSpPr/>
          <p:nvPr/>
        </p:nvSpPr>
        <p:spPr>
          <a:xfrm>
            <a:off x="322650" y="1720500"/>
            <a:ext cx="3869400" cy="17025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Focus sur l’agriculture le 12/11 : </a:t>
            </a:r>
            <a:endParaRPr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Verdana"/>
              <a:buChar char="❏"/>
            </a:pPr>
            <a:r>
              <a:rPr lang="fr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Pour la 1ère fois, création d’un pavillon Food Systems Pavilion</a:t>
            </a:r>
            <a:endParaRPr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Verdana"/>
              <a:buChar char="❏"/>
            </a:pPr>
            <a:r>
              <a:rPr lang="fr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1 journée entière de conférences et discussions</a:t>
            </a:r>
            <a:endParaRPr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86" name="Google Shape;286;g19490f59ee4_0_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62000" y="0"/>
            <a:ext cx="581999" cy="58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g19490f59ee4_0_37"/>
          <p:cNvPicPr preferRelativeResize="0"/>
          <p:nvPr/>
        </p:nvPicPr>
        <p:blipFill rotWithShape="1">
          <a:blip r:embed="rId6">
            <a:alphaModFix/>
          </a:blip>
          <a:srcRect l="29786" r="34472" b="6445"/>
          <a:stretch/>
        </p:blipFill>
        <p:spPr>
          <a:xfrm>
            <a:off x="5459450" y="680343"/>
            <a:ext cx="2697073" cy="3970425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g19490f59ee4_0_37"/>
          <p:cNvSpPr/>
          <p:nvPr/>
        </p:nvSpPr>
        <p:spPr>
          <a:xfrm>
            <a:off x="4445437" y="1321550"/>
            <a:ext cx="4366500" cy="2969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Sujets abordés : </a:t>
            </a:r>
            <a:endParaRPr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Verdana"/>
              <a:buChar char="❏"/>
            </a:pPr>
            <a:r>
              <a:rPr lang="fr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Retours d’expérience par 5 producteurs sur l’agriculture intelligente</a:t>
            </a:r>
            <a:endParaRPr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Verdana"/>
              <a:buChar char="❏"/>
            </a:pPr>
            <a:r>
              <a:rPr lang="fr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Décarbonation de l’agriculture</a:t>
            </a:r>
            <a:endParaRPr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Verdana"/>
              <a:buChar char="❏"/>
            </a:pPr>
            <a:r>
              <a:rPr lang="fr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Impacts des systèmes agronomiques sur le développement durable</a:t>
            </a:r>
            <a:endParaRPr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Verdana"/>
              <a:buChar char="❏"/>
            </a:pPr>
            <a:r>
              <a:rPr lang="fr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Systèmes de transformation agroalimentaire et bilan d’émissions de GES</a:t>
            </a:r>
            <a:endParaRPr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9" name="Google Shape;289;g19490f59ee4_0_37"/>
          <p:cNvSpPr txBox="1"/>
          <p:nvPr/>
        </p:nvSpPr>
        <p:spPr>
          <a:xfrm>
            <a:off x="122450" y="4815225"/>
            <a:ext cx="542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700">
                <a:latin typeface="Verdana"/>
                <a:ea typeface="Verdana"/>
                <a:cs typeface="Verdana"/>
                <a:sym typeface="Verdana"/>
              </a:rPr>
              <a:t>Source :</a:t>
            </a:r>
            <a:endParaRPr sz="7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700">
                <a:latin typeface="Verdana"/>
                <a:ea typeface="Verdana"/>
                <a:cs typeface="Verdana"/>
                <a:sym typeface="Verdana"/>
              </a:rPr>
              <a:t>The World Farmers Organisation, 19/10/2022.</a:t>
            </a:r>
            <a:endParaRPr sz="7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9490f59ee4_0_2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8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>
                <a:highlight>
                  <a:schemeClr val="accent6"/>
                </a:highlight>
              </a:rPr>
              <a:t>La COP 28</a:t>
            </a:r>
            <a:endParaRPr>
              <a:highlight>
                <a:schemeClr val="accent6"/>
              </a:highlight>
            </a:endParaRPr>
          </a:p>
        </p:txBody>
      </p:sp>
      <p:sp>
        <p:nvSpPr>
          <p:cNvPr id="295" name="Google Shape;295;g19490f59ee4_0_27"/>
          <p:cNvSpPr txBox="1">
            <a:spLocks noGrp="1"/>
          </p:cNvSpPr>
          <p:nvPr>
            <p:ph type="sldNum" idx="12"/>
          </p:nvPr>
        </p:nvSpPr>
        <p:spPr>
          <a:xfrm>
            <a:off x="8625825" y="4652923"/>
            <a:ext cx="5487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"/>
              <a:t>17</a:t>
            </a:fld>
            <a:endParaRPr/>
          </a:p>
        </p:txBody>
      </p:sp>
      <p:pic>
        <p:nvPicPr>
          <p:cNvPr id="296" name="Google Shape;296;g19490f59ee4_0_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62000" y="0"/>
            <a:ext cx="581999" cy="582001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g19490f59ee4_0_27"/>
          <p:cNvSpPr/>
          <p:nvPr/>
        </p:nvSpPr>
        <p:spPr>
          <a:xfrm>
            <a:off x="1633950" y="801300"/>
            <a:ext cx="5876100" cy="9597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En novembre 2023 à Dubaï, Emirats Arabes Unis</a:t>
            </a:r>
            <a:endParaRPr sz="16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98" name="Google Shape;298;g19490f59ee4_0_27"/>
          <p:cNvPicPr preferRelativeResize="0"/>
          <p:nvPr/>
        </p:nvPicPr>
        <p:blipFill rotWithShape="1">
          <a:blip r:embed="rId6">
            <a:alphaModFix/>
          </a:blip>
          <a:srcRect l="23093" r="22196"/>
          <a:stretch/>
        </p:blipFill>
        <p:spPr>
          <a:xfrm>
            <a:off x="3122849" y="1923925"/>
            <a:ext cx="2946774" cy="3077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99" name="Google Shape;299;g19490f59ee4_0_27"/>
          <p:cNvSpPr txBox="1"/>
          <p:nvPr/>
        </p:nvSpPr>
        <p:spPr>
          <a:xfrm>
            <a:off x="73625" y="4815225"/>
            <a:ext cx="60585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700">
                <a:latin typeface="Verdana"/>
                <a:ea typeface="Verdana"/>
                <a:cs typeface="Verdana"/>
                <a:sym typeface="Verdana"/>
              </a:rPr>
              <a:t>Source : Arabia Weather, 15/11/2022.</a:t>
            </a:r>
            <a:endParaRPr sz="7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8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>
                <a:highlight>
                  <a:schemeClr val="accent6"/>
                </a:highlight>
              </a:rPr>
              <a:t>Agenda</a:t>
            </a:r>
            <a:endParaRPr>
              <a:highlight>
                <a:schemeClr val="accent6"/>
              </a:highlight>
            </a:endParaRPr>
          </a:p>
        </p:txBody>
      </p:sp>
      <p:sp>
        <p:nvSpPr>
          <p:cNvPr id="305" name="Google Shape;305;p14"/>
          <p:cNvSpPr txBox="1"/>
          <p:nvPr/>
        </p:nvSpPr>
        <p:spPr>
          <a:xfrm>
            <a:off x="6150600" y="2793721"/>
            <a:ext cx="2993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"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Vinitech-Sifel - Bordeaux </a:t>
            </a:r>
            <a:endParaRPr sz="1200" b="1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6" name="Google Shape;306;p14"/>
          <p:cNvSpPr txBox="1"/>
          <p:nvPr/>
        </p:nvSpPr>
        <p:spPr>
          <a:xfrm>
            <a:off x="3675850" y="2579600"/>
            <a:ext cx="17754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"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29</a:t>
            </a:r>
            <a:r>
              <a:rPr lang="fr" sz="12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novembre</a:t>
            </a:r>
            <a:endParaRPr sz="12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"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1 décembre </a:t>
            </a:r>
            <a:endParaRPr sz="12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7" name="Google Shape;307;p14"/>
          <p:cNvSpPr/>
          <p:nvPr/>
        </p:nvSpPr>
        <p:spPr>
          <a:xfrm>
            <a:off x="5727840" y="1281693"/>
            <a:ext cx="146463" cy="719198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chemeClr val="dk2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8" name="Google Shape;308;p14"/>
          <p:cNvCxnSpPr/>
          <p:nvPr/>
        </p:nvCxnSpPr>
        <p:spPr>
          <a:xfrm rot="10800000">
            <a:off x="5510589" y="1281687"/>
            <a:ext cx="581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09" name="Google Shape;309;p14"/>
          <p:cNvGrpSpPr/>
          <p:nvPr/>
        </p:nvGrpSpPr>
        <p:grpSpPr>
          <a:xfrm>
            <a:off x="5510298" y="1954776"/>
            <a:ext cx="581244" cy="773237"/>
            <a:chOff x="4318975" y="1083450"/>
            <a:chExt cx="529800" cy="591250"/>
          </a:xfrm>
        </p:grpSpPr>
        <p:sp>
          <p:nvSpPr>
            <p:cNvPr id="310" name="Google Shape;310;p14"/>
            <p:cNvSpPr/>
            <p:nvPr/>
          </p:nvSpPr>
          <p:spPr>
            <a:xfrm>
              <a:off x="4517125" y="1086100"/>
              <a:ext cx="133500" cy="5886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11" name="Google Shape;311;p14"/>
            <p:cNvCxnSpPr/>
            <p:nvPr/>
          </p:nvCxnSpPr>
          <p:spPr>
            <a:xfrm rot="10800000">
              <a:off x="4318975" y="1083450"/>
              <a:ext cx="5298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312" name="Google Shape;312;p14"/>
          <p:cNvGrpSpPr/>
          <p:nvPr/>
        </p:nvGrpSpPr>
        <p:grpSpPr>
          <a:xfrm>
            <a:off x="5510298" y="2728088"/>
            <a:ext cx="581244" cy="1643320"/>
            <a:chOff x="4318975" y="1083450"/>
            <a:chExt cx="529800" cy="591250"/>
          </a:xfrm>
        </p:grpSpPr>
        <p:sp>
          <p:nvSpPr>
            <p:cNvPr id="313" name="Google Shape;313;p14"/>
            <p:cNvSpPr/>
            <p:nvPr/>
          </p:nvSpPr>
          <p:spPr>
            <a:xfrm>
              <a:off x="4517125" y="1086100"/>
              <a:ext cx="133500" cy="5886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14" name="Google Shape;314;p14"/>
            <p:cNvCxnSpPr/>
            <p:nvPr/>
          </p:nvCxnSpPr>
          <p:spPr>
            <a:xfrm rot="10800000">
              <a:off x="4318975" y="1083450"/>
              <a:ext cx="5298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15" name="Google Shape;315;p14"/>
          <p:cNvSpPr/>
          <p:nvPr/>
        </p:nvSpPr>
        <p:spPr>
          <a:xfrm rot="10800000">
            <a:off x="5623375" y="4292800"/>
            <a:ext cx="355200" cy="306900"/>
          </a:xfrm>
          <a:prstGeom prst="triangle">
            <a:avLst>
              <a:gd name="adj" fmla="val 500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6" name="Google Shape;316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67475" y="12"/>
            <a:ext cx="534975" cy="53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4"/>
          <p:cNvPicPr preferRelativeResize="0"/>
          <p:nvPr/>
        </p:nvPicPr>
        <p:blipFill rotWithShape="1">
          <a:blip r:embed="rId6">
            <a:alphaModFix amt="70000"/>
          </a:blip>
          <a:srcRect l="12316" r="25606"/>
          <a:stretch/>
        </p:blipFill>
        <p:spPr>
          <a:xfrm>
            <a:off x="0" y="582000"/>
            <a:ext cx="3775224" cy="4561499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14"/>
          <p:cNvSpPr txBox="1">
            <a:spLocks noGrp="1"/>
          </p:cNvSpPr>
          <p:nvPr>
            <p:ph type="sldNum" idx="12"/>
          </p:nvPr>
        </p:nvSpPr>
        <p:spPr>
          <a:xfrm>
            <a:off x="8625825" y="4652923"/>
            <a:ext cx="5487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"/>
              <a:t>18</a:t>
            </a:fld>
            <a:endParaRPr/>
          </a:p>
        </p:txBody>
      </p:sp>
      <p:sp>
        <p:nvSpPr>
          <p:cNvPr id="319" name="Google Shape;319;p14"/>
          <p:cNvSpPr txBox="1"/>
          <p:nvPr/>
        </p:nvSpPr>
        <p:spPr>
          <a:xfrm>
            <a:off x="3675852" y="1090788"/>
            <a:ext cx="17754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"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29 novembre </a:t>
            </a:r>
            <a:endParaRPr sz="1200" b="1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0" name="Google Shape;320;p14"/>
          <p:cNvSpPr txBox="1"/>
          <p:nvPr/>
        </p:nvSpPr>
        <p:spPr>
          <a:xfrm>
            <a:off x="6091700" y="1090789"/>
            <a:ext cx="29931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" sz="1200" b="1">
                <a:solidFill>
                  <a:schemeClr val="dk2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Open Agrifood - Orléans</a:t>
            </a:r>
            <a:endParaRPr sz="10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1" name="Google Shape;321;p14"/>
          <p:cNvSpPr txBox="1"/>
          <p:nvPr/>
        </p:nvSpPr>
        <p:spPr>
          <a:xfrm>
            <a:off x="6091700" y="2372851"/>
            <a:ext cx="29931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dk2"/>
              </a:solidFill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SIMA </a:t>
            </a:r>
            <a:endParaRPr sz="10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2" name="Google Shape;322;p14"/>
          <p:cNvSpPr txBox="1"/>
          <p:nvPr/>
        </p:nvSpPr>
        <p:spPr>
          <a:xfrm>
            <a:off x="6091700" y="1711675"/>
            <a:ext cx="2993100" cy="9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fr" sz="1200" b="1">
                <a:solidFill>
                  <a:schemeClr val="dk2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Rencontre technique légumes en AB - CITFL Balandran</a:t>
            </a:r>
            <a:endParaRPr sz="1500" b="0" i="0" u="none" strike="noStrike" cap="none">
              <a:solidFill>
                <a:srgbClr val="C47F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3" name="Google Shape;323;p14"/>
          <p:cNvSpPr txBox="1"/>
          <p:nvPr/>
        </p:nvSpPr>
        <p:spPr>
          <a:xfrm>
            <a:off x="4069975" y="1739375"/>
            <a:ext cx="1381500" cy="5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"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fr" sz="12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9 novembre  </a:t>
            </a:r>
            <a:endParaRPr sz="1200" b="1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324" name="Google Shape;324;p14"/>
          <p:cNvGrpSpPr/>
          <p:nvPr/>
        </p:nvGrpSpPr>
        <p:grpSpPr>
          <a:xfrm>
            <a:off x="5510423" y="3209233"/>
            <a:ext cx="581244" cy="1083643"/>
            <a:chOff x="4318975" y="1083450"/>
            <a:chExt cx="529800" cy="591250"/>
          </a:xfrm>
        </p:grpSpPr>
        <p:sp>
          <p:nvSpPr>
            <p:cNvPr id="325" name="Google Shape;325;p14"/>
            <p:cNvSpPr/>
            <p:nvPr/>
          </p:nvSpPr>
          <p:spPr>
            <a:xfrm>
              <a:off x="4517125" y="1086100"/>
              <a:ext cx="133500" cy="5886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26" name="Google Shape;326;p14"/>
            <p:cNvCxnSpPr/>
            <p:nvPr/>
          </p:nvCxnSpPr>
          <p:spPr>
            <a:xfrm rot="10800000">
              <a:off x="4318975" y="1083450"/>
              <a:ext cx="5298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27" name="Google Shape;327;p14"/>
          <p:cNvSpPr/>
          <p:nvPr/>
        </p:nvSpPr>
        <p:spPr>
          <a:xfrm>
            <a:off x="4803925" y="2849225"/>
            <a:ext cx="146400" cy="2733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5"/>
          <p:cNvSpPr/>
          <p:nvPr/>
        </p:nvSpPr>
        <p:spPr>
          <a:xfrm>
            <a:off x="311700" y="321475"/>
            <a:ext cx="8520600" cy="3587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15"/>
          <p:cNvSpPr txBox="1">
            <a:spLocks noGrp="1"/>
          </p:cNvSpPr>
          <p:nvPr>
            <p:ph type="title"/>
          </p:nvPr>
        </p:nvSpPr>
        <p:spPr>
          <a:xfrm>
            <a:off x="3702875" y="1085250"/>
            <a:ext cx="5019300" cy="16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fr" sz="3400">
                <a:solidFill>
                  <a:schemeClr val="lt1"/>
                </a:solidFill>
              </a:rPr>
              <a:t>Merci de votre attention ! </a:t>
            </a:r>
            <a:endParaRPr sz="3400">
              <a:solidFill>
                <a:schemeClr val="lt1"/>
              </a:solidFill>
            </a:endParaRPr>
          </a:p>
        </p:txBody>
      </p:sp>
      <p:pic>
        <p:nvPicPr>
          <p:cNvPr id="334" name="Google Shape;334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35851" y="4292774"/>
            <a:ext cx="1796450" cy="646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15"/>
          <p:cNvSpPr txBox="1"/>
          <p:nvPr/>
        </p:nvSpPr>
        <p:spPr>
          <a:xfrm>
            <a:off x="3137100" y="4292775"/>
            <a:ext cx="2869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" sz="30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Horti’Press</a:t>
            </a:r>
            <a:endParaRPr sz="3000" b="1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36" name="Google Shape;336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1700" y="4292775"/>
            <a:ext cx="1723179" cy="646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15"/>
          <p:cNvSpPr txBox="1">
            <a:spLocks noGrp="1"/>
          </p:cNvSpPr>
          <p:nvPr>
            <p:ph type="sldNum" idx="12"/>
          </p:nvPr>
        </p:nvSpPr>
        <p:spPr>
          <a:xfrm>
            <a:off x="8625825" y="4652923"/>
            <a:ext cx="5487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"/>
              <a:t>19</a:t>
            </a:fld>
            <a:endParaRPr/>
          </a:p>
        </p:txBody>
      </p:sp>
      <p:pic>
        <p:nvPicPr>
          <p:cNvPr id="338" name="Google Shape;338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2450" y="546275"/>
            <a:ext cx="2924202" cy="2924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"/>
          <p:cNvSpPr/>
          <p:nvPr/>
        </p:nvSpPr>
        <p:spPr>
          <a:xfrm>
            <a:off x="1159425" y="4051200"/>
            <a:ext cx="3115200" cy="640200"/>
          </a:xfrm>
          <a:prstGeom prst="homePlate">
            <a:avLst>
              <a:gd name="adj" fmla="val 50000"/>
            </a:avLst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1159425" y="3411000"/>
            <a:ext cx="3115200" cy="640200"/>
          </a:xfrm>
          <a:prstGeom prst="homePlate">
            <a:avLst>
              <a:gd name="adj" fmla="val 50000"/>
            </a:avLst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1159425" y="2770800"/>
            <a:ext cx="3115200" cy="640200"/>
          </a:xfrm>
          <a:prstGeom prst="homePlate">
            <a:avLst>
              <a:gd name="adj" fmla="val 50000"/>
            </a:avLst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1159425" y="2130600"/>
            <a:ext cx="3115200" cy="640200"/>
          </a:xfrm>
          <a:prstGeom prst="homePlate">
            <a:avLst>
              <a:gd name="adj" fmla="val 50000"/>
            </a:avLst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1159425" y="1490400"/>
            <a:ext cx="3115200" cy="640200"/>
          </a:xfrm>
          <a:prstGeom prst="homePlate">
            <a:avLst>
              <a:gd name="adj" fmla="val 50000"/>
            </a:avLst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1159425" y="850200"/>
            <a:ext cx="3115200" cy="640200"/>
          </a:xfrm>
          <a:prstGeom prst="homePlate">
            <a:avLst>
              <a:gd name="adj" fmla="val 50000"/>
            </a:avLst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9144000" cy="557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2962"/>
              <a:buNone/>
            </a:pPr>
            <a:r>
              <a:rPr lang="fr" sz="3000">
                <a:solidFill>
                  <a:schemeClr val="dk2"/>
                </a:solidFill>
                <a:highlight>
                  <a:schemeClr val="accent6"/>
                </a:highlight>
              </a:rPr>
              <a:t>Ordre du jour</a:t>
            </a:r>
            <a:endParaRPr>
              <a:highlight>
                <a:schemeClr val="accent6"/>
              </a:highlight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1184900" y="2841750"/>
            <a:ext cx="29184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Organisation et acteurs des filières</a:t>
            </a:r>
            <a:endParaRPr sz="1400" b="1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1159425" y="3497450"/>
            <a:ext cx="3450900" cy="5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Le point sur… la COP 27</a:t>
            </a:r>
            <a:endParaRPr sz="1400" b="1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1159427" y="4141300"/>
            <a:ext cx="3115200" cy="5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" sz="15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Agenda</a:t>
            </a:r>
            <a:endParaRPr sz="1500" b="1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1159475" y="2247363"/>
            <a:ext cx="28818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Conjoncture économique</a:t>
            </a:r>
            <a:endParaRPr sz="1400" b="1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79" name="Google Shape;79;p2"/>
          <p:cNvGrpSpPr/>
          <p:nvPr/>
        </p:nvGrpSpPr>
        <p:grpSpPr>
          <a:xfrm>
            <a:off x="383931" y="844853"/>
            <a:ext cx="775436" cy="3846710"/>
            <a:chOff x="383952" y="844821"/>
            <a:chExt cx="775514" cy="4089200"/>
          </a:xfrm>
        </p:grpSpPr>
        <p:sp>
          <p:nvSpPr>
            <p:cNvPr id="80" name="Google Shape;80;p2"/>
            <p:cNvSpPr/>
            <p:nvPr/>
          </p:nvSpPr>
          <p:spPr>
            <a:xfrm>
              <a:off x="383966" y="2259847"/>
              <a:ext cx="775500" cy="7218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686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83966" y="2259855"/>
              <a:ext cx="775500" cy="7221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fr" sz="2600" b="0" i="0" u="none" strike="noStrike" cap="none">
                  <a:solidFill>
                    <a:schemeClr val="dk2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03</a:t>
              </a:r>
              <a:endParaRPr sz="26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83966" y="1549869"/>
              <a:ext cx="775500" cy="7218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83952" y="2224096"/>
              <a:ext cx="775500" cy="7218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83952" y="3555286"/>
              <a:ext cx="775500" cy="7218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83966" y="4212221"/>
              <a:ext cx="775500" cy="7218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83952" y="2898998"/>
              <a:ext cx="775500" cy="7218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83966" y="844821"/>
              <a:ext cx="775500" cy="7218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8" name="Google Shape;88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51562" y="2240065"/>
              <a:ext cx="640232" cy="6402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51612" y="1564523"/>
              <a:ext cx="640232" cy="6402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" name="Google Shape;90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51538" y="2982610"/>
              <a:ext cx="640232" cy="6402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Google Shape;91;p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93056" y="939994"/>
              <a:ext cx="557295" cy="55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" name="Google Shape;92;p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51563" y="4248125"/>
              <a:ext cx="640232" cy="64023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3" name="Google Shape;93;p2"/>
          <p:cNvSpPr txBox="1"/>
          <p:nvPr/>
        </p:nvSpPr>
        <p:spPr>
          <a:xfrm>
            <a:off x="1203200" y="883969"/>
            <a:ext cx="28818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fr" sz="14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Innovation technologique/produit </a:t>
            </a:r>
            <a:endParaRPr sz="1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1203200" y="1631188"/>
            <a:ext cx="288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Actualité internationale </a:t>
            </a:r>
            <a:endParaRPr sz="1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5" name="Google Shape;95;p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22500" y="3527000"/>
            <a:ext cx="498300" cy="49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60"/>
    </mc:Choice>
    <mc:Fallback>
      <p:transition spd="slow" advTm="6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9398e1f95c_0_3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8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>
                <a:highlight>
                  <a:schemeClr val="accent6"/>
                </a:highlight>
              </a:rPr>
              <a:t>Sources</a:t>
            </a:r>
            <a:endParaRPr>
              <a:highlight>
                <a:schemeClr val="accent6"/>
              </a:highlight>
            </a:endParaRPr>
          </a:p>
        </p:txBody>
      </p:sp>
      <p:sp>
        <p:nvSpPr>
          <p:cNvPr id="344" name="Google Shape;344;g19398e1f95c_0_32"/>
          <p:cNvSpPr txBox="1">
            <a:spLocks noGrp="1"/>
          </p:cNvSpPr>
          <p:nvPr>
            <p:ph type="sldNum" idx="12"/>
          </p:nvPr>
        </p:nvSpPr>
        <p:spPr>
          <a:xfrm>
            <a:off x="8625825" y="4652923"/>
            <a:ext cx="5487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"/>
              <a:t>20</a:t>
            </a:fld>
            <a:endParaRPr/>
          </a:p>
        </p:txBody>
      </p:sp>
      <p:sp>
        <p:nvSpPr>
          <p:cNvPr id="345" name="Google Shape;345;g19398e1f95c_0_32"/>
          <p:cNvSpPr txBox="1"/>
          <p:nvPr/>
        </p:nvSpPr>
        <p:spPr>
          <a:xfrm>
            <a:off x="0" y="582000"/>
            <a:ext cx="9144000" cy="41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66700" algn="l" rtl="0">
              <a:spcBef>
                <a:spcPts val="0"/>
              </a:spcBef>
              <a:spcAft>
                <a:spcPts val="0"/>
              </a:spcAft>
              <a:buSzPts val="600"/>
              <a:buFont typeface="Verdana"/>
              <a:buChar char="-"/>
            </a:pPr>
            <a:r>
              <a:rPr lang="fr" sz="600" b="1" dirty="0">
                <a:latin typeface="Verdana"/>
                <a:ea typeface="Verdana"/>
                <a:cs typeface="Verdana"/>
                <a:sym typeface="Verdana"/>
              </a:rPr>
              <a:t>Anone </a:t>
            </a:r>
            <a:endParaRPr sz="600" b="1"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 dirty="0">
                <a:latin typeface="Verdana"/>
                <a:ea typeface="Verdana"/>
                <a:cs typeface="Verdana"/>
                <a:sym typeface="Verdana"/>
              </a:rPr>
              <a:t>CTIFL. </a:t>
            </a:r>
            <a:r>
              <a:rPr lang="fr" sz="600" dirty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L'anone, une curiosité exotique. 9/11/2022. Disponible à l’adresse :</a:t>
            </a:r>
            <a:r>
              <a:rPr lang="fr" sz="600" u="sng" dirty="0">
                <a:solidFill>
                  <a:schemeClr val="accent5"/>
                </a:solidFill>
              </a:rPr>
              <a:t> </a:t>
            </a:r>
            <a:r>
              <a:rPr lang="fr" sz="600" u="sng" dirty="0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https://www.ctifl.fr/l-anone-une-curiosite-exotique-detail-fruits-et-legumes-388</a:t>
            </a:r>
            <a:r>
              <a:rPr lang="fr" sz="600" u="sng" dirty="0">
                <a:solidFill>
                  <a:schemeClr val="accent5"/>
                </a:solidFill>
              </a:rPr>
              <a:t> </a:t>
            </a:r>
            <a:endParaRPr sz="600" u="sng" dirty="0">
              <a:solidFill>
                <a:schemeClr val="accent5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 u="sng" dirty="0">
              <a:solidFill>
                <a:schemeClr val="accent5"/>
              </a:solidFill>
            </a:endParaRPr>
          </a:p>
          <a:p>
            <a:pPr marL="457200" lvl="0" indent="-266700" algn="l" rtl="0">
              <a:spcBef>
                <a:spcPts val="0"/>
              </a:spcBef>
              <a:spcAft>
                <a:spcPts val="0"/>
              </a:spcAft>
              <a:buSzPts val="600"/>
              <a:buFont typeface="Verdana"/>
              <a:buChar char="-"/>
            </a:pPr>
            <a:r>
              <a:rPr lang="fr" sz="600" b="1" dirty="0">
                <a:latin typeface="Verdana"/>
                <a:ea typeface="Verdana"/>
                <a:cs typeface="Verdana"/>
                <a:sym typeface="Verdana"/>
              </a:rPr>
              <a:t>Robot Otto </a:t>
            </a:r>
            <a:endParaRPr sz="600" b="1"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 dirty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HortiDaily. Otto: the IPM scouting and yield forecasting greenhouse robot. 10/11/2022. Disponible à l’adresse : </a:t>
            </a:r>
            <a:r>
              <a:rPr lang="fr" sz="600" u="sng" dirty="0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https://www.hortidaily.com/article/9476839/otto-the-ipm-scouting-and-yield-forecasting-greenhouse-robot/</a:t>
            </a:r>
            <a:endParaRPr sz="600"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 dirty="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266700" algn="l" rtl="0">
              <a:spcBef>
                <a:spcPts val="0"/>
              </a:spcBef>
              <a:spcAft>
                <a:spcPts val="0"/>
              </a:spcAft>
              <a:buSzPts val="600"/>
              <a:buFont typeface="Verdana"/>
              <a:buChar char="-"/>
            </a:pPr>
            <a:r>
              <a:rPr lang="fr" sz="600" b="1" dirty="0">
                <a:latin typeface="Verdana"/>
                <a:ea typeface="Verdana"/>
                <a:cs typeface="Verdana"/>
                <a:sym typeface="Verdana"/>
              </a:rPr>
              <a:t>Commerce des céréales</a:t>
            </a:r>
            <a:endParaRPr sz="600" b="1"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 dirty="0">
                <a:solidFill>
                  <a:schemeClr val="dk2"/>
                </a:solidFill>
              </a:rPr>
              <a:t> France Agrimer. Commerce des céréales : l’incertitude mer Noire persiste. 10/11/2022. Disponible </a:t>
            </a:r>
            <a:r>
              <a:rPr lang="fr" sz="600" dirty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à l’adresse</a:t>
            </a:r>
            <a:r>
              <a:rPr lang="fr" sz="600" dirty="0">
                <a:solidFill>
                  <a:schemeClr val="dk2"/>
                </a:solidFill>
              </a:rPr>
              <a:t> :</a:t>
            </a:r>
            <a:endParaRPr sz="600" dirty="0">
              <a:solidFill>
                <a:schemeClr val="dk2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 u="sng" dirty="0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https://www.franceagrimer.fr/Actualite/Conseils-specialises/Grandes-cultures/2022/Commerce-des-cereales-l-incertitude-mer-Noire-persiste</a:t>
            </a:r>
            <a:endParaRPr sz="600"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 dirty="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2667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0"/>
              <a:buFont typeface="Verdana"/>
              <a:buChar char="-"/>
            </a:pPr>
            <a:r>
              <a:rPr lang="fr" sz="600" b="1" dirty="0">
                <a:latin typeface="Verdana"/>
                <a:ea typeface="Verdana"/>
                <a:cs typeface="Verdana"/>
                <a:sym typeface="Verdana"/>
              </a:rPr>
              <a:t>Récolte des agrumes </a:t>
            </a:r>
            <a:endParaRPr sz="600" b="1"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 dirty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FRuiTROP online. Récolte de petits agrumes et d’oranges d’Espagne 2022-2023. 7/11/2022. Disponible à l’adresse : </a:t>
            </a:r>
            <a:r>
              <a:rPr lang="fr" sz="600" u="sng" dirty="0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  <a:hlinkClick r:id="rId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https://www.fruitrop.com/Articles-par-theme/Bilans-et-previsions/2022/Recolte-de-petits-agrumes-et-d-oranges-d-Espagne-2022-23</a:t>
            </a:r>
            <a:endParaRPr sz="600"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 dirty="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266700" algn="l" rtl="0">
              <a:spcBef>
                <a:spcPts val="0"/>
              </a:spcBef>
              <a:spcAft>
                <a:spcPts val="0"/>
              </a:spcAft>
              <a:buSzPts val="600"/>
              <a:buFont typeface="Verdana"/>
              <a:buChar char="-"/>
            </a:pPr>
            <a:r>
              <a:rPr lang="fr" sz="600" b="1" dirty="0">
                <a:latin typeface="Verdana"/>
                <a:ea typeface="Verdana"/>
                <a:cs typeface="Verdana"/>
                <a:sym typeface="Verdana"/>
              </a:rPr>
              <a:t>Marchés des conserves </a:t>
            </a:r>
            <a:endParaRPr sz="600" b="1"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 dirty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Réussir Fruits&amp;Légumes. Inflation : “valeur refuge”, la conserve de légume se maintient. 15/11/2022. Disponible à l’adresse : </a:t>
            </a:r>
            <a:r>
              <a:rPr lang="fr" sz="600" u="sng" dirty="0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  <a:hlinkClick r:id="rId7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https://www.reussir.fr/fruits-legumes/inflation-valeur-refuge-la-conserve-se-maintient</a:t>
            </a:r>
            <a:endParaRPr sz="600"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 dirty="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2667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0"/>
              <a:buFont typeface="Verdana"/>
              <a:buChar char="-"/>
            </a:pPr>
            <a:r>
              <a:rPr lang="fr" sz="600" b="1" dirty="0">
                <a:latin typeface="Verdana"/>
                <a:ea typeface="Verdana"/>
                <a:cs typeface="Verdana"/>
                <a:sym typeface="Verdana"/>
              </a:rPr>
              <a:t>Algorithme et consommation </a:t>
            </a:r>
            <a:endParaRPr sz="600" b="1"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 dirty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Dolphin A., 2022. Comment consomment les jeunes face aux algorithmes. Végétable. Novembre 2022. N°404. p. 25. </a:t>
            </a:r>
            <a:endParaRPr sz="600" dirty="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 dirty="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2667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"/>
              <a:buFont typeface="Verdana"/>
              <a:buChar char="-"/>
            </a:pPr>
            <a:r>
              <a:rPr lang="fr" sz="600" b="1" dirty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Pommes HVE à McDonalds</a:t>
            </a:r>
            <a:endParaRPr sz="600" b="1" dirty="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 dirty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Douteau P. 2022. Des sachets de pomme HVE chez Mcdonald’s. Réussir Fruits et Légumes. Novembre 2022. N°432. p. 20. </a:t>
            </a:r>
            <a:endParaRPr sz="600" dirty="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 dirty="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2667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0"/>
              <a:buFont typeface="Verdana"/>
              <a:buChar char="-"/>
            </a:pPr>
            <a:r>
              <a:rPr lang="fr" sz="600" b="1" dirty="0">
                <a:latin typeface="Verdana"/>
                <a:ea typeface="Verdana"/>
                <a:cs typeface="Verdana"/>
                <a:sym typeface="Verdana"/>
              </a:rPr>
              <a:t>Annulation de l’interdiction des emballages plastiques</a:t>
            </a:r>
            <a:endParaRPr sz="600" b="1"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 dirty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Gautier P. 2022. Emballages plastiques : vers l’annulation de l’interdiction pour les fruits et légumes? Réussir Fruits et Légumes. 15/11/2022. Disponible à l’adresse : </a:t>
            </a:r>
            <a:endParaRPr sz="600" dirty="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 u="sng" dirty="0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  <a:hlinkClick r:id="rId8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https://www.reussir.fr/fruits-legumes/emballage-plastique-vers-l-annulation-de-l-interdiction-pour-les-fruits-et-legumes</a:t>
            </a:r>
            <a:r>
              <a:rPr lang="fr" sz="600" dirty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600" dirty="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 dirty="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266700" algn="l" rtl="0">
              <a:spcBef>
                <a:spcPts val="0"/>
              </a:spcBef>
              <a:spcAft>
                <a:spcPts val="0"/>
              </a:spcAft>
              <a:buSzPts val="600"/>
              <a:buFont typeface="Verdana"/>
              <a:buChar char="-"/>
            </a:pPr>
            <a:r>
              <a:rPr lang="fr" sz="600" b="1" dirty="0">
                <a:latin typeface="Verdana"/>
                <a:ea typeface="Verdana"/>
                <a:cs typeface="Verdana"/>
                <a:sym typeface="Verdana"/>
              </a:rPr>
              <a:t>COP 27</a:t>
            </a:r>
            <a:r>
              <a:rPr lang="fr" sz="600" dirty="0">
                <a:latin typeface="Verdana"/>
                <a:ea typeface="Verdana"/>
                <a:cs typeface="Verdana"/>
                <a:sym typeface="Verdana"/>
              </a:rPr>
              <a:t>  </a:t>
            </a:r>
            <a:endParaRPr sz="600"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 dirty="0">
                <a:latin typeface="Verdana"/>
                <a:ea typeface="Verdana"/>
                <a:cs typeface="Verdana"/>
                <a:sym typeface="Verdana"/>
              </a:rPr>
              <a:t>France info. COP27 :quel bilan au terme de ce nouveau sommet pour le climat ? 18/11/2022. Disponible à l’adresse : </a:t>
            </a:r>
            <a:r>
              <a:rPr lang="fr" sz="600" u="sng" dirty="0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9"/>
              </a:rPr>
              <a:t>https://www.francetvinfo.fr/monde/environnement/cop/cop27-quel-bilan-au-terme-de-ce-nouveau-sommet-pour-le-climat_5484864.html</a:t>
            </a:r>
            <a:endParaRPr sz="600"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 dirty="0">
                <a:latin typeface="Verdana"/>
                <a:ea typeface="Verdana"/>
                <a:cs typeface="Verdana"/>
                <a:sym typeface="Verdana"/>
              </a:rPr>
              <a:t>COP27 SHARM EL-SHEIKH EGYPTE 2022. COP27 Presidency Vision - Thematic days. Disponible à l’adresse : </a:t>
            </a:r>
            <a:r>
              <a:rPr lang="fr" sz="600" u="sng" dirty="0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10"/>
              </a:rPr>
              <a:t>https://www.cop27.eg/#/presidency/events</a:t>
            </a:r>
            <a:endParaRPr sz="600"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 dirty="0">
                <a:latin typeface="Verdana"/>
                <a:ea typeface="Verdana"/>
                <a:cs typeface="Verdana"/>
                <a:sym typeface="Verdana"/>
              </a:rPr>
              <a:t>OuestFrance . Cop27. Dégâts climatiques, émission de CO2 … Ce qu’il faut retenir de l’accord final. 20/11/2022. Disponible à l’adresse : </a:t>
            </a:r>
            <a:r>
              <a:rPr lang="fr" sz="600" u="sng" dirty="0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11"/>
              </a:rPr>
              <a:t>https://www.ouest-france.fr/environnement/cop21/la-cop27-se-termine-sur-un-bilan-contraste-l-ue-et-l-onu-decues-dcd1291c-689b-11ed-a603-4a3131a74a26</a:t>
            </a:r>
            <a:endParaRPr sz="600"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 dirty="0">
                <a:latin typeface="Verdana"/>
                <a:ea typeface="Verdana"/>
                <a:cs typeface="Verdana"/>
                <a:sym typeface="Verdana"/>
              </a:rPr>
              <a:t>Le Monde. A la COP27, un accord historique sur l’aide aux pays pauvres, mais pas d’accélération de la  lutte contre le réchauffement. 20/11/2022. Disponible à l’adresse : </a:t>
            </a:r>
            <a:r>
              <a:rPr lang="fr" sz="600" u="sng" dirty="0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12"/>
              </a:rPr>
              <a:t>https://www.lemonde.fr/planete/article/2022/11/20/a-la-cop27-un-accord-historique-sur-l-aide-aux-pays-pauvres-mais-pas-d-acceleration-dans-la-lutte-contre-le-rechauffement_6150719_3244.html</a:t>
            </a:r>
            <a:endParaRPr sz="600"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 dirty="0">
                <a:latin typeface="Verdana"/>
                <a:ea typeface="Verdana"/>
                <a:cs typeface="Verdana"/>
                <a:sym typeface="Verdana"/>
              </a:rPr>
              <a:t>UNFCC, 2022. </a:t>
            </a:r>
            <a:r>
              <a:rPr lang="fr" sz="600" dirty="0">
                <a:solidFill>
                  <a:srgbClr val="1A1A1C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Le programme de la COP 27 des champions de haut niveau et du programme de partenariat de Marrakech est publié. 02/08/2022. Disponible à l’adresse : </a:t>
            </a:r>
            <a:r>
              <a:rPr lang="fr" sz="600" u="sng" dirty="0">
                <a:solidFill>
                  <a:schemeClr val="hlink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  <a:hlinkClick r:id="rId13"/>
              </a:rPr>
              <a:t>https://unfccc.int/fr/news/le-programme-de-la-cop-27-des-champions-de-haut-niveau-et-du-programme-de-partenariat-de-marrakech</a:t>
            </a:r>
            <a:r>
              <a:rPr lang="fr" sz="600" dirty="0">
                <a:solidFill>
                  <a:srgbClr val="1A1A1C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 </a:t>
            </a:r>
            <a:endParaRPr sz="600" dirty="0">
              <a:solidFill>
                <a:srgbClr val="1A1A1C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 dirty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Ministères de la Transition écologique et de la Cohésion des territoires et de la Transition énergétique, 2022. Présentation de la COP 27. Disponible à l’adresse : </a:t>
            </a:r>
            <a:r>
              <a:rPr lang="fr" sz="600" u="sng" dirty="0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14"/>
              </a:rPr>
              <a:t>https://www.ecologie.gouv.fr/cop27</a:t>
            </a:r>
            <a:r>
              <a:rPr lang="fr" sz="600" dirty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600" dirty="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 dirty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The World Farmers Organisation, 19/10/2022. </a:t>
            </a:r>
            <a:r>
              <a:rPr lang="fr" sz="600" dirty="0">
                <a:solidFill>
                  <a:schemeClr val="dk2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The World Farmers brings their strong voice to COP 27 in Sharm El-Sheikh. Disponible à l’adresse : </a:t>
            </a:r>
            <a:endParaRPr sz="600" dirty="0">
              <a:solidFill>
                <a:schemeClr val="dk2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 u="sng" dirty="0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15"/>
              </a:rPr>
              <a:t>https://www.wfo-oma.org/fr/wfo_news/the-world-farmers-brings-their-strong-voice-to-cop-27-in-sharm-el-sheikh/#</a:t>
            </a:r>
            <a:r>
              <a:rPr lang="fr" sz="600" dirty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600" dirty="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 dirty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Arabia Weather, 15/11/2022. </a:t>
            </a:r>
            <a:r>
              <a:rPr lang="fr" sz="600" dirty="0">
                <a:solidFill>
                  <a:srgbClr val="222222"/>
                </a:solidFill>
                <a:latin typeface="Verdana"/>
                <a:ea typeface="Verdana"/>
                <a:cs typeface="Verdana"/>
                <a:sym typeface="Verdana"/>
              </a:rPr>
              <a:t>Que signifie choisir les Emirats Arabes Unis pour accueillir la COP 28 ? Disponible à l’adresse : </a:t>
            </a:r>
            <a:r>
              <a:rPr lang="fr" sz="600" u="sng" dirty="0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16"/>
              </a:rPr>
              <a:t>https://www.arabiaweather.com/fr/content/que-signifie-choisir-les-emirats-arabes-unis-pour-accueillir-la-cop-28-</a:t>
            </a:r>
            <a:r>
              <a:rPr lang="fr" sz="600" dirty="0">
                <a:solidFill>
                  <a:srgbClr val="22222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600" dirty="0">
              <a:solidFill>
                <a:srgbClr val="1A1A1C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8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>
                <a:highlight>
                  <a:schemeClr val="accent6"/>
                </a:highlight>
              </a:rPr>
              <a:t>Innovation produit</a:t>
            </a:r>
            <a:endParaRPr>
              <a:highlight>
                <a:schemeClr val="accent6"/>
              </a:highlight>
            </a:endParaRPr>
          </a:p>
        </p:txBody>
      </p:sp>
      <p:sp>
        <p:nvSpPr>
          <p:cNvPr id="101" name="Google Shape;101;p3"/>
          <p:cNvSpPr txBox="1">
            <a:spLocks noGrp="1"/>
          </p:cNvSpPr>
          <p:nvPr>
            <p:ph type="sldNum" idx="12"/>
          </p:nvPr>
        </p:nvSpPr>
        <p:spPr>
          <a:xfrm>
            <a:off x="8625825" y="4652923"/>
            <a:ext cx="5487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"/>
              <a:t>3</a:t>
            </a:fld>
            <a:endParaRPr/>
          </a:p>
        </p:txBody>
      </p:sp>
      <p:sp>
        <p:nvSpPr>
          <p:cNvPr id="102" name="Google Shape;102;p3"/>
          <p:cNvSpPr txBox="1"/>
          <p:nvPr/>
        </p:nvSpPr>
        <p:spPr>
          <a:xfrm>
            <a:off x="0" y="645425"/>
            <a:ext cx="8999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Verdana"/>
              <a:buChar char="➔"/>
            </a:pPr>
            <a:r>
              <a:rPr lang="fr" sz="1600" b="1">
                <a:latin typeface="Verdana"/>
                <a:ea typeface="Verdana"/>
                <a:cs typeface="Verdana"/>
                <a:sym typeface="Verdana"/>
              </a:rPr>
              <a:t>L’anone, une curiosité exotique</a:t>
            </a:r>
            <a:endParaRPr sz="1600"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3"/>
          <p:cNvSpPr txBox="1"/>
          <p:nvPr/>
        </p:nvSpPr>
        <p:spPr>
          <a:xfrm>
            <a:off x="86600" y="4453375"/>
            <a:ext cx="8662200" cy="36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4" name="Google Shape;104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86706" y="12344"/>
            <a:ext cx="557295" cy="55729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3"/>
          <p:cNvSpPr txBox="1"/>
          <p:nvPr/>
        </p:nvSpPr>
        <p:spPr>
          <a:xfrm>
            <a:off x="555300" y="1076525"/>
            <a:ext cx="7888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6" name="Google Shape;106;p3"/>
          <p:cNvPicPr preferRelativeResize="0"/>
          <p:nvPr/>
        </p:nvPicPr>
        <p:blipFill rotWithShape="1">
          <a:blip r:embed="rId6">
            <a:alphaModFix/>
          </a:blip>
          <a:srcRect l="695" t="5513" b="5708"/>
          <a:stretch/>
        </p:blipFill>
        <p:spPr>
          <a:xfrm>
            <a:off x="6856275" y="1978525"/>
            <a:ext cx="2287725" cy="17810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7" name="Google Shape;107;p3"/>
          <p:cNvPicPr preferRelativeResize="0"/>
          <p:nvPr/>
        </p:nvPicPr>
        <p:blipFill rotWithShape="1">
          <a:blip r:embed="rId7">
            <a:alphaModFix/>
          </a:blip>
          <a:srcRect l="14100" r="3683" b="2997"/>
          <a:stretch/>
        </p:blipFill>
        <p:spPr>
          <a:xfrm>
            <a:off x="272425" y="3031650"/>
            <a:ext cx="1786375" cy="15741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8" name="Google Shape;108;p3"/>
          <p:cNvPicPr preferRelativeResize="0"/>
          <p:nvPr/>
        </p:nvPicPr>
        <p:blipFill rotWithShape="1">
          <a:blip r:embed="rId8">
            <a:alphaModFix/>
          </a:blip>
          <a:srcRect l="4174" t="10621" r="8853" b="6849"/>
          <a:stretch/>
        </p:blipFill>
        <p:spPr>
          <a:xfrm>
            <a:off x="43825" y="1018075"/>
            <a:ext cx="2174700" cy="17087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9" name="Google Shape;109;p3"/>
          <p:cNvSpPr/>
          <p:nvPr/>
        </p:nvSpPr>
        <p:spPr>
          <a:xfrm>
            <a:off x="2306300" y="1325325"/>
            <a:ext cx="4462200" cy="31281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❏"/>
            </a:pPr>
            <a:r>
              <a:rPr lang="fr">
                <a:latin typeface="Verdana"/>
                <a:ea typeface="Verdana"/>
                <a:cs typeface="Verdana"/>
                <a:sym typeface="Verdana"/>
              </a:rPr>
              <a:t>Regroupe plusieurs variétés de fruits exotiques, tous issus de la famille des </a:t>
            </a:r>
            <a:r>
              <a:rPr lang="fr" b="1">
                <a:latin typeface="Verdana"/>
                <a:ea typeface="Verdana"/>
                <a:cs typeface="Verdana"/>
                <a:sym typeface="Verdana"/>
              </a:rPr>
              <a:t>Annonacées</a:t>
            </a:r>
            <a:r>
              <a:rPr lang="fr">
                <a:latin typeface="Verdana"/>
                <a:ea typeface="Verdana"/>
                <a:cs typeface="Verdana"/>
                <a:sym typeface="Verdana"/>
              </a:rPr>
              <a:t>.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❏"/>
            </a:pPr>
            <a:r>
              <a:rPr lang="fr">
                <a:latin typeface="Verdana"/>
                <a:ea typeface="Verdana"/>
                <a:cs typeface="Verdana"/>
                <a:sym typeface="Verdana"/>
              </a:rPr>
              <a:t>En France, </a:t>
            </a:r>
            <a:r>
              <a:rPr lang="fr" b="1">
                <a:latin typeface="Verdana"/>
                <a:ea typeface="Verdana"/>
                <a:cs typeface="Verdana"/>
                <a:sym typeface="Verdana"/>
              </a:rPr>
              <a:t>3 variétés d’anone</a:t>
            </a:r>
            <a:r>
              <a:rPr lang="fr">
                <a:latin typeface="Verdana"/>
                <a:ea typeface="Verdana"/>
                <a:cs typeface="Verdana"/>
                <a:sym typeface="Verdana"/>
              </a:rPr>
              <a:t> sont connues et commercialisées dont la plus connue est la </a:t>
            </a:r>
            <a:r>
              <a:rPr lang="fr" b="1">
                <a:latin typeface="Verdana"/>
                <a:ea typeface="Verdana"/>
                <a:cs typeface="Verdana"/>
                <a:sym typeface="Verdana"/>
              </a:rPr>
              <a:t>chérimole</a:t>
            </a:r>
            <a:r>
              <a:rPr lang="fr">
                <a:latin typeface="Verdana"/>
                <a:ea typeface="Verdana"/>
                <a:cs typeface="Verdana"/>
                <a:sym typeface="Verdana"/>
              </a:rPr>
              <a:t> 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(</a:t>
            </a:r>
            <a:r>
              <a:rPr lang="fr" i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Annona cherimola</a:t>
            </a:r>
            <a:r>
              <a:rPr lang="fr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)</a:t>
            </a:r>
            <a:endParaRPr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❏"/>
            </a:pPr>
            <a:r>
              <a:rPr lang="fr">
                <a:latin typeface="Verdana"/>
                <a:ea typeface="Verdana"/>
                <a:cs typeface="Verdana"/>
                <a:sym typeface="Verdana"/>
              </a:rPr>
              <a:t>L’anone se conserve à température ambiante et se consomme très bien en </a:t>
            </a:r>
            <a:r>
              <a:rPr lang="fr" b="1">
                <a:latin typeface="Verdana"/>
                <a:ea typeface="Verdana"/>
                <a:cs typeface="Verdana"/>
                <a:sym typeface="Verdana"/>
              </a:rPr>
              <a:t>plats sucrés</a:t>
            </a:r>
            <a:r>
              <a:rPr lang="fr">
                <a:latin typeface="Verdana"/>
                <a:ea typeface="Verdana"/>
                <a:cs typeface="Verdana"/>
                <a:sym typeface="Verdana"/>
              </a:rPr>
              <a:t> et donc en </a:t>
            </a:r>
            <a:r>
              <a:rPr lang="fr" b="1">
                <a:latin typeface="Verdana"/>
                <a:ea typeface="Verdana"/>
                <a:cs typeface="Verdana"/>
                <a:sym typeface="Verdana"/>
              </a:rPr>
              <a:t>dessert.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0" name="Google Shape;110;p3"/>
          <p:cNvSpPr txBox="1"/>
          <p:nvPr/>
        </p:nvSpPr>
        <p:spPr>
          <a:xfrm>
            <a:off x="0" y="4900500"/>
            <a:ext cx="70413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700"/>
              <a:t>Source :  CTIFL 09/11/2022</a:t>
            </a:r>
            <a:endParaRPr sz="1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8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>
                <a:highlight>
                  <a:schemeClr val="accent6"/>
                </a:highlight>
              </a:rPr>
              <a:t>Innovation technologique</a:t>
            </a:r>
            <a:endParaRPr>
              <a:highlight>
                <a:schemeClr val="accent6"/>
              </a:highlight>
            </a:endParaRPr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8625825" y="4652923"/>
            <a:ext cx="5487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"/>
              <a:t>4</a:t>
            </a:fld>
            <a:endParaRPr/>
          </a:p>
        </p:txBody>
      </p:sp>
      <p:sp>
        <p:nvSpPr>
          <p:cNvPr id="117" name="Google Shape;117;p4"/>
          <p:cNvSpPr txBox="1"/>
          <p:nvPr/>
        </p:nvSpPr>
        <p:spPr>
          <a:xfrm>
            <a:off x="0" y="4851000"/>
            <a:ext cx="6906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fr" sz="700"/>
              <a:t>Source : HortiDaily. 10/11/2022</a:t>
            </a:r>
            <a:endParaRPr sz="300">
              <a:solidFill>
                <a:schemeClr val="lt2"/>
              </a:solidFill>
              <a:highlight>
                <a:schemeClr val="lt1"/>
              </a:highlight>
            </a:endParaRPr>
          </a:p>
        </p:txBody>
      </p:sp>
      <p:sp>
        <p:nvSpPr>
          <p:cNvPr id="118" name="Google Shape;118;p4"/>
          <p:cNvSpPr txBox="1"/>
          <p:nvPr/>
        </p:nvSpPr>
        <p:spPr>
          <a:xfrm>
            <a:off x="75025" y="665350"/>
            <a:ext cx="8992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lnSpc>
                <a:spcPct val="53906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Verdana"/>
              <a:buChar char="➔"/>
            </a:pPr>
            <a:r>
              <a:rPr lang="fr" sz="1600" b="1">
                <a:solidFill>
                  <a:schemeClr val="dk2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Otto : le robot de serre de dépistage et de prévision des rendements</a:t>
            </a:r>
            <a:endParaRPr sz="1600" b="1">
              <a:solidFill>
                <a:srgbClr val="222222"/>
              </a:solidFill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119" name="Google Shape;119;p4"/>
          <p:cNvGrpSpPr/>
          <p:nvPr/>
        </p:nvGrpSpPr>
        <p:grpSpPr>
          <a:xfrm>
            <a:off x="151273" y="1403547"/>
            <a:ext cx="5150898" cy="3063179"/>
            <a:chOff x="4686282" y="1092773"/>
            <a:chExt cx="3909600" cy="2768100"/>
          </a:xfrm>
        </p:grpSpPr>
        <p:sp>
          <p:nvSpPr>
            <p:cNvPr id="120" name="Google Shape;120;p4"/>
            <p:cNvSpPr/>
            <p:nvPr/>
          </p:nvSpPr>
          <p:spPr>
            <a:xfrm>
              <a:off x="4686282" y="1092773"/>
              <a:ext cx="3909600" cy="2768100"/>
            </a:xfrm>
            <a:prstGeom prst="roundRect">
              <a:avLst>
                <a:gd name="adj" fmla="val 16667"/>
              </a:avLst>
            </a:prstGeom>
            <a:solidFill>
              <a:srgbClr val="FFF2CC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 txBox="1"/>
            <p:nvPr/>
          </p:nvSpPr>
          <p:spPr>
            <a:xfrm>
              <a:off x="4765956" y="1356965"/>
              <a:ext cx="3751800" cy="61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4572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122" name="Google Shape;122;p4"/>
          <p:cNvSpPr txBox="1"/>
          <p:nvPr/>
        </p:nvSpPr>
        <p:spPr>
          <a:xfrm>
            <a:off x="222577" y="1480625"/>
            <a:ext cx="5079600" cy="29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75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Verdana"/>
              <a:buChar char="❏"/>
            </a:pPr>
            <a:r>
              <a:rPr lang="fr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Partenariat Biobest, Ecoation et Bogaerts a abouti à un </a:t>
            </a:r>
            <a:r>
              <a:rPr lang="fr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robot autonome de dépistage de maladies/ravageurs</a:t>
            </a:r>
            <a:r>
              <a:rPr lang="fr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et de </a:t>
            </a:r>
            <a:r>
              <a:rPr lang="fr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prévision de rendement</a:t>
            </a:r>
            <a:r>
              <a:rPr lang="fr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pour les serres</a:t>
            </a:r>
            <a:r>
              <a:rPr lang="fr" i="0" u="none" strike="noStrike" cap="none">
                <a:solidFill>
                  <a:srgbClr val="22222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>
              <a:solidFill>
                <a:srgbClr val="22222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Verdana"/>
              <a:buChar char="❏"/>
            </a:pPr>
            <a:r>
              <a:rPr lang="fr">
                <a:solidFill>
                  <a:srgbClr val="222222"/>
                </a:solidFill>
                <a:latin typeface="Verdana"/>
                <a:ea typeface="Verdana"/>
                <a:cs typeface="Verdana"/>
                <a:sym typeface="Verdana"/>
              </a:rPr>
              <a:t>Equipements :</a:t>
            </a:r>
            <a:endParaRPr>
              <a:solidFill>
                <a:srgbClr val="22222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Verdana"/>
              <a:buChar char="○"/>
            </a:pPr>
            <a:r>
              <a:rPr lang="fr">
                <a:solidFill>
                  <a:srgbClr val="222222"/>
                </a:solidFill>
                <a:latin typeface="Verdana"/>
                <a:ea typeface="Verdana"/>
                <a:cs typeface="Verdana"/>
                <a:sym typeface="Verdana"/>
              </a:rPr>
              <a:t>Caméra 360 “Virtual Walk’’ </a:t>
            </a:r>
            <a:endParaRPr>
              <a:solidFill>
                <a:srgbClr val="22222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Verdana"/>
              <a:buChar char="○"/>
            </a:pPr>
            <a:r>
              <a:rPr lang="fr">
                <a:solidFill>
                  <a:srgbClr val="222222"/>
                </a:solidFill>
                <a:latin typeface="Verdana"/>
                <a:ea typeface="Verdana"/>
                <a:cs typeface="Verdana"/>
                <a:sym typeface="Verdana"/>
              </a:rPr>
              <a:t>“Plant Health Sensor” (détection de maladies et ravageurs tôt)</a:t>
            </a:r>
            <a:endParaRPr>
              <a:solidFill>
                <a:srgbClr val="22222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Verdana"/>
              <a:buChar char="○"/>
            </a:pPr>
            <a:r>
              <a:rPr lang="fr">
                <a:solidFill>
                  <a:srgbClr val="222222"/>
                </a:solidFill>
                <a:latin typeface="Verdana"/>
                <a:ea typeface="Verdana"/>
                <a:cs typeface="Verdana"/>
                <a:sym typeface="Verdana"/>
              </a:rPr>
              <a:t>capteur de climat et de lumière</a:t>
            </a:r>
            <a:endParaRPr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3" name="Google Shape;123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86706" y="12344"/>
            <a:ext cx="557295" cy="557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4"/>
          <p:cNvPicPr preferRelativeResize="0"/>
          <p:nvPr/>
        </p:nvPicPr>
        <p:blipFill rotWithShape="1">
          <a:blip r:embed="rId6">
            <a:alphaModFix/>
          </a:blip>
          <a:srcRect l="14581" b="14581"/>
          <a:stretch/>
        </p:blipFill>
        <p:spPr>
          <a:xfrm>
            <a:off x="5632600" y="1179250"/>
            <a:ext cx="3349200" cy="17216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25" name="Google Shape;125;p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32625" y="3042400"/>
            <a:ext cx="3349200" cy="16016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"/>
          <p:cNvSpPr/>
          <p:nvPr/>
        </p:nvSpPr>
        <p:spPr>
          <a:xfrm>
            <a:off x="94275" y="1887350"/>
            <a:ext cx="5223600" cy="24135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8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>
                <a:highlight>
                  <a:schemeClr val="accent6"/>
                </a:highlight>
              </a:rPr>
              <a:t>Actualité internationale  </a:t>
            </a:r>
            <a:endParaRPr>
              <a:highlight>
                <a:schemeClr val="accent6"/>
              </a:highlight>
            </a:endParaRPr>
          </a:p>
        </p:txBody>
      </p:sp>
      <p:sp>
        <p:nvSpPr>
          <p:cNvPr id="132" name="Google Shape;132;p5"/>
          <p:cNvSpPr txBox="1">
            <a:spLocks noGrp="1"/>
          </p:cNvSpPr>
          <p:nvPr>
            <p:ph type="sldNum" idx="12"/>
          </p:nvPr>
        </p:nvSpPr>
        <p:spPr>
          <a:xfrm>
            <a:off x="8625825" y="4652923"/>
            <a:ext cx="5487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"/>
              <a:t>5</a:t>
            </a:fld>
            <a:endParaRPr/>
          </a:p>
        </p:txBody>
      </p:sp>
      <p:sp>
        <p:nvSpPr>
          <p:cNvPr id="133" name="Google Shape;133;p5"/>
          <p:cNvSpPr txBox="1"/>
          <p:nvPr/>
        </p:nvSpPr>
        <p:spPr>
          <a:xfrm>
            <a:off x="20700" y="623338"/>
            <a:ext cx="910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4" name="Google Shape;134;p5"/>
          <p:cNvSpPr txBox="1"/>
          <p:nvPr/>
        </p:nvSpPr>
        <p:spPr>
          <a:xfrm>
            <a:off x="0" y="4851000"/>
            <a:ext cx="4820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fr" sz="700"/>
              <a:t>Source : France Agrimer. 10/11/2022. </a:t>
            </a:r>
            <a:endParaRPr sz="7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35" name="Google Shape;135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64053" y="0"/>
            <a:ext cx="519941" cy="51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5"/>
          <p:cNvSpPr txBox="1"/>
          <p:nvPr/>
        </p:nvSpPr>
        <p:spPr>
          <a:xfrm>
            <a:off x="0" y="744675"/>
            <a:ext cx="9026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Verdana"/>
              <a:buChar char="➔"/>
            </a:pPr>
            <a:r>
              <a:rPr lang="fr" sz="1600" b="1">
                <a:latin typeface="Verdana"/>
                <a:ea typeface="Verdana"/>
                <a:cs typeface="Verdana"/>
                <a:sym typeface="Verdana"/>
              </a:rPr>
              <a:t>Commerce des céréales et impact de la guerre en Ukraine</a:t>
            </a:r>
            <a:endParaRPr sz="1600" b="1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7" name="Google Shape;137;p5"/>
          <p:cNvSpPr txBox="1"/>
          <p:nvPr/>
        </p:nvSpPr>
        <p:spPr>
          <a:xfrm>
            <a:off x="94275" y="1924238"/>
            <a:ext cx="52236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Verdana"/>
              <a:buChar char="❏"/>
            </a:pPr>
            <a:r>
              <a:rPr lang="fr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Révision à la </a:t>
            </a:r>
            <a:r>
              <a:rPr lang="fr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baisse des exportations ukrainiennes</a:t>
            </a:r>
            <a:r>
              <a:rPr lang="fr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pour 2022/2023</a:t>
            </a:r>
            <a:endParaRPr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Verdana"/>
              <a:buChar char="○"/>
            </a:pPr>
            <a:r>
              <a:rPr lang="fr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8,9 Mt de céréales (blé, orge et maïs) pour le moment </a:t>
            </a:r>
            <a:endParaRPr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Verdana"/>
              <a:buChar char="○"/>
            </a:pPr>
            <a:r>
              <a:rPr lang="fr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Prévision de 32 Mt de céréales pour 2022/2023 au lieu des 40 Mt habituelles</a:t>
            </a:r>
            <a:endParaRPr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Verdana"/>
              <a:buChar char="❏"/>
            </a:pPr>
            <a:r>
              <a:rPr lang="fr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Maintien du couloir céréalier</a:t>
            </a:r>
            <a:r>
              <a:rPr lang="fr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:</a:t>
            </a:r>
            <a:endParaRPr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Verdana"/>
              <a:buChar char="○"/>
            </a:pPr>
            <a:r>
              <a:rPr lang="fr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Nécessaire pour le transport de marchandises</a:t>
            </a:r>
            <a:endParaRPr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Verdana"/>
              <a:buChar char="○"/>
            </a:pPr>
            <a:r>
              <a:rPr lang="fr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Incertain à cause de la Russie</a:t>
            </a:r>
            <a:endParaRPr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38" name="Google Shape;138;p5"/>
          <p:cNvPicPr preferRelativeResize="0"/>
          <p:nvPr/>
        </p:nvPicPr>
        <p:blipFill rotWithShape="1">
          <a:blip r:embed="rId6">
            <a:alphaModFix/>
          </a:blip>
          <a:srcRect t="13539"/>
          <a:stretch/>
        </p:blipFill>
        <p:spPr>
          <a:xfrm>
            <a:off x="5389650" y="1839700"/>
            <a:ext cx="3636450" cy="250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39" name="Google Shape;139;p5"/>
          <p:cNvSpPr txBox="1"/>
          <p:nvPr/>
        </p:nvSpPr>
        <p:spPr>
          <a:xfrm>
            <a:off x="5523900" y="1307550"/>
            <a:ext cx="3560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latin typeface="Verdana"/>
                <a:ea typeface="Verdana"/>
                <a:cs typeface="Verdana"/>
                <a:sym typeface="Verdana"/>
              </a:rPr>
              <a:t>Exportations de blé, orge et maïs de l’Ukraine au 4/11/2022</a:t>
            </a:r>
            <a:endParaRPr sz="11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8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>
                <a:highlight>
                  <a:schemeClr val="accent6"/>
                </a:highlight>
              </a:rPr>
              <a:t>Actualité internationale  </a:t>
            </a:r>
            <a:endParaRPr>
              <a:highlight>
                <a:schemeClr val="accent6"/>
              </a:highlight>
            </a:endParaRPr>
          </a:p>
        </p:txBody>
      </p:sp>
      <p:sp>
        <p:nvSpPr>
          <p:cNvPr id="145" name="Google Shape;145;p6"/>
          <p:cNvSpPr txBox="1">
            <a:spLocks noGrp="1"/>
          </p:cNvSpPr>
          <p:nvPr>
            <p:ph type="sldNum" idx="12"/>
          </p:nvPr>
        </p:nvSpPr>
        <p:spPr>
          <a:xfrm>
            <a:off x="8625825" y="4652923"/>
            <a:ext cx="5487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"/>
              <a:t>6</a:t>
            </a:fld>
            <a:endParaRPr/>
          </a:p>
        </p:txBody>
      </p:sp>
      <p:sp>
        <p:nvSpPr>
          <p:cNvPr id="146" name="Google Shape;146;p6"/>
          <p:cNvSpPr txBox="1"/>
          <p:nvPr/>
        </p:nvSpPr>
        <p:spPr>
          <a:xfrm>
            <a:off x="91125" y="4321525"/>
            <a:ext cx="3971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9E9E9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7" name="Google Shape;147;p6"/>
          <p:cNvSpPr txBox="1"/>
          <p:nvPr/>
        </p:nvSpPr>
        <p:spPr>
          <a:xfrm>
            <a:off x="0" y="744675"/>
            <a:ext cx="9026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Verdana"/>
              <a:buChar char="➔"/>
            </a:pPr>
            <a:r>
              <a:rPr lang="fr" sz="1600" b="1">
                <a:latin typeface="Verdana"/>
                <a:ea typeface="Verdana"/>
                <a:cs typeface="Verdana"/>
                <a:sym typeface="Verdana"/>
              </a:rPr>
              <a:t>Forte baisse de production d’agrumes d’Espagne compagne 2022/23</a:t>
            </a:r>
            <a:endParaRPr sz="1600" b="1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8" name="Google Shape;148;p6"/>
          <p:cNvSpPr txBox="1"/>
          <p:nvPr/>
        </p:nvSpPr>
        <p:spPr>
          <a:xfrm>
            <a:off x="4682925" y="1458250"/>
            <a:ext cx="4222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9" name="Google Shape;149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64053" y="0"/>
            <a:ext cx="519941" cy="519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0" name="Google Shape;150;p6"/>
          <p:cNvGrpSpPr/>
          <p:nvPr/>
        </p:nvGrpSpPr>
        <p:grpSpPr>
          <a:xfrm>
            <a:off x="4062827" y="1248137"/>
            <a:ext cx="4842431" cy="3301513"/>
            <a:chOff x="4686282" y="1092773"/>
            <a:chExt cx="3909600" cy="2768100"/>
          </a:xfrm>
        </p:grpSpPr>
        <p:sp>
          <p:nvSpPr>
            <p:cNvPr id="151" name="Google Shape;151;p6"/>
            <p:cNvSpPr/>
            <p:nvPr/>
          </p:nvSpPr>
          <p:spPr>
            <a:xfrm>
              <a:off x="4686282" y="1092773"/>
              <a:ext cx="3909600" cy="2768100"/>
            </a:xfrm>
            <a:prstGeom prst="roundRect">
              <a:avLst>
                <a:gd name="adj" fmla="val 16667"/>
              </a:avLst>
            </a:prstGeom>
            <a:solidFill>
              <a:srgbClr val="FFF2CC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6"/>
            <p:cNvSpPr txBox="1"/>
            <p:nvPr/>
          </p:nvSpPr>
          <p:spPr>
            <a:xfrm>
              <a:off x="4765178" y="1137472"/>
              <a:ext cx="3751800" cy="26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457200" marR="0" lvl="0" indent="-3238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Verdana"/>
                <a:buChar char="❏"/>
              </a:pPr>
              <a:r>
                <a:rPr lang="fr" b="1">
                  <a:solidFill>
                    <a:schemeClr val="dk2"/>
                  </a:solidFill>
                  <a:latin typeface="Verdana"/>
                  <a:ea typeface="Verdana"/>
                  <a:cs typeface="Verdana"/>
                  <a:sym typeface="Verdana"/>
                </a:rPr>
                <a:t>Baisse de production générale</a:t>
              </a:r>
              <a:r>
                <a:rPr lang="fr">
                  <a:solidFill>
                    <a:schemeClr val="dk2"/>
                  </a:solidFill>
                  <a:latin typeface="Verdana"/>
                  <a:ea typeface="Verdana"/>
                  <a:cs typeface="Verdana"/>
                  <a:sym typeface="Verdana"/>
                </a:rPr>
                <a:t> (-15% toute production)</a:t>
              </a:r>
              <a:endPara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4572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Verdana"/>
                <a:buChar char="❏"/>
              </a:pPr>
              <a:r>
                <a:rPr lang="fr">
                  <a:solidFill>
                    <a:schemeClr val="dk2"/>
                  </a:solidFill>
                  <a:latin typeface="Verdana"/>
                  <a:ea typeface="Verdana"/>
                  <a:cs typeface="Verdana"/>
                  <a:sym typeface="Verdana"/>
                </a:rPr>
                <a:t>Oranges : </a:t>
              </a:r>
              <a:endPara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914400" marR="0" lvl="1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Verdana"/>
                <a:buChar char="○"/>
              </a:pPr>
              <a:r>
                <a:rPr lang="fr">
                  <a:solidFill>
                    <a:schemeClr val="dk2"/>
                  </a:solidFill>
                  <a:latin typeface="Verdana"/>
                  <a:ea typeface="Verdana"/>
                  <a:cs typeface="Verdana"/>
                  <a:sym typeface="Verdana"/>
                </a:rPr>
                <a:t>-17% par rapport à la moyenne </a:t>
              </a:r>
              <a:endPara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4572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Verdana"/>
                <a:buChar char="❏"/>
              </a:pPr>
              <a:r>
                <a:rPr lang="fr">
                  <a:solidFill>
                    <a:schemeClr val="dk2"/>
                  </a:solidFill>
                  <a:latin typeface="Verdana"/>
                  <a:ea typeface="Verdana"/>
                  <a:cs typeface="Verdana"/>
                  <a:sym typeface="Verdana"/>
                </a:rPr>
                <a:t>Petits agrumes :</a:t>
              </a:r>
              <a:endPara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914400" lvl="1" indent="-317500" algn="l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Verdana"/>
                <a:buChar char="○"/>
              </a:pPr>
              <a:r>
                <a:rPr lang="fr">
                  <a:solidFill>
                    <a:schemeClr val="dk2"/>
                  </a:solidFill>
                  <a:latin typeface="Verdana"/>
                  <a:ea typeface="Verdana"/>
                  <a:cs typeface="Verdana"/>
                  <a:sym typeface="Verdana"/>
                </a:rPr>
                <a:t>-10% par rapport à la moyenne </a:t>
              </a:r>
              <a:endPara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9144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457200" lvl="0" indent="-317500" algn="l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Verdana"/>
                <a:buChar char="❏"/>
              </a:pPr>
              <a:r>
                <a:rPr lang="fr">
                  <a:solidFill>
                    <a:schemeClr val="dk2"/>
                  </a:solidFill>
                  <a:latin typeface="Verdana"/>
                  <a:ea typeface="Verdana"/>
                  <a:cs typeface="Verdana"/>
                  <a:sym typeface="Verdana"/>
                </a:rPr>
                <a:t>Causes : </a:t>
              </a:r>
              <a:endPara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914400" lvl="1" indent="-317500" algn="l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Verdana"/>
                <a:buChar char="○"/>
              </a:pPr>
              <a:r>
                <a:rPr lang="fr" b="1">
                  <a:solidFill>
                    <a:schemeClr val="dk2"/>
                  </a:solidFill>
                  <a:latin typeface="Verdana"/>
                  <a:ea typeface="Verdana"/>
                  <a:cs typeface="Verdana"/>
                  <a:sym typeface="Verdana"/>
                </a:rPr>
                <a:t>Gelée et pluie</a:t>
              </a:r>
              <a:r>
                <a:rPr lang="fr">
                  <a:solidFill>
                    <a:schemeClr val="dk2"/>
                  </a:solidFill>
                  <a:latin typeface="Verdana"/>
                  <a:ea typeface="Verdana"/>
                  <a:cs typeface="Verdana"/>
                  <a:sym typeface="Verdana"/>
                </a:rPr>
                <a:t> : défavorable floraison et nouaison </a:t>
              </a:r>
              <a:endPara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914400" lvl="1" indent="-317500" algn="l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Verdana"/>
                <a:buChar char="○"/>
              </a:pPr>
              <a:r>
                <a:rPr lang="fr" b="1">
                  <a:solidFill>
                    <a:schemeClr val="dk2"/>
                  </a:solidFill>
                  <a:latin typeface="Verdana"/>
                  <a:ea typeface="Verdana"/>
                  <a:cs typeface="Verdana"/>
                  <a:sym typeface="Verdana"/>
                </a:rPr>
                <a:t>Sécheresse</a:t>
              </a:r>
              <a:r>
                <a:rPr lang="fr">
                  <a:solidFill>
                    <a:schemeClr val="dk2"/>
                  </a:solidFill>
                  <a:latin typeface="Verdana"/>
                  <a:ea typeface="Verdana"/>
                  <a:cs typeface="Verdana"/>
                  <a:sym typeface="Verdana"/>
                </a:rPr>
                <a:t> : impact sur le développement des fruits </a:t>
              </a:r>
              <a:endParaRPr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pic>
        <p:nvPicPr>
          <p:cNvPr id="153" name="Google Shape;153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7988" y="1701125"/>
            <a:ext cx="3757963" cy="250330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54" name="Google Shape;154;p6"/>
          <p:cNvSpPr txBox="1"/>
          <p:nvPr/>
        </p:nvSpPr>
        <p:spPr>
          <a:xfrm>
            <a:off x="0" y="4914900"/>
            <a:ext cx="5392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700">
                <a:latin typeface="Verdana"/>
                <a:ea typeface="Verdana"/>
                <a:cs typeface="Verdana"/>
                <a:sym typeface="Verdana"/>
              </a:rPr>
              <a:t>Source : FRuiTROP online. 07/11/2022. </a:t>
            </a:r>
            <a:endParaRPr sz="7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8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>
                <a:highlight>
                  <a:schemeClr val="accent6"/>
                </a:highlight>
              </a:rPr>
              <a:t>Conjoncture économique  </a:t>
            </a:r>
            <a:endParaRPr>
              <a:highlight>
                <a:schemeClr val="accent6"/>
              </a:highlight>
            </a:endParaRPr>
          </a:p>
        </p:txBody>
      </p:sp>
      <p:sp>
        <p:nvSpPr>
          <p:cNvPr id="160" name="Google Shape;160;p7"/>
          <p:cNvSpPr txBox="1">
            <a:spLocks noGrp="1"/>
          </p:cNvSpPr>
          <p:nvPr>
            <p:ph type="sldNum" idx="12"/>
          </p:nvPr>
        </p:nvSpPr>
        <p:spPr>
          <a:xfrm>
            <a:off x="8625825" y="4652923"/>
            <a:ext cx="5487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"/>
              <a:t>7</a:t>
            </a:fld>
            <a:endParaRPr/>
          </a:p>
        </p:txBody>
      </p:sp>
      <p:sp>
        <p:nvSpPr>
          <p:cNvPr id="161" name="Google Shape;161;p7"/>
          <p:cNvSpPr txBox="1"/>
          <p:nvPr/>
        </p:nvSpPr>
        <p:spPr>
          <a:xfrm>
            <a:off x="132675" y="582000"/>
            <a:ext cx="8434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➔"/>
            </a:pPr>
            <a:r>
              <a:rPr lang="fr" sz="1600" b="1">
                <a:latin typeface="Verdana"/>
                <a:ea typeface="Verdana"/>
                <a:cs typeface="Verdana"/>
                <a:sym typeface="Verdana"/>
              </a:rPr>
              <a:t>Malgré l’inflation, la consommation de légumes en conserve se maintient</a:t>
            </a:r>
            <a:r>
              <a:rPr lang="fr" b="1">
                <a:latin typeface="Verdana"/>
                <a:ea typeface="Verdana"/>
                <a:cs typeface="Verdana"/>
                <a:sym typeface="Verdana"/>
              </a:rPr>
              <a:t> </a:t>
            </a:r>
            <a:endParaRPr sz="1600"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2" name="Google Shape;162;p7"/>
          <p:cNvSpPr txBox="1"/>
          <p:nvPr/>
        </p:nvSpPr>
        <p:spPr>
          <a:xfrm>
            <a:off x="6938350" y="1479350"/>
            <a:ext cx="193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63" name="Google Shape;163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34677" y="-1"/>
            <a:ext cx="572722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7"/>
          <p:cNvSpPr/>
          <p:nvPr/>
        </p:nvSpPr>
        <p:spPr>
          <a:xfrm>
            <a:off x="625800" y="1407088"/>
            <a:ext cx="4360800" cy="2693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Verdana"/>
              <a:buChar char="❏"/>
            </a:pPr>
            <a:r>
              <a:rPr lang="fr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Etude Kantar demandée par l’UPPIA </a:t>
            </a:r>
            <a:endParaRPr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Verdana"/>
              <a:buChar char="○"/>
            </a:pPr>
            <a:r>
              <a:rPr lang="fr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Faire le point sur la consommation de légumes en conserve</a:t>
            </a:r>
            <a:endParaRPr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Verdana"/>
              <a:buChar char="❏"/>
            </a:pPr>
            <a:r>
              <a:rPr lang="fr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Résultats </a:t>
            </a:r>
            <a:endParaRPr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Verdana"/>
              <a:buChar char="○"/>
            </a:pPr>
            <a:r>
              <a:rPr lang="fr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Chiffres stables</a:t>
            </a:r>
            <a:r>
              <a:rPr lang="fr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en volumes et en valeurs </a:t>
            </a:r>
            <a:endParaRPr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Verdana"/>
              <a:buChar char="○"/>
            </a:pPr>
            <a:r>
              <a:rPr lang="fr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Taux de pénétration de </a:t>
            </a:r>
            <a:r>
              <a:rPr lang="fr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99.9%</a:t>
            </a:r>
            <a:endParaRPr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Verdana"/>
              <a:buChar char="○"/>
            </a:pPr>
            <a:r>
              <a:rPr lang="fr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Fréquence d’achat de </a:t>
            </a:r>
            <a:r>
              <a:rPr lang="fr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34.3 actes/acheteurs</a:t>
            </a:r>
            <a:endParaRPr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65" name="Google Shape;165;p7"/>
          <p:cNvPicPr preferRelativeResize="0"/>
          <p:nvPr/>
        </p:nvPicPr>
        <p:blipFill rotWithShape="1">
          <a:blip r:embed="rId6">
            <a:alphaModFix/>
          </a:blip>
          <a:srcRect l="26845" r="26909"/>
          <a:stretch/>
        </p:blipFill>
        <p:spPr>
          <a:xfrm>
            <a:off x="5914275" y="1171775"/>
            <a:ext cx="2128276" cy="31640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66" name="Google Shape;166;p7"/>
          <p:cNvSpPr txBox="1"/>
          <p:nvPr/>
        </p:nvSpPr>
        <p:spPr>
          <a:xfrm>
            <a:off x="189225" y="4248475"/>
            <a:ext cx="4729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latin typeface="Verdana"/>
                <a:ea typeface="Verdana"/>
                <a:cs typeface="Verdana"/>
                <a:sym typeface="Verdana"/>
              </a:rPr>
              <a:t>UPPIA = Union professionnelle pour la promotion des industries de la conserve appertisée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7" name="Google Shape;167;p7"/>
          <p:cNvSpPr txBox="1"/>
          <p:nvPr/>
        </p:nvSpPr>
        <p:spPr>
          <a:xfrm>
            <a:off x="0" y="4864075"/>
            <a:ext cx="56124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700">
                <a:latin typeface="Verdana"/>
                <a:ea typeface="Verdana"/>
                <a:cs typeface="Verdana"/>
                <a:sym typeface="Verdana"/>
              </a:rPr>
              <a:t>Source : Réussir Fruits&amp;Légumes. 15/11/2022. </a:t>
            </a:r>
            <a:endParaRPr sz="7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8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>
                <a:highlight>
                  <a:schemeClr val="accent6"/>
                </a:highlight>
              </a:rPr>
              <a:t>Conjoncture économique  </a:t>
            </a:r>
            <a:endParaRPr>
              <a:highlight>
                <a:schemeClr val="accent6"/>
              </a:highlight>
            </a:endParaRPr>
          </a:p>
        </p:txBody>
      </p:sp>
      <p:sp>
        <p:nvSpPr>
          <p:cNvPr id="173" name="Google Shape;173;p8"/>
          <p:cNvSpPr txBox="1">
            <a:spLocks noGrp="1"/>
          </p:cNvSpPr>
          <p:nvPr>
            <p:ph type="sldNum" idx="12"/>
          </p:nvPr>
        </p:nvSpPr>
        <p:spPr>
          <a:xfrm>
            <a:off x="8625825" y="4652923"/>
            <a:ext cx="5487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"/>
              <a:t>8</a:t>
            </a:fld>
            <a:endParaRPr/>
          </a:p>
        </p:txBody>
      </p:sp>
      <p:sp>
        <p:nvSpPr>
          <p:cNvPr id="174" name="Google Shape;174;p8"/>
          <p:cNvSpPr txBox="1"/>
          <p:nvPr/>
        </p:nvSpPr>
        <p:spPr>
          <a:xfrm>
            <a:off x="132675" y="725425"/>
            <a:ext cx="8434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5" name="Google Shape;175;p8"/>
          <p:cNvSpPr txBox="1"/>
          <p:nvPr/>
        </p:nvSpPr>
        <p:spPr>
          <a:xfrm>
            <a:off x="6938350" y="1479350"/>
            <a:ext cx="193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6" name="Google Shape;176;p8"/>
          <p:cNvSpPr txBox="1"/>
          <p:nvPr/>
        </p:nvSpPr>
        <p:spPr>
          <a:xfrm>
            <a:off x="166500" y="597775"/>
            <a:ext cx="8811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Verdana"/>
              <a:buChar char="➔"/>
            </a:pPr>
            <a:r>
              <a:rPr lang="fr" sz="1600" b="1">
                <a:latin typeface="Verdana"/>
                <a:ea typeface="Verdana"/>
                <a:cs typeface="Verdana"/>
                <a:sym typeface="Verdana"/>
              </a:rPr>
              <a:t>Internet, réseaux sociaux et applications sont des moteurs de consommation des fruits et légumes chez les jeunes</a:t>
            </a:r>
            <a:endParaRPr sz="1600" b="1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77" name="Google Shape;177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34677" y="-1"/>
            <a:ext cx="572722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8"/>
          <p:cNvSpPr/>
          <p:nvPr/>
        </p:nvSpPr>
        <p:spPr>
          <a:xfrm>
            <a:off x="614425" y="1299950"/>
            <a:ext cx="3083400" cy="4002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8"/>
          <p:cNvSpPr txBox="1"/>
          <p:nvPr/>
        </p:nvSpPr>
        <p:spPr>
          <a:xfrm>
            <a:off x="614425" y="1274875"/>
            <a:ext cx="3083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latin typeface="Verdana"/>
                <a:ea typeface="Verdana"/>
                <a:cs typeface="Verdana"/>
                <a:sym typeface="Verdana"/>
              </a:rPr>
              <a:t>Sondage Opinionway pour Interfel 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0" name="Google Shape;180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2575" y="2214737"/>
            <a:ext cx="4212377" cy="23937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81" name="Google Shape;181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2000" y="2157713"/>
            <a:ext cx="4432092" cy="25077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82" name="Google Shape;182;p8"/>
          <p:cNvSpPr txBox="1"/>
          <p:nvPr/>
        </p:nvSpPr>
        <p:spPr>
          <a:xfrm>
            <a:off x="847800" y="3551450"/>
            <a:ext cx="706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 b="1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91%</a:t>
            </a:r>
            <a:endParaRPr sz="900" b="1">
              <a:solidFill>
                <a:srgbClr val="43434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3" name="Google Shape;183;p8"/>
          <p:cNvSpPr txBox="1"/>
          <p:nvPr/>
        </p:nvSpPr>
        <p:spPr>
          <a:xfrm>
            <a:off x="2140075" y="3551450"/>
            <a:ext cx="706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 b="1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84%</a:t>
            </a:r>
            <a:endParaRPr sz="900" b="1">
              <a:solidFill>
                <a:srgbClr val="43434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4" name="Google Shape;184;p8"/>
          <p:cNvSpPr txBox="1"/>
          <p:nvPr/>
        </p:nvSpPr>
        <p:spPr>
          <a:xfrm>
            <a:off x="3394638" y="3752625"/>
            <a:ext cx="706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 b="1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65%</a:t>
            </a:r>
            <a:endParaRPr sz="900" b="1">
              <a:solidFill>
                <a:srgbClr val="43434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5" name="Google Shape;185;p8"/>
          <p:cNvSpPr txBox="1"/>
          <p:nvPr/>
        </p:nvSpPr>
        <p:spPr>
          <a:xfrm>
            <a:off x="5289800" y="3551450"/>
            <a:ext cx="706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 b="1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68%</a:t>
            </a:r>
            <a:endParaRPr sz="900" b="1">
              <a:solidFill>
                <a:srgbClr val="43434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6" name="Google Shape;186;p8"/>
          <p:cNvSpPr txBox="1"/>
          <p:nvPr/>
        </p:nvSpPr>
        <p:spPr>
          <a:xfrm>
            <a:off x="6629150" y="3551450"/>
            <a:ext cx="706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 b="1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62%</a:t>
            </a:r>
            <a:endParaRPr sz="900" b="1">
              <a:solidFill>
                <a:srgbClr val="43434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7" name="Google Shape;187;p8"/>
          <p:cNvSpPr txBox="1"/>
          <p:nvPr/>
        </p:nvSpPr>
        <p:spPr>
          <a:xfrm>
            <a:off x="7968500" y="3874550"/>
            <a:ext cx="706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 b="1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48%</a:t>
            </a:r>
            <a:endParaRPr sz="900" b="1">
              <a:solidFill>
                <a:srgbClr val="43434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8" name="Google Shape;188;p8"/>
          <p:cNvSpPr/>
          <p:nvPr/>
        </p:nvSpPr>
        <p:spPr>
          <a:xfrm>
            <a:off x="4502925" y="1309125"/>
            <a:ext cx="4286100" cy="6960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8"/>
          <p:cNvSpPr txBox="1"/>
          <p:nvPr/>
        </p:nvSpPr>
        <p:spPr>
          <a:xfrm>
            <a:off x="4594725" y="1290650"/>
            <a:ext cx="4102500" cy="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latin typeface="Verdana"/>
                <a:ea typeface="Verdana"/>
                <a:cs typeface="Verdana"/>
                <a:sym typeface="Verdana"/>
              </a:rPr>
              <a:t>Réalisé sur un échantillon de 1008 personnes auprès de quotas de chaque catégorie d’âge 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0" name="Google Shape;190;p8"/>
          <p:cNvSpPr txBox="1"/>
          <p:nvPr/>
        </p:nvSpPr>
        <p:spPr>
          <a:xfrm>
            <a:off x="142575" y="4672575"/>
            <a:ext cx="7280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latin typeface="Verdana"/>
                <a:ea typeface="Verdana"/>
                <a:cs typeface="Verdana"/>
                <a:sym typeface="Verdana"/>
              </a:rPr>
              <a:t>Source : Dolphin A., 11/2022.</a:t>
            </a:r>
            <a:r>
              <a:rPr lang="fr" sz="1500">
                <a:latin typeface="Verdana"/>
                <a:ea typeface="Verdana"/>
                <a:cs typeface="Verdana"/>
                <a:sym typeface="Verdana"/>
              </a:rPr>
              <a:t> </a:t>
            </a:r>
            <a:endParaRPr sz="15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934e8052b4_0_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8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>
                <a:highlight>
                  <a:schemeClr val="accent6"/>
                </a:highlight>
              </a:rPr>
              <a:t>Conjoncture économique  </a:t>
            </a:r>
            <a:endParaRPr>
              <a:highlight>
                <a:schemeClr val="accent6"/>
              </a:highlight>
            </a:endParaRPr>
          </a:p>
        </p:txBody>
      </p:sp>
      <p:sp>
        <p:nvSpPr>
          <p:cNvPr id="196" name="Google Shape;196;g1934e8052b4_0_2"/>
          <p:cNvSpPr txBox="1">
            <a:spLocks noGrp="1"/>
          </p:cNvSpPr>
          <p:nvPr>
            <p:ph type="sldNum" idx="12"/>
          </p:nvPr>
        </p:nvSpPr>
        <p:spPr>
          <a:xfrm>
            <a:off x="8625825" y="4652923"/>
            <a:ext cx="5487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"/>
              <a:t>9</a:t>
            </a:fld>
            <a:endParaRPr/>
          </a:p>
        </p:txBody>
      </p:sp>
      <p:sp>
        <p:nvSpPr>
          <p:cNvPr id="197" name="Google Shape;197;g1934e8052b4_0_2"/>
          <p:cNvSpPr txBox="1"/>
          <p:nvPr/>
        </p:nvSpPr>
        <p:spPr>
          <a:xfrm>
            <a:off x="132675" y="725425"/>
            <a:ext cx="8434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8" name="Google Shape;198;g1934e8052b4_0_2"/>
          <p:cNvSpPr txBox="1"/>
          <p:nvPr/>
        </p:nvSpPr>
        <p:spPr>
          <a:xfrm>
            <a:off x="6938350" y="1479350"/>
            <a:ext cx="193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9" name="Google Shape;199;g1934e8052b4_0_2"/>
          <p:cNvSpPr txBox="1"/>
          <p:nvPr/>
        </p:nvSpPr>
        <p:spPr>
          <a:xfrm>
            <a:off x="132675" y="611888"/>
            <a:ext cx="8811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Verdana"/>
              <a:buChar char="➔"/>
            </a:pPr>
            <a:r>
              <a:rPr lang="fr" sz="1600" b="1">
                <a:latin typeface="Verdana"/>
                <a:ea typeface="Verdana"/>
                <a:cs typeface="Verdana"/>
                <a:sym typeface="Verdana"/>
              </a:rPr>
              <a:t>Internet, réseaux sociaux et applications sont des moteurs de consommation des fruits et légumes chez les jeunes</a:t>
            </a:r>
            <a:endParaRPr sz="1600" b="1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00" name="Google Shape;200;g1934e8052b4_0_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34677" y="-1"/>
            <a:ext cx="572722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g1934e8052b4_0_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2675" y="2178375"/>
            <a:ext cx="4451466" cy="25382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02" name="Google Shape;202;g1934e8052b4_0_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84145" y="2202375"/>
            <a:ext cx="4360855" cy="2478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03" name="Google Shape;203;g1934e8052b4_0_2"/>
          <p:cNvSpPr txBox="1"/>
          <p:nvPr/>
        </p:nvSpPr>
        <p:spPr>
          <a:xfrm>
            <a:off x="142575" y="4672575"/>
            <a:ext cx="7280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latin typeface="Verdana"/>
                <a:ea typeface="Verdana"/>
                <a:cs typeface="Verdana"/>
                <a:sym typeface="Verdana"/>
              </a:rPr>
              <a:t>Source : Dolphin A., 11/2022</a:t>
            </a:r>
            <a:endParaRPr sz="15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4" name="Google Shape;204;g1934e8052b4_0_2"/>
          <p:cNvSpPr/>
          <p:nvPr/>
        </p:nvSpPr>
        <p:spPr>
          <a:xfrm>
            <a:off x="614425" y="1299950"/>
            <a:ext cx="3083400" cy="4002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g1934e8052b4_0_2"/>
          <p:cNvSpPr txBox="1"/>
          <p:nvPr/>
        </p:nvSpPr>
        <p:spPr>
          <a:xfrm>
            <a:off x="614425" y="1274875"/>
            <a:ext cx="3083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latin typeface="Verdana"/>
                <a:ea typeface="Verdana"/>
                <a:cs typeface="Verdana"/>
                <a:sym typeface="Verdana"/>
              </a:rPr>
              <a:t>Sondage Opinionway pour Interfel 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6" name="Google Shape;206;g1934e8052b4_0_2"/>
          <p:cNvSpPr/>
          <p:nvPr/>
        </p:nvSpPr>
        <p:spPr>
          <a:xfrm>
            <a:off x="4502925" y="1309125"/>
            <a:ext cx="4286100" cy="6960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g1934e8052b4_0_2"/>
          <p:cNvSpPr txBox="1"/>
          <p:nvPr/>
        </p:nvSpPr>
        <p:spPr>
          <a:xfrm>
            <a:off x="4594725" y="1290650"/>
            <a:ext cx="4102500" cy="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latin typeface="Verdana"/>
                <a:ea typeface="Verdana"/>
                <a:cs typeface="Verdana"/>
                <a:sym typeface="Verdana"/>
              </a:rPr>
              <a:t>Réalisé sur un échantillon de 1008 personnes auprès de quotas de chaque catégorie d’âge 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lum">
  <a:themeElements>
    <a:clrScheme name="Plum">
      <a:dk1>
        <a:srgbClr val="611BB8"/>
      </a:dk1>
      <a:lt1>
        <a:srgbClr val="FFFFFF"/>
      </a:lt1>
      <a:dk2>
        <a:srgbClr val="000000"/>
      </a:dk2>
      <a:lt2>
        <a:srgbClr val="7F7F7F"/>
      </a:lt2>
      <a:accent1>
        <a:srgbClr val="333333"/>
      </a:accent1>
      <a:accent2>
        <a:srgbClr val="5E2B97"/>
      </a:accent2>
      <a:accent3>
        <a:srgbClr val="7E57C2"/>
      </a:accent3>
      <a:accent4>
        <a:srgbClr val="C77025"/>
      </a:accent4>
      <a:accent5>
        <a:srgbClr val="009688"/>
      </a:accent5>
      <a:accent6>
        <a:srgbClr val="FFD600"/>
      </a:accent6>
      <a:hlink>
        <a:srgbClr val="009688"/>
      </a:hlink>
      <a:folHlink>
        <a:srgbClr val="0096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1555</Words>
  <Application>Microsoft Office PowerPoint</Application>
  <PresentationFormat>Affichage à l'écran (16:9)</PresentationFormat>
  <Paragraphs>239</Paragraphs>
  <Slides>20</Slides>
  <Notes>20</Notes>
  <HiddenSlides>0</HiddenSlides>
  <MMClips>19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6" baseType="lpstr">
      <vt:lpstr>Verdana</vt:lpstr>
      <vt:lpstr>Roboto Thin</vt:lpstr>
      <vt:lpstr>Source Sans Pro</vt:lpstr>
      <vt:lpstr>Raleway</vt:lpstr>
      <vt:lpstr>Arial</vt:lpstr>
      <vt:lpstr>Plum</vt:lpstr>
      <vt:lpstr>HORTI’PRESS… la revue de presse horticole  par les étudiants I2PH et FHI</vt:lpstr>
      <vt:lpstr>Ordre du jour</vt:lpstr>
      <vt:lpstr>Innovation produit</vt:lpstr>
      <vt:lpstr>Innovation technologique</vt:lpstr>
      <vt:lpstr>Actualité internationale  </vt:lpstr>
      <vt:lpstr>Actualité internationale  </vt:lpstr>
      <vt:lpstr>Conjoncture économique  </vt:lpstr>
      <vt:lpstr>Conjoncture économique  </vt:lpstr>
      <vt:lpstr>Conjoncture économique  </vt:lpstr>
      <vt:lpstr>Organisation et acteurs des filières  </vt:lpstr>
      <vt:lpstr>Organisation et acteurs des filières  </vt:lpstr>
      <vt:lpstr>La COP 27 - Présentation</vt:lpstr>
      <vt:lpstr>La COP 27 - Programme</vt:lpstr>
      <vt:lpstr>La COP 27 - Objectifs</vt:lpstr>
      <vt:lpstr>La COP 27 - Bilan</vt:lpstr>
      <vt:lpstr>La COP 27 - Bilan</vt:lpstr>
      <vt:lpstr>La COP 28</vt:lpstr>
      <vt:lpstr>Agenda</vt:lpstr>
      <vt:lpstr>Merci de votre attention ! </vt:lpstr>
      <vt:lpstr>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HORTI’PRESS… la revue de presse horticole  par les étudiants I2PH et FHI</dc:title>
  <dc:creator>Cérès ANDRES</dc:creator>
  <cp:lastModifiedBy>Moi</cp:lastModifiedBy>
  <cp:revision>3</cp:revision>
  <dcterms:modified xsi:type="dcterms:W3CDTF">2022-11-22T13:11:48Z</dcterms:modified>
</cp:coreProperties>
</file>