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Gotham" panose="020B0604020202020204" charset="0"/>
      <p:regular r:id="rId25"/>
    </p:embeddedFont>
    <p:embeddedFont>
      <p:font typeface="Gotham Bold" panose="020B0604020202020204" charset="0"/>
      <p:regular r:id="rId26"/>
    </p:embeddedFont>
    <p:embeddedFont>
      <p:font typeface="Gotham Italics" panose="020B0604020202020204" charset="0"/>
      <p:regular r:id="rId27"/>
    </p:embeddedFont>
    <p:embeddedFont>
      <p:font typeface="Open Sans" panose="020B0606030504020204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94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https://www.syngenta.fr/qui-sommes-nous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Depuis le 1er juillet 2022, l'interdiction d'utiliser des produits phytosanitaires, hors produits de biocontrôle, à faibles risques, ou utilisables en agriculture biologique, s'est étendue aux différents espaces ouverts au public et lieux à usage collectifs, dont une grande partie des espaces sportifs (Arrêté du 15 janvier 2021 propriétés privées et lieux à usage collectif). L'interdiction couvre aussi bien les zones de jeux que les abords.</a:t>
            </a:r>
          </a:p>
          <a:p>
            <a:endParaRPr lang="en-US"/>
          </a:p>
          <a:p>
            <a:r>
              <a:rPr lang="en-US"/>
              <a:t>Un délai supplémentaire permettant de continuer à utiliser des phytos de synthèse avait cependant été prévu pour la gestion des équipements sportifs de type :</a:t>
            </a:r>
          </a:p>
          <a:p>
            <a:endParaRPr lang="en-US"/>
          </a:p>
          <a:p>
            <a:r>
              <a:rPr lang="en-US"/>
              <a:t>&gt; départs, greens, fairways et practices de golfs,</a:t>
            </a:r>
          </a:p>
          <a:p>
            <a:r>
              <a:rPr lang="en-US"/>
              <a:t>&gt; pistes d'hippodromes,</a:t>
            </a:r>
          </a:p>
          <a:p>
            <a:r>
              <a:rPr lang="en-US"/>
              <a:t>&gt; terrains de grands jeux (dont football et rugby) et terrains de tennis sur gazon  dont l'accès est réglementé, maîtrisé et réservé aux utilisateurs.</a:t>
            </a:r>
          </a:p>
          <a:p>
            <a:endParaRPr lang="en-US"/>
          </a:p>
          <a:p>
            <a:r>
              <a:rPr lang="en-US"/>
              <a:t>Au 1er janvier 2025, les phytos de synthèse seront également interdit d'utilisation sur ces espaces sauf exception. En effet, dans les cas où le développement de l'organisme nuisible nuit à la qualité du jeu et en l'absence d'alternatives efficaces, il restera possible pour certains usages de continuer à utiliser des produits chimiques dans l'attente de solutions satisfaisantes si l’équipement accueille des compétitions officielles.</a:t>
            </a:r>
          </a:p>
          <a:p>
            <a:endParaRPr lang="en-US"/>
          </a:p>
          <a:p>
            <a:r>
              <a:rPr lang="en-US"/>
              <a:t>Une liste officielle précisera ces usages, liste qui sera révisée régulièrement et qui a in fine vocation à disparaître. Les ministères des Sports, de l'Environnement et de l'Agriculture travaillent actuellement à l'établissement de cette liste.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Après plusieurs étés caniculaires ou des épisodes pluvieux violents, les aménagements paysagers, les infrastructures vertes</a:t>
            </a:r>
          </a:p>
          <a:p>
            <a:r>
              <a:rPr lang="en-US"/>
              <a:t>ou le recours à des solutions fondées sur la nature pour construire s’imposent comme la voie à suivre pour bâtir la ville ou la</a:t>
            </a:r>
          </a:p>
          <a:p>
            <a:r>
              <a:rPr lang="en-US"/>
              <a:t>réparer. Les apports de ces aménagements en matière de réduction des îlots de chaleur urbaine, de meilleure gestion de l’eau,</a:t>
            </a:r>
          </a:p>
          <a:p>
            <a:r>
              <a:rPr lang="en-US"/>
              <a:t>de préservation de la biodiversité sont démontrés. Ils permettent aussi de revitaliser des quartiers, de repenser les connexions</a:t>
            </a:r>
          </a:p>
          <a:p>
            <a:r>
              <a:rPr lang="en-US"/>
              <a:t>sur les territoires, d’améliorer le bien-être, le cadre de vie et de travail et de favoriser le lien social.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 production nationale de melons est estimée à 301 000 tonnes en 2024. </a:t>
            </a:r>
          </a:p>
          <a:p>
            <a:r>
              <a:rPr lang="en-US"/>
              <a:t>En 2024, les rendements sont inférieurs de 3% par rapport à 2023, avec +/- 9 900 t de moins. Les bassins de prod° Centre-Est et Sud-Ouest sont particulièrement marqués par la baisse de rendement : -6% par rapport à 2023. Toutefois, par rapport au rendement moyen sur 5ans (2019 à 2023), le rendement 2024 est en hausse de 8%. Les surfaces de production restent sensiblement les mêmes entre les années depuis 2019. (12 900 ha plantés en 2024).</a:t>
            </a:r>
          </a:p>
          <a:p>
            <a:endParaRPr lang="en-US"/>
          </a:p>
          <a:p>
            <a:r>
              <a:rPr lang="en-US"/>
              <a:t>Rq : Sud-Est = 51% de la prod° nationale (Provence-Alpes-Côte d’Azur, Languedoc-Roussillon)</a:t>
            </a:r>
          </a:p>
          <a:p>
            <a:r>
              <a:rPr lang="en-US"/>
              <a:t>Sud-Ouest = 20% (Midi-Pyrénées )</a:t>
            </a:r>
          </a:p>
          <a:p>
            <a:r>
              <a:rPr lang="en-US"/>
              <a:t>Centre-Ouest = 19% (Pays-de-la-Loire, Poitou-Charentes)</a:t>
            </a:r>
          </a:p>
          <a:p>
            <a:endParaRPr lang="en-US"/>
          </a:p>
          <a:p>
            <a:r>
              <a:rPr lang="en-US"/>
              <a:t>La production 2024 est marquée par un retard de production : la météo froide,  pluvieuse et avec un manque d'ensoleillement a perturbé la nouaison</a:t>
            </a:r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https://www.ctifl.fr/webinaire-scientifique-resilience-des-cultures-legumieres-face-au-changement-climatique</a:t>
            </a:r>
          </a:p>
          <a:p>
            <a:endParaRPr lang="en-US"/>
          </a:p>
          <a:p>
            <a:r>
              <a:rPr lang="en-US"/>
              <a:t>SNHF : Société Nationale d'Horticulture de France</a:t>
            </a:r>
          </a:p>
          <a:p>
            <a:r>
              <a:rPr lang="en-US"/>
              <a:t>Webinaire espèces fruitières : fruitiers à noyaux, fruitiers exotiques,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hyperlink" Target="https://www.interfel.com/services/documentation/guide-professionnel-sur-le-melon/#:~:text=La%20fili%C3%A8re%20fran%C3%A7aise%20se%20distingue,Poitou%20et%20Melon%20du%20Quercy." TargetMode="External"/><Relationship Id="rId4" Type="http://schemas.openxmlformats.org/officeDocument/2006/relationships/hyperlink" Target="https://www.interfel.com/services/documentation/note-reglementaire-melon-01202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s://www.snhf.org/evenements/webinaire-fruitiers-oublies-et-exotiques/" TargetMode="External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o.euromonitor.com/white-paper-2025-global-consumer-trends.html" TargetMode="External"/><Relationship Id="rId13" Type="http://schemas.openxmlformats.org/officeDocument/2006/relationships/hyperlink" Target="https://www.plante-et-cite.fr/specif_actualites/view/1299/typeactu:actualites/slug:au-e-janvier-il-ne-sera-plus-possible-d-utiliser-de-produits-phytosanitaires-de-synthese-sur-l-ensemble-des-surfaces-sportives/n:9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ouest-france.fr/europe/ue/malgre-lopposition-de-la-france-laccord-entre-lunion-europeenne-et-le-mercosur-est-signe-db560a96-b3bf-11ef-92cc-87419da1008e" TargetMode="External"/><Relationship Id="rId12" Type="http://schemas.openxmlformats.org/officeDocument/2006/relationships/hyperlink" Target="https://www.lienhorticole.fr/toit-vegetalise/article/875827/l-adivet-pousse-au-developpement-des-toitures-bio-solaire" TargetMode="External"/><Relationship Id="rId17" Type="http://schemas.openxmlformats.org/officeDocument/2006/relationships/image" Target="../media/image5.png"/><Relationship Id="rId2" Type="http://schemas.openxmlformats.org/officeDocument/2006/relationships/audio" Target="../media/media22.m4a"/><Relationship Id="rId16" Type="http://schemas.openxmlformats.org/officeDocument/2006/relationships/hyperlink" Target="https://www.valhor.fr/actualites/tendances-de-consommation-2025-par-euromonitor" TargetMode="External"/><Relationship Id="rId1" Type="http://schemas.microsoft.com/office/2007/relationships/media" Target="../media/media22.m4a"/><Relationship Id="rId6" Type="http://schemas.openxmlformats.org/officeDocument/2006/relationships/hyperlink" Target="https://www.agreste.agriculture.gouv.fr/agreste-web/disaron/IraLeg24157/detail/" TargetMode="External"/><Relationship Id="rId11" Type="http://schemas.openxmlformats.org/officeDocument/2006/relationships/hyperlink" Target="https://www.freshplaza.fr/article/9687906/nd-protected-la-nouvelle-gamme-de-courgettes-resistantes-au-new-delhi-virus/" TargetMode="External"/><Relationship Id="rId5" Type="http://schemas.openxmlformats.org/officeDocument/2006/relationships/hyperlink" Target="https://www.adivet.net/undefined/toitures-biosolaires" TargetMode="External"/><Relationship Id="rId15" Type="http://schemas.openxmlformats.org/officeDocument/2006/relationships/hyperlink" Target="https://www.valhor.fr/actualites/victoires-du-paysage-laureats" TargetMode="External"/><Relationship Id="rId10" Type="http://schemas.openxmlformats.org/officeDocument/2006/relationships/hyperlink" Target="https://www.lienhorticole.fr/produire/article/778375/se-passer-de-pesticides-dans-les-terrains-de-sport" TargetMode="External"/><Relationship Id="rId4" Type="http://schemas.openxmlformats.org/officeDocument/2006/relationships/hyperlink" Target="https://www.actu-environnement.com/ae/news/union-europeenne-mercosur-ursula-von-der-leyen-accord-signature-45215.php4" TargetMode="External"/><Relationship Id="rId9" Type="http://schemas.openxmlformats.org/officeDocument/2006/relationships/hyperlink" Target="https://www.lienhorticole.fr/fleurissement/article/875837/le-palmares-complet-et-illustre" TargetMode="External"/><Relationship Id="rId14" Type="http://schemas.openxmlformats.org/officeDocument/2006/relationships/hyperlink" Target="https://www.syngentavegetables.com/fr-fr/news/courgettes/syngenta-vous-presente-sa-nouvelle-gamme-resistante-au-tolcndv-en-courgette-et-bie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21070"/>
            <a:ext cx="4433058" cy="1837230"/>
          </a:xfrm>
          <a:custGeom>
            <a:avLst/>
            <a:gdLst/>
            <a:ahLst/>
            <a:cxnLst/>
            <a:rect l="l" t="t" r="r" b="b"/>
            <a:pathLst>
              <a:path w="4433058" h="1837230">
                <a:moveTo>
                  <a:pt x="0" y="0"/>
                </a:moveTo>
                <a:lnTo>
                  <a:pt x="4433058" y="0"/>
                </a:lnTo>
                <a:lnTo>
                  <a:pt x="4433058" y="1837230"/>
                </a:lnTo>
                <a:lnTo>
                  <a:pt x="0" y="1837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6158013" y="8605093"/>
            <a:ext cx="3580348" cy="3052247"/>
          </a:xfrm>
          <a:custGeom>
            <a:avLst/>
            <a:gdLst/>
            <a:ahLst/>
            <a:cxnLst/>
            <a:rect l="l" t="t" r="r" b="b"/>
            <a:pathLst>
              <a:path w="3580348" h="3052247">
                <a:moveTo>
                  <a:pt x="0" y="0"/>
                </a:moveTo>
                <a:lnTo>
                  <a:pt x="3580348" y="0"/>
                </a:lnTo>
                <a:lnTo>
                  <a:pt x="3580348" y="3052247"/>
                </a:lnTo>
                <a:lnTo>
                  <a:pt x="0" y="3052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2332862">
            <a:off x="-5625682" y="-3383877"/>
            <a:ext cx="9653490" cy="8229600"/>
          </a:xfrm>
          <a:custGeom>
            <a:avLst/>
            <a:gdLst/>
            <a:ahLst/>
            <a:cxnLst/>
            <a:rect l="l" t="t" r="r" b="b"/>
            <a:pathLst>
              <a:path w="9653490" h="8229600">
                <a:moveTo>
                  <a:pt x="0" y="0"/>
                </a:moveTo>
                <a:lnTo>
                  <a:pt x="9653490" y="0"/>
                </a:lnTo>
                <a:lnTo>
                  <a:pt x="9653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3781389" y="6286267"/>
            <a:ext cx="3477911" cy="2972033"/>
          </a:xfrm>
          <a:custGeom>
            <a:avLst/>
            <a:gdLst/>
            <a:ahLst/>
            <a:cxnLst/>
            <a:rect l="l" t="t" r="r" b="b"/>
            <a:pathLst>
              <a:path w="3477911" h="2972033">
                <a:moveTo>
                  <a:pt x="0" y="0"/>
                </a:moveTo>
                <a:lnTo>
                  <a:pt x="3477911" y="0"/>
                </a:lnTo>
                <a:lnTo>
                  <a:pt x="3477911" y="2972033"/>
                </a:lnTo>
                <a:lnTo>
                  <a:pt x="0" y="2972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2129987" y="1609725"/>
            <a:ext cx="14366096" cy="117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6"/>
              </a:lnSpc>
            </a:pPr>
            <a:r>
              <a:rPr lang="en-US" sz="1153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REVUE DE PRESSE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41330" y="4811649"/>
            <a:ext cx="7543411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Braud Claire</a:t>
            </a:r>
          </a:p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Konlambigue Langbatibe</a:t>
            </a:r>
          </a:p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Morata Jade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29987" y="3281999"/>
            <a:ext cx="14028026" cy="103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35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Spécialité Ingénierie des produits et des</a:t>
            </a:r>
          </a:p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35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productions horticoles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41330" y="7874252"/>
            <a:ext cx="754341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24"/>
              </a:lnSpc>
              <a:spcBef>
                <a:spcPct val="0"/>
              </a:spcBef>
            </a:pP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17 décembre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41330" y="8424118"/>
            <a:ext cx="754341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25"/>
              </a:lnSpc>
              <a:spcBef>
                <a:spcPct val="0"/>
              </a:spcBef>
            </a:pPr>
            <a:r>
              <a:rPr lang="en-US" sz="25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Numéro 5 : semaines 49-50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0686C28-042A-C168-A13F-5D9D826AA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6"/>
    </mc:Choice>
    <mc:Fallback>
      <p:transition spd="slow" advTm="1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79014"/>
            <a:ext cx="12252889" cy="697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5 tendances de consommation par Euromonitor International</a:t>
            </a:r>
          </a:p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Objectif :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Comprendre les consommateurs 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Détecter les opportunités et s’adapter à la demande </a:t>
            </a:r>
          </a:p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Tendance 1 : Investir dans sa santé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Encourager le jardinage 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Promouvoir les espaces verts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Les résultats d’étude</a:t>
            </a:r>
          </a:p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Tendance 2 :  Portefeuilles prudents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Valoriser la qualité des végétaux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Accompagner et suivre le consommateur </a:t>
            </a:r>
          </a:p>
        </p:txBody>
      </p:sp>
      <p:sp>
        <p:nvSpPr>
          <p:cNvPr id="3" name="Freeform 3"/>
          <p:cNvSpPr/>
          <p:nvPr/>
        </p:nvSpPr>
        <p:spPr>
          <a:xfrm>
            <a:off x="13988167" y="2368161"/>
            <a:ext cx="6542266" cy="6542266"/>
          </a:xfrm>
          <a:custGeom>
            <a:avLst/>
            <a:gdLst/>
            <a:ahLst/>
            <a:cxnLst/>
            <a:rect l="l" t="t" r="r" b="b"/>
            <a:pathLst>
              <a:path w="6542266" h="6542266">
                <a:moveTo>
                  <a:pt x="0" y="0"/>
                </a:moveTo>
                <a:lnTo>
                  <a:pt x="6542266" y="0"/>
                </a:lnTo>
                <a:lnTo>
                  <a:pt x="6542266" y="6542265"/>
                </a:lnTo>
                <a:lnTo>
                  <a:pt x="0" y="6542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907089" y="9106852"/>
            <a:ext cx="4695111" cy="302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(Euromonitor International, 2024)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158" y="585470"/>
            <a:ext cx="17105685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</a:pPr>
            <a:r>
              <a:rPr lang="en-US" sz="4100" u="sng" strike="noStrike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COMMERCE :</a:t>
            </a:r>
            <a:r>
              <a:rPr lang="en-US" sz="4100" strike="noStrike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LES TENDANCES DE CONSOMMATION 2025 (1/2)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49776" y="9485677"/>
            <a:ext cx="1919049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(Valhor, 2024)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ECCA66-A5B2-A925-EBBF-1C12427B9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46"/>
    </mc:Choice>
    <mc:Fallback>
      <p:transition spd="slow" advTm="9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79014"/>
            <a:ext cx="12959467" cy="697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Tendance 3 : Eco-logique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Valoriser les engagements écoresponsables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Valoriser les engagements associés au végétal </a:t>
            </a:r>
          </a:p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Tendance 4 : Pour une information ciblée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Valoriser le savoir-faire des professionnels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Accompagner le consommateur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Preuve de pédagogie </a:t>
            </a:r>
          </a:p>
          <a:p>
            <a:pPr marL="626107" lvl="1" indent="-313054" algn="l">
              <a:lnSpc>
                <a:spcPts val="5074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Tendance 5 : Une intelligence artificielle ambivalente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S’adapter au profil de la clientèle </a:t>
            </a:r>
          </a:p>
          <a:p>
            <a:pPr marL="1252215" lvl="2" indent="-417405" algn="l">
              <a:lnSpc>
                <a:spcPts val="5074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Accompagner les consommateurs réguliers moins habitués à l’IA</a:t>
            </a:r>
          </a:p>
        </p:txBody>
      </p:sp>
      <p:sp>
        <p:nvSpPr>
          <p:cNvPr id="3" name="Freeform 3"/>
          <p:cNvSpPr/>
          <p:nvPr/>
        </p:nvSpPr>
        <p:spPr>
          <a:xfrm>
            <a:off x="13988167" y="2368161"/>
            <a:ext cx="6542266" cy="6542266"/>
          </a:xfrm>
          <a:custGeom>
            <a:avLst/>
            <a:gdLst/>
            <a:ahLst/>
            <a:cxnLst/>
            <a:rect l="l" t="t" r="r" b="b"/>
            <a:pathLst>
              <a:path w="6542266" h="6542266">
                <a:moveTo>
                  <a:pt x="0" y="0"/>
                </a:moveTo>
                <a:lnTo>
                  <a:pt x="6542266" y="0"/>
                </a:lnTo>
                <a:lnTo>
                  <a:pt x="6542266" y="6542265"/>
                </a:lnTo>
                <a:lnTo>
                  <a:pt x="0" y="6542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907089" y="9110392"/>
            <a:ext cx="4493827" cy="302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(Euromonitor International, 2024)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158" y="585470"/>
            <a:ext cx="17105685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</a:pPr>
            <a:r>
              <a:rPr lang="en-US" sz="4100" u="sng" strike="noStrike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COMMERCE :</a:t>
            </a:r>
            <a:r>
              <a:rPr lang="en-US" sz="4100" strike="noStrike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LES TENDANCES DE CONSOMMATION 2025 (2/2)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40251" y="9485677"/>
            <a:ext cx="1919049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(Valhor, 2024)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56FA2B9-5EB0-0585-6625-C36A05197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9"/>
    </mc:Choice>
    <mc:Fallback>
      <p:transition spd="slow" advTm="3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13493988" y="6742875"/>
            <a:ext cx="4794012" cy="3544125"/>
          </a:xfrm>
          <a:custGeom>
            <a:avLst/>
            <a:gdLst/>
            <a:ahLst/>
            <a:cxnLst/>
            <a:rect l="l" t="t" r="r" b="b"/>
            <a:pathLst>
              <a:path w="4794012" h="3544125">
                <a:moveTo>
                  <a:pt x="0" y="0"/>
                </a:moveTo>
                <a:lnTo>
                  <a:pt x="4794012" y="0"/>
                </a:lnTo>
                <a:lnTo>
                  <a:pt x="4794012" y="3544125"/>
                </a:lnTo>
                <a:lnTo>
                  <a:pt x="0" y="3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3645452" y="1876430"/>
            <a:ext cx="10997095" cy="635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04- ORGANISATION ET ACTEURS DES FILIÈRES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660B698-F673-800F-FFB5-7807ED455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0"/>
    </mc:Choice>
    <mc:Fallback>
      <p:transition spd="slow" advTm="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95124" y="2528310"/>
            <a:ext cx="7286216" cy="5993269"/>
          </a:xfrm>
          <a:custGeom>
            <a:avLst/>
            <a:gdLst/>
            <a:ahLst/>
            <a:cxnLst/>
            <a:rect l="l" t="t" r="r" b="b"/>
            <a:pathLst>
              <a:path w="7286216" h="5993269">
                <a:moveTo>
                  <a:pt x="0" y="0"/>
                </a:moveTo>
                <a:lnTo>
                  <a:pt x="7286216" y="0"/>
                </a:lnTo>
                <a:lnTo>
                  <a:pt x="7286216" y="5993269"/>
                </a:lnTo>
                <a:lnTo>
                  <a:pt x="0" y="599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583" r="-176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028700" y="705860"/>
            <a:ext cx="15848425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ORGANISATION ET ACTEURS DES FILIÈRES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strike="noStrike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PLAN ECOPHYTO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680468"/>
            <a:ext cx="8556276" cy="578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3"/>
              </a:lnSpc>
            </a:pPr>
            <a:r>
              <a:rPr lang="en-US" sz="205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1er juillet 2022 : </a:t>
            </a: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interdiction d'utiliser des produits phytosanitaires (hors produits de biocontrôle, à faibles risques, ou utilisables en agriculture biologique) pour différents espaces ouverts au public et lieux à usage collectifs, dont une grande partie des espaces sportifs</a:t>
            </a:r>
          </a:p>
          <a:p>
            <a:pPr algn="just">
              <a:lnSpc>
                <a:spcPts val="2883"/>
              </a:lnSpc>
            </a:pPr>
            <a:endParaRPr lang="en-US" sz="2059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883"/>
              </a:lnSpc>
            </a:pPr>
            <a:r>
              <a:rPr lang="en-US" sz="205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1er janvier 2025 : </a:t>
            </a: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il ne sera plus possible d'utiliser de produits phytosanitaires de synthèse sur l'ensemble des surfaces sportives restantes </a:t>
            </a:r>
          </a:p>
          <a:p>
            <a:pPr algn="just">
              <a:lnSpc>
                <a:spcPts val="2883"/>
              </a:lnSpc>
            </a:pPr>
            <a:endParaRPr lang="en-US" sz="2059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444753" lvl="1" indent="-222376" algn="just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certaines zones de golfs,</a:t>
            </a:r>
          </a:p>
          <a:p>
            <a:pPr marL="444753" lvl="1" indent="-222376" algn="just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pistes d'hippodromes,</a:t>
            </a:r>
          </a:p>
          <a:p>
            <a:pPr marL="444753" lvl="1" indent="-222376" algn="just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terrains de grands jeux (football, rugby, tennis sur gazon)</a:t>
            </a:r>
          </a:p>
          <a:p>
            <a:pPr algn="just">
              <a:lnSpc>
                <a:spcPts val="2883"/>
              </a:lnSpc>
            </a:pPr>
            <a:endParaRPr lang="en-US" sz="2059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0" lvl="0" indent="0" algn="just">
              <a:lnSpc>
                <a:spcPts val="2883"/>
              </a:lnSpc>
              <a:spcBef>
                <a:spcPct val="0"/>
              </a:spcBef>
            </a:pPr>
            <a:r>
              <a:rPr lang="en-US" sz="205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Exception </a:t>
            </a:r>
            <a:r>
              <a:rPr lang="en-US" sz="205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: liste de produits établie par les Ministères des Sports, de l’Environnement et de l’Agriculture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71554" y="8657702"/>
            <a:ext cx="8209787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(Plante et Cité, 2024; Hespel, 2021)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C8B9285-2C59-AB20-3685-EA3CC08BD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54"/>
    </mc:Choice>
    <mc:Fallback>
      <p:transition spd="slow" advTm="7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8960" y="2822187"/>
            <a:ext cx="6859751" cy="5144813"/>
          </a:xfrm>
          <a:custGeom>
            <a:avLst/>
            <a:gdLst/>
            <a:ahLst/>
            <a:cxnLst/>
            <a:rect l="l" t="t" r="r" b="b"/>
            <a:pathLst>
              <a:path w="6859751" h="5144813">
                <a:moveTo>
                  <a:pt x="0" y="0"/>
                </a:moveTo>
                <a:lnTo>
                  <a:pt x="6859751" y="0"/>
                </a:lnTo>
                <a:lnTo>
                  <a:pt x="6859751" y="5144813"/>
                </a:lnTo>
                <a:lnTo>
                  <a:pt x="0" y="5144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028700" y="2096500"/>
            <a:ext cx="9520260" cy="739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Plusieurs étés caniculaires, épisodes pluvieux violents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         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             aménagements paysagers, infrastructures vertes =  voie à suivre                                  pour bâtir la ville ou la réparer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Concours </a:t>
            </a: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tous les </a:t>
            </a:r>
            <a:r>
              <a:rPr lang="en-US" sz="2000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2 ans depuis 2008, </a:t>
            </a: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remise de prix dans différentes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catégories  le 11 décembre 2024 à Paris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Projets publics ou privés 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Principales missions :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sensibiliser les élus, les chefs d’entreprise et les particuliers à la démarche paysagère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les inciter à prendre en compte le végétal dans leurs projets d’aménagement ou de construction.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4 thématiques récurrentes :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la gestion de l’eau,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la réduction des îlots de chaleur,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la valorisation des milieux naturels,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la rénovation urbaine</a:t>
            </a:r>
          </a:p>
        </p:txBody>
      </p:sp>
      <p:sp>
        <p:nvSpPr>
          <p:cNvPr id="4" name="Freeform 4"/>
          <p:cNvSpPr/>
          <p:nvPr/>
        </p:nvSpPr>
        <p:spPr>
          <a:xfrm>
            <a:off x="1461984" y="2487797"/>
            <a:ext cx="452353" cy="631458"/>
          </a:xfrm>
          <a:custGeom>
            <a:avLst/>
            <a:gdLst/>
            <a:ahLst/>
            <a:cxnLst/>
            <a:rect l="l" t="t" r="r" b="b"/>
            <a:pathLst>
              <a:path w="452353" h="631458">
                <a:moveTo>
                  <a:pt x="0" y="0"/>
                </a:moveTo>
                <a:lnTo>
                  <a:pt x="452353" y="0"/>
                </a:lnTo>
                <a:lnTo>
                  <a:pt x="452353" y="631458"/>
                </a:lnTo>
                <a:lnTo>
                  <a:pt x="0" y="631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028700" y="505608"/>
            <a:ext cx="16230600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ORGANISATION ET ACTEURS DES FILIÈRES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VICTOIRES DU PAYSAGE, 9ÈME ÉDITION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59921" y="8080325"/>
            <a:ext cx="4548790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(Valhor, 2024; Fayolle, 2024)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14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1813046-1AF1-279A-F950-C38380C72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62"/>
    </mc:Choice>
    <mc:Fallback>
      <p:transition spd="slow" advTm="8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13493988" y="6742875"/>
            <a:ext cx="4794012" cy="3544125"/>
          </a:xfrm>
          <a:custGeom>
            <a:avLst/>
            <a:gdLst/>
            <a:ahLst/>
            <a:cxnLst/>
            <a:rect l="l" t="t" r="r" b="b"/>
            <a:pathLst>
              <a:path w="4794012" h="3544125">
                <a:moveTo>
                  <a:pt x="0" y="0"/>
                </a:moveTo>
                <a:lnTo>
                  <a:pt x="4794012" y="0"/>
                </a:lnTo>
                <a:lnTo>
                  <a:pt x="4794012" y="3544125"/>
                </a:lnTo>
                <a:lnTo>
                  <a:pt x="0" y="3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054230" y="1476335"/>
            <a:ext cx="4179541" cy="2894332"/>
          </a:xfrm>
          <a:custGeom>
            <a:avLst/>
            <a:gdLst/>
            <a:ahLst/>
            <a:cxnLst/>
            <a:rect l="l" t="t" r="r" b="b"/>
            <a:pathLst>
              <a:path w="4179541" h="2894332">
                <a:moveTo>
                  <a:pt x="0" y="0"/>
                </a:moveTo>
                <a:lnTo>
                  <a:pt x="4179540" y="0"/>
                </a:lnTo>
                <a:lnTo>
                  <a:pt x="4179540" y="2894332"/>
                </a:lnTo>
                <a:lnTo>
                  <a:pt x="0" y="2894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645452" y="4781550"/>
            <a:ext cx="10997095" cy="155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5. DOSSIER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511" y="6657150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LA FILIÈRE FRANÇAISE MELON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85E9863-0F2C-2708-BEC7-FFB7527BE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5"/>
    </mc:Choice>
    <mc:Fallback>
      <p:transition spd="slow" advTm="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DOSSIER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LA PRODUCTION 2024 DE MELONS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80986"/>
            <a:ext cx="16230600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Production nationale 2024 : 301 000t, -3% (-9 900t)/2023 mais +8% /moyenne quinquennale (Agreste, 2024)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97323" y="3352436"/>
            <a:ext cx="13293354" cy="5053012"/>
            <a:chOff x="0" y="0"/>
            <a:chExt cx="17724472" cy="67373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54442" cy="5693763"/>
            </a:xfrm>
            <a:custGeom>
              <a:avLst/>
              <a:gdLst/>
              <a:ahLst/>
              <a:cxnLst/>
              <a:rect l="l" t="t" r="r" b="b"/>
              <a:pathLst>
                <a:path w="17554442" h="5693763">
                  <a:moveTo>
                    <a:pt x="0" y="0"/>
                  </a:moveTo>
                  <a:lnTo>
                    <a:pt x="17554442" y="0"/>
                  </a:lnTo>
                  <a:lnTo>
                    <a:pt x="17554442" y="5693763"/>
                  </a:lnTo>
                  <a:lnTo>
                    <a:pt x="0" y="5693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875" b="-1832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940243" y="15721"/>
              <a:ext cx="3482053" cy="2230326"/>
            </a:xfrm>
            <a:custGeom>
              <a:avLst/>
              <a:gdLst/>
              <a:ahLst/>
              <a:cxnLst/>
              <a:rect l="l" t="t" r="r" b="b"/>
              <a:pathLst>
                <a:path w="3482053" h="2230326">
                  <a:moveTo>
                    <a:pt x="0" y="0"/>
                  </a:moveTo>
                  <a:lnTo>
                    <a:pt x="3482053" y="0"/>
                  </a:lnTo>
                  <a:lnTo>
                    <a:pt x="3482053" y="2230327"/>
                  </a:lnTo>
                  <a:lnTo>
                    <a:pt x="0" y="223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6186" t="-67061" b="-7199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65348" y="1299631"/>
            <a:ext cx="8313218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3 </a:t>
            </a:r>
            <a:r>
              <a:rPr lang="en-US" sz="2799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bassins</a:t>
            </a:r>
            <a:r>
              <a:rPr lang="en-US" sz="2799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: Sud-Est, Sud-Ouest, Centre-Ouest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51057" y="8767445"/>
            <a:ext cx="9369743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Retard de production, des volumes très bas </a:t>
            </a:r>
            <a:r>
              <a:rPr lang="en-US" sz="2799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en</a:t>
            </a:r>
            <a:r>
              <a:rPr lang="en-US" sz="2799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799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juin</a:t>
            </a:r>
            <a:endParaRPr lang="en-US" sz="2799" dirty="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80140" y="7719008"/>
            <a:ext cx="11031260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Fig. : </a:t>
            </a:r>
            <a:r>
              <a:rPr lang="en-US" sz="2799" b="1" dirty="0" err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Calendrier</a:t>
            </a:r>
            <a:r>
              <a:rPr lang="en-US" sz="2799" b="1" dirty="0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2799" b="1" dirty="0" err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rendement</a:t>
            </a:r>
            <a:r>
              <a:rPr lang="en-US" sz="2799" b="1" dirty="0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 de melon (</a:t>
            </a:r>
            <a:r>
              <a:rPr lang="en-US" sz="2799" b="1" dirty="0" err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Agreste</a:t>
            </a:r>
            <a:r>
              <a:rPr lang="en-US" sz="2799" b="1" dirty="0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, 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78566" y="4886325"/>
            <a:ext cx="1923217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*moyenne 2019-2023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16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85FFAA4-4421-10B0-05FC-B182334BD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20"/>
    </mc:Choice>
    <mc:Fallback>
      <p:transition spd="slow" advTm="9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9937" y="3903307"/>
            <a:ext cx="9479363" cy="4717042"/>
            <a:chOff x="0" y="0"/>
            <a:chExt cx="2496622" cy="124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6622" cy="1242348"/>
            </a:xfrm>
            <a:custGeom>
              <a:avLst/>
              <a:gdLst/>
              <a:ahLst/>
              <a:cxnLst/>
              <a:rect l="l" t="t" r="r" b="b"/>
              <a:pathLst>
                <a:path w="2496622" h="1242348">
                  <a:moveTo>
                    <a:pt x="0" y="0"/>
                  </a:moveTo>
                  <a:lnTo>
                    <a:pt x="2496622" y="0"/>
                  </a:lnTo>
                  <a:lnTo>
                    <a:pt x="2496622" y="1242348"/>
                  </a:lnTo>
                  <a:lnTo>
                    <a:pt x="0" y="1242348"/>
                  </a:lnTo>
                  <a:close/>
                </a:path>
              </a:pathLst>
            </a:custGeom>
            <a:solidFill>
              <a:srgbClr val="EFEF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496622" cy="1242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56757" y="1777152"/>
            <a:ext cx="4577777" cy="4311346"/>
          </a:xfrm>
          <a:custGeom>
            <a:avLst/>
            <a:gdLst/>
            <a:ahLst/>
            <a:cxnLst/>
            <a:rect l="l" t="t" r="r" b="b"/>
            <a:pathLst>
              <a:path w="4577777" h="4311346">
                <a:moveTo>
                  <a:pt x="0" y="0"/>
                </a:moveTo>
                <a:lnTo>
                  <a:pt x="4577778" y="0"/>
                </a:lnTo>
                <a:lnTo>
                  <a:pt x="4577778" y="4311346"/>
                </a:lnTo>
                <a:lnTo>
                  <a:pt x="0" y="4311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854" t="-22447" r="-183351" b="-230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7452082" y="1683305"/>
            <a:ext cx="3270802" cy="2249520"/>
          </a:xfrm>
          <a:custGeom>
            <a:avLst/>
            <a:gdLst/>
            <a:ahLst/>
            <a:cxnLst/>
            <a:rect l="l" t="t" r="r" b="b"/>
            <a:pathLst>
              <a:path w="3270802" h="2249520">
                <a:moveTo>
                  <a:pt x="0" y="0"/>
                </a:moveTo>
                <a:lnTo>
                  <a:pt x="3270802" y="0"/>
                </a:lnTo>
                <a:lnTo>
                  <a:pt x="3270802" y="2249520"/>
                </a:lnTo>
                <a:lnTo>
                  <a:pt x="0" y="224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5795" t="-66284" r="-3278" b="-6901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38225" y="6317868"/>
            <a:ext cx="6583404" cy="2502455"/>
          </a:xfrm>
          <a:custGeom>
            <a:avLst/>
            <a:gdLst/>
            <a:ahLst/>
            <a:cxnLst/>
            <a:rect l="l" t="t" r="r" b="b"/>
            <a:pathLst>
              <a:path w="6583404" h="2502455">
                <a:moveTo>
                  <a:pt x="0" y="0"/>
                </a:moveTo>
                <a:lnTo>
                  <a:pt x="6583404" y="0"/>
                </a:lnTo>
                <a:lnTo>
                  <a:pt x="6583404" y="2502455"/>
                </a:lnTo>
                <a:lnTo>
                  <a:pt x="0" y="2502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65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216052" y="6323707"/>
            <a:ext cx="1293340" cy="828411"/>
          </a:xfrm>
          <a:custGeom>
            <a:avLst/>
            <a:gdLst/>
            <a:ahLst/>
            <a:cxnLst/>
            <a:rect l="l" t="t" r="r" b="b"/>
            <a:pathLst>
              <a:path w="1293340" h="828411">
                <a:moveTo>
                  <a:pt x="0" y="0"/>
                </a:moveTo>
                <a:lnTo>
                  <a:pt x="1293340" y="0"/>
                </a:lnTo>
                <a:lnTo>
                  <a:pt x="1293340" y="828411"/>
                </a:lnTo>
                <a:lnTo>
                  <a:pt x="0" y="828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6186" t="-67061" b="-719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flipV="1">
            <a:off x="5912117" y="4340725"/>
            <a:ext cx="0" cy="39170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H="1" flipV="1">
            <a:off x="5390294" y="3945972"/>
            <a:ext cx="0" cy="43118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040660" y="1113726"/>
            <a:ext cx="7329485" cy="687383"/>
          </a:xfrm>
          <a:custGeom>
            <a:avLst/>
            <a:gdLst/>
            <a:ahLst/>
            <a:cxnLst/>
            <a:rect l="l" t="t" r="r" b="b"/>
            <a:pathLst>
              <a:path w="7329485" h="687383">
                <a:moveTo>
                  <a:pt x="0" y="0"/>
                </a:moveTo>
                <a:lnTo>
                  <a:pt x="7329486" y="0"/>
                </a:lnTo>
                <a:lnTo>
                  <a:pt x="7329486" y="687383"/>
                </a:lnTo>
                <a:lnTo>
                  <a:pt x="0" y="68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8082" b="-8126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576272" y="8544149"/>
            <a:ext cx="4258263" cy="330642"/>
          </a:xfrm>
          <a:custGeom>
            <a:avLst/>
            <a:gdLst/>
            <a:ahLst/>
            <a:cxnLst/>
            <a:rect l="l" t="t" r="r" b="b"/>
            <a:pathLst>
              <a:path w="4258263" h="330642">
                <a:moveTo>
                  <a:pt x="0" y="0"/>
                </a:moveTo>
                <a:lnTo>
                  <a:pt x="4258263" y="0"/>
                </a:lnTo>
                <a:lnTo>
                  <a:pt x="4258263" y="330642"/>
                </a:lnTo>
                <a:lnTo>
                  <a:pt x="0" y="330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DOSSIER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CONSOMMATION 2024 DE MELONS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979535"/>
            <a:ext cx="1338387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Fig. : Superposition des prix et rendement de melon (Agreste, 2024)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97673" y="4249513"/>
            <a:ext cx="8443890" cy="395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Juin </a:t>
            </a:r>
            <a:r>
              <a:rPr lang="en-US" sz="27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: faible production, faible demande</a:t>
            </a:r>
          </a:p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Juillet </a:t>
            </a:r>
            <a:r>
              <a:rPr lang="en-US" sz="27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: la fin du mois de juillet et les 2 premières semaines d’août ont une météo favorable à la consommation</a:t>
            </a:r>
          </a:p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Fin août</a:t>
            </a:r>
            <a:r>
              <a:rPr lang="en-US" sz="27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: forte production, la demande ne suit pas en raison d’une météo peu favorable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Septembre </a:t>
            </a:r>
            <a:r>
              <a:rPr lang="en-US" sz="27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: des stocks encore conséquents malgré des prix cassés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17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92345" y="1683305"/>
            <a:ext cx="717875" cy="3996021"/>
          </a:xfrm>
          <a:custGeom>
            <a:avLst/>
            <a:gdLst/>
            <a:ahLst/>
            <a:cxnLst/>
            <a:rect l="l" t="t" r="r" b="b"/>
            <a:pathLst>
              <a:path w="717875" h="3996021">
                <a:moveTo>
                  <a:pt x="0" y="0"/>
                </a:moveTo>
                <a:lnTo>
                  <a:pt x="717876" y="0"/>
                </a:lnTo>
                <a:lnTo>
                  <a:pt x="717876" y="3996021"/>
                </a:lnTo>
                <a:lnTo>
                  <a:pt x="0" y="399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105" t="-18690" r="-2290844" b="-33401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4957B06-1E67-A59C-C37F-923E720FB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27"/>
    </mc:Choice>
    <mc:Fallback>
      <p:transition spd="slow" advTm="6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73133" y="3140653"/>
            <a:ext cx="4751284" cy="5115784"/>
          </a:xfrm>
          <a:custGeom>
            <a:avLst/>
            <a:gdLst/>
            <a:ahLst/>
            <a:cxnLst/>
            <a:rect l="l" t="t" r="r" b="b"/>
            <a:pathLst>
              <a:path w="4751284" h="5115784">
                <a:moveTo>
                  <a:pt x="0" y="0"/>
                </a:moveTo>
                <a:lnTo>
                  <a:pt x="4751284" y="0"/>
                </a:lnTo>
                <a:lnTo>
                  <a:pt x="4751284" y="5115784"/>
                </a:lnTo>
                <a:lnTo>
                  <a:pt x="0" y="511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7374505" y="2928563"/>
            <a:ext cx="735720" cy="9852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3202079" y="2928563"/>
            <a:ext cx="4172278" cy="95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>
            <a:off x="5779160" y="5289108"/>
            <a:ext cx="1816409" cy="4046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6" name="AutoShape 6"/>
          <p:cNvSpPr/>
          <p:nvPr/>
        </p:nvSpPr>
        <p:spPr>
          <a:xfrm flipV="1">
            <a:off x="1739511" y="5284345"/>
            <a:ext cx="4039554" cy="476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AutoShape 7"/>
          <p:cNvSpPr/>
          <p:nvPr/>
        </p:nvSpPr>
        <p:spPr>
          <a:xfrm flipH="1" flipV="1">
            <a:off x="10336565" y="7199188"/>
            <a:ext cx="566704" cy="8070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 flipV="1">
            <a:off x="10903364" y="8006246"/>
            <a:ext cx="4498906" cy="190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flipH="1">
            <a:off x="10903269" y="5143500"/>
            <a:ext cx="1327413" cy="73760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V="1">
            <a:off x="12221157" y="5120024"/>
            <a:ext cx="4696488" cy="234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DOSSIER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CHOIX VARIÉTAUX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74298" y="3042863"/>
            <a:ext cx="3864701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Goût et </a:t>
            </a:r>
            <a:r>
              <a:rPr lang="en-US" sz="2799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présentation</a:t>
            </a:r>
            <a:endParaRPr lang="en-US" sz="2799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83100" y="5422458"/>
            <a:ext cx="3982026" cy="986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Tolérance</a:t>
            </a:r>
            <a:r>
              <a:rPr lang="en-US" sz="2799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et 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résistance</a:t>
            </a:r>
            <a:r>
              <a:rPr lang="en-US" sz="2799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sanitaire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9511" y="6532438"/>
            <a:ext cx="5983129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i="1">
                <a:solidFill>
                  <a:srgbClr val="452918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Aphis gossypii </a:t>
            </a: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(puceron)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i="1">
                <a:solidFill>
                  <a:srgbClr val="452918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Podosphera xanthii</a:t>
            </a: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(oïdium)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 i="1">
                <a:solidFill>
                  <a:srgbClr val="452918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Fusarium oxysporum </a:t>
            </a: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(fusariose)</a:t>
            </a: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bactériose, cladosporiose, mildiou,</a:t>
            </a:r>
          </a:p>
          <a:p>
            <a:pPr marL="539748" lvl="1" indent="-269874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sclérotinia...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68830" y="8123087"/>
            <a:ext cx="4498906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Rendement</a:t>
            </a:r>
            <a:r>
              <a:rPr lang="en-US" sz="2799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au champ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30682" y="5222433"/>
            <a:ext cx="5038143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Tenue au champ pour faciliter la récolte et conservation en chambre froide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68830" y="8635239"/>
            <a:ext cx="3891677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capacité de nouaison</a:t>
            </a:r>
          </a:p>
        </p:txBody>
      </p:sp>
      <p:sp>
        <p:nvSpPr>
          <p:cNvPr id="18" name="AutoShape 18"/>
          <p:cNvSpPr/>
          <p:nvPr/>
        </p:nvSpPr>
        <p:spPr>
          <a:xfrm flipH="1">
            <a:off x="10336565" y="2409604"/>
            <a:ext cx="566799" cy="15042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9" name="AutoShape 19"/>
          <p:cNvSpPr/>
          <p:nvPr/>
        </p:nvSpPr>
        <p:spPr>
          <a:xfrm>
            <a:off x="10903364" y="2409604"/>
            <a:ext cx="439571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31026" y="2518988"/>
            <a:ext cx="3920433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Résistance aux chocs physiques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75038" y="3628968"/>
            <a:ext cx="19912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i="1">
                <a:solidFill>
                  <a:srgbClr val="452918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calibre 12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10510" y="9413287"/>
            <a:ext cx="4548790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(Dubon (coord.), 2024)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2CFCD70-76C1-E9FD-3212-EDAE99A4B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25"/>
    </mc:Choice>
    <mc:Fallback>
      <p:transition spd="slow" advTm="8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DOSSIER :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EN SAVOIR PLUS...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80816"/>
            <a:ext cx="16230600" cy="37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Interfel, 2024. « Les dispositions concernant la règlementation melon | Note règlementaire produit Janvier 2024 ». </a:t>
            </a:r>
            <a:r>
              <a:rPr lang="en-US" sz="2700" u="sng" spc="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  <a:hlinkClick r:id="rId4" tooltip="https://www.interfel.com/services/documentation/note-reglementaire-melon-012024/"/>
              </a:rPr>
              <a:t>https://www.interfel.com/services/documentation/note-reglementaire-melon-012024/</a:t>
            </a:r>
          </a:p>
          <a:p>
            <a:pPr algn="l">
              <a:lnSpc>
                <a:spcPts val="3779"/>
              </a:lnSpc>
            </a:pPr>
            <a:endParaRPr lang="en-US" sz="2700" u="sng" spc="35">
              <a:solidFill>
                <a:srgbClr val="000000"/>
              </a:solidFill>
              <a:latin typeface="Gotham"/>
              <a:ea typeface="Gotham"/>
              <a:cs typeface="Gotham"/>
              <a:sym typeface="Gotham"/>
              <a:hlinkClick r:id="rId4" tooltip="https://www.interfel.com/services/documentation/note-reglementaire-melon-012024/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spc="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Interfel, 2023. « Guide professionnel melon | Connaître et valoriser le produit pour donner envie ». </a:t>
            </a:r>
            <a:r>
              <a:rPr lang="en-US" sz="2700" u="sng" spc="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  <a:hlinkClick r:id="rId5" tooltip="https://www.interfel.com/services/documentation/guide-professionnel-sur-le-melon/#:~:text=La%20fili%C3%A8re%20fran%C3%A7aise%20se%20distingue,Poitou%20et%20Melon%20du%20Quercy."/>
              </a:rPr>
              <a:t>https://www.interfel.com/services/documentation/guide-professionnel-sur-le-melon/#:~:text=La%20fili%C3%A8re%20fran%C3%A7aise%20se%20distingue,Poitou%20et%20Melon%20du%20Quercy.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82C4B08-F955-0504-C091-E8F35BE26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9"/>
    </mc:Choice>
    <mc:Fallback>
      <p:transition spd="slow" advTm="1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10378" y="390525"/>
            <a:ext cx="1166724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60"/>
              </a:lnSpc>
            </a:pPr>
            <a:r>
              <a:rPr lang="en-US" sz="83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Ordre du jour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29662" y="2078588"/>
            <a:ext cx="542225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Actualité internationale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9662" y="3525488"/>
            <a:ext cx="542225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Innovation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9662" y="4669630"/>
            <a:ext cx="542225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Commerce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6605" y="1954927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6605" y="3336016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6605" y="4488148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3.</a:t>
            </a:r>
          </a:p>
        </p:txBody>
      </p:sp>
      <p:sp>
        <p:nvSpPr>
          <p:cNvPr id="9" name="AutoShape 9"/>
          <p:cNvSpPr/>
          <p:nvPr/>
        </p:nvSpPr>
        <p:spPr>
          <a:xfrm>
            <a:off x="1177974" y="7700884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748201" y="6273893"/>
            <a:ext cx="618517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Organisation et acteurs des filières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9662" y="8209607"/>
            <a:ext cx="542225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Dossier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9662" y="9153561"/>
            <a:ext cx="542225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Agenda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6605" y="6115947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4.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6605" y="8019972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5.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6605" y="8981604"/>
            <a:ext cx="1459997" cy="6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1"/>
              </a:lnSpc>
            </a:pPr>
            <a:r>
              <a:rPr lang="en-US" sz="3765" spc="4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6.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144661" y="2755498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8228703" y="3082258"/>
            <a:ext cx="968442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Nouvelle gamme résistante au ToLCNDV en courgette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Développement des toitures biosolaires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177974" y="4188110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" name="AutoShape 20"/>
          <p:cNvSpPr/>
          <p:nvPr/>
        </p:nvSpPr>
        <p:spPr>
          <a:xfrm>
            <a:off x="1177974" y="8872066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" name="AutoShape 21"/>
          <p:cNvSpPr/>
          <p:nvPr/>
        </p:nvSpPr>
        <p:spPr>
          <a:xfrm>
            <a:off x="1144661" y="9833698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2" name="AutoShape 22"/>
          <p:cNvSpPr/>
          <p:nvPr/>
        </p:nvSpPr>
        <p:spPr>
          <a:xfrm>
            <a:off x="1177974" y="5292617"/>
            <a:ext cx="6712857" cy="0"/>
          </a:xfrm>
          <a:prstGeom prst="line">
            <a:avLst/>
          </a:prstGeom>
          <a:ln w="9525" cap="rnd">
            <a:solidFill>
              <a:srgbClr val="4529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8228703" y="2097638"/>
            <a:ext cx="968442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UE-Mercosur : accord signé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28703" y="4625746"/>
            <a:ext cx="971948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Tendances de consommation 2025 par Euromonitor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28703" y="5812883"/>
            <a:ext cx="9719484" cy="137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Arrêt d’utilisation de produits de synthèse sur les terrains sportifs - Plan Ecophyto</a:t>
            </a:r>
          </a:p>
          <a:p>
            <a:pPr marL="561341" lvl="1" indent="-280670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Victoires du paysage 2024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28703" y="8209607"/>
            <a:ext cx="971948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pc="33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Filière melon 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1262BB3-B931-F91C-12C6-99594FC90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16"/>
    </mc:Choice>
    <mc:Fallback>
      <p:transition spd="slow" advTm="4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46822"/>
            <a:ext cx="16230600" cy="764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4724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 décembre 2024 de 9h00 à 10h30</a:t>
            </a:r>
          </a:p>
          <a:p>
            <a:pPr algn="l">
              <a:lnSpc>
                <a:spcPts val="4724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Webinaire scientifique par CTIFL sur : Résilience des cultures légumières face au changement</a:t>
            </a:r>
          </a:p>
          <a:p>
            <a:pPr algn="l">
              <a:lnSpc>
                <a:spcPts val="4724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climatique</a:t>
            </a:r>
          </a:p>
          <a:p>
            <a:pPr marL="582927" lvl="1" indent="-291463" algn="l">
              <a:lnSpc>
                <a:spcPts val="4724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 au 16 janvier 2025 : 38ème SIVAL </a:t>
            </a:r>
          </a:p>
          <a:p>
            <a:pPr marL="1165854" lvl="2" indent="-388618" algn="l">
              <a:lnSpc>
                <a:spcPts val="4724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 janvier 2025 : 11èmes Rencontres annuelles du biocontrôle </a:t>
            </a:r>
          </a:p>
          <a:p>
            <a:pPr marL="582927" lvl="1" indent="-291463" algn="l">
              <a:lnSpc>
                <a:spcPts val="4724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28 janvier 2025, 13h30 : Journée technique CTIFL sur la gestion intégrée des systèmes de cultures maraîchers péri-urbains (Vetagro Sup, Marcy l’Etoile)</a:t>
            </a:r>
          </a:p>
          <a:p>
            <a:pPr marL="582927" lvl="1" indent="-291463" algn="l">
              <a:lnSpc>
                <a:spcPts val="4724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Webinaires : Série proposée par le SNHF « D’où viennent nos espèces fruitières »</a:t>
            </a:r>
          </a:p>
          <a:p>
            <a:pPr marL="1165854" lvl="2" indent="-388618" algn="l">
              <a:lnSpc>
                <a:spcPts val="4724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07 janvier à 14h30 : fruitiers oubliés exotiques</a:t>
            </a:r>
          </a:p>
          <a:p>
            <a:pPr marL="1165854" lvl="2" indent="-388618" algn="l">
              <a:lnSpc>
                <a:spcPts val="4724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 janvier à 14h30 : fruitiers à noyaux</a:t>
            </a:r>
          </a:p>
          <a:p>
            <a:pPr marL="1165854" lvl="2" indent="-388618" algn="l">
              <a:lnSpc>
                <a:spcPts val="4724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21 janvier à  14h30 : filière fruitière française</a:t>
            </a:r>
          </a:p>
          <a:p>
            <a:pPr algn="l">
              <a:lnSpc>
                <a:spcPts val="4724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Détails horaires et inscription sur : 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snhf.org/evenements/webinaire-fruitiers-oublies-et-exotiques/"/>
              </a:rPr>
              <a:t>https://www.snhf.org/evenements/webinaire-fruitiers-</a:t>
            </a:r>
          </a:p>
          <a:p>
            <a:pPr algn="l">
              <a:lnSpc>
                <a:spcPts val="4724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snhf.org/evenements/webinaire-fruitiers-oublies-et-exotiques/"/>
              </a:rPr>
              <a:t>oublies-et-exotiques/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AGENDA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EDA9FE-D777-6A9B-8AE2-6CE17C2C5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12"/>
    </mc:Choice>
    <mc:Fallback>
      <p:transition spd="slow" advTm="7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00943" y="3889058"/>
            <a:ext cx="13486113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44"/>
              </a:lnSpc>
            </a:pPr>
            <a:r>
              <a:rPr lang="en-US" sz="8499" u="none" strike="noStrike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MERCI POUR VOTRE ATTENTION 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DC6A81-2F31-708F-5D84-FD0ED08DC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5"/>
    </mc:Choice>
    <mc:Fallback>
      <p:transition spd="slow" advTm="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28344"/>
            <a:ext cx="16230600" cy="8832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Actu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-Environnement, 2024. « UE-Mercosur : Ursula von der Leyen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signe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finalement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l’accord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controversé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(06.12.24).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4" tooltip="https://www.actu-environnement.com/ae/news/union-europeenne-mercosur-ursula-von-der-leyen-accord-signature-45215.php4"/>
              </a:rPr>
              <a:t>https://www.actu-environnement.com/ae/news/union-europeenne-mercosur-ursula-von-der-leyen-accord-signature-45215.php4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Adivet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Toitures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biosolaires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Avelook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5" tooltip="https://www.adivet.net/undefined/toitures-biosolaires"/>
              </a:rPr>
              <a:t>https://www.adivet.net/undefined/toitures-biosolaires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Agreste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Melon. Une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campagne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perturbée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par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une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météo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maussade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Infos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rapides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n°157 (Novembre 2024).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6" tooltip="https://www.agreste.agriculture.gouv.fr/agreste-web/disaron/IraLeg24157/detail/"/>
              </a:rPr>
              <a:t>https://www.agreste.agriculture.gouv.fr/agreste-web/disaron/IraLeg24157/detail/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Dubon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(coord.), 2024. «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Variétés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 melon,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Trouvez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les bons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compromis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Réussir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Fruits et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Légumes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n°455 (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Décembre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2024) : 63-72.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Dupont B, 2024. « Malgré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l’opposition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 la France,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l’accord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entre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l’Union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européenne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et le Mercosur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est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signé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Ouest France. (06.12.2024).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7" tooltip="https://www.ouest-france.fr/europe/ue/malgre-lopposition-de-la-france-laccord-entre-lunion-europeenne-et-le-mercosur-est-signe-db560a96-b3bf-11ef-92cc-87419da1008e"/>
              </a:rPr>
              <a:t>https://www.ouest-france.fr/europe/ue/malgre-lopposition-de-la-france-laccord-entre-lunion-europeenne-et-le-mercosur-est-signe-db560a96-b3bf-11ef-92cc-87419da1008e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Euromonitor International, 2024.  « Top global consumer trends 2025 | Euromonitor ».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8" tooltip="https://go.euromonitor.com/white-paper-2025-global-consumer-trends.html"/>
              </a:rPr>
              <a:t>https://go.euromonitor.com/white-paper-2025-global-consumer-trends.html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Fayolle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Le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palmarès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complet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et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illustré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Le Lien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Horticole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(12.12.2024)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9" tooltip="https://www.lienhorticole.fr/fleurissement/article/875837/le-palmares-complet-et-illustre"/>
              </a:rPr>
              <a:t>https://www.lienhorticole.fr/fleurissement/article/875837/le-palmares-complet-et-illustre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Hespel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2021. « Se passer de pesticides dans les terrains de sport ». Le Lien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Horticole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(09.04.2021)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0" tooltip="https://www.lienhorticole.fr/produire/article/778375/se-passer-de-pesticides-dans-les-terrains-de-sport"/>
              </a:rPr>
              <a:t>https://www.lienhorticole.fr/produire/article/778375/se-passer-de-pesticides-dans-les-terrains-de-sport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Inghirami-Benaroch, M. 2024. « La nouvelle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gamme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courgettes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résistantes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au New Delhi Virus  ». Fresh Plaza. (13.12.2024)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1" tooltip="https://www.freshplaza.fr/article/9687906/nd-protected-la-nouvelle-gamme-de-courgettes-resistantes-au-new-delhi-virus/"/>
              </a:rPr>
              <a:t>https://www.freshplaza.fr/article/9687906/nd-protected-la-nouvelle-gamme-de-courgettes-resistantes-au-new-delhi-virus/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Lien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Horticole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L’Adivet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pousse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au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développement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des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toitures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biosolaires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Le Lien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Horticole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2" tooltip="https://www.lienhorticole.fr/toit-vegetalise/article/875827/l-adivet-pousse-au-developpement-des-toitures-bio-solaire"/>
              </a:rPr>
              <a:t>https://www.lienhorticole.fr/toit-vegetalise/article/875827/l-adivet-pousse-au-developpement-des-toitures-bio-solaire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(10.12.2024) 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Plante &amp; Cité, 2024. « Au 1e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janvier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2025, il ne sera plus possible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d’utiliser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produits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phytosanitaires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synthèse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sur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l’ensemble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des surfaces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sportives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- ».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3" tooltip="https://www.plante-et-cite.fr/specif_actualites/view/1299/typeactu:actualites/slug:au-e-janvier-il-ne-sera-plus-possible-d-utiliser-de-produits-phytosanitaires-de-synthese-sur-l-ensemble-des-surfaces-sportives/n:9"/>
              </a:rPr>
              <a:t>https://www.plante-et-cite.fr/specif_actualites/view/1299/typeactu:actualites/slug:au-e-janvier-il-ne-sera-plus-possible-d-utiliser-de-produits-phytosanitaires-de-synthese-sur-l-ensemble-des-surfaces-sportives/n:9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Syngenta, 2024. « Syngenta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vous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présente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sa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nouvelle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gamme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résistante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au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ToLCNDV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en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courgette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, et bien plus encore.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Semences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potagères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Syngenta France ». (06.12.2024)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4" tooltip="https://www.syngentavegetables.com/fr-fr/news/courgettes/syngenta-vous-presente-sa-nouvelle-gamme-resistante-au-tolcndv-en-courgette-et-bien"/>
              </a:rPr>
              <a:t>https://www.syngentavegetables.com/fr-fr/news/courgettes/syngenta-vous-presente-sa-nouvelle-gamme-resistante-au-tolcndv-en-courgette-et-bien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Valhor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Retour sur les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Victoires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du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Paysage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- 2024 - Les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lauréats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».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5" tooltip="https://www.valhor.fr/actualites/victoires-du-paysage-laureats"/>
              </a:rPr>
              <a:t>https://www.valhor.fr/actualites/victoires-du-paysage-laureats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marL="379985" lvl="1" indent="-189992" algn="l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Valhor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, 2024. « Tendances de </a:t>
            </a:r>
            <a:r>
              <a:rPr lang="en-US" sz="176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consommation</a:t>
            </a:r>
            <a:r>
              <a:rPr lang="en-US" sz="176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2025 par Euromonitor ». VALHOR. </a:t>
            </a:r>
            <a:r>
              <a:rPr lang="en-US" sz="1760" u="sng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  <a:hlinkClick r:id="rId16" tooltip="https://www.valhor.fr/actualites/tendances-de-consommation-2025-par-euromonitor"/>
              </a:rPr>
              <a:t>https://www.valhor.fr/actualites/tendances-de-consommation-2025-par-euromonitor</a:t>
            </a:r>
          </a:p>
          <a:p>
            <a:pPr algn="l">
              <a:lnSpc>
                <a:spcPts val="2464"/>
              </a:lnSpc>
              <a:spcBef>
                <a:spcPct val="0"/>
              </a:spcBef>
            </a:pPr>
            <a:endParaRPr lang="en-US" sz="1760" u="sng" dirty="0">
              <a:solidFill>
                <a:srgbClr val="452918"/>
              </a:solidFill>
              <a:latin typeface="Gotham"/>
              <a:ea typeface="Gotham"/>
              <a:cs typeface="Gotham"/>
              <a:sym typeface="Gotham"/>
              <a:hlinkClick r:id="rId16" tooltip="https://www.valhor.fr/actualites/tendances-de-consommation-2025-par-euromonito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9511" y="408242"/>
            <a:ext cx="1480897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RESSOURCES BIBLIOGRAPHIQUES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65A3BF-3D5B-6899-28F4-EEF87FFE1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0"/>
    </mc:Choice>
    <mc:Fallback>
      <p:transition spd="slow" advTm="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645452" y="5076005"/>
            <a:ext cx="10997095" cy="315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01- ACTUALITE INTERNATIONALE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13493988" y="6742875"/>
            <a:ext cx="4794012" cy="3544125"/>
          </a:xfrm>
          <a:custGeom>
            <a:avLst/>
            <a:gdLst/>
            <a:ahLst/>
            <a:cxnLst/>
            <a:rect l="l" t="t" r="r" b="b"/>
            <a:pathLst>
              <a:path w="4794012" h="3544125">
                <a:moveTo>
                  <a:pt x="0" y="0"/>
                </a:moveTo>
                <a:lnTo>
                  <a:pt x="4794012" y="0"/>
                </a:lnTo>
                <a:lnTo>
                  <a:pt x="4794012" y="3544125"/>
                </a:lnTo>
                <a:lnTo>
                  <a:pt x="0" y="3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7574352" y="1678009"/>
            <a:ext cx="3139296" cy="2928107"/>
          </a:xfrm>
          <a:custGeom>
            <a:avLst/>
            <a:gdLst/>
            <a:ahLst/>
            <a:cxnLst/>
            <a:rect l="l" t="t" r="r" b="b"/>
            <a:pathLst>
              <a:path w="3139296" h="2928107">
                <a:moveTo>
                  <a:pt x="0" y="0"/>
                </a:moveTo>
                <a:lnTo>
                  <a:pt x="3139296" y="0"/>
                </a:lnTo>
                <a:lnTo>
                  <a:pt x="3139296" y="2928107"/>
                </a:lnTo>
                <a:lnTo>
                  <a:pt x="0" y="2928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3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399647D-8C59-C215-62DC-405E41E93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1"/>
    </mc:Choice>
    <mc:Fallback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13855" y="661603"/>
            <a:ext cx="6086924" cy="3195635"/>
          </a:xfrm>
          <a:custGeom>
            <a:avLst/>
            <a:gdLst/>
            <a:ahLst/>
            <a:cxnLst/>
            <a:rect l="l" t="t" r="r" b="b"/>
            <a:pathLst>
              <a:path w="6086924" h="3195635">
                <a:moveTo>
                  <a:pt x="0" y="0"/>
                </a:moveTo>
                <a:lnTo>
                  <a:pt x="6086924" y="0"/>
                </a:lnTo>
                <a:lnTo>
                  <a:pt x="6086924" y="3195635"/>
                </a:lnTo>
                <a:lnTo>
                  <a:pt x="0" y="319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9624729" y="7722323"/>
            <a:ext cx="1308397" cy="212368"/>
          </a:xfrm>
          <a:custGeom>
            <a:avLst/>
            <a:gdLst/>
            <a:ahLst/>
            <a:cxnLst/>
            <a:rect l="l" t="t" r="r" b="b"/>
            <a:pathLst>
              <a:path w="1308397" h="212368">
                <a:moveTo>
                  <a:pt x="0" y="0"/>
                </a:moveTo>
                <a:lnTo>
                  <a:pt x="1308397" y="0"/>
                </a:lnTo>
                <a:lnTo>
                  <a:pt x="1308397" y="212369"/>
                </a:lnTo>
                <a:lnTo>
                  <a:pt x="0" y="212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028700" y="3393601"/>
            <a:ext cx="10098307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b="1" spc="3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Vendredi 6 décembre</a:t>
            </a: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(à Montevideo, en Uruguay) : Ursula Von Der Leyen (présidente de la Commission Européenne a finalement conclu l'accord commercial liant les 27 pays de l’UE à 4 des 5 pays du Mercosur (Argentine, Brésil, Para-guay et Uruguay)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17357"/>
            <a:ext cx="10098307" cy="215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ACTUALITE INTERNATIONALE : 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Mercosur - accord controversé signé par Ursula Von Der Leyen (1/2)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8038" y="7118577"/>
            <a:ext cx="7755962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Produits alimentaires (bœuf, poulet, sucre) et non alimentaires (éthanol) exportés par les pays d'Amérique latine concernés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3855" y="7240993"/>
            <a:ext cx="584544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Certains produits européens (vêtements, voitures, alcool, etc.)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208589"/>
            <a:ext cx="1111251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b="1" spc="33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Objectif 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: plus de droit de douane pour 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03560" y="4049813"/>
            <a:ext cx="2997219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(Dupont, 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4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172189C-235E-A37A-1E93-9FAC44B72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05"/>
    </mc:Choice>
    <mc:Fallback>
      <p:transition spd="slow" advTm="5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01261"/>
            <a:ext cx="15942096" cy="274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1" spc="33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Garanties</a:t>
            </a:r>
            <a:r>
              <a:rPr lang="en-US" sz="2600" b="1" spc="33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600" b="1" spc="33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solides</a:t>
            </a:r>
            <a:r>
              <a:rPr lang="en-US" sz="2600" b="1" spc="33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: </a:t>
            </a: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plus de 350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produits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l'UE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seront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désormais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protégés par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indication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géographique</a:t>
            </a:r>
            <a:endParaRPr lang="en-US" sz="2600" spc="33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les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exportateurs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du Mercosur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devront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se conformer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strictement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à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nos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normes</a:t>
            </a:r>
            <a:endParaRPr lang="en-US" sz="2600" spc="33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3640"/>
              </a:lnSpc>
            </a:pPr>
            <a:endParaRPr lang="en-US" sz="2600" spc="33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3640"/>
              </a:lnSpc>
            </a:pP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Malgré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sa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signature,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l'accord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reste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00" spc="33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provisoire</a:t>
            </a: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spc="33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238795" y="6522392"/>
            <a:ext cx="452353" cy="631458"/>
          </a:xfrm>
          <a:custGeom>
            <a:avLst/>
            <a:gdLst/>
            <a:ahLst/>
            <a:cxnLst/>
            <a:rect l="l" t="t" r="r" b="b"/>
            <a:pathLst>
              <a:path w="452353" h="631458">
                <a:moveTo>
                  <a:pt x="0" y="0"/>
                </a:moveTo>
                <a:lnTo>
                  <a:pt x="452353" y="0"/>
                </a:lnTo>
                <a:lnTo>
                  <a:pt x="452353" y="631458"/>
                </a:lnTo>
                <a:lnTo>
                  <a:pt x="0" y="631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028700" y="817357"/>
            <a:ext cx="10098307" cy="215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</a:pPr>
            <a:r>
              <a:rPr lang="en-US" sz="41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ACTUALITE INTERNATIONALE : </a:t>
            </a:r>
            <a:r>
              <a:rPr lang="en-US" sz="4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Mercosur - accord controversé signé par Ursula Von Der Leyen (2/2)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1389" y="6780971"/>
            <a:ext cx="15089408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En principe, il doit d'abord être adopté par :</a:t>
            </a: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les représentants d'</a:t>
            </a:r>
            <a:r>
              <a:rPr lang="en-US" sz="2600" b="1" spc="3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au moins 15 États membres cumulant 65 % de la population européenne</a:t>
            </a: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au sein du </a:t>
            </a:r>
            <a:r>
              <a:rPr lang="en-US" sz="2600" b="1" spc="3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Conseil de l'Union Européenne</a:t>
            </a: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</a:t>
            </a:r>
          </a:p>
          <a:p>
            <a:pPr marL="561341" lvl="1" indent="-280670" algn="just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par une </a:t>
            </a:r>
            <a:r>
              <a:rPr lang="en-US" sz="2600" b="1" spc="3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stricte majorité </a:t>
            </a: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des eurodéputés au </a:t>
            </a:r>
            <a:r>
              <a:rPr lang="en-US" sz="2600" b="1" spc="3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Parlement Européen</a:t>
            </a:r>
            <a:r>
              <a:rPr lang="en-US" sz="2600" spc="33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1413855" y="661603"/>
            <a:ext cx="6086924" cy="3195635"/>
          </a:xfrm>
          <a:custGeom>
            <a:avLst/>
            <a:gdLst/>
            <a:ahLst/>
            <a:cxnLst/>
            <a:rect l="l" t="t" r="r" b="b"/>
            <a:pathLst>
              <a:path w="6086924" h="3195635">
                <a:moveTo>
                  <a:pt x="0" y="0"/>
                </a:moveTo>
                <a:lnTo>
                  <a:pt x="6086924" y="0"/>
                </a:lnTo>
                <a:lnTo>
                  <a:pt x="6086924" y="3195635"/>
                </a:lnTo>
                <a:lnTo>
                  <a:pt x="0" y="3195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4503560" y="4049813"/>
            <a:ext cx="2997219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(Dupont, 2024)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5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FBA96F7-80AA-266A-38C9-B3143DB7E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3"/>
    </mc:Choice>
    <mc:Fallback>
      <p:transition spd="slow" advTm="6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2715" y="1473364"/>
            <a:ext cx="2942143" cy="3140106"/>
          </a:xfrm>
          <a:custGeom>
            <a:avLst/>
            <a:gdLst/>
            <a:ahLst/>
            <a:cxnLst/>
            <a:rect l="l" t="t" r="r" b="b"/>
            <a:pathLst>
              <a:path w="2942143" h="3140106">
                <a:moveTo>
                  <a:pt x="0" y="0"/>
                </a:moveTo>
                <a:lnTo>
                  <a:pt x="2942143" y="0"/>
                </a:lnTo>
                <a:lnTo>
                  <a:pt x="2942143" y="3140106"/>
                </a:lnTo>
                <a:lnTo>
                  <a:pt x="0" y="314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3975239" y="4811402"/>
            <a:ext cx="10997095" cy="155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02- INNOVATION</a:t>
            </a:r>
          </a:p>
        </p:txBody>
      </p:sp>
      <p:sp>
        <p:nvSpPr>
          <p:cNvPr id="5" name="Freeform 5"/>
          <p:cNvSpPr/>
          <p:nvPr/>
        </p:nvSpPr>
        <p:spPr>
          <a:xfrm rot="-10800000">
            <a:off x="13493988" y="6742875"/>
            <a:ext cx="4794012" cy="3544125"/>
          </a:xfrm>
          <a:custGeom>
            <a:avLst/>
            <a:gdLst/>
            <a:ahLst/>
            <a:cxnLst/>
            <a:rect l="l" t="t" r="r" b="b"/>
            <a:pathLst>
              <a:path w="4794012" h="3544125">
                <a:moveTo>
                  <a:pt x="0" y="0"/>
                </a:moveTo>
                <a:lnTo>
                  <a:pt x="4794012" y="0"/>
                </a:lnTo>
                <a:lnTo>
                  <a:pt x="4794012" y="3544125"/>
                </a:lnTo>
                <a:lnTo>
                  <a:pt x="0" y="3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6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41C53A-6D25-8692-A8A9-FF950E553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"/>
    </mc:Choice>
    <mc:Fallback>
      <p:transition spd="slow" advTm="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29527" y="3040654"/>
            <a:ext cx="8367315" cy="5574724"/>
          </a:xfrm>
          <a:custGeom>
            <a:avLst/>
            <a:gdLst/>
            <a:ahLst/>
            <a:cxnLst/>
            <a:rect l="l" t="t" r="r" b="b"/>
            <a:pathLst>
              <a:path w="8367315" h="5574724">
                <a:moveTo>
                  <a:pt x="0" y="0"/>
                </a:moveTo>
                <a:lnTo>
                  <a:pt x="8367315" y="0"/>
                </a:lnTo>
                <a:lnTo>
                  <a:pt x="8367315" y="5574724"/>
                </a:lnTo>
                <a:lnTo>
                  <a:pt x="0" y="5574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9329527" y="8624903"/>
            <a:ext cx="4843480" cy="3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7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SCVE22-2031 et SCVE22-2028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94995" y="9412907"/>
            <a:ext cx="3773805" cy="303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(Inghirami-Benaroch, 2024)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0050" y="2287298"/>
            <a:ext cx="8459833" cy="372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200"/>
              </a:lnSpc>
              <a:buFont typeface="Arial"/>
              <a:buChar char="•"/>
            </a:pPr>
            <a:r>
              <a:rPr lang="en-US" sz="28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New Delhi Virus  (ToLCNDV) introduite en France en 2020</a:t>
            </a:r>
          </a:p>
          <a:p>
            <a:pPr marL="604521" lvl="1" indent="-302261" algn="l">
              <a:lnSpc>
                <a:spcPts val="4200"/>
              </a:lnSpc>
              <a:buFont typeface="Arial"/>
              <a:buChar char="•"/>
            </a:pPr>
            <a:r>
              <a:rPr lang="en-US" sz="28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Deux variétés de plein champ de Syngenta</a:t>
            </a:r>
          </a:p>
          <a:p>
            <a:pPr marL="604521" lvl="1" indent="-302261" algn="l">
              <a:lnSpc>
                <a:spcPts val="4200"/>
              </a:lnSpc>
              <a:buFont typeface="Arial"/>
              <a:buChar char="•"/>
            </a:pPr>
            <a:r>
              <a:rPr lang="en-US" sz="28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SCVE22-2031</a:t>
            </a:r>
          </a:p>
          <a:p>
            <a:pPr marL="1209042" lvl="2" indent="-403014" algn="l">
              <a:lnSpc>
                <a:spcPts val="4200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Vigueur et résistance</a:t>
            </a:r>
            <a:r>
              <a:rPr lang="en-US" sz="28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  <a:p>
            <a:pPr marL="604521" lvl="1" indent="-302261" algn="l">
              <a:lnSpc>
                <a:spcPts val="4200"/>
              </a:lnSpc>
              <a:buFont typeface="Arial"/>
              <a:buChar char="•"/>
            </a:pPr>
            <a:r>
              <a:rPr lang="en-US" sz="28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SCVE22-2028 </a:t>
            </a:r>
          </a:p>
          <a:p>
            <a:pPr marL="1209042" lvl="2" indent="-403014" algn="l">
              <a:lnSpc>
                <a:spcPts val="4200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Rendement et sécurité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0050" y="6473119"/>
            <a:ext cx="11997862" cy="312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     AVANTAGES :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Sécurité accrue des cultures 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Rendements optimisés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Qualité supérieure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Facilité de culture 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Durabilité et un potentiel de réduction des traitements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1158" y="585470"/>
            <a:ext cx="17105685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</a:pPr>
            <a:r>
              <a:rPr lang="en-US" sz="4100" u="sng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INNOVATION :</a:t>
            </a:r>
            <a:r>
              <a:rPr lang="en-US" sz="41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LA NOUVELLE GAMME RÉSISTANTE AU </a:t>
            </a:r>
            <a:r>
              <a:rPr lang="en-US" sz="41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ToLCNDV</a:t>
            </a:r>
            <a:r>
              <a:rPr lang="en-US" sz="41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EN COURGETTE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89680" y="9701530"/>
            <a:ext cx="240291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(Syngenta, 2024)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C53CCDC-FB7F-23C6-CA84-95F0D3E57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18"/>
    </mc:Choice>
    <mc:Fallback>
      <p:transition spd="slow" advTm="12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78447" y="3870360"/>
            <a:ext cx="8209787" cy="4924869"/>
          </a:xfrm>
          <a:custGeom>
            <a:avLst/>
            <a:gdLst/>
            <a:ahLst/>
            <a:cxnLst/>
            <a:rect l="l" t="t" r="r" b="b"/>
            <a:pathLst>
              <a:path w="8209787" h="4924869">
                <a:moveTo>
                  <a:pt x="0" y="0"/>
                </a:moveTo>
                <a:lnTo>
                  <a:pt x="8209787" y="0"/>
                </a:lnTo>
                <a:lnTo>
                  <a:pt x="8209787" y="4924870"/>
                </a:lnTo>
                <a:lnTo>
                  <a:pt x="0" y="4924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94" b="-248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0" y="634365"/>
            <a:ext cx="182880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INNOVATION :</a:t>
            </a:r>
            <a:r>
              <a:rPr lang="en-US" sz="42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LES TOITURES BIOSOLAIRES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9600" y="1710675"/>
            <a:ext cx="13196276" cy="487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l">
              <a:lnSpc>
                <a:spcPts val="434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Toitures avec végétation et panneaux photovoltaïques</a:t>
            </a:r>
          </a:p>
          <a:p>
            <a:pPr marL="626109" lvl="1" indent="-313054" algn="l">
              <a:lnSpc>
                <a:spcPts val="434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Naissantes en France et accompagnées par Adivet</a:t>
            </a:r>
          </a:p>
          <a:p>
            <a:pPr marL="626109" lvl="1" indent="-313054" algn="l">
              <a:lnSpc>
                <a:spcPts val="434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Utilisation des plantes spécifiques </a:t>
            </a:r>
          </a:p>
          <a:p>
            <a:pPr marL="1252218" lvl="2" indent="-417406" algn="l">
              <a:lnSpc>
                <a:spcPts val="434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Mousses, sédums</a:t>
            </a:r>
          </a:p>
          <a:p>
            <a:pPr marL="1252218" lvl="2" indent="-417406" algn="l">
              <a:lnSpc>
                <a:spcPts val="434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Cultivées par des horticulteurs </a:t>
            </a:r>
          </a:p>
          <a:p>
            <a:pPr marL="626109" lvl="1" indent="-313054" algn="l">
              <a:lnSpc>
                <a:spcPts val="434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Différents types de toitures biosolaires</a:t>
            </a:r>
          </a:p>
          <a:p>
            <a:pPr marL="626109" lvl="1" indent="-313054" algn="l">
              <a:lnSpc>
                <a:spcPts val="434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Répondent aux exigences réglementaires</a:t>
            </a:r>
          </a:p>
          <a:p>
            <a:pPr marL="1252218" lvl="2" indent="-417406" algn="l">
              <a:lnSpc>
                <a:spcPts val="434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Loi climat et résilience</a:t>
            </a:r>
          </a:p>
          <a:p>
            <a:pPr marL="1252218" lvl="2" indent="-417406" algn="l">
              <a:lnSpc>
                <a:spcPts val="434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Décret tertiaire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" y="6711784"/>
            <a:ext cx="8495192" cy="256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     ATOUTS :</a:t>
            </a:r>
          </a:p>
          <a:p>
            <a:pPr marL="626109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Production d’électricité </a:t>
            </a:r>
          </a:p>
          <a:p>
            <a:pPr marL="626109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Efficace contre les îlots de chaleur</a:t>
            </a:r>
          </a:p>
          <a:p>
            <a:pPr marL="626109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Gestion des eaux pluviales </a:t>
            </a:r>
          </a:p>
          <a:p>
            <a:pPr marL="626109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Apport de la biodiversité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78447" y="9172268"/>
            <a:ext cx="8209787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(Fayolle, 2024; Adivet, 2024)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EDB6BE8-68F5-D65B-D5EC-20A7F2D8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89"/>
    </mc:Choice>
    <mc:Fallback>
      <p:transition spd="slow" advTm="12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13493988" y="6742875"/>
            <a:ext cx="4794012" cy="3544125"/>
          </a:xfrm>
          <a:custGeom>
            <a:avLst/>
            <a:gdLst/>
            <a:ahLst/>
            <a:cxnLst/>
            <a:rect l="l" t="t" r="r" b="b"/>
            <a:pathLst>
              <a:path w="4794012" h="3544125">
                <a:moveTo>
                  <a:pt x="0" y="0"/>
                </a:moveTo>
                <a:lnTo>
                  <a:pt x="4794012" y="0"/>
                </a:lnTo>
                <a:lnTo>
                  <a:pt x="4794012" y="3544125"/>
                </a:lnTo>
                <a:lnTo>
                  <a:pt x="0" y="3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847530" y="1532273"/>
            <a:ext cx="3361840" cy="3361840"/>
          </a:xfrm>
          <a:custGeom>
            <a:avLst/>
            <a:gdLst/>
            <a:ahLst/>
            <a:cxnLst/>
            <a:rect l="l" t="t" r="r" b="b"/>
            <a:pathLst>
              <a:path w="3361840" h="3361840">
                <a:moveTo>
                  <a:pt x="0" y="0"/>
                </a:moveTo>
                <a:lnTo>
                  <a:pt x="3361840" y="0"/>
                </a:lnTo>
                <a:lnTo>
                  <a:pt x="3361840" y="3361841"/>
                </a:lnTo>
                <a:lnTo>
                  <a:pt x="0" y="3361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435155" y="4962525"/>
            <a:ext cx="10997095" cy="155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03- COMMERCE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00916" y="9356137"/>
            <a:ext cx="54727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38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9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1A7C63-067F-23B1-7B88-257635CA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"/>
    </mc:Choice>
    <mc:Fallback>
      <p:transition spd="slow" advTm="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2399</Words>
  <Application>Microsoft Office PowerPoint</Application>
  <PresentationFormat>Personnalisé</PresentationFormat>
  <Paragraphs>265</Paragraphs>
  <Slides>22</Slides>
  <Notes>5</Notes>
  <HiddenSlides>0</HiddenSlides>
  <MMClips>22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Gotham Bold</vt:lpstr>
      <vt:lpstr>Open Sans</vt:lpstr>
      <vt:lpstr>Gotham Italics</vt:lpstr>
      <vt:lpstr>Gotham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</dc:title>
  <cp:lastModifiedBy>jade morata</cp:lastModifiedBy>
  <cp:revision>4</cp:revision>
  <dcterms:created xsi:type="dcterms:W3CDTF">2006-08-16T00:00:00Z</dcterms:created>
  <dcterms:modified xsi:type="dcterms:W3CDTF">2024-12-17T12:57:06Z</dcterms:modified>
  <dc:identifier>DAGYVaFzhaY</dc:identifier>
</cp:coreProperties>
</file>