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62" r:id="rId3"/>
    <p:sldId id="272" r:id="rId4"/>
    <p:sldId id="263" r:id="rId5"/>
    <p:sldId id="267" r:id="rId6"/>
    <p:sldId id="264" r:id="rId7"/>
    <p:sldId id="268" r:id="rId8"/>
    <p:sldId id="270" r:id="rId9"/>
    <p:sldId id="265" r:id="rId10"/>
    <p:sldId id="269" r:id="rId11"/>
    <p:sldId id="271" r:id="rId12"/>
    <p:sldId id="274" r:id="rId13"/>
    <p:sldId id="273" r:id="rId14"/>
    <p:sldId id="259" r:id="rId15"/>
    <p:sldId id="266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D19"/>
    <a:srgbClr val="663300"/>
    <a:srgbClr val="462300"/>
    <a:srgbClr val="FEFFF3"/>
    <a:srgbClr val="F7FCE4"/>
    <a:srgbClr val="FDF5F5"/>
    <a:srgbClr val="FAFDF5"/>
    <a:srgbClr val="0890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3A5A1-5319-2CB7-6220-27510EF6D8C4}" v="1657" dt="2025-12-09T10:17:26.264"/>
    <p1510:client id="{1E32F0C7-CEE0-4C33-A990-23FECBADA9DF}" v="482" dt="2025-12-09T12:51:12.472"/>
    <p1510:client id="{520D34C1-5BF4-3D8C-0B0C-8BD8C81BCC31}" v="4003" dt="2025-12-09T07:10:30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8:02:00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1958 3360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5:45:32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5:46:37.9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5:47:07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5:48:10.0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5:50:09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5:50:58.7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5:52:47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7:11:31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3258 6324 16383 0 0,'0'7'0'0'0,"0"9"0"0"0,0 9 0 0 0,0 8 0 0 0,0 5 0 0 0,0 3 0 0 0,0 8 0 0 0,0 11 0 0 0,0 2 0 0 0,0-3 0 0 0,0 3 0 0 0,0-2 0 0 0,0-4 0 0 0,0-5 0 0 0,0-4 0 0 0,0-2 0 0 0,0-3 0 0 0,0-1 0 0 0,0 14 0 0 0,0 5 0 0 0,0-2 0 0 0,0 5 0 0 0,0-3 0 0 0,0-3 0 0 0,0-5 0 0 0,0 3 0 0 0,0-1 0 0 0,0-2 0 0 0,0-4 0 0 0,0 5 0 0 0,0 7 0 0 0,0 1 0 0 0,0 4 0 0 0,0-2 0 0 0,0-5 0 0 0,0-5 0 0 0,0 2 0 0 0,0 0 0 0 0,0-3 0 0 0,0 10 0 0 0,0 3 0 0 0,0-4 0 0 0,0-4 0 0 0,0 2 0 0 0,0-2 0 0 0,0-4 0 0 0,0 3 0 0 0,0 7 0 0 0,0-1 0 0 0,0 4 0 0 0,0 4 0 0 0,0-3 0 0 0,0 2 0 0 0,0-4 0 0 0,0-6 0 0 0,0-6 0 0 0,0 9 0 0 0,0 1 0 0 0,0-3 0 0 0,0 3 0 0 0,0 4 0 0 0,0-2 0 0 0,0 2 0 0 0,0-3 0 0 0,0 1 0 0 0,0 4 0 0 0,0-2 0 0 0,0 1 0 0 0,0 3 0 0 0,0-4 0 0 0,0-5 0 0 0,0-7 0 0 0,0 2 0 0 0,0-3 0 0 0,0-2 0 0 0,0 3 0 0 0,0 0 0 0 0,0-2 0 0 0,0-4 0 0 0,0-3 0 0 0,0 5 0 0 0,0 1 0 0 0,0-1 0 0 0,0-3 0 0 0,0 5 0 0 0,0 1 0 0 0,0-3 0 0 0,0-1 0 0 0,0-4 0 0 0,0-2 0 0 0,0-1 0 0 0,0 6 0 0 0,0 1 0 0 0,0 0 0 0 0,0-1 0 0 0,0-3 0 0 0,0 5 0 0 0,0 2 0 0 0,0-2 0 0 0,0-3 0 0 0,0 6 0 0 0,0-1 0 0 0,0-1 0 0 0,0-3 0 0 0,0-2 0 0 0,0-3 0 0 0,0-1 0 0 0,0-2 0 0 0,0 8 0 0 0,0 1 0 0 0,0 0 0 0 0,0-2 0 0 0,0 6 0 0 0,0-1 0 0 0,0-1 0 0 0,0-2 0 0 0,0 3 0 0 0,0 1 0 0 0,0-2 0 0 0,0-3 0 0 0,0 4 0 0 0,0 1 0 0 0,0-2 0 0 0,0 4 0 0 0,0-1 0 0 0,0-2 0 0 0,0-3 0 0 0,0-3 0 0 0,0-2 0 0 0,0 4 0 0 0,0 2 0 0 0,0-1 0 0 0,0-2 0 0 0,0 6 0 0 0,0-1 0 0 0,0-1 0 0 0,0-3 0 0 0,0-2 0 0 0,0-10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7:11:31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3228 11670 16383 0 0,'7'0'0'0'0,"9"0"0"0"0,10 0 0 0 0,6 0 0 0 0,6 0 0 0 0,3 0 0 0 0,2 0 0 0 0,0 0 0 0 0,0 0 0 0 0,0 0 0 0 0,0 0 0 0 0,-1 0 0 0 0,0 0 0 0 0,0 0 0 0 0,-1 0 0 0 0,1 0 0 0 0,-1 0 0 0 0,1 0 0 0 0,-1 0 0 0 0,0 0 0 0 0,1 0 0 0 0,-8 0 0 0 0,-2 0 0 0 0,1 0 0 0 0,-6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6:26:52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3228 11081 16383 0 0,'7'0'0'0'0,"9"0"0"0"0,10 0 0 0 0,6 0 0 0 0,6 0 0 0 0,3 0 0 0 0,2 0 0 0 0,0 0 0 0 0,0 0 0 0 0,0 0 0 0 0,0 0 0 0 0,-1 0 0 0 0,0 0 0 0 0,0 0 0 0 0,-1 0 0 0 0,1 0 0 0 0,-1 0 0 0 0,1 0 0 0 0,-1 0 0 0 0,0 0 0 0 0,1 0 0 0 0,-8 0 0 0 0,-2 0 0 0 0,1 0 0 0 0,-6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6:27:27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3610 6324 16383 0 0,'0'2'0'0'0,"0"1"0"0"0,0 3 0 0 0,0 2 0 0 0,0 1 0 0 0,0 1 0 0 0,0 1 0 0 0,0 3 0 0 0,0 1 0 0 0,0-1 0 0 0,0 1 0 0 0,0-1 0 0 0,0-1 0 0 0,0-1 0 0 0,0-1 0 0 0,0 0 0 0 0,0-1 0 0 0,0-1 0 0 0,0 4 0 0 0,0 1 0 0 0,0 0 0 0 0,0 1 0 0 0,0-1 0 0 0,0 0 0 0 0,0-2 0 0 0,0 1 0 0 0,0 0 0 0 0,0-1 0 0 0,0-1 0 0 0,0 2 0 0 0,0 1 0 0 0,0 0 0 0 0,0 1 0 0 0,0 0 0 0 0,0-1 0 0 0,0-1 0 0 0,0 0 0 0 0,0-1 0 0 0,0 1 0 0 0,0 1 0 0 0,0 2 0 0 0,0-2 0 0 0,0 0 0 0 0,0-1 0 0 0,0 1 0 0 0,0-2 0 0 0,0 2 0 0 0,0 0 0 0 0,0 1 0 0 0,0 1 0 0 0,0 0 0 0 0,0 0 0 0 0,0 0 0 0 0,0 0 0 0 0,0-3 0 0 0,0 0 0 0 0,0 2 0 0 0,0-1 0 0 0,0 1 0 0 0,0-1 0 0 0,0 2 0 0 0,0 0 0 0 0,0-1 0 0 0,0 1 0 0 0,0-1 0 0 0,0 1 0 0 0,0 0 0 0 0,0 0 0 0 0,0 1 0 0 0,0-1 0 0 0,0-2 0 0 0,0-1 0 0 0,0 1 0 0 0,0-2 0 0 0,0 1 0 0 0,0 0 0 0 0,0 0 0 0 0,0-1 0 0 0,0 0 0 0 0,0-2 0 0 0,0 2 0 0 0,0 1 0 0 0,0-1 0 0 0,0-1 0 0 0,0 2 0 0 0,0-1 0 0 0,0 0 0 0 0,0 0 0 0 0,0-1 0 0 0,0-1 0 0 0,0 1 0 0 0,0 0 0 0 0,0 1 0 0 0,0 0 0 0 0,0-1 0 0 0,0 0 0 0 0,0 1 0 0 0,0 1 0 0 0,0-1 0 0 0,0-1 0 0 0,0 2 0 0 0,0-1 0 0 0,0 0 0 0 0,0 0 0 0 0,0-1 0 0 0,0-1 0 0 0,0 1 0 0 0,0-2 0 0 0,0 3 0 0 0,0 0 0 0 0,0-1 0 0 0,0 1 0 0 0,0 0 0 0 0,0 1 0 0 0,0-1 0 0 0,0 0 0 0 0,0 1 0 0 0,0-1 0 0 0,0 1 0 0 0,0-2 0 0 0,0 2 0 0 0,0-1 0 0 0,0 1 0 0 0,0 0 0 0 0,0 0 0 0 0,0-1 0 0 0,0 0 0 0 0,0-1 0 0 0,0 0 0 0 0,0 0 0 0 0,0 1 0 0 0,0 0 0 0 0,0 0 0 0 0,0 0 0 0 0,0 1 0 0 0,0-1 0 0 0,0 0 0 0 0,0-1 0 0 0,0-3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6:27:49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3228 11670 16383 0 0,'12'0'0'0'0,"17"0"0"0"0,17 0 0 0 0,10 0 0 0 0,12 0 0 0 0,4 0 0 0 0,4 0 0 0 0,0 0 0 0 0,0 0 0 0 0,0 0 0 0 0,0 0 0 0 0,-1 0 0 0 0,-1 0 0 0 0,0 0 0 0 0,-1 0 0 0 0,1 0 0 0 0,-1 0 0 0 0,1 0 0 0 0,-1 0 0 0 0,-1 0 0 0 0,2 0 0 0 0,-13 0 0 0 0,-5 0 0 0 0,3 0 0 0 0,-12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7:11:33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7:11:33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5106 8316 16383 0 0,'7'0'0'0'0,"10"0"0"0"0,8 0 0 0 0,14 0 0 0 0,14 0 0 0 0,-1 0 0 0 0,3 0 0 0 0,15 0 0 0 0,1 0 0 0 0,-4 0 0 0 0,0 0 0 0 0,10 0 0 0 0,-1 0 0 0 0,-7 0 0 0 0,-1 0 0 0 0,-5 0 0 0 0,-6 0 0 0 0,-6 0 0 0 0,-5 0 0 0 0,-3 0 0 0 0,-2 0 0 0 0,-1 0 0 0 0,0 0 0 0 0,0 0 0 0 0,0 0 0 0 0,7 0 0 0 0,9 0 0 0 0,3 0 0 0 0,-2 0 0 0 0,3 0 0 0 0,-1 0 0 0 0,2 0 0 0 0,6 0 0 0 0,39 0 0 0 0,59 0 0 0 0,41 0 0 0 0,15 0 0 0 0,-10 0 0 0 0,-13 0 0 0 0,-26 0 0 0 0,-28 0 0 0 0,-32 0 0 0 0,-14 0 0 0 0,-10 0 0 0 0,-12 0 0 0 0,21 0 0 0 0,17 0 0 0 0,-5 0 0 0 0,0 0 0 0 0,-5 0 0 0 0,1 0 0 0 0,-10 0 0 0 0,-15 0 0 0 0,1 0 0 0 0,-1 0 0 0 0,-6 0 0 0 0,5 0 0 0 0,3 0 0 0 0,2 0 0 0 0,0 0 0 0 0,7 0 0 0 0,8 0 0 0 0,9 0 0 0 0,14 0 0 0 0,7 0 0 0 0,-5 0 0 0 0,-2 0 0 0 0,13 0 0 0 0,4 0 0 0 0,-8 0 0 0 0,-4 0 0 0 0,-11 0 0 0 0,-18 0 0 0 0,-11 0 0 0 0,-14 0 0 0 0,-6 0 0 0 0,8 0 0 0 0,4 0 0 0 0,16 0 0 0 0,21 0 0 0 0,32 0 0 0 0,18 0 0 0 0,3 0 0 0 0,-7 0 0 0 0,-18 0 0 0 0,-25 0 0 0 0,-20 0 0 0 0,-19 0 0 0 0,-10 0 0 0 0,5 0 0 0 0,-4 0 0 0 0,7 0 0 0 0,18 0 0 0 0,7 0 0 0 0,-1 0 0 0 0,4 0 0 0 0,-10 0 0 0 0,-13 0 0 0 0,-8 0 0 0 0,-9 0 0 0 0,-9 0 0 0 0,6 0 0 0 0,35 0 0 0 0,22 0 0 0 0,17 0 0 0 0,14 0 0 0 0,3 0 0 0 0,-5 0 0 0 0,-14 0 0 0 0,-15 0 0 0 0,-22 0 0 0 0,-13 0 0 0 0,0 0 0 0 0,13 0 0 0 0,3 0 0 0 0,14 0 0 0 0,14 0 0 0 0,13 0 0 0 0,18 0 0 0 0,1 0 0 0 0,-18 0 0 0 0,-27 0 0 0 0,-20 0 0 0 0,-12 0 0 0 0,1 0 0 0 0,7 0 0 0 0,8 0 0 0 0,1 0 0 0 0,5 0 0 0 0,-2 0 0 0 0,-5 0 0 0 0,-12 0 0 0 0,0 0 0 0 0,-1 0 0 0 0,-8 0 0 0 0,3 0 0 0 0,9 0 0 0 0,4 0 0 0 0,-1 0 0 0 0,-10 0 0 0 0,-4 0 0 0 0,-8 0 0 0 0,-11 0 0 0 0,-7 0 0 0 0,14 0 0 0 0,11 0 0 0 0,19 0 0 0 0,28 0 0 0 0,21 0 0 0 0,27 0 0 0 0,-2 0 0 0 0,-2 0 0 0 0,-10 0 0 0 0,-17 0 0 0 0,-25 0 0 0 0,-20 0 0 0 0,-19 0 0 0 0,-8 0 0 0 0,-3 0 0 0 0,-6 0 0 0 0,-6 0 0 0 0,-5 0 0 0 0,2 0 0 0 0,7 0 0 0 0,0 0 0 0 0,11 0 0 0 0,0 0 0 0 0,17 0 0 0 0,13 0 0 0 0,5 0 0 0 0,-9 0 0 0 0,-14 0 0 0 0,0 0 0 0 0,-7 0 0 0 0,-9 0 0 0 0,-2 0 0 0 0,9 0 0 0 0,13 0 0 0 0,27 0 0 0 0,35 0 0 0 0,42 0 0 0 0,86 0 0 0 0,80 0 0 0 0,41 0 0 0 0,45 0 0 0 0,-26 0 0 0 0,-41 0 0 0 0,-51 0 0 0 0,-37 0 0 0 0,-47 0 0 0 0,-23 0 0 0 0,-27 0 0 0 0,-39 0 0 0 0,-39 0 0 0 0,-23 0 0 0 0,-21 0 0 0 0,-14 0 0 0 0,-11 0 0 0 0,10 0 0 0 0,37 0 0 0 0,38 0 0 0 0,18 0 0 0 0,5 0 0 0 0,-9 0 0 0 0,-15 0 0 0 0,-22 0 0 0 0,-21 0 0 0 0,-19 0 0 0 0,7 0 0 0 0,0 0 0 0 0,14 0 0 0 0,14 0 0 0 0,17 0 0 0 0,38 0 0 0 0,0 0 0 0 0,-20 0 0 0 0,-19 0 0 0 0,-22 0 0 0 0,-20 0 0 0 0,-2 0 0 0 0,-6 0 0 0 0,-8 0 0 0 0,-6 0 0 0 0,9 0 0 0 0,8 0 0 0 0,13 0 0 0 0,6 0 0 0 0,17 0 0 0 0,10 0 0 0 0,1 0 0 0 0,-13 0 0 0 0,-10 0 0 0 0,-7 0 0 0 0,2 0 0 0 0,2 0 0 0 0,11 0 0 0 0,-3 0 0 0 0,-11 0 0 0 0,-8 0 0 0 0,-9 0 0 0 0,-3 0 0 0 0,15 0 0 0 0,22 0 0 0 0,48 0 0 0 0,40 0 0 0 0,16 0 0 0 0,-14 0 0 0 0,-33 0 0 0 0,-30 0 0 0 0,-30 0 0 0 0,-25 0 0 0 0,-19 0 0 0 0,2 0 0 0 0,-2 0 0 0 0,10 0 0 0 0,0 0 0 0 0,-3 0 0 0 0,-7 0 0 0 0,2 0 0 0 0,-3 0 0 0 0,4 0 0 0 0,11 0 0 0 0,9 0 0 0 0,25 0 0 0 0,29 0 0 0 0,21 0 0 0 0,-4 0 0 0 0,-5 0 0 0 0,-21 0 0 0 0,-25 0 0 0 0,-15 0 0 0 0,-16 0 0 0 0,-12 0 0 0 0,-2 0 0 0 0,-3 0 0 0 0,-4 0 0 0 0,-3 0 0 0 0,5 0 0 0 0,1 0 0 0 0,-1 0 0 0 0,4 0 0 0 0,1 0 0 0 0,-3 0 0 0 0,-3 0 0 0 0,-2 0 0 0 0,-4 0 0 0 0,0 0 0 0 0,-2 0 0 0 0,6 0 0 0 0,3 0 0 0 0,-1 0 0 0 0,-8 0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09T05:43:10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5161 6879 16383 0 0,'0'7'0'0'0,"0"3"0"0"0,0 13 0 0 0,0 10 0 0 0,0 13 0 0 0,0 14 0 0 0,0 3 0 0 0,0-2 0 0 0,0-5 0 0 0,0-4 0 0 0,0-4 0 0 0,0 11 0 0 0,0 2 0 0 0,0 5 0 0 0,0-1 0 0 0,0 2 0 0 0,0-3 0 0 0,0-6 0 0 0,0-5 0 0 0,0-5 0 0 0,0-4 0 0 0,0-1 0 0 0,0-2 0 0 0,0-1 0 0 0,0 1 0 0 0,0-1 0 0 0,0-6 0 0 0,0-10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7ADA0-9848-48DE-98C0-A701B5E74D49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37B6E-A2F0-48B4-9E45-1C671ECE61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71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98635-0667-EFB9-C419-449D1364E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828DEC-2598-52BB-B0E4-6C64DE99D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8F2828-6C13-D5CA-460F-FB53EC7A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B6C3-36C3-4C1D-A84B-9C0707C02D38}" type="datetime1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F56E12-BDDF-806E-0642-06FBA166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9D7BF5-60BB-535A-CECC-B14E4FB1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53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A7E4FD-972A-1D2B-573D-559FEE6B3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CABCAA-89DA-8333-9922-395FF3A80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F7F23C-832C-DCC0-FF08-416B99FB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F3D1-7BF6-4F26-A4F8-2FCBDB0452AA}" type="datetime1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C626D6-4184-B8D4-D65C-EE4BC2FE2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CCB13D-6BEB-E265-C133-33EA2B0B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1BF2F15-6C33-8F86-DBE0-031A5D09C7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C4CDC5-2EB4-E904-088B-74FB1398A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15BE68-884F-4D26-10E8-BA83E552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3A23-16D5-417C-96BA-2C670A2C2462}" type="datetime1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A1E19F-453B-7BAB-0CF9-906316D29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360414-4938-B199-ECA7-CD6E710B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7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FE329-7DA1-090A-D41A-7BDFE31E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DBAD6D-B9C3-F213-21CF-CDB228707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CEA3B8-0F19-AD7B-C120-8B8AED245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A4CE-77CA-4BDF-9216-4A8CEA3AC6F2}" type="datetime1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FCB12A-17A7-49E2-66E8-12A5F0A2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0A6B88-E6A4-717C-253C-4A98EF28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D66E9C4E-3FCE-43C0-A543-3C35F327CE5D}" type="slidenum">
              <a:rPr lang="fr-FR" smtClean="0"/>
              <a:pPr/>
              <a:t>‹N°›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59434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57B4E-E483-A941-9E29-1D864AD30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CD81F1-33E0-7407-8137-A9CBD2041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0903A0-9089-EB06-5A1A-8DFE19B8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32C8-7766-4490-A07D-D0CCDDEAD8D4}" type="datetime1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2C9AD3-4B46-34C2-F4DD-8F4F4351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CD95FE-7D45-09F1-BD41-1E611FD3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43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B910FD-C4C0-06E0-D9C8-6B05C6AD3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31F017-D41E-75E9-01F8-47B2DF713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5D80E1-7317-5A60-DF0C-97F79CA51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3D1CDF-7F00-13D2-BAEF-21C4CCD7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5A01-6DF9-4FFC-9EDE-5E9F1958C04F}" type="datetime1">
              <a:rPr lang="fr-FR" smtClean="0"/>
              <a:t>09/12/2025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45F525-AF61-9D18-9702-56159BB8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DAB609-CF52-4882-A490-332CBB95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45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FA72F-FCC8-E1D7-A3F0-4D2A0A8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1724EC-B582-C869-2A3D-4FC0EBCB8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7A0CB7-A39E-7101-ACB8-E320AC942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335F8F-A079-7EE2-FE39-393405FB6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AAB734-63C8-11C3-2936-6FE08CB1B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A93E48-9D33-BF32-AB43-B75CDCF1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908C-C83A-4982-BB34-057922B7BA87}" type="datetime1">
              <a:rPr lang="fr-FR" smtClean="0"/>
              <a:t>09/12/2025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75C38D8-B81A-A565-9CA9-5BA7E0E35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022A4D-8E75-1140-D407-754273C9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33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B2857-AFBC-5544-0DFF-5E8EEC49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040A190-693B-0D70-703C-7FCD51012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7F9F-B743-4D2C-B38E-ABDF3FBE7666}" type="datetime1">
              <a:rPr lang="fr-FR" smtClean="0"/>
              <a:t>09/12/2025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9F5FA5-7D17-91AD-D9BC-21EE2E3A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F02CBD-CDB9-CA78-58ED-B4682BBD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57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01ADD7-2283-58FD-BE32-9DF7B8C6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95064-A2C9-47DA-8034-132EA71BF4FF}" type="datetime1">
              <a:rPr lang="fr-FR" smtClean="0"/>
              <a:t>09/12/2025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A83DAA-2407-91CC-D9AD-9DA6E6B9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41E65C-596F-0869-FDCE-B39DB054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52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8F3E46-5680-EF91-951C-D6E08F7A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1CC8EF-752F-72DB-5425-7992E3724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42E620-E506-30E0-2662-9CD5AD4EE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17CB67-70F7-947E-656E-6C67C460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22C1-D375-474C-9055-B36A892717AE}" type="datetime1">
              <a:rPr lang="fr-FR" smtClean="0"/>
              <a:t>09/12/2025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440FA4-9720-D6EA-8D9E-BCE18298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0107BE-C6CC-12B4-2D05-F1F84DCA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48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776D82-966A-0C6B-4FFF-113F3C5E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5B7F3C7-48C2-D9F9-AB9D-B43013E2F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7A210F-B65A-2D3E-8262-035294F17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56F903-021E-558D-C654-89E92BB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724A-6206-4685-A7A6-52E2921CA581}" type="datetime1">
              <a:rPr lang="fr-FR" smtClean="0"/>
              <a:t>09/12/2025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33F72A-CB12-B6F9-865E-2FF4373E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93E5EF-7DF5-DD73-8BA0-8CE5AA74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98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55D5ADD-FDA1-84B9-3527-4795C792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A88254-E07A-14E5-82CB-74E130CD3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4126E-A934-256C-CE44-1659EF84E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48857-0D9F-4C27-9076-D2C709ABCF2E}" type="datetime1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7C2DD-E764-8842-2815-A7925113A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9D99B2-3CB3-013C-5C3A-44D8BADAB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E9C4E-3FCE-43C0-A543-3C35F327CE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46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customXml" Target="../ink/ink1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customXml" Target="../ink/ink13.xml"/><Relationship Id="rId2" Type="http://schemas.openxmlformats.org/officeDocument/2006/relationships/audio" Target="../media/media12.m4a"/><Relationship Id="rId16" Type="http://schemas.openxmlformats.org/officeDocument/2006/relationships/image" Target="../media/image1.png"/><Relationship Id="rId1" Type="http://schemas.microsoft.com/office/2007/relationships/media" Target="../media/media12.m4a"/><Relationship Id="rId6" Type="http://schemas.openxmlformats.org/officeDocument/2006/relationships/customXml" Target="../ink/ink8.xml"/><Relationship Id="rId11" Type="http://schemas.openxmlformats.org/officeDocument/2006/relationships/customXml" Target="../ink/ink12.xml"/><Relationship Id="rId5" Type="http://schemas.openxmlformats.org/officeDocument/2006/relationships/image" Target="../media/image34.png"/><Relationship Id="rId15" Type="http://schemas.openxmlformats.org/officeDocument/2006/relationships/customXml" Target="../ink/ink16.xml"/><Relationship Id="rId10" Type="http://schemas.openxmlformats.org/officeDocument/2006/relationships/customXml" Target="../ink/ink11.xml"/><Relationship Id="rId4" Type="http://schemas.openxmlformats.org/officeDocument/2006/relationships/customXml" Target="../ink/ink7.xml"/><Relationship Id="rId9" Type="http://schemas.openxmlformats.org/officeDocument/2006/relationships/customXml" Target="../ink/ink10.xml"/><Relationship Id="rId14" Type="http://schemas.openxmlformats.org/officeDocument/2006/relationships/customXml" Target="../ink/ink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ussir.fr/cest-quoi-le-grand-reveil-alimentaire-annonce-lundi-8-decembre-rungis?utm_source=article&amp;utm_medium=liketoo&amp;utm_campaign=1536a66f-5cd3-4c05-ae06-ae964199970f" TargetMode="External"/><Relationship Id="rId3" Type="http://schemas.openxmlformats.org/officeDocument/2006/relationships/hyperlink" Target="https://www.generations-futures.fr/actualites/tribune-omnibus/" TargetMode="External"/><Relationship Id="rId7" Type="http://schemas.openxmlformats.org/officeDocument/2006/relationships/hyperlink" Target="https://www.valhor.fr/actualites/novembre-2025-recruter-en-horticulture-un-defi-europeen" TargetMode="External"/><Relationship Id="rId2" Type="http://schemas.openxmlformats.org/officeDocument/2006/relationships/hyperlink" Target="https://www.ippc.int/en/core-activities/capacity-development/programmes/strenghtening-pest-outbreak-alert-and-response-systems/pest-aler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alhor.fr/actualites/205-000-professionnels-specialises-dans-la-filiere-du-vegetal" TargetMode="External"/><Relationship Id="rId5" Type="http://schemas.openxmlformats.org/officeDocument/2006/relationships/hyperlink" Target="https://www.reussir.fr/fruits-legumes/commerce-equitable-en-fruits-et-legumes-biocoop-signe-des-contrats-pour-20-000-tonnes-de-fruits-et?utm_source=article&amp;utm_medium=liketoo&amp;utm_campaign=31d094a7-ce76-44f7-ac62-b97d9eacd6f0" TargetMode="External"/><Relationship Id="rId4" Type="http://schemas.openxmlformats.org/officeDocument/2006/relationships/hyperlink" Target="https://www.europarl.europa.eu/news/fr/press-room/20251201IPR31710/un-accord-sur-les-nouvelles-techniques-genomiqu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11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6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3.xml"/><Relationship Id="rId12" Type="http://schemas.openxmlformats.org/officeDocument/2006/relationships/image" Target="../media/image2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1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customXml" Target="../ink/ink4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3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11.sv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4AF1E40-D3ED-F0EA-DE37-DD4676B34E29}"/>
              </a:ext>
            </a:extLst>
          </p:cNvPr>
          <p:cNvSpPr/>
          <p:nvPr/>
        </p:nvSpPr>
        <p:spPr>
          <a:xfrm>
            <a:off x="0" y="881745"/>
            <a:ext cx="12834257" cy="502919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EAD9FC-00DA-AC6E-E967-0ECA35B8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21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REVUE DE PRESSE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DFE336-3D5C-72C5-033D-C25D2A4D7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331"/>
            <a:ext cx="10515600" cy="445632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INNOVATION TECHNOLOGIQUE / PRODUIT</a:t>
            </a:r>
          </a:p>
          <a:p>
            <a:pPr lvl="1"/>
            <a:r>
              <a:rPr lang="fr-FR"/>
              <a:t>Projet SOLAD-FL, des alternatives innovantes pour la gestion des adventices en F&amp;L</a:t>
            </a:r>
          </a:p>
          <a:p>
            <a:pPr lvl="1"/>
            <a:r>
              <a:rPr lang="fr-FR"/>
              <a:t>L’hydrologie régénérative en faveur de la gestion de la ressource hydrique</a:t>
            </a:r>
          </a:p>
          <a:p>
            <a:pPr marL="0" indent="0">
              <a:buNone/>
            </a:pPr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ACTUALITÉ INTERNATIONALE </a:t>
            </a:r>
          </a:p>
          <a:p>
            <a:pPr lvl="1"/>
            <a:r>
              <a:rPr lang="fr-FR"/>
              <a:t>Alerte  de l’IPPC sur le  </a:t>
            </a:r>
            <a:r>
              <a:rPr lang="fr-FR" i="1" err="1"/>
              <a:t>Rhizoctonia</a:t>
            </a:r>
            <a:r>
              <a:rPr lang="fr-FR" i="1"/>
              <a:t> theobromae </a:t>
            </a:r>
          </a:p>
          <a:p>
            <a:pPr lvl="1"/>
            <a:r>
              <a:rPr lang="fr-FR"/>
              <a:t>114 organisations s’élèvent contre le projet Omnibus VII sur les autorisations de pesticides</a:t>
            </a:r>
          </a:p>
          <a:p>
            <a:pPr marL="0" indent="0">
              <a:buNone/>
            </a:pPr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COMMERCE</a:t>
            </a:r>
            <a:r>
              <a:rPr lang="fr-FR" b="1"/>
              <a:t> </a:t>
            </a:r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(règlementation, marché, accord commercial...)</a:t>
            </a:r>
          </a:p>
          <a:p>
            <a:pPr lvl="1"/>
            <a:r>
              <a:rPr lang="fr-FR"/>
              <a:t>Un accord politique provisoire européen pour les NGT</a:t>
            </a:r>
          </a:p>
          <a:p>
            <a:pPr lvl="1"/>
            <a:r>
              <a:rPr lang="fr-FR"/>
              <a:t>Biocoop signe des contrats de commerce équitable avec 250 producteurs </a:t>
            </a:r>
          </a:p>
          <a:p>
            <a:pPr marL="0" indent="0">
              <a:buNone/>
            </a:pPr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ORGANISATION ET ACTEURS DES FILIÈRES</a:t>
            </a:r>
          </a:p>
          <a:p>
            <a:pPr lvl="1"/>
            <a:r>
              <a:rPr lang="fr-FR"/>
              <a:t>« Le Grand Réveil Alimentaire » du ministère de l’Agriculture</a:t>
            </a:r>
          </a:p>
          <a:p>
            <a:pPr lvl="1"/>
            <a:r>
              <a:rPr lang="fr-FR"/>
              <a:t>Synthèse VALHOR sur les entreprises du végétal en France </a:t>
            </a:r>
          </a:p>
          <a:p>
            <a:pPr lvl="1"/>
            <a:r>
              <a:rPr lang="fr-FR"/>
              <a:t>Synthèse VALHOR: Le sujet du recrutement en horticulture</a:t>
            </a:r>
          </a:p>
          <a:p>
            <a:pPr marL="0" indent="0">
              <a:buNone/>
            </a:pPr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DOSSIER : </a:t>
            </a:r>
            <a:r>
              <a:rPr lang="fr-FR"/>
              <a:t>Focus sur les NGT et le nouvel accord Européen</a:t>
            </a:r>
          </a:p>
          <a:p>
            <a:pPr marL="0" indent="0">
              <a:buNone/>
            </a:pPr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AGENDA</a:t>
            </a:r>
          </a:p>
          <a:p>
            <a:pPr lvl="1"/>
            <a:r>
              <a:rPr lang="fr-FR"/>
              <a:t>Retour sur Paysalia, un rendez-vous aussi pour l’horticulture ornementale </a:t>
            </a:r>
          </a:p>
          <a:p>
            <a:pPr lvl="1"/>
            <a:r>
              <a:rPr lang="fr-FR"/>
              <a:t>SIVAL : Les temps forts </a:t>
            </a:r>
          </a:p>
          <a:p>
            <a:pPr lvl="1"/>
            <a:r>
              <a:rPr lang="fr-FR"/>
              <a:t>L’arbre en fête à Bordeaux, un exemple de communication favorable pour notre filière</a:t>
            </a:r>
          </a:p>
          <a:p>
            <a:pPr lvl="1"/>
            <a:r>
              <a:rPr lang="fr-FR"/>
              <a:t>RV du CTIFL: Rencontre technique, protection biologique en production légumière sous abris en région méditerranéenne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99E8B7-F0E8-BFA1-A50A-DB91922A3F74}"/>
              </a:ext>
            </a:extLst>
          </p:cNvPr>
          <p:cNvSpPr txBox="1"/>
          <p:nvPr/>
        </p:nvSpPr>
        <p:spPr>
          <a:xfrm>
            <a:off x="130629" y="6176963"/>
            <a:ext cx="395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William Bisson-Amandine Fischer 09/12/2025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53953A6-7BC0-D9B8-6093-346DEEA01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E0E181-8329-BEC8-671D-2390CB946171}"/>
              </a:ext>
            </a:extLst>
          </p:cNvPr>
          <p:cNvSpPr txBox="1"/>
          <p:nvPr/>
        </p:nvSpPr>
        <p:spPr>
          <a:xfrm>
            <a:off x="10153650" y="180459"/>
            <a:ext cx="6417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191E25B5-8D0B-A117-4633-E03BFD54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1</a:t>
            </a:fld>
            <a:endParaRPr lang="fr-FR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6648ADF-3BED-7506-A923-7045297CE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24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58"/>
    </mc:Choice>
    <mc:Fallback xmlns="">
      <p:transition spd="slow" advTm="8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9E527-221B-4205-1018-598076E4F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que 21" descr="Plante avec racines contour">
            <a:extLst>
              <a:ext uri="{FF2B5EF4-FFF2-40B4-BE49-F238E27FC236}">
                <a16:creationId xmlns:a16="http://schemas.microsoft.com/office/drawing/2014/main" id="{0CB52D50-6F66-F3FB-CAE0-45B4BE0F9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337815" y="1531709"/>
            <a:ext cx="5650444" cy="6220507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275128D-0BCF-D8AB-5DA9-D0148E044010}"/>
              </a:ext>
            </a:extLst>
          </p:cNvPr>
          <p:cNvSpPr/>
          <p:nvPr/>
        </p:nvSpPr>
        <p:spPr>
          <a:xfrm>
            <a:off x="9614788" y="3733310"/>
            <a:ext cx="2182587" cy="117785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12EC686-1FCB-AB66-23A4-5FF574E95668}"/>
              </a:ext>
            </a:extLst>
          </p:cNvPr>
          <p:cNvSpPr/>
          <p:nvPr/>
        </p:nvSpPr>
        <p:spPr>
          <a:xfrm>
            <a:off x="3905250" y="3733310"/>
            <a:ext cx="2552697" cy="151470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E1FCBC6-12D9-0D81-49AC-7520E4541276}"/>
              </a:ext>
            </a:extLst>
          </p:cNvPr>
          <p:cNvSpPr/>
          <p:nvPr/>
        </p:nvSpPr>
        <p:spPr>
          <a:xfrm>
            <a:off x="653143" y="2380870"/>
            <a:ext cx="5138058" cy="36933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3869F0F-C6E9-EBA1-F7D3-D6C17751B343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394288-55EB-DEFC-3EDC-F25466056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69232"/>
          </a:xfrm>
        </p:spPr>
        <p:txBody>
          <a:bodyPr/>
          <a:lstStyle/>
          <a:p>
            <a:r>
              <a:rPr lang="fr-FR"/>
              <a:t>Recrutement en horticulture</a:t>
            </a:r>
          </a:p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CCB07C-098D-D649-9919-05F885CD571C}"/>
              </a:ext>
            </a:extLst>
          </p:cNvPr>
          <p:cNvSpPr txBox="1"/>
          <p:nvPr/>
        </p:nvSpPr>
        <p:spPr>
          <a:xfrm>
            <a:off x="653143" y="2380870"/>
            <a:ext cx="493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Pénurie de main d’œuvre partout dans le monde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9B3E7C-1442-82FC-A929-11AC5A5082A8}"/>
              </a:ext>
            </a:extLst>
          </p:cNvPr>
          <p:cNvSpPr txBox="1"/>
          <p:nvPr/>
        </p:nvSpPr>
        <p:spPr>
          <a:xfrm>
            <a:off x="653143" y="3244334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Objectifs pour le secteur: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45CA89-0448-7340-346A-28F7596EB09B}"/>
              </a:ext>
            </a:extLst>
          </p:cNvPr>
          <p:cNvSpPr txBox="1"/>
          <p:nvPr/>
        </p:nvSpPr>
        <p:spPr>
          <a:xfrm>
            <a:off x="9614788" y="3883892"/>
            <a:ext cx="2416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Conserver et faciliter la transmission des savoir-faire 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7F20B23-17CE-AA63-3968-33942378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065001" cy="1325563"/>
          </a:xfrm>
        </p:spPr>
        <p:txBody>
          <a:bodyPr>
            <a:no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ORGANISATION ET ACTEURS DE LA FILIÈRE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47A2A38-A7E5-F927-215D-283681537D1C}"/>
              </a:ext>
            </a:extLst>
          </p:cNvPr>
          <p:cNvSpPr txBox="1"/>
          <p:nvPr/>
        </p:nvSpPr>
        <p:spPr>
          <a:xfrm>
            <a:off x="653143" y="1903958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accent3">
                    <a:lumMod val="50000"/>
                  </a:schemeClr>
                </a:solidFill>
              </a:rPr>
              <a:t>Problème majeur :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DF80EF-650D-B6F6-F27D-A38EED8F3504}"/>
              </a:ext>
            </a:extLst>
          </p:cNvPr>
          <p:cNvSpPr/>
          <p:nvPr/>
        </p:nvSpPr>
        <p:spPr>
          <a:xfrm>
            <a:off x="653143" y="3733310"/>
            <a:ext cx="2122714" cy="66631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11C2FA-577E-E9A3-90DD-1FDFA1248A43}"/>
              </a:ext>
            </a:extLst>
          </p:cNvPr>
          <p:cNvSpPr txBox="1"/>
          <p:nvPr/>
        </p:nvSpPr>
        <p:spPr>
          <a:xfrm>
            <a:off x="892629" y="3859445"/>
            <a:ext cx="16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Modernisation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4F29817-FE7B-5575-48C2-7BDDFB2A68D2}"/>
              </a:ext>
            </a:extLst>
          </p:cNvPr>
          <p:cNvSpPr/>
          <p:nvPr/>
        </p:nvSpPr>
        <p:spPr>
          <a:xfrm>
            <a:off x="1921337" y="4988735"/>
            <a:ext cx="1638299" cy="82159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8C88829-FFFA-16A4-69CA-0A17AB83C8A7}"/>
              </a:ext>
            </a:extLst>
          </p:cNvPr>
          <p:cNvSpPr txBox="1"/>
          <p:nvPr/>
        </p:nvSpPr>
        <p:spPr>
          <a:xfrm>
            <a:off x="2111839" y="5076368"/>
            <a:ext cx="129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Promotion du secteur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90407E-277A-6E61-8FA6-915B826062EB}"/>
              </a:ext>
            </a:extLst>
          </p:cNvPr>
          <p:cNvSpPr txBox="1"/>
          <p:nvPr/>
        </p:nvSpPr>
        <p:spPr>
          <a:xfrm>
            <a:off x="3992334" y="3877873"/>
            <a:ext cx="2465613" cy="119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Renforcement de la formation technique et pratique aux nouvelles technologies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F6A0C7C-2742-FE83-9F78-376CC05FD102}"/>
              </a:ext>
            </a:extLst>
          </p:cNvPr>
          <p:cNvSpPr/>
          <p:nvPr/>
        </p:nvSpPr>
        <p:spPr>
          <a:xfrm>
            <a:off x="6803561" y="4737366"/>
            <a:ext cx="2465613" cy="117785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51F6F6-7243-97FD-47A8-4D7BFF2F3486}"/>
              </a:ext>
            </a:extLst>
          </p:cNvPr>
          <p:cNvSpPr txBox="1"/>
          <p:nvPr/>
        </p:nvSpPr>
        <p:spPr>
          <a:xfrm>
            <a:off x="6909696" y="4862519"/>
            <a:ext cx="2253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Gestion durable et respectueuse des travailleurs migrants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572689-B041-9410-2E53-6C469A68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10</a:t>
            </a:fld>
            <a:endParaRPr lang="fr-FR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7A4895-D42C-EDD9-7C9B-69F43C7CC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31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72"/>
    </mc:Choice>
    <mc:Fallback xmlns="">
      <p:transition spd="slow" advTm="5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5F65B-3388-BD23-9DF7-FE454F959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10356A9-CFA8-AB1B-227B-2C7BDF4D5C7A}"/>
              </a:ext>
            </a:extLst>
          </p:cNvPr>
          <p:cNvSpPr/>
          <p:nvPr/>
        </p:nvSpPr>
        <p:spPr>
          <a:xfrm>
            <a:off x="7872937" y="4177372"/>
            <a:ext cx="3278243" cy="59317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18FE2DD-1B44-9CA4-4A01-D51B762F059E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BE64A6-5BA8-2668-0C40-51610717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DOSSIER : Focus sur les NGT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73093B-C5E9-701F-8F3B-38935D9B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910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Définition et législation depuis l'accord provisoire du 3 décembre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582929D-710F-62FE-F56E-A2D93BB43CAA}"/>
              </a:ext>
            </a:extLst>
          </p:cNvPr>
          <p:cNvGrpSpPr/>
          <p:nvPr/>
        </p:nvGrpSpPr>
        <p:grpSpPr>
          <a:xfrm>
            <a:off x="514404" y="1841571"/>
            <a:ext cx="895505" cy="376276"/>
            <a:chOff x="514404" y="1841571"/>
            <a:chExt cx="895505" cy="376276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475BB14-3BFC-00BB-A55D-1873794ADDF0}"/>
                </a:ext>
              </a:extLst>
            </p:cNvPr>
            <p:cNvSpPr/>
            <p:nvPr/>
          </p:nvSpPr>
          <p:spPr>
            <a:xfrm>
              <a:off x="517486" y="1841571"/>
              <a:ext cx="763027" cy="361901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solidFill>
                <a:srgbClr val="4472C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778C625-ECBA-51D4-04ED-8ACC731791CB}"/>
                </a:ext>
              </a:extLst>
            </p:cNvPr>
            <p:cNvSpPr txBox="1"/>
            <p:nvPr/>
          </p:nvSpPr>
          <p:spPr>
            <a:xfrm>
              <a:off x="514404" y="1848515"/>
              <a:ext cx="895505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/>
                <a:t>NGT 1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F150CA0-C53D-E34D-C17C-1EC97737D3EF}"/>
              </a:ext>
            </a:extLst>
          </p:cNvPr>
          <p:cNvSpPr txBox="1"/>
          <p:nvPr/>
        </p:nvSpPr>
        <p:spPr>
          <a:xfrm>
            <a:off x="1715942" y="1846704"/>
            <a:ext cx="636115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/>
              <a:t>Changement génomique pouvant apparaître naturellement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Uniquement les sacs de semences seraient étiquetés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Les États ne peuvent interdire sa culture ou son importation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Effets insecticides et de tolérance aux herbicides interdits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Orientation vers des traits pour la durabilite</a:t>
            </a:r>
          </a:p>
          <a:p>
            <a:endParaRPr lang="fr-FR" dirty="0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509FDBA6-198C-B229-B033-85D2107C4071}"/>
              </a:ext>
            </a:extLst>
          </p:cNvPr>
          <p:cNvSpPr/>
          <p:nvPr/>
        </p:nvSpPr>
        <p:spPr>
          <a:xfrm rot="-5400000">
            <a:off x="7244956" y="4005327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1E027F1-60DA-5A41-DA92-2B4FA78AA85A}"/>
              </a:ext>
            </a:extLst>
          </p:cNvPr>
          <p:cNvSpPr/>
          <p:nvPr/>
        </p:nvSpPr>
        <p:spPr>
          <a:xfrm>
            <a:off x="8936862" y="1833864"/>
            <a:ext cx="2099300" cy="9382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7FB5BE0-5F3C-0AD6-A5E5-A6EB0A31AF7D}"/>
              </a:ext>
            </a:extLst>
          </p:cNvPr>
          <p:cNvSpPr txBox="1"/>
          <p:nvPr/>
        </p:nvSpPr>
        <p:spPr>
          <a:xfrm>
            <a:off x="8933375" y="1846703"/>
            <a:ext cx="245051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/>
              <a:t>Mutagénèse dirigée</a:t>
            </a:r>
          </a:p>
          <a:p>
            <a:r>
              <a:rPr lang="fr-FR" dirty="0" err="1"/>
              <a:t>Cisgénèse</a:t>
            </a:r>
            <a:endParaRPr lang="fr-FR" dirty="0"/>
          </a:p>
          <a:p>
            <a:r>
              <a:rPr lang="fr-FR" dirty="0" err="1"/>
              <a:t>Intragénèse</a:t>
            </a:r>
            <a:r>
              <a:rPr lang="fr-FR" dirty="0"/>
              <a:t> dirigée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B7C90BE-E2FE-320C-E6F9-08141F4F3928}"/>
              </a:ext>
            </a:extLst>
          </p:cNvPr>
          <p:cNvGrpSpPr/>
          <p:nvPr/>
        </p:nvGrpSpPr>
        <p:grpSpPr>
          <a:xfrm>
            <a:off x="445599" y="4185080"/>
            <a:ext cx="906800" cy="376276"/>
            <a:chOff x="445599" y="4185080"/>
            <a:chExt cx="906800" cy="376276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04CAEC4-DE40-0CD8-D082-F07E1F5AA2A5}"/>
                </a:ext>
              </a:extLst>
            </p:cNvPr>
            <p:cNvSpPr/>
            <p:nvPr/>
          </p:nvSpPr>
          <p:spPr>
            <a:xfrm>
              <a:off x="445599" y="4185080"/>
              <a:ext cx="763027" cy="361901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solidFill>
                <a:srgbClr val="4472C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4280BF3-A080-BA12-FE6D-C2ED757FCE00}"/>
                </a:ext>
              </a:extLst>
            </p:cNvPr>
            <p:cNvSpPr txBox="1"/>
            <p:nvPr/>
          </p:nvSpPr>
          <p:spPr>
            <a:xfrm>
              <a:off x="456894" y="4192024"/>
              <a:ext cx="895505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/>
                <a:t>NGT 2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09CA2042-AF0F-7329-5F86-13035AD3B3D3}"/>
              </a:ext>
            </a:extLst>
          </p:cNvPr>
          <p:cNvSpPr txBox="1"/>
          <p:nvPr/>
        </p:nvSpPr>
        <p:spPr>
          <a:xfrm>
            <a:off x="1715941" y="4190213"/>
            <a:ext cx="63611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/>
              <a:t>Tous les autres changements ==&gt; Catégorie OGM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Étiquetage et traçabilité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Sous la législation OGM en vigueur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Interdiction possible par les états</a:t>
            </a:r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BC9CB920-5AE9-5CAD-7D20-2F0CC8CBF245}"/>
              </a:ext>
            </a:extLst>
          </p:cNvPr>
          <p:cNvSpPr/>
          <p:nvPr/>
        </p:nvSpPr>
        <p:spPr>
          <a:xfrm rot="-5400000">
            <a:off x="8337223" y="1791213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5A3552C-C49C-9A4B-67EE-607F27BC3895}"/>
              </a:ext>
            </a:extLst>
          </p:cNvPr>
          <p:cNvSpPr txBox="1"/>
          <p:nvPr/>
        </p:nvSpPr>
        <p:spPr>
          <a:xfrm>
            <a:off x="7869450" y="4190212"/>
            <a:ext cx="351444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Insertion ou détection ciblée de fragments d'ADN (CRISPR-CAS)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295941E-0011-1ABB-05AA-C54B542AE6D6}"/>
              </a:ext>
            </a:extLst>
          </p:cNvPr>
          <p:cNvSpPr txBox="1"/>
          <p:nvPr/>
        </p:nvSpPr>
        <p:spPr>
          <a:xfrm>
            <a:off x="1227110" y="5987382"/>
            <a:ext cx="101567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C'est la déclaration du semencier qui attribuera NGT1 ou 2 </a:t>
            </a:r>
          </a:p>
          <a:p>
            <a:r>
              <a:rPr lang="fr-FR"/>
              <a:t>(sans assurance de possibilité technique de contrôler le moyen de l'acquisition de la mutation)</a:t>
            </a:r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C5526A42-6C5C-3244-45C3-B63647542F1A}"/>
              </a:ext>
            </a:extLst>
          </p:cNvPr>
          <p:cNvSpPr/>
          <p:nvPr/>
        </p:nvSpPr>
        <p:spPr>
          <a:xfrm rot="-5400000">
            <a:off x="660125" y="5946269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10DF75-F5BA-561C-0928-F36D4FB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11</a:t>
            </a:fld>
            <a:endParaRPr lang="fr-FR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788562-44EC-22CB-7FA0-B1C57C743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02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78"/>
    </mc:Choice>
    <mc:Fallback xmlns="">
      <p:transition spd="slow" advTm="14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CA597-BE0F-22B0-9F1A-6D372FCE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B0BCE33E-6229-B07A-F28B-D65BA6C58B55}"/>
              </a:ext>
            </a:extLst>
          </p:cNvPr>
          <p:cNvSpPr/>
          <p:nvPr/>
        </p:nvSpPr>
        <p:spPr>
          <a:xfrm>
            <a:off x="6762083" y="2372224"/>
            <a:ext cx="1073579" cy="64328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68B13E7C-40E0-3702-EC5D-49A81E25A48A}"/>
              </a:ext>
            </a:extLst>
          </p:cNvPr>
          <p:cNvSpPr/>
          <p:nvPr/>
        </p:nvSpPr>
        <p:spPr>
          <a:xfrm>
            <a:off x="6162" y="3014442"/>
            <a:ext cx="1073167" cy="65194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0F9A1019-55A1-08B5-78CE-B69E4AC2196F}"/>
              </a:ext>
            </a:extLst>
          </p:cNvPr>
          <p:cNvSpPr/>
          <p:nvPr/>
        </p:nvSpPr>
        <p:spPr>
          <a:xfrm>
            <a:off x="1228237" y="3086328"/>
            <a:ext cx="1418224" cy="32126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7061AE7-C4C4-A3D7-94F0-5892283890DF}"/>
              </a:ext>
            </a:extLst>
          </p:cNvPr>
          <p:cNvSpPr/>
          <p:nvPr/>
        </p:nvSpPr>
        <p:spPr>
          <a:xfrm>
            <a:off x="5771483" y="3086328"/>
            <a:ext cx="1303205" cy="52254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B5ED34F-26A7-BC9F-C006-4C227AA7F03E}"/>
              </a:ext>
            </a:extLst>
          </p:cNvPr>
          <p:cNvSpPr/>
          <p:nvPr/>
        </p:nvSpPr>
        <p:spPr>
          <a:xfrm>
            <a:off x="2780992" y="4078366"/>
            <a:ext cx="2395883" cy="92511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7709AF4-4E8B-EE25-84DE-92828F73E609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41C994-635B-41E3-4E34-8003FC11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DOSSIER : Focus sur les NGT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3A70C5-4253-EFFA-DE5C-0282C6473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910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Calendrier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A7EE03C1-0DD3-1A0B-D41A-409D743BE639}"/>
                  </a:ext>
                </a:extLst>
              </p14:cNvPr>
              <p14:cNvContentPartPr/>
              <p14:nvPr/>
            </p14:nvContentPartPr>
            <p14:xfrm>
              <a:off x="551190" y="3719507"/>
              <a:ext cx="15715" cy="470633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A7EE03C1-0DD3-1A0B-D41A-409D743BE6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4560" y="3701516"/>
                <a:ext cx="1571500" cy="506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51789753-101C-8DE8-7CA3-B845955C24BA}"/>
                  </a:ext>
                </a:extLst>
              </p14:cNvPr>
              <p14:cNvContentPartPr/>
              <p14:nvPr/>
            </p14:nvContentPartPr>
            <p14:xfrm flipV="1">
              <a:off x="563879" y="3952755"/>
              <a:ext cx="10668402" cy="171964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51789753-101C-8DE8-7CA3-B845955C24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545879" y="-4645445"/>
                <a:ext cx="10704041" cy="171964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8956BC7F-D9A1-1D1E-4211-994126F22174}"/>
              </a:ext>
            </a:extLst>
          </p:cNvPr>
          <p:cNvSpPr txBox="1"/>
          <p:nvPr/>
        </p:nvSpPr>
        <p:spPr>
          <a:xfrm>
            <a:off x="177563" y="4175835"/>
            <a:ext cx="101567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2001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6AFB6E7-7EF5-61AF-0057-1E0980A76DC8}"/>
              </a:ext>
            </a:extLst>
          </p:cNvPr>
          <p:cNvSpPr txBox="1"/>
          <p:nvPr/>
        </p:nvSpPr>
        <p:spPr>
          <a:xfrm>
            <a:off x="-115019" y="3026434"/>
            <a:ext cx="13370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0" i="0" u="none" strike="noStrike" baseline="0">
                <a:solidFill>
                  <a:srgbClr val="000000"/>
                </a:solidFill>
                <a:latin typeface="Aptos"/>
                <a:ea typeface="Aptos"/>
                <a:cs typeface="Aptos"/>
              </a:rPr>
              <a:t>Législation OGM</a:t>
            </a:r>
            <a:endParaRPr lang="fr-FR"/>
          </a:p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935EDC25-D1E3-7C00-6ED4-6E1B92FF6D88}"/>
                  </a:ext>
                </a:extLst>
              </p14:cNvPr>
              <p14:cNvContentPartPr/>
              <p14:nvPr/>
            </p14:nvContentPartPr>
            <p14:xfrm>
              <a:off x="1888283" y="3719507"/>
              <a:ext cx="15715" cy="470633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935EDC25-D1E3-7C00-6ED4-6E1B92FF6D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533" y="3701516"/>
                <a:ext cx="1571500" cy="50625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17AA71D7-4245-951E-E62C-E936692AEBBB}"/>
              </a:ext>
            </a:extLst>
          </p:cNvPr>
          <p:cNvSpPr txBox="1"/>
          <p:nvPr/>
        </p:nvSpPr>
        <p:spPr>
          <a:xfrm>
            <a:off x="1514657" y="4175834"/>
            <a:ext cx="101567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2018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60823C0-19B4-595C-2E22-212D400E6E56}"/>
              </a:ext>
            </a:extLst>
          </p:cNvPr>
          <p:cNvSpPr txBox="1"/>
          <p:nvPr/>
        </p:nvSpPr>
        <p:spPr>
          <a:xfrm>
            <a:off x="1121433" y="3083943"/>
            <a:ext cx="1538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solidFill>
                  <a:srgbClr val="000000"/>
                </a:solidFill>
                <a:latin typeface="Aptos"/>
              </a:rPr>
              <a:t>NGT -&gt; OGM</a:t>
            </a:r>
            <a:endParaRPr lang="fr-FR"/>
          </a:p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1C3DFDF-1209-0522-DEF8-7645877201D9}"/>
              </a:ext>
            </a:extLst>
          </p:cNvPr>
          <p:cNvSpPr txBox="1"/>
          <p:nvPr/>
        </p:nvSpPr>
        <p:spPr>
          <a:xfrm>
            <a:off x="2702943" y="4090359"/>
            <a:ext cx="255917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Étude commission UE : </a:t>
            </a:r>
            <a:br>
              <a:rPr lang="fr-FR"/>
            </a:br>
            <a:r>
              <a:rPr lang="fr-FR"/>
              <a:t>Nécessité d'adaptation au progrès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8DBCF9C-F941-F7D9-D502-4B7C90C27CCE}"/>
              </a:ext>
            </a:extLst>
          </p:cNvPr>
          <p:cNvGrpSpPr/>
          <p:nvPr/>
        </p:nvGrpSpPr>
        <p:grpSpPr>
          <a:xfrm>
            <a:off x="2132883" y="3719506"/>
            <a:ext cx="10156780" cy="825659"/>
            <a:chOff x="1672807" y="4610903"/>
            <a:chExt cx="10156780" cy="82565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59D428E8-955A-1350-E1B5-BF3CB67C4C52}"/>
                    </a:ext>
                  </a:extLst>
                </p14:cNvPr>
                <p14:cNvContentPartPr/>
                <p14:nvPr/>
              </p14:nvContentPartPr>
              <p14:xfrm>
                <a:off x="2046433" y="4610903"/>
                <a:ext cx="15715" cy="470633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59D428E8-955A-1350-E1B5-BF3CB67C4C5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0683" y="4592912"/>
                  <a:ext cx="1571500" cy="506254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DC423EF-E3E7-7698-6B36-C2A3C09C048C}"/>
                </a:ext>
              </a:extLst>
            </p:cNvPr>
            <p:cNvSpPr txBox="1"/>
            <p:nvPr/>
          </p:nvSpPr>
          <p:spPr>
            <a:xfrm>
              <a:off x="1672807" y="5067230"/>
              <a:ext cx="1015678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/>
                <a:t>2019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Encre 21">
                <a:extLst>
                  <a:ext uri="{FF2B5EF4-FFF2-40B4-BE49-F238E27FC236}">
                    <a16:creationId xmlns:a16="http://schemas.microsoft.com/office/drawing/2014/main" id="{D50EDB85-1520-CE06-B414-00DE58242052}"/>
                  </a:ext>
                </a:extLst>
              </p14:cNvPr>
              <p14:cNvContentPartPr/>
              <p14:nvPr/>
            </p14:nvContentPartPr>
            <p14:xfrm>
              <a:off x="5482622" y="3705129"/>
              <a:ext cx="15715" cy="470633"/>
            </p14:xfrm>
          </p:contentPart>
        </mc:Choice>
        <mc:Fallback xmlns="">
          <p:pic>
            <p:nvPicPr>
              <p:cNvPr id="22" name="Encre 21">
                <a:extLst>
                  <a:ext uri="{FF2B5EF4-FFF2-40B4-BE49-F238E27FC236}">
                    <a16:creationId xmlns:a16="http://schemas.microsoft.com/office/drawing/2014/main" id="{D50EDB85-1520-CE06-B414-00DE582420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6872" y="3687138"/>
                <a:ext cx="1571500" cy="506254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BA9B1FFD-B991-7491-F319-F2584D13753A}"/>
              </a:ext>
            </a:extLst>
          </p:cNvPr>
          <p:cNvSpPr txBox="1"/>
          <p:nvPr/>
        </p:nvSpPr>
        <p:spPr>
          <a:xfrm>
            <a:off x="5108996" y="4161456"/>
            <a:ext cx="101567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2021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2A4CE703-09B7-CDDC-B63F-F94DB0D53284}"/>
                  </a:ext>
                </a:extLst>
              </p14:cNvPr>
              <p14:cNvContentPartPr/>
              <p14:nvPr/>
            </p14:nvContentPartPr>
            <p14:xfrm>
              <a:off x="6460282" y="3705129"/>
              <a:ext cx="15715" cy="470633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2A4CE703-09B7-CDDC-B63F-F94DB0D532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4532" y="3687138"/>
                <a:ext cx="1571500" cy="506254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CA0FC54E-EA1D-967D-5004-E89D066DDE5A}"/>
              </a:ext>
            </a:extLst>
          </p:cNvPr>
          <p:cNvSpPr txBox="1"/>
          <p:nvPr/>
        </p:nvSpPr>
        <p:spPr>
          <a:xfrm>
            <a:off x="6101033" y="4161456"/>
            <a:ext cx="68210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2023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6F230DE-56C8-BA00-E015-AEE3A9E6C65F}"/>
              </a:ext>
            </a:extLst>
          </p:cNvPr>
          <p:cNvSpPr txBox="1"/>
          <p:nvPr/>
        </p:nvSpPr>
        <p:spPr>
          <a:xfrm>
            <a:off x="5679056" y="3026434"/>
            <a:ext cx="1538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Proposition législative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928B551E-B719-0999-7156-6FBB247F90E1}"/>
                  </a:ext>
                </a:extLst>
              </p14:cNvPr>
              <p14:cNvContentPartPr/>
              <p14:nvPr/>
            </p14:nvContentPartPr>
            <p14:xfrm>
              <a:off x="7294168" y="3705128"/>
              <a:ext cx="15715" cy="470633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928B551E-B719-0999-7156-6FBB247F90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8418" y="3687137"/>
                <a:ext cx="1571500" cy="506254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9B2DD95C-D9AD-4EC2-EC99-0ADC877C62E1}"/>
              </a:ext>
            </a:extLst>
          </p:cNvPr>
          <p:cNvSpPr txBox="1"/>
          <p:nvPr/>
        </p:nvSpPr>
        <p:spPr>
          <a:xfrm>
            <a:off x="6661749" y="4175832"/>
            <a:ext cx="14009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/>
              <a:t>3 décembre 2025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011BB4E-364C-1EB0-63D9-3943E410ED8A}"/>
              </a:ext>
            </a:extLst>
          </p:cNvPr>
          <p:cNvSpPr txBox="1"/>
          <p:nvPr/>
        </p:nvSpPr>
        <p:spPr>
          <a:xfrm>
            <a:off x="6527320" y="2365075"/>
            <a:ext cx="1538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Accord provisoire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11E7ECF-A188-1784-285B-D4EC3CED2104}"/>
              </a:ext>
            </a:extLst>
          </p:cNvPr>
          <p:cNvSpPr txBox="1"/>
          <p:nvPr/>
        </p:nvSpPr>
        <p:spPr>
          <a:xfrm>
            <a:off x="7864413" y="3012056"/>
            <a:ext cx="1538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Accord en 2ème lecture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210F1AF3-7DE8-FDC0-D0EA-E69BCFE4634F}"/>
                  </a:ext>
                </a:extLst>
              </p14:cNvPr>
              <p14:cNvContentPartPr/>
              <p14:nvPr/>
            </p14:nvContentPartPr>
            <p14:xfrm>
              <a:off x="8616884" y="3705127"/>
              <a:ext cx="15715" cy="470633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210F1AF3-7DE8-FDC0-D0EA-E69BCFE463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1134" y="3687136"/>
                <a:ext cx="1571500" cy="506254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8000F5A7-31FD-CF2E-6B2B-1B34C86FF23A}"/>
              </a:ext>
            </a:extLst>
          </p:cNvPr>
          <p:cNvSpPr txBox="1"/>
          <p:nvPr/>
        </p:nvSpPr>
        <p:spPr>
          <a:xfrm>
            <a:off x="8396375" y="4090358"/>
            <a:ext cx="15383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20 jours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Encre 32">
                <a:extLst>
                  <a:ext uri="{FF2B5EF4-FFF2-40B4-BE49-F238E27FC236}">
                    <a16:creationId xmlns:a16="http://schemas.microsoft.com/office/drawing/2014/main" id="{088F2248-8001-5A47-7C18-8DC7CBEFDE6A}"/>
                  </a:ext>
                </a:extLst>
              </p14:cNvPr>
              <p14:cNvContentPartPr/>
              <p14:nvPr/>
            </p14:nvContentPartPr>
            <p14:xfrm>
              <a:off x="9680809" y="3733882"/>
              <a:ext cx="15715" cy="470633"/>
            </p14:xfrm>
          </p:contentPart>
        </mc:Choice>
        <mc:Fallback xmlns="">
          <p:pic>
            <p:nvPicPr>
              <p:cNvPr id="33" name="Encre 32">
                <a:extLst>
                  <a:ext uri="{FF2B5EF4-FFF2-40B4-BE49-F238E27FC236}">
                    <a16:creationId xmlns:a16="http://schemas.microsoft.com/office/drawing/2014/main" id="{088F2248-8001-5A47-7C18-8DC7CBEFDE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95059" y="3715891"/>
                <a:ext cx="1571500" cy="506254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0B108FD7-1E36-6B7D-4261-554F812091F2}"/>
              </a:ext>
            </a:extLst>
          </p:cNvPr>
          <p:cNvSpPr txBox="1"/>
          <p:nvPr/>
        </p:nvSpPr>
        <p:spPr>
          <a:xfrm>
            <a:off x="8913960" y="4464169"/>
            <a:ext cx="1538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Entrée en vigueur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A5B9C6E-0C70-9DE1-631F-619921C1C967}"/>
              </a:ext>
            </a:extLst>
          </p:cNvPr>
          <p:cNvSpPr txBox="1"/>
          <p:nvPr/>
        </p:nvSpPr>
        <p:spPr>
          <a:xfrm>
            <a:off x="9575318" y="4090357"/>
            <a:ext cx="15383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2 ans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B6EE380-9081-8C24-7137-B8593CCA3493}"/>
              </a:ext>
            </a:extLst>
          </p:cNvPr>
          <p:cNvSpPr txBox="1"/>
          <p:nvPr/>
        </p:nvSpPr>
        <p:spPr>
          <a:xfrm>
            <a:off x="10351695" y="3227716"/>
            <a:ext cx="15383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Application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Encre 36">
                <a:extLst>
                  <a:ext uri="{FF2B5EF4-FFF2-40B4-BE49-F238E27FC236}">
                    <a16:creationId xmlns:a16="http://schemas.microsoft.com/office/drawing/2014/main" id="{4C09CD67-C4E2-DE9B-F030-FFAF662DE4D4}"/>
                  </a:ext>
                </a:extLst>
              </p14:cNvPr>
              <p14:cNvContentPartPr/>
              <p14:nvPr/>
            </p14:nvContentPartPr>
            <p14:xfrm>
              <a:off x="11233563" y="3733881"/>
              <a:ext cx="15715" cy="470633"/>
            </p14:xfrm>
          </p:contentPart>
        </mc:Choice>
        <mc:Fallback xmlns="">
          <p:pic>
            <p:nvPicPr>
              <p:cNvPr id="37" name="Encre 36">
                <a:extLst>
                  <a:ext uri="{FF2B5EF4-FFF2-40B4-BE49-F238E27FC236}">
                    <a16:creationId xmlns:a16="http://schemas.microsoft.com/office/drawing/2014/main" id="{4C09CD67-C4E2-DE9B-F030-FFAF662DE4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47813" y="3715890"/>
                <a:ext cx="1571500" cy="506254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5B980861-AD9A-06DB-94FA-686BC9AB5D60}"/>
              </a:ext>
            </a:extLst>
          </p:cNvPr>
          <p:cNvSpPr/>
          <p:nvPr/>
        </p:nvSpPr>
        <p:spPr>
          <a:xfrm>
            <a:off x="7870577" y="3014441"/>
            <a:ext cx="1533243" cy="65194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B383AF98-F53D-F597-EAF3-D08843B668B6}"/>
              </a:ext>
            </a:extLst>
          </p:cNvPr>
          <p:cNvSpPr/>
          <p:nvPr/>
        </p:nvSpPr>
        <p:spPr>
          <a:xfrm>
            <a:off x="9164539" y="4495308"/>
            <a:ext cx="1030036" cy="65194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7B8C5594-B2CB-E80F-637C-829D0D1A5301}"/>
              </a:ext>
            </a:extLst>
          </p:cNvPr>
          <p:cNvSpPr/>
          <p:nvPr/>
        </p:nvSpPr>
        <p:spPr>
          <a:xfrm>
            <a:off x="10458501" y="3230101"/>
            <a:ext cx="1317583" cy="37877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8E0E84-16C5-96FF-E333-24D0F4E0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12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DBEFBA-2B17-1DE0-23A6-DDC62CCF2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88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6"/>
    </mc:Choice>
    <mc:Fallback xmlns="">
      <p:transition spd="slow" advTm="6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96A24-0BE4-3181-CA00-24A56F5E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119D77E-840F-EE02-0803-DCFA2D459E2A}"/>
              </a:ext>
            </a:extLst>
          </p:cNvPr>
          <p:cNvSpPr/>
          <p:nvPr/>
        </p:nvSpPr>
        <p:spPr>
          <a:xfrm>
            <a:off x="135559" y="5631122"/>
            <a:ext cx="2252109" cy="65193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2BD1964-24E5-50E1-3CC9-E0AB67AAEAC0}"/>
              </a:ext>
            </a:extLst>
          </p:cNvPr>
          <p:cNvSpPr/>
          <p:nvPr/>
        </p:nvSpPr>
        <p:spPr>
          <a:xfrm>
            <a:off x="178690" y="1964894"/>
            <a:ext cx="4955052" cy="37877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7025E19-3F7A-EDB0-D6FB-7F8E924696AF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2281A1-7D05-54F1-152B-F0362BEA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DOSSIER : Focus sur les NGT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385E75-1FBF-05FC-AF31-E2315CD51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910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Débats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91A2DE-C87B-A4DD-0AF0-D9FB74C288B8}"/>
              </a:ext>
            </a:extLst>
          </p:cNvPr>
          <p:cNvSpPr txBox="1"/>
          <p:nvPr/>
        </p:nvSpPr>
        <p:spPr>
          <a:xfrm>
            <a:off x="177563" y="1961721"/>
            <a:ext cx="101567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Équivalence entre végétal conventionnel et NGT1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BC354D9B-E87E-6BAF-87B1-9D391B0331B2}"/>
              </a:ext>
            </a:extLst>
          </p:cNvPr>
          <p:cNvSpPr/>
          <p:nvPr/>
        </p:nvSpPr>
        <p:spPr>
          <a:xfrm rot="-5400000">
            <a:off x="5419031" y="1791213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1F925D0-3ADC-0BD6-BEEB-2DDF3E3EA578}"/>
              </a:ext>
            </a:extLst>
          </p:cNvPr>
          <p:cNvSpPr txBox="1"/>
          <p:nvPr/>
        </p:nvSpPr>
        <p:spPr>
          <a:xfrm>
            <a:off x="6096000" y="1531188"/>
            <a:ext cx="57653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ANSES : Absence de connaissance si équivalence en termes de risque sanitaire et environnemental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84D4DC-F7C9-BF96-C1E7-9B2DA0BF4A27}"/>
              </a:ext>
            </a:extLst>
          </p:cNvPr>
          <p:cNvSpPr txBox="1"/>
          <p:nvPr/>
        </p:nvSpPr>
        <p:spPr>
          <a:xfrm>
            <a:off x="6095999" y="2163791"/>
            <a:ext cx="57653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INRAE: Connaissances génomiques et épigénétiques insuffisantes pour affirmer "l'équivalence"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F11062D-CD8C-9860-13AD-B47AE514B0F1}"/>
              </a:ext>
            </a:extLst>
          </p:cNvPr>
          <p:cNvSpPr/>
          <p:nvPr/>
        </p:nvSpPr>
        <p:spPr>
          <a:xfrm>
            <a:off x="178689" y="4710969"/>
            <a:ext cx="1935807" cy="37877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6E0F8DD-BD4D-D117-2FE6-5C15634E0A94}"/>
              </a:ext>
            </a:extLst>
          </p:cNvPr>
          <p:cNvGrpSpPr/>
          <p:nvPr/>
        </p:nvGrpSpPr>
        <p:grpSpPr>
          <a:xfrm>
            <a:off x="172526" y="3198959"/>
            <a:ext cx="1092679" cy="381158"/>
            <a:chOff x="172526" y="2738884"/>
            <a:chExt cx="1092679" cy="38115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583A3E9-98EB-3999-070E-CD18A07084F7}"/>
                </a:ext>
              </a:extLst>
            </p:cNvPr>
            <p:cNvSpPr/>
            <p:nvPr/>
          </p:nvSpPr>
          <p:spPr>
            <a:xfrm>
              <a:off x="178689" y="2741271"/>
              <a:ext cx="915015" cy="378771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EEF7E3B-1422-EB66-108B-C068C236F031}"/>
                </a:ext>
              </a:extLst>
            </p:cNvPr>
            <p:cNvSpPr txBox="1"/>
            <p:nvPr/>
          </p:nvSpPr>
          <p:spPr>
            <a:xfrm>
              <a:off x="172526" y="2738884"/>
              <a:ext cx="109267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/>
                <a:t>Brevets</a:t>
              </a:r>
            </a:p>
          </p:txBody>
        </p:sp>
      </p:grp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97B9F6CB-D00C-5B95-E638-284641016D21}"/>
              </a:ext>
            </a:extLst>
          </p:cNvPr>
          <p:cNvSpPr/>
          <p:nvPr/>
        </p:nvSpPr>
        <p:spPr>
          <a:xfrm rot="-5400000">
            <a:off x="1422125" y="3027665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9679487-8969-CCD7-6B87-5B8D070516AC}"/>
              </a:ext>
            </a:extLst>
          </p:cNvPr>
          <p:cNvSpPr txBox="1"/>
          <p:nvPr/>
        </p:nvSpPr>
        <p:spPr>
          <a:xfrm>
            <a:off x="1984074" y="3083942"/>
            <a:ext cx="87989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Autorisés, sauf caractères, séquences naturels ou issus de moyens biologiques</a:t>
            </a:r>
          </a:p>
          <a:p>
            <a:r>
              <a:rPr lang="fr-FR"/>
              <a:t>Garantie pour diminuer la concentration du marché pour une accessibilité équitable</a:t>
            </a:r>
          </a:p>
          <a:p>
            <a:r>
              <a:rPr lang="fr-FR"/>
              <a:t>-&gt; Code de conduite européen rédigé avec les parties prenantes sous 18 mois après l'entrée en vigueur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833CC1D-534E-8028-9001-32027C1D03E6}"/>
              </a:ext>
            </a:extLst>
          </p:cNvPr>
          <p:cNvSpPr txBox="1"/>
          <p:nvPr/>
        </p:nvSpPr>
        <p:spPr>
          <a:xfrm>
            <a:off x="172527" y="4708584"/>
            <a:ext cx="5765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Interdiction en bio</a:t>
            </a: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76793233-6C81-F855-7237-17AB868B9A4E}"/>
              </a:ext>
            </a:extLst>
          </p:cNvPr>
          <p:cNvSpPr/>
          <p:nvPr/>
        </p:nvSpPr>
        <p:spPr>
          <a:xfrm rot="-5400000">
            <a:off x="2457294" y="4537287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BCBEE0E-2031-F617-A4A8-6E09599A370C}"/>
              </a:ext>
            </a:extLst>
          </p:cNvPr>
          <p:cNvSpPr txBox="1"/>
          <p:nvPr/>
        </p:nvSpPr>
        <p:spPr>
          <a:xfrm>
            <a:off x="3062376" y="4579187"/>
            <a:ext cx="87989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Contaminations possibles</a:t>
            </a:r>
          </a:p>
          <a:p>
            <a:r>
              <a:rPr lang="fr-FR"/>
              <a:t>"la présence techniquement inévitable ne constituera pas un cas de non-conformité"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0A041FF-695E-DEE9-7EB0-64B6D43318C9}"/>
              </a:ext>
            </a:extLst>
          </p:cNvPr>
          <p:cNvSpPr txBox="1"/>
          <p:nvPr/>
        </p:nvSpPr>
        <p:spPr>
          <a:xfrm>
            <a:off x="129394" y="5628734"/>
            <a:ext cx="24872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Objectifs équivalents aux OGM</a:t>
            </a:r>
          </a:p>
        </p:txBody>
      </p:sp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8ECB9FEB-DE2B-A571-FA51-769D9C99480F}"/>
              </a:ext>
            </a:extLst>
          </p:cNvPr>
          <p:cNvSpPr/>
          <p:nvPr/>
        </p:nvSpPr>
        <p:spPr>
          <a:xfrm rot="-5400000">
            <a:off x="2601068" y="5558079"/>
            <a:ext cx="424238" cy="710966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AD9DDAC-6E79-26B3-87B4-AD25AC485FF6}"/>
              </a:ext>
            </a:extLst>
          </p:cNvPr>
          <p:cNvSpPr txBox="1"/>
          <p:nvPr/>
        </p:nvSpPr>
        <p:spPr>
          <a:xfrm>
            <a:off x="3163017" y="5542470"/>
            <a:ext cx="87989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Études sur OGM :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F967A06-D6D8-2109-18A8-38469A100FC2}"/>
              </a:ext>
            </a:extLst>
          </p:cNvPr>
          <p:cNvSpPr txBox="1"/>
          <p:nvPr/>
        </p:nvSpPr>
        <p:spPr>
          <a:xfrm>
            <a:off x="5032072" y="5398697"/>
            <a:ext cx="70305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Augmentation traitements herbicides et insecticides et contournement des résistances par les ravageurs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E2F7A7-D4DD-CE5B-146A-2D6F47993BD8}"/>
              </a:ext>
            </a:extLst>
          </p:cNvPr>
          <p:cNvSpPr txBox="1"/>
          <p:nvPr/>
        </p:nvSpPr>
        <p:spPr>
          <a:xfrm>
            <a:off x="3163016" y="6088810"/>
            <a:ext cx="87989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Favorise le maintien dans un système agricole insoutenable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63D516-631A-EC97-31C9-7E9D599A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13</a:t>
            </a:fld>
            <a:endParaRPr lang="fr-FR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276DFCC-96E8-9237-B401-C222FA170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48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36"/>
    </mc:Choice>
    <mc:Fallback xmlns="">
      <p:transition spd="slow" advTm="13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A77C9D9-AC13-65F7-B397-90A49084BBFB}"/>
              </a:ext>
            </a:extLst>
          </p:cNvPr>
          <p:cNvSpPr/>
          <p:nvPr/>
        </p:nvSpPr>
        <p:spPr>
          <a:xfrm>
            <a:off x="-642257" y="96724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0EE514-312A-B138-17FB-AA466B8B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AGENDA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52B6B-8690-C579-7A38-BF3301622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Retour sur Paysalia, un rendez-vous aussi pour l’horticulture ornementale</a:t>
            </a:r>
          </a:p>
          <a:p>
            <a:r>
              <a:rPr lang="fr-FR"/>
              <a:t>SIVAL -13 au 15 janvier 2026</a:t>
            </a:r>
          </a:p>
          <a:p>
            <a:r>
              <a:rPr lang="fr-FR"/>
              <a:t>L’arbre en fête - 6 au 12 décembre-Bordeaux, un exemple de communication favorable pour notre filière</a:t>
            </a:r>
          </a:p>
          <a:p>
            <a:r>
              <a:rPr lang="fr-FR"/>
              <a:t>RV du CTIFL: Rencontre technique en production légumière sous abris en région méditerranéenne</a:t>
            </a:r>
          </a:p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747981-A0CC-9E6F-12D3-9F1C8960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14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9056CE-1BBC-3EFE-5714-74CFF648B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28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83"/>
    </mc:Choice>
    <mc:Fallback xmlns="">
      <p:transition spd="slow" advTm="13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2D0C128-CE74-8B5F-8AB3-31CEE090537B}"/>
              </a:ext>
            </a:extLst>
          </p:cNvPr>
          <p:cNvSpPr/>
          <p:nvPr/>
        </p:nvSpPr>
        <p:spPr>
          <a:xfrm>
            <a:off x="-642257" y="104093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23D5B6-CD69-787E-06EA-6DD5138AC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69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133F70-E353-A953-1696-9EA5DC730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656"/>
            <a:ext cx="10515600" cy="4351338"/>
          </a:xfrm>
        </p:spPr>
        <p:txBody>
          <a:bodyPr/>
          <a:lstStyle/>
          <a:p>
            <a:r>
              <a:rPr lang="fr-FR" sz="1800">
                <a:hlinkClick r:id="rId2"/>
              </a:rPr>
              <a:t>https://www.ippc.int/en/core-activities/capacity-development/programmes/strenghtening-pest-outbreak-alert-and-response-systems/pest-alerts/</a:t>
            </a:r>
            <a:endParaRPr lang="fr-FR" sz="1800"/>
          </a:p>
          <a:p>
            <a:r>
              <a:rPr lang="fr-FR" sz="1800">
                <a:hlinkClick r:id="rId3"/>
              </a:rPr>
              <a:t>https://www.generations-futures.fr/actualites/tribune-omnibus/</a:t>
            </a:r>
            <a:endParaRPr lang="fr-FR" sz="1800"/>
          </a:p>
          <a:p>
            <a:r>
              <a:rPr lang="fr-FR" sz="1800">
                <a:hlinkClick r:id="rId4"/>
              </a:rPr>
              <a:t>https://www.europarl.europa.eu/news/fr/press-room/20251201IPR31710/un-accord-sur-les-nouvelles-techniques-genomiques</a:t>
            </a:r>
            <a:endParaRPr lang="fr-FR" sz="1800"/>
          </a:p>
          <a:p>
            <a:r>
              <a:rPr lang="fr-FR" sz="1800">
                <a:hlinkClick r:id="rId5"/>
              </a:rPr>
              <a:t>https://www.reussir.fr/fruits-legumes/commerce-equitable-en-fruits-et-legumes-biocoop-signe-des-contrats-pour-20-000-tonnes-de-fruits-et?utm_source=article&amp;utm_medium=liketoo&amp;utm_campaign=31d094a7-ce76-44f7-ac62-b97d9eacd6f0</a:t>
            </a:r>
            <a:endParaRPr lang="fr-FR" sz="1800"/>
          </a:p>
          <a:p>
            <a:r>
              <a:rPr lang="fr-FR" sz="1800">
                <a:hlinkClick r:id="rId6"/>
              </a:rPr>
              <a:t>https://www.valhor.fr/actualites/205-000-professionnels-specialises-dans-la-filiere-du-vegetal</a:t>
            </a:r>
            <a:endParaRPr lang="fr-FR" sz="1800"/>
          </a:p>
          <a:p>
            <a:r>
              <a:rPr lang="fr-FR" sz="1800">
                <a:hlinkClick r:id="rId7"/>
              </a:rPr>
              <a:t>https://www.valhor.fr/actualites/novembre-2025-recruter-en-horticulture-un-defi-europeen</a:t>
            </a:r>
            <a:endParaRPr lang="fr-FR" sz="1800"/>
          </a:p>
          <a:p>
            <a:r>
              <a:rPr lang="fr-FR" sz="1800">
                <a:hlinkClick r:id="rId8"/>
              </a:rPr>
              <a:t>https://www.reussir.fr/cest-quoi-le-grand-reveil-alimentaire-annonce-lundi-8-decembre-rungis?utm_source=article&amp;utm_medium=liketoo&amp;utm_campaign=1536a66f-5cd3-4c05-ae06-ae964199970f</a:t>
            </a:r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B0ED35-55DE-2A1B-8A68-16FAECC9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82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2ECAF-B938-5CCB-ACAD-173B8367D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A529A330-0985-E887-265E-A1ED244F73DB}"/>
              </a:ext>
            </a:extLst>
          </p:cNvPr>
          <p:cNvSpPr/>
          <p:nvPr/>
        </p:nvSpPr>
        <p:spPr>
          <a:xfrm>
            <a:off x="263619" y="5313389"/>
            <a:ext cx="905158" cy="37587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D091858-F33C-0E67-78D9-13EB45963403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B04EB-91B1-CB0A-9279-C34DC34D1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2333514" cy="5176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/>
              <a:t>Projet SOLAD-FL : </a:t>
            </a:r>
            <a:r>
              <a:rPr lang="fr-FR" sz="1800"/>
              <a:t>SOLutions pour une meilleure gestion des ADventices dans les cultures de Fruits et Légumes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89E0A49-4511-E7A9-2243-215DC47B503F}"/>
              </a:ext>
            </a:extLst>
          </p:cNvPr>
          <p:cNvSpPr txBox="1">
            <a:spLocks/>
          </p:cNvSpPr>
          <p:nvPr/>
        </p:nvSpPr>
        <p:spPr>
          <a:xfrm>
            <a:off x="-1" y="18255"/>
            <a:ext cx="11996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INNOVATION TECHNOLOGIQUE/PRODUIT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B529FDF-598F-CF0F-B70D-4F05CA7A1351}"/>
              </a:ext>
            </a:extLst>
          </p:cNvPr>
          <p:cNvSpPr/>
          <p:nvPr/>
        </p:nvSpPr>
        <p:spPr>
          <a:xfrm>
            <a:off x="608574" y="4198148"/>
            <a:ext cx="4466634" cy="78705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BB3A82-1216-58BD-5852-90B8EC977211}"/>
              </a:ext>
            </a:extLst>
          </p:cNvPr>
          <p:cNvSpPr txBox="1"/>
          <p:nvPr/>
        </p:nvSpPr>
        <p:spPr>
          <a:xfrm>
            <a:off x="613397" y="4283565"/>
            <a:ext cx="933994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Solutions à maturité technologique variable</a:t>
            </a:r>
          </a:p>
          <a:p>
            <a:r>
              <a:rPr lang="fr-FR"/>
              <a:t>Technology readiness level (TRL)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1F91AB-9F55-BE85-4935-BE3080877A21}"/>
              </a:ext>
            </a:extLst>
          </p:cNvPr>
          <p:cNvSpPr txBox="1"/>
          <p:nvPr/>
        </p:nvSpPr>
        <p:spPr>
          <a:xfrm>
            <a:off x="1174113" y="1882546"/>
            <a:ext cx="108208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b="1"/>
              <a:t>Anticipation des retraits d'herbicides et construction de systèmes durables et éconiquements viables</a:t>
            </a:r>
          </a:p>
        </p:txBody>
      </p:sp>
      <p:pic>
        <p:nvPicPr>
          <p:cNvPr id="9" name="Image 8" descr="https://www.ctifl.fr/media/wysiwyg/publiatis/409/figure-a-un-projet-multipartenarial-10238.jpeg">
            <a:extLst>
              <a:ext uri="{FF2B5EF4-FFF2-40B4-BE49-F238E27FC236}">
                <a16:creationId xmlns:a16="http://schemas.microsoft.com/office/drawing/2014/main" id="{082C4028-17BC-1A4C-E7C1-7C7DC6A6E7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" t="106" r="432" b="19249"/>
          <a:stretch>
            <a:fillRect/>
          </a:stretch>
        </p:blipFill>
        <p:spPr>
          <a:xfrm>
            <a:off x="6095783" y="2256207"/>
            <a:ext cx="6089892" cy="2918142"/>
          </a:xfrm>
          <a:prstGeom prst="rect">
            <a:avLst/>
          </a:prstGeom>
        </p:spPr>
      </p:pic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02DEA3B3-79C9-F496-0AD9-2F0BE3D55CC5}"/>
              </a:ext>
            </a:extLst>
          </p:cNvPr>
          <p:cNvSpPr/>
          <p:nvPr/>
        </p:nvSpPr>
        <p:spPr>
          <a:xfrm rot="16200000">
            <a:off x="415710" y="1690571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FFDBDB2-2603-EE5D-90C0-2EDE95383438}"/>
              </a:ext>
            </a:extLst>
          </p:cNvPr>
          <p:cNvSpPr txBox="1"/>
          <p:nvPr/>
        </p:nvSpPr>
        <p:spPr>
          <a:xfrm>
            <a:off x="253962" y="2472017"/>
            <a:ext cx="108208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u="sng"/>
              <a:t>Dans le cadre du PARSADA :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8AF2689-0468-5ECC-1DD9-060A27B107B4}"/>
              </a:ext>
            </a:extLst>
          </p:cNvPr>
          <p:cNvSpPr txBox="1"/>
          <p:nvPr/>
        </p:nvSpPr>
        <p:spPr>
          <a:xfrm>
            <a:off x="167697" y="2845828"/>
            <a:ext cx="42072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/>
              <a:t>DECCLIC : dicotylédones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DESHERBENDIVE : Chicorées endive</a:t>
            </a:r>
          </a:p>
          <a:p>
            <a:pPr marL="285750" indent="-285750">
              <a:buFont typeface="Arial,Sans-Serif"/>
              <a:buChar char="•"/>
            </a:pPr>
            <a:r>
              <a:rPr lang="fr-FR"/>
              <a:t>ADHEMAR : PPAM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fr-FR"/>
              <a:t>PARAD: Transfilière</a:t>
            </a:r>
          </a:p>
          <a:p>
            <a:pPr marL="285750" indent="-285750">
              <a:buFont typeface="Arial"/>
              <a:buChar char="•"/>
            </a:pPr>
            <a:endParaRPr lang="fr-FR"/>
          </a:p>
          <a:p>
            <a:pPr marL="285750" indent="-285750">
              <a:buFont typeface="Arial"/>
              <a:buChar char="•"/>
            </a:pPr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086F18C-B5F4-984E-E588-22575E9C8FAE}"/>
              </a:ext>
            </a:extLst>
          </p:cNvPr>
          <p:cNvSpPr txBox="1"/>
          <p:nvPr/>
        </p:nvSpPr>
        <p:spPr>
          <a:xfrm>
            <a:off x="253963" y="5318734"/>
            <a:ext cx="110171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TRL bas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95C69A91-2A5C-512A-4468-572500F2F13E}"/>
              </a:ext>
            </a:extLst>
          </p:cNvPr>
          <p:cNvGrpSpPr/>
          <p:nvPr/>
        </p:nvGrpSpPr>
        <p:grpSpPr>
          <a:xfrm>
            <a:off x="5353204" y="5313389"/>
            <a:ext cx="1278966" cy="375871"/>
            <a:chOff x="2262071" y="5442785"/>
            <a:chExt cx="1278966" cy="375871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9AA93887-C0B3-68FA-368E-6636C20D8FA3}"/>
                </a:ext>
              </a:extLst>
            </p:cNvPr>
            <p:cNvSpPr/>
            <p:nvPr/>
          </p:nvSpPr>
          <p:spPr>
            <a:xfrm>
              <a:off x="2262071" y="5442785"/>
              <a:ext cx="1264594" cy="37587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96E1C0C-64FF-C1B7-FAB7-3423CADCC68B}"/>
                </a:ext>
              </a:extLst>
            </p:cNvPr>
            <p:cNvSpPr txBox="1"/>
            <p:nvPr/>
          </p:nvSpPr>
          <p:spPr>
            <a:xfrm>
              <a:off x="2266792" y="5448130"/>
              <a:ext cx="1274245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/>
                <a:t>TRL moyen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DF084A6-06C4-B14E-3C0E-8E5955D51734}"/>
              </a:ext>
            </a:extLst>
          </p:cNvPr>
          <p:cNvGrpSpPr/>
          <p:nvPr/>
        </p:nvGrpSpPr>
        <p:grpSpPr>
          <a:xfrm>
            <a:off x="9939580" y="5313389"/>
            <a:ext cx="1278966" cy="375870"/>
            <a:chOff x="4361165" y="5442785"/>
            <a:chExt cx="1278966" cy="375870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A558F5FE-16CA-303C-8BC4-E26576FB16B0}"/>
                </a:ext>
              </a:extLst>
            </p:cNvPr>
            <p:cNvSpPr/>
            <p:nvPr/>
          </p:nvSpPr>
          <p:spPr>
            <a:xfrm>
              <a:off x="4361165" y="5442785"/>
              <a:ext cx="1264594" cy="37587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498C84D-85C8-3BE8-66B2-EEAB90FC7C14}"/>
                </a:ext>
              </a:extLst>
            </p:cNvPr>
            <p:cNvSpPr txBox="1"/>
            <p:nvPr/>
          </p:nvSpPr>
          <p:spPr>
            <a:xfrm>
              <a:off x="4365886" y="5448129"/>
              <a:ext cx="1274245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/>
                <a:t>TRL élevés</a:t>
              </a:r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ED08A097-91A4-FA8F-1807-CA3C412DF53C}"/>
              </a:ext>
            </a:extLst>
          </p:cNvPr>
          <p:cNvSpPr txBox="1"/>
          <p:nvPr/>
        </p:nvSpPr>
        <p:spPr>
          <a:xfrm>
            <a:off x="-4832" y="5692545"/>
            <a:ext cx="42072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/>
              <a:t>Herbicide  de biocontrôle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Carabidés et graines d'adventices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Paillage produit par hydromulching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AA4652A-8F57-030B-86DE-E4865958C1DC}"/>
              </a:ext>
            </a:extLst>
          </p:cNvPr>
          <p:cNvSpPr txBox="1"/>
          <p:nvPr/>
        </p:nvSpPr>
        <p:spPr>
          <a:xfrm>
            <a:off x="3805167" y="5692544"/>
            <a:ext cx="50698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Occultation des sols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Modifications </a:t>
            </a:r>
            <a:r>
              <a:rPr lang="fr-FR"/>
              <a:t>de pratiques culturales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Agroéquipement pour l'enherbement du rang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Diversification des cultures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C247D0B-2C7D-A711-13F9-138C8E87AF8F}"/>
              </a:ext>
            </a:extLst>
          </p:cNvPr>
          <p:cNvSpPr txBox="1"/>
          <p:nvPr/>
        </p:nvSpPr>
        <p:spPr>
          <a:xfrm>
            <a:off x="8564073" y="5692545"/>
            <a:ext cx="42072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/>
              <a:t>Améliorer solutions mécaniques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Améliorer désinfection vapeur</a:t>
            </a:r>
          </a:p>
          <a:p>
            <a:pPr marL="285750" indent="-285750">
              <a:buFont typeface="Arial"/>
              <a:buChar char="•"/>
            </a:pPr>
            <a:r>
              <a:rPr lang="fr-FR"/>
              <a:t>Combinaison de méthodes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E9F38BA-C409-24F6-FD9A-243CB6AF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2</a:t>
            </a:fld>
            <a:endParaRPr lang="fr-FR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B7C3219-355E-012C-A586-87F90E722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24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72"/>
    </mc:Choice>
    <mc:Fallback xmlns="">
      <p:transition spd="slow" advTm="11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E528B-9373-4BBE-73E3-774F81DBA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FCA5F1C9-5421-B353-DF6E-B992AA09C1AF}"/>
              </a:ext>
            </a:extLst>
          </p:cNvPr>
          <p:cNvSpPr/>
          <p:nvPr/>
        </p:nvSpPr>
        <p:spPr>
          <a:xfrm>
            <a:off x="3009593" y="3953733"/>
            <a:ext cx="2813239" cy="11896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8C09C6C-DDB4-1BF1-DCBA-415B4F6E9C0D}"/>
              </a:ext>
            </a:extLst>
          </p:cNvPr>
          <p:cNvSpPr/>
          <p:nvPr/>
        </p:nvSpPr>
        <p:spPr>
          <a:xfrm>
            <a:off x="359336" y="3423080"/>
            <a:ext cx="1826951" cy="64944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355AF5C-C5C5-3E4F-239C-083E84948055}"/>
              </a:ext>
            </a:extLst>
          </p:cNvPr>
          <p:cNvSpPr/>
          <p:nvPr/>
        </p:nvSpPr>
        <p:spPr>
          <a:xfrm>
            <a:off x="244317" y="4673910"/>
            <a:ext cx="2071366" cy="9369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A2AEDA8-1B40-8B35-E139-B7597830D03F}"/>
              </a:ext>
            </a:extLst>
          </p:cNvPr>
          <p:cNvSpPr/>
          <p:nvPr/>
        </p:nvSpPr>
        <p:spPr>
          <a:xfrm>
            <a:off x="6426581" y="3423080"/>
            <a:ext cx="2545818" cy="64944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70C159D6-6C6E-56E0-03F7-B910EF30ED2F}"/>
              </a:ext>
            </a:extLst>
          </p:cNvPr>
          <p:cNvSpPr/>
          <p:nvPr/>
        </p:nvSpPr>
        <p:spPr>
          <a:xfrm>
            <a:off x="6627864" y="4947080"/>
            <a:ext cx="2114498" cy="64944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2F0A003-1F71-648F-FAB6-19798F8B467A}"/>
              </a:ext>
            </a:extLst>
          </p:cNvPr>
          <p:cNvSpPr/>
          <p:nvPr/>
        </p:nvSpPr>
        <p:spPr>
          <a:xfrm>
            <a:off x="7694865" y="1710991"/>
            <a:ext cx="3997111" cy="37658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907675E-37C3-F110-E262-FFB03D599E18}"/>
              </a:ext>
            </a:extLst>
          </p:cNvPr>
          <p:cNvSpPr/>
          <p:nvPr/>
        </p:nvSpPr>
        <p:spPr>
          <a:xfrm>
            <a:off x="6084600" y="2084802"/>
            <a:ext cx="1322923" cy="37658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B504B22-763C-D481-D97D-2A70C77D587B}"/>
              </a:ext>
            </a:extLst>
          </p:cNvPr>
          <p:cNvSpPr/>
          <p:nvPr/>
        </p:nvSpPr>
        <p:spPr>
          <a:xfrm>
            <a:off x="4531846" y="1581595"/>
            <a:ext cx="1725489" cy="37658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F4BDB23-A5CD-7AAC-8E7E-F5D300F7E0F5}"/>
              </a:ext>
            </a:extLst>
          </p:cNvPr>
          <p:cNvSpPr/>
          <p:nvPr/>
        </p:nvSpPr>
        <p:spPr>
          <a:xfrm>
            <a:off x="3137242" y="2199822"/>
            <a:ext cx="1308546" cy="37658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CE46D0-FDC4-2441-3529-4C6CEDD65010}"/>
              </a:ext>
            </a:extLst>
          </p:cNvPr>
          <p:cNvSpPr/>
          <p:nvPr/>
        </p:nvSpPr>
        <p:spPr>
          <a:xfrm>
            <a:off x="146751" y="1725368"/>
            <a:ext cx="3407640" cy="36220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25C5CD5-DDB0-8C2E-B7E4-CB957F0ED476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A971E9-B999-FA04-9C4A-C9B81A7C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INNOVATION TECHNOLOGIQUE/PRODUIT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C48926-62D6-8C56-F3D9-A039E9C54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17639"/>
          </a:xfrm>
        </p:spPr>
        <p:txBody>
          <a:bodyPr/>
          <a:lstStyle/>
          <a:p>
            <a:r>
              <a:rPr lang="fr-FR"/>
              <a:t>Hydrologie régénérative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F3588F2-1829-6272-82FD-D9C6B72E3571}"/>
              </a:ext>
            </a:extLst>
          </p:cNvPr>
          <p:cNvSpPr txBox="1"/>
          <p:nvPr/>
        </p:nvSpPr>
        <p:spPr>
          <a:xfrm>
            <a:off x="81435" y="1710018"/>
            <a:ext cx="62919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Zone de répartition des eaux (ZRE)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656855-FAA1-3904-DD44-3572F3E03815}"/>
              </a:ext>
            </a:extLst>
          </p:cNvPr>
          <p:cNvSpPr txBox="1"/>
          <p:nvPr/>
        </p:nvSpPr>
        <p:spPr>
          <a:xfrm>
            <a:off x="6091171" y="2083829"/>
            <a:ext cx="62919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Sécheresse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3ABBE4-AC08-0563-2DE0-3A0FD99DE017}"/>
              </a:ext>
            </a:extLst>
          </p:cNvPr>
          <p:cNvSpPr txBox="1"/>
          <p:nvPr/>
        </p:nvSpPr>
        <p:spPr>
          <a:xfrm>
            <a:off x="3143812" y="2198847"/>
            <a:ext cx="62919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Inondation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25C052-D273-C5B5-2A47-FBBACF59B311}"/>
              </a:ext>
            </a:extLst>
          </p:cNvPr>
          <p:cNvSpPr txBox="1"/>
          <p:nvPr/>
        </p:nvSpPr>
        <p:spPr>
          <a:xfrm>
            <a:off x="4538416" y="1580622"/>
            <a:ext cx="62919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Érosion des sols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04913B-5A43-5134-D956-CB4D50662CA4}"/>
              </a:ext>
            </a:extLst>
          </p:cNvPr>
          <p:cNvSpPr txBox="1"/>
          <p:nvPr/>
        </p:nvSpPr>
        <p:spPr>
          <a:xfrm>
            <a:off x="7701434" y="1710018"/>
            <a:ext cx="41784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Gestion collective des bassins versants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FBB4E038-62F2-B2E4-22AE-F626AAFAE92D}"/>
              </a:ext>
            </a:extLst>
          </p:cNvPr>
          <p:cNvSpPr/>
          <p:nvPr/>
        </p:nvSpPr>
        <p:spPr>
          <a:xfrm rot="-5400000">
            <a:off x="286314" y="2481326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230F68-D197-C748-0068-C3F1C216C97D}"/>
              </a:ext>
            </a:extLst>
          </p:cNvPr>
          <p:cNvSpPr txBox="1"/>
          <p:nvPr/>
        </p:nvSpPr>
        <p:spPr>
          <a:xfrm>
            <a:off x="958452" y="2673300"/>
            <a:ext cx="60762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Besoin de méthodes, de solutions à toutes les échelles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44E9C0A-95C0-A37E-8AE2-268C938B9083}"/>
              </a:ext>
            </a:extLst>
          </p:cNvPr>
          <p:cNvSpPr txBox="1"/>
          <p:nvPr/>
        </p:nvSpPr>
        <p:spPr>
          <a:xfrm>
            <a:off x="3005685" y="4180354"/>
            <a:ext cx="281672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/>
              <a:t>Les 4 principes de l'hydrologie régénérative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04F1645-FF0C-462A-0CFE-EEC7D82FF58A}"/>
              </a:ext>
            </a:extLst>
          </p:cNvPr>
          <p:cNvSpPr txBox="1"/>
          <p:nvPr/>
        </p:nvSpPr>
        <p:spPr>
          <a:xfrm>
            <a:off x="-53611" y="3429906"/>
            <a:ext cx="27017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/>
              <a:t>Ralentir l'eau de précipitation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38D5A4-EAA0-B960-5603-9B8B7959493A}"/>
              </a:ext>
            </a:extLst>
          </p:cNvPr>
          <p:cNvSpPr txBox="1"/>
          <p:nvPr/>
        </p:nvSpPr>
        <p:spPr>
          <a:xfrm>
            <a:off x="6344313" y="3429906"/>
            <a:ext cx="27017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/>
              <a:t>Favoriser l'infiltration de l'eau dans les sols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19C721-A7F0-49F3-B429-276EC7664F9F}"/>
              </a:ext>
            </a:extLst>
          </p:cNvPr>
          <p:cNvSpPr txBox="1"/>
          <p:nvPr/>
        </p:nvSpPr>
        <p:spPr>
          <a:xfrm>
            <a:off x="-53612" y="4680736"/>
            <a:ext cx="27017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/>
              <a:t>Stocker l'eau directement dans le paysage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BF9F28-11E4-CCEC-76C7-13DF0A75820D}"/>
              </a:ext>
            </a:extLst>
          </p:cNvPr>
          <p:cNvSpPr txBox="1"/>
          <p:nvPr/>
        </p:nvSpPr>
        <p:spPr>
          <a:xfrm>
            <a:off x="6344312" y="4953906"/>
            <a:ext cx="27017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/>
              <a:t>Encourager l'évapotranspiration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1FF706C-FB79-04EC-0CF8-C4084ECBDC38}"/>
              </a:ext>
            </a:extLst>
          </p:cNvPr>
          <p:cNvSpPr txBox="1"/>
          <p:nvPr/>
        </p:nvSpPr>
        <p:spPr>
          <a:xfrm>
            <a:off x="239583" y="6152620"/>
            <a:ext cx="11640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Cultiver l'eau douce - Bonvoisin, </a:t>
            </a:r>
            <a:r>
              <a:rPr lang="fr-FR" err="1"/>
              <a:t>Goldin</a:t>
            </a:r>
            <a:r>
              <a:rPr lang="fr-FR"/>
              <a:t> et Talin - 2025 - Édition </a:t>
            </a:r>
            <a:r>
              <a:rPr lang="fr-FR" err="1"/>
              <a:t>ulmer</a:t>
            </a:r>
            <a:endParaRPr lang="fr-FR"/>
          </a:p>
        </p:txBody>
      </p:sp>
      <p:pic>
        <p:nvPicPr>
          <p:cNvPr id="30" name="Image 29" descr="https://www.bleu-tomate.fr/wp-content/uploads/2024/05/Schema-dun-projet-damenagement-dhydrologie-regenerative-%C2%A9Permalab.jpg">
            <a:extLst>
              <a:ext uri="{FF2B5EF4-FFF2-40B4-BE49-F238E27FC236}">
                <a16:creationId xmlns:a16="http://schemas.microsoft.com/office/drawing/2014/main" id="{012EF8D1-E7BD-7E14-3C2E-0F3BCD649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782" y="2456461"/>
            <a:ext cx="3012776" cy="38860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30EAA855-2362-042C-70FA-83D0A77FA671}"/>
                  </a:ext>
                </a:extLst>
              </p14:cNvPr>
              <p14:cNvContentPartPr/>
              <p14:nvPr/>
            </p14:nvContentPartPr>
            <p14:xfrm>
              <a:off x="-1627909" y="987136"/>
              <a:ext cx="17318" cy="17318"/>
            </p14:xfrm>
          </p:contentPart>
        </mc:Choice>
        <mc:Fallback xmlns=""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30EAA855-2362-042C-70FA-83D0A77FA6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493809" y="121236"/>
                <a:ext cx="1731800" cy="173180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308029EC-2123-25A7-7393-3FDB6C05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3</a:t>
            </a:fld>
            <a:endParaRPr lang="fr-FR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5F4E48E1-C4B5-BDB8-5B73-3B3CF06B0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29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31"/>
    </mc:Choice>
    <mc:Fallback xmlns="">
      <p:transition spd="slow" advTm="8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4AC1B-F33D-9E0C-7D7B-6EC4FD400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BA8022BA-5FEC-9D04-B493-FCBFD8FD4B8C}"/>
              </a:ext>
            </a:extLst>
          </p:cNvPr>
          <p:cNvSpPr/>
          <p:nvPr/>
        </p:nvSpPr>
        <p:spPr>
          <a:xfrm>
            <a:off x="5774869" y="5066777"/>
            <a:ext cx="5448302" cy="64185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8230D66-3F05-647C-3AA8-80C76D717526}"/>
              </a:ext>
            </a:extLst>
          </p:cNvPr>
          <p:cNvSpPr/>
          <p:nvPr/>
        </p:nvSpPr>
        <p:spPr>
          <a:xfrm>
            <a:off x="5747614" y="2601841"/>
            <a:ext cx="3940629" cy="4884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1A21FF5-1DAA-54D5-B5C9-B5478710F829}"/>
              </a:ext>
            </a:extLst>
          </p:cNvPr>
          <p:cNvSpPr/>
          <p:nvPr/>
        </p:nvSpPr>
        <p:spPr>
          <a:xfrm>
            <a:off x="239486" y="2022779"/>
            <a:ext cx="5305732" cy="452944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2BEC3A1-16DC-8453-432E-ED398CB17794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423F97-C3B5-183D-A55F-D19409C9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4" y="73873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ACTUALITÉS INTERNATIONALES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F6987F-A654-6C71-8481-E27C549FC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48607"/>
          </a:xfrm>
        </p:spPr>
        <p:txBody>
          <a:bodyPr/>
          <a:lstStyle/>
          <a:p>
            <a:r>
              <a:rPr lang="fr-FR"/>
              <a:t>Alerte antiparasitaire de l’IPPC – </a:t>
            </a:r>
            <a:r>
              <a:rPr lang="fr-FR" i="1"/>
              <a:t>Rhizoctonia theobromae</a:t>
            </a:r>
          </a:p>
          <a:p>
            <a:endParaRPr lang="fr-FR"/>
          </a:p>
        </p:txBody>
      </p:sp>
      <p:pic>
        <p:nvPicPr>
          <p:cNvPr id="6" name="Image 5" descr="Une image contenant créativité&#10;&#10;Le contenu généré par l’IA peut être incorrect.">
            <a:extLst>
              <a:ext uri="{FF2B5EF4-FFF2-40B4-BE49-F238E27FC236}">
                <a16:creationId xmlns:a16="http://schemas.microsoft.com/office/drawing/2014/main" id="{5C552FDB-F077-8DE8-D89E-4AFBBE461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0" y="2152585"/>
            <a:ext cx="1768250" cy="17682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8F7154A-F778-7505-ACB6-2AFE64BA8954}"/>
              </a:ext>
            </a:extLst>
          </p:cNvPr>
          <p:cNvSpPr txBox="1"/>
          <p:nvPr/>
        </p:nvSpPr>
        <p:spPr>
          <a:xfrm>
            <a:off x="2159761" y="2381742"/>
            <a:ext cx="338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Originaire d’Asie du Sud-Est</a:t>
            </a:r>
          </a:p>
          <a:p>
            <a:r>
              <a:rPr lang="fr-FR"/>
              <a:t>Dans le cacao et le manioc </a:t>
            </a:r>
          </a:p>
        </p:txBody>
      </p:sp>
      <p:pic>
        <p:nvPicPr>
          <p:cNvPr id="11" name="Image 10" descr="Une image contenant carte&#10;&#10;Le contenu généré par l’IA peut être incorrect.">
            <a:extLst>
              <a:ext uri="{FF2B5EF4-FFF2-40B4-BE49-F238E27FC236}">
                <a16:creationId xmlns:a16="http://schemas.microsoft.com/office/drawing/2014/main" id="{3E50F4D0-F9A9-ACB6-6AE0-535B27A08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0" y="4404341"/>
            <a:ext cx="1768251" cy="17682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03FA099-D793-1ED4-2D53-B2A0E6577235}"/>
              </a:ext>
            </a:extLst>
          </p:cNvPr>
          <p:cNvSpPr txBox="1"/>
          <p:nvPr/>
        </p:nvSpPr>
        <p:spPr>
          <a:xfrm>
            <a:off x="2159761" y="4600041"/>
            <a:ext cx="338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Découverte en Amérique du Sud </a:t>
            </a:r>
          </a:p>
          <a:p>
            <a:r>
              <a:rPr lang="fr-FR"/>
              <a:t>Dans le manioc </a:t>
            </a:r>
          </a:p>
        </p:txBody>
      </p:sp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509958-5B60-CADB-724F-24931471A49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97" y="5288467"/>
            <a:ext cx="1188482" cy="1188482"/>
          </a:xfrm>
          <a:prstGeom prst="rect">
            <a:avLst/>
          </a:prstGeo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27C2B81-21AD-28DE-74C6-8CB09B65EEA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1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40" y="2943655"/>
            <a:ext cx="1188482" cy="1188482"/>
          </a:xfrm>
          <a:prstGeom prst="rect">
            <a:avLst/>
          </a:prstGeom>
          <a:ln w="12700"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6028DAC-A935-4BAB-AE20-AA85D41974F9}"/>
              </a:ext>
            </a:extLst>
          </p:cNvPr>
          <p:cNvSpPr txBox="1"/>
          <p:nvPr/>
        </p:nvSpPr>
        <p:spPr>
          <a:xfrm>
            <a:off x="5774869" y="4309971"/>
            <a:ext cx="629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Pertes de 50% pour le manioc et  30-40% pour le cacao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9601C5-DBB7-9847-7576-3F5DB5F50C41}"/>
              </a:ext>
            </a:extLst>
          </p:cNvPr>
          <p:cNvSpPr txBox="1"/>
          <p:nvPr/>
        </p:nvSpPr>
        <p:spPr>
          <a:xfrm>
            <a:off x="5774871" y="2152585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Pathogène fongique </a:t>
            </a:r>
          </a:p>
        </p:txBody>
      </p:sp>
      <p:pic>
        <p:nvPicPr>
          <p:cNvPr id="14" name="Graphique 13" descr="Avertissement contour">
            <a:extLst>
              <a:ext uri="{FF2B5EF4-FFF2-40B4-BE49-F238E27FC236}">
                <a16:creationId xmlns:a16="http://schemas.microsoft.com/office/drawing/2014/main" id="{2B7AB8DD-1397-A716-FE31-4A265A7C62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08808" y="927581"/>
            <a:ext cx="914400" cy="914400"/>
          </a:xfrm>
          <a:prstGeom prst="rect">
            <a:avLst/>
          </a:prstGeom>
        </p:spPr>
      </p:pic>
      <p:pic>
        <p:nvPicPr>
          <p:cNvPr id="23" name="Image 2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4843F28-F528-34F2-9DEF-E641BEA26BB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18" y="2996589"/>
            <a:ext cx="1188482" cy="118848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A07808C-9750-1B3B-F3EC-1AD0B7B7FDE3}"/>
              </a:ext>
            </a:extLst>
          </p:cNvPr>
          <p:cNvSpPr txBox="1"/>
          <p:nvPr/>
        </p:nvSpPr>
        <p:spPr>
          <a:xfrm>
            <a:off x="5774870" y="2667378"/>
            <a:ext cx="3782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Cause un dépérissement vasculaire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D8839BC-5963-7BF0-FC6D-680AEF30B768}"/>
              </a:ext>
            </a:extLst>
          </p:cNvPr>
          <p:cNvSpPr txBox="1"/>
          <p:nvPr/>
        </p:nvSpPr>
        <p:spPr>
          <a:xfrm>
            <a:off x="5774869" y="3090244"/>
            <a:ext cx="629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Induction de la maladie du balai de sorcière chez le manioc</a:t>
            </a:r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877EEF4D-96F2-A11C-E945-0DAA0E3CD944}"/>
              </a:ext>
            </a:extLst>
          </p:cNvPr>
          <p:cNvSpPr/>
          <p:nvPr/>
        </p:nvSpPr>
        <p:spPr>
          <a:xfrm>
            <a:off x="7489371" y="3559629"/>
            <a:ext cx="409861" cy="72534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E09B832-0D25-AC87-29FC-9798B7FBFB60}"/>
              </a:ext>
            </a:extLst>
          </p:cNvPr>
          <p:cNvSpPr txBox="1"/>
          <p:nvPr/>
        </p:nvSpPr>
        <p:spPr>
          <a:xfrm>
            <a:off x="5747614" y="5062301"/>
            <a:ext cx="608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Commerce de bouture de manioc ou semis de cacao, asymptomatique, responsable de la propagation</a:t>
            </a:r>
          </a:p>
        </p:txBody>
      </p:sp>
      <p:pic>
        <p:nvPicPr>
          <p:cNvPr id="33" name="Graphique 32" descr="Plante avec racines contour">
            <a:extLst>
              <a:ext uri="{FF2B5EF4-FFF2-40B4-BE49-F238E27FC236}">
                <a16:creationId xmlns:a16="http://schemas.microsoft.com/office/drawing/2014/main" id="{8381FD09-69DC-23BD-6D87-16F0580430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8429"/>
          <a:stretch>
            <a:fillRect/>
          </a:stretch>
        </p:blipFill>
        <p:spPr>
          <a:xfrm rot="10800000">
            <a:off x="10414547" y="-1"/>
            <a:ext cx="2147565" cy="1322261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C683BB9-8A1C-8322-E929-D7A8E810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4</a:t>
            </a:fld>
            <a:endParaRPr lang="fr-FR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2B609A3-FAA4-FCA6-7CC0-1365331D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03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67"/>
    </mc:Choice>
    <mc:Fallback xmlns="">
      <p:transition spd="slow" advTm="7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41CEC-AADA-3BC5-4367-1EE32CCFD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que 18" descr="Plante avec racines contour">
            <a:extLst>
              <a:ext uri="{FF2B5EF4-FFF2-40B4-BE49-F238E27FC236}">
                <a16:creationId xmlns:a16="http://schemas.microsoft.com/office/drawing/2014/main" id="{4CCACB97-8516-52D3-EA61-7AAEC9EE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07282" y="1504495"/>
            <a:ext cx="6220507" cy="6220507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F22E7F8-DA13-3EC6-C66C-E2827C11C42D}"/>
              </a:ext>
            </a:extLst>
          </p:cNvPr>
          <p:cNvSpPr/>
          <p:nvPr/>
        </p:nvSpPr>
        <p:spPr>
          <a:xfrm>
            <a:off x="3875314" y="4384779"/>
            <a:ext cx="5399315" cy="7097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0DF440B-AA5F-BA1C-7688-17711EFA5358}"/>
              </a:ext>
            </a:extLst>
          </p:cNvPr>
          <p:cNvSpPr/>
          <p:nvPr/>
        </p:nvSpPr>
        <p:spPr>
          <a:xfrm>
            <a:off x="3875315" y="3805172"/>
            <a:ext cx="5192485" cy="42468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A80064-4D24-9675-7C1B-30E91CA2F7C1}"/>
              </a:ext>
            </a:extLst>
          </p:cNvPr>
          <p:cNvSpPr/>
          <p:nvPr/>
        </p:nvSpPr>
        <p:spPr>
          <a:xfrm>
            <a:off x="3875315" y="2172418"/>
            <a:ext cx="7282543" cy="113211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9BB525A-1CA4-A7EC-ABC6-1BA60EFE5E6B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5B69E8-B3BD-BA07-EE10-FE68C87E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14804"/>
          </a:xfrm>
        </p:spPr>
        <p:txBody>
          <a:bodyPr/>
          <a:lstStyle/>
          <a:p>
            <a:r>
              <a:rPr lang="fr-FR"/>
              <a:t>Omnibus VII</a:t>
            </a:r>
          </a:p>
        </p:txBody>
      </p:sp>
      <p:pic>
        <p:nvPicPr>
          <p:cNvPr id="6" name="Image 5" descr="Une image contenant Graphique, clipart, graphisme, illustration&#10;&#10;Le contenu généré par l’IA peut être incorrect.">
            <a:extLst>
              <a:ext uri="{FF2B5EF4-FFF2-40B4-BE49-F238E27FC236}">
                <a16:creationId xmlns:a16="http://schemas.microsoft.com/office/drawing/2014/main" id="{A7989557-DDDF-B2F2-0000-6CF850302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32" y="4985317"/>
            <a:ext cx="1872683" cy="18726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46CBBC-6B8A-A2B6-5114-57999F0A258C}"/>
              </a:ext>
            </a:extLst>
          </p:cNvPr>
          <p:cNvSpPr txBox="1"/>
          <p:nvPr/>
        </p:nvSpPr>
        <p:spPr>
          <a:xfrm>
            <a:off x="4060372" y="2245742"/>
            <a:ext cx="709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Suppression du réexamen systématique et périodique (tous les 10 ou 15 ans) des autorisations de mise sur le marché pour la très grande majorité des substances pesticides.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1F4688-1C2E-2DF9-E6AB-D404D4DDD51F}"/>
              </a:ext>
            </a:extLst>
          </p:cNvPr>
          <p:cNvSpPr txBox="1"/>
          <p:nvPr/>
        </p:nvSpPr>
        <p:spPr>
          <a:xfrm>
            <a:off x="3951515" y="3836235"/>
            <a:ext cx="511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Autorisation à vie pour une centaine de pesticides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B7598B-D532-C2FC-5003-4DE2CE6F721D}"/>
              </a:ext>
            </a:extLst>
          </p:cNvPr>
          <p:cNvSpPr txBox="1"/>
          <p:nvPr/>
        </p:nvSpPr>
        <p:spPr>
          <a:xfrm>
            <a:off x="3951515" y="4446948"/>
            <a:ext cx="532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Très difficile de prendre en compte les nouvelles données scientifiques démontrant leur dangerosité.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6662D3-0584-4A95-4CB1-FBFB470A31E9}"/>
              </a:ext>
            </a:extLst>
          </p:cNvPr>
          <p:cNvSpPr txBox="1"/>
          <p:nvPr/>
        </p:nvSpPr>
        <p:spPr>
          <a:xfrm>
            <a:off x="0" y="5917418"/>
            <a:ext cx="1115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114 organisations exigent le retrait immédiat du projet « omnibus VII » de la Commission européenne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B3FF0E-7201-7C37-991C-ACEC4F12E3C6}"/>
              </a:ext>
            </a:extLst>
          </p:cNvPr>
          <p:cNvSpPr txBox="1"/>
          <p:nvPr/>
        </p:nvSpPr>
        <p:spPr>
          <a:xfrm>
            <a:off x="740228" y="2503739"/>
            <a:ext cx="395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En quoi consiste ce projet 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98543C-058D-A7DB-3C5E-F7925E249EE9}"/>
              </a:ext>
            </a:extLst>
          </p:cNvPr>
          <p:cNvSpPr txBox="1"/>
          <p:nvPr/>
        </p:nvSpPr>
        <p:spPr>
          <a:xfrm>
            <a:off x="1360713" y="4136411"/>
            <a:ext cx="185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Conséquences ? 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47A97D5-8FFE-B11A-D4F6-FB944A64F56F}"/>
              </a:ext>
            </a:extLst>
          </p:cNvPr>
          <p:cNvSpPr txBox="1">
            <a:spLocks/>
          </p:cNvSpPr>
          <p:nvPr/>
        </p:nvSpPr>
        <p:spPr>
          <a:xfrm>
            <a:off x="51894" y="738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ACTUALITÉS INTERNATIONALES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4DE9D8C9-EF1D-8FA0-19D2-1B8072DB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5</a:t>
            </a:fld>
            <a:endParaRPr lang="fr-FR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1BBA73B-1384-8765-B965-06C94E508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82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4"/>
    </mc:Choice>
    <mc:Fallback xmlns="">
      <p:transition spd="slow" advTm="59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CA52F-A151-2B7A-C602-E82140DBD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que 37" descr="Plante avec racines contour">
            <a:extLst>
              <a:ext uri="{FF2B5EF4-FFF2-40B4-BE49-F238E27FC236}">
                <a16:creationId xmlns:a16="http://schemas.microsoft.com/office/drawing/2014/main" id="{62E9108E-5DD3-336B-3DAA-BAE8C61F3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8853" y="1584551"/>
            <a:ext cx="6220507" cy="6220507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CCE952A-9766-5BFD-619B-10B6FB00C995}"/>
              </a:ext>
            </a:extLst>
          </p:cNvPr>
          <p:cNvSpPr/>
          <p:nvPr/>
        </p:nvSpPr>
        <p:spPr>
          <a:xfrm rot="16200000">
            <a:off x="10319063" y="3595236"/>
            <a:ext cx="2982686" cy="80743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A2BE85F-A536-2CAF-CC50-C5D09F4CC7CD}"/>
              </a:ext>
            </a:extLst>
          </p:cNvPr>
          <p:cNvSpPr/>
          <p:nvPr/>
        </p:nvSpPr>
        <p:spPr>
          <a:xfrm>
            <a:off x="2860996" y="5004274"/>
            <a:ext cx="2699658" cy="39764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BD13E1-BFDF-5401-67F1-F5A76E62FC9E}"/>
              </a:ext>
            </a:extLst>
          </p:cNvPr>
          <p:cNvSpPr/>
          <p:nvPr/>
        </p:nvSpPr>
        <p:spPr>
          <a:xfrm>
            <a:off x="2860996" y="4198100"/>
            <a:ext cx="2699658" cy="67069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F208E4B-C5B6-3B7C-0F92-CA4966AD388C}"/>
              </a:ext>
            </a:extLst>
          </p:cNvPr>
          <p:cNvSpPr/>
          <p:nvPr/>
        </p:nvSpPr>
        <p:spPr>
          <a:xfrm>
            <a:off x="2918505" y="2227946"/>
            <a:ext cx="3839783" cy="37627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0D6A63D-BFCB-2CE7-EF0B-8E2F8EBA5B16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7EC017-D251-B883-A16B-DD58BA90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COMMERCE</a:t>
            </a:r>
            <a:r>
              <a:rPr lang="fr-FR" sz="3600" b="1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3200" b="1">
                <a:solidFill>
                  <a:schemeClr val="accent3">
                    <a:lumMod val="50000"/>
                  </a:schemeClr>
                </a:solidFill>
              </a:rPr>
              <a:t>(règlementation, marché, accord commercial...)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8BB3FE-1DE5-AEBD-8E48-E28B8832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14804"/>
          </a:xfrm>
        </p:spPr>
        <p:txBody>
          <a:bodyPr/>
          <a:lstStyle/>
          <a:p>
            <a:r>
              <a:rPr lang="fr-FR"/>
              <a:t>Accord Européen sur les végétaux NGT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846D44-9270-C7B7-1A78-F6600706C461}"/>
              </a:ext>
            </a:extLst>
          </p:cNvPr>
          <p:cNvSpPr txBox="1"/>
          <p:nvPr/>
        </p:nvSpPr>
        <p:spPr>
          <a:xfrm>
            <a:off x="738282" y="2709345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Dans quel but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0A48BE-3D4F-B3AE-BA09-D73620F49D6F}"/>
              </a:ext>
            </a:extLst>
          </p:cNvPr>
          <p:cNvSpPr txBox="1"/>
          <p:nvPr/>
        </p:nvSpPr>
        <p:spPr>
          <a:xfrm>
            <a:off x="2857915" y="2234892"/>
            <a:ext cx="40297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Adaptation au changement climatique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4A17971-9E9E-4697-21CB-E3806D0C7BA3}"/>
              </a:ext>
            </a:extLst>
          </p:cNvPr>
          <p:cNvSpPr/>
          <p:nvPr/>
        </p:nvSpPr>
        <p:spPr>
          <a:xfrm>
            <a:off x="2932883" y="2776099"/>
            <a:ext cx="3537857" cy="34752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F84B69-F15B-71A5-5B23-21455EF1F51E}"/>
              </a:ext>
            </a:extLst>
          </p:cNvPr>
          <p:cNvSpPr txBox="1"/>
          <p:nvPr/>
        </p:nvSpPr>
        <p:spPr>
          <a:xfrm>
            <a:off x="2915425" y="2783046"/>
            <a:ext cx="348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Système alimentaire plus durable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0C02D5-6247-9BCE-A169-2D4FD2B03AB5}"/>
              </a:ext>
            </a:extLst>
          </p:cNvPr>
          <p:cNvSpPr txBox="1"/>
          <p:nvPr/>
        </p:nvSpPr>
        <p:spPr>
          <a:xfrm>
            <a:off x="2860996" y="4197397"/>
            <a:ext cx="284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Plantes plus résistances </a:t>
            </a:r>
          </a:p>
          <a:p>
            <a:r>
              <a:rPr lang="fr-FR"/>
              <a:t>Au climat et aux nuisibles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80883A8-02A9-9AFD-FA93-81799E92152C}"/>
              </a:ext>
            </a:extLst>
          </p:cNvPr>
          <p:cNvSpPr txBox="1"/>
          <p:nvPr/>
        </p:nvSpPr>
        <p:spPr>
          <a:xfrm>
            <a:off x="738282" y="4909537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Comment?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37FC9FC-1E9D-A2BB-BBB6-4516730ACF81}"/>
              </a:ext>
            </a:extLst>
          </p:cNvPr>
          <p:cNvSpPr txBox="1"/>
          <p:nvPr/>
        </p:nvSpPr>
        <p:spPr>
          <a:xfrm>
            <a:off x="2855553" y="5032586"/>
            <a:ext cx="284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Rendements plus élevés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BCA2619-F282-8333-C2B6-7AF29D65DECD}"/>
              </a:ext>
            </a:extLst>
          </p:cNvPr>
          <p:cNvSpPr/>
          <p:nvPr/>
        </p:nvSpPr>
        <p:spPr>
          <a:xfrm>
            <a:off x="2860996" y="5537402"/>
            <a:ext cx="3407228" cy="369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24DC82-ABBF-BCD1-EA30-8954502BFB74}"/>
              </a:ext>
            </a:extLst>
          </p:cNvPr>
          <p:cNvSpPr txBox="1"/>
          <p:nvPr/>
        </p:nvSpPr>
        <p:spPr>
          <a:xfrm>
            <a:off x="2847387" y="5537402"/>
            <a:ext cx="361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Moins d’engrais et de pesticides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094355-D7A3-87DD-ACC9-6BCD3D5B3A80}"/>
              </a:ext>
            </a:extLst>
          </p:cNvPr>
          <p:cNvSpPr txBox="1"/>
          <p:nvPr/>
        </p:nvSpPr>
        <p:spPr>
          <a:xfrm>
            <a:off x="3348488" y="1815014"/>
            <a:ext cx="542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NGT = Nouvelles Techniques Génomiques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E64D7C5-F711-3CC0-58F0-118421242642}"/>
              </a:ext>
            </a:extLst>
          </p:cNvPr>
          <p:cNvSpPr txBox="1"/>
          <p:nvPr/>
        </p:nvSpPr>
        <p:spPr>
          <a:xfrm rot="16200000">
            <a:off x="10550589" y="3552735"/>
            <a:ext cx="249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/>
              <a:t>A SUIVRE…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9D276E5-0989-5FE2-208C-BC18F7D50728}"/>
              </a:ext>
            </a:extLst>
          </p:cNvPr>
          <p:cNvSpPr txBox="1"/>
          <p:nvPr/>
        </p:nvSpPr>
        <p:spPr>
          <a:xfrm>
            <a:off x="6915152" y="6390680"/>
            <a:ext cx="578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Produits déjà sur le marché en dehors de l’EU</a:t>
            </a:r>
          </a:p>
        </p:txBody>
      </p:sp>
      <p:pic>
        <p:nvPicPr>
          <p:cNvPr id="27" name="Graphique 26" descr="OMG contour">
            <a:extLst>
              <a:ext uri="{FF2B5EF4-FFF2-40B4-BE49-F238E27FC236}">
                <a16:creationId xmlns:a16="http://schemas.microsoft.com/office/drawing/2014/main" id="{E87C52BB-289C-1CDE-AC9D-607A30C65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7163" y="1089745"/>
            <a:ext cx="1461409" cy="1461409"/>
          </a:xfrm>
          <a:prstGeom prst="rect">
            <a:avLst/>
          </a:prstGeom>
        </p:spPr>
      </p:pic>
      <p:pic>
        <p:nvPicPr>
          <p:cNvPr id="29" name="Graphique 28" descr="Criquet contour">
            <a:extLst>
              <a:ext uri="{FF2B5EF4-FFF2-40B4-BE49-F238E27FC236}">
                <a16:creationId xmlns:a16="http://schemas.microsoft.com/office/drawing/2014/main" id="{B24FBEF2-7395-D334-ABEC-776D5AAC9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6724" y="4142959"/>
            <a:ext cx="734018" cy="734018"/>
          </a:xfrm>
          <a:prstGeom prst="rect">
            <a:avLst/>
          </a:prstGeom>
        </p:spPr>
      </p:pic>
      <p:pic>
        <p:nvPicPr>
          <p:cNvPr id="32" name="Graphique 31" descr="Globe terrestre : Amériques avec un remplissage uni">
            <a:extLst>
              <a:ext uri="{FF2B5EF4-FFF2-40B4-BE49-F238E27FC236}">
                <a16:creationId xmlns:a16="http://schemas.microsoft.com/office/drawing/2014/main" id="{7A31BEF9-AD1A-6824-BBDD-C2B3F3FC43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62058" y="6211465"/>
            <a:ext cx="696696" cy="696696"/>
          </a:xfrm>
          <a:prstGeom prst="rect">
            <a:avLst/>
          </a:prstGeom>
        </p:spPr>
      </p:pic>
      <p:pic>
        <p:nvPicPr>
          <p:cNvPr id="34" name="Graphique 33" descr="Main ouverte avec une plante contour">
            <a:extLst>
              <a:ext uri="{FF2B5EF4-FFF2-40B4-BE49-F238E27FC236}">
                <a16:creationId xmlns:a16="http://schemas.microsoft.com/office/drawing/2014/main" id="{23B33EA3-24B0-6A8E-A6DD-472377209F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75666" y="2250076"/>
            <a:ext cx="914400" cy="914400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9C1236F-8211-85FB-BDD3-3077A86D4E78}"/>
              </a:ext>
            </a:extLst>
          </p:cNvPr>
          <p:cNvSpPr/>
          <p:nvPr/>
        </p:nvSpPr>
        <p:spPr>
          <a:xfrm>
            <a:off x="2918505" y="3279307"/>
            <a:ext cx="4357366" cy="36190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C52DB79-7675-1181-BB04-C6D3FD10A09F}"/>
              </a:ext>
            </a:extLst>
          </p:cNvPr>
          <p:cNvSpPr txBox="1"/>
          <p:nvPr/>
        </p:nvSpPr>
        <p:spPr>
          <a:xfrm>
            <a:off x="2857914" y="3329383"/>
            <a:ext cx="460486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Sécurité et autonomie alimentaire de l'U.E.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52B6D1F3-ADDF-CAB6-D1B4-DBECD6D2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6</a:t>
            </a:fld>
            <a:endParaRPr lang="fr-FR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C7CEFB9-FB83-CDDC-3F4C-6904F5942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79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0"/>
    </mc:Choice>
    <mc:Fallback xmlns="">
      <p:transition spd="slow" advTm="46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9E62C-8A83-102A-35F7-2002AADDC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726C922-9102-14FB-DED1-FAB02D0F3D93}"/>
              </a:ext>
            </a:extLst>
          </p:cNvPr>
          <p:cNvSpPr/>
          <p:nvPr/>
        </p:nvSpPr>
        <p:spPr>
          <a:xfrm>
            <a:off x="8577943" y="4318499"/>
            <a:ext cx="4078825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2698843-90F3-B372-0004-DC9D4DA6E81C}"/>
              </a:ext>
            </a:extLst>
          </p:cNvPr>
          <p:cNvSpPr/>
          <p:nvPr/>
        </p:nvSpPr>
        <p:spPr>
          <a:xfrm>
            <a:off x="3624942" y="4785002"/>
            <a:ext cx="1464130" cy="73530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F372FB1-5B7D-055F-AEE4-EF773593C60C}"/>
              </a:ext>
            </a:extLst>
          </p:cNvPr>
          <p:cNvSpPr/>
          <p:nvPr/>
        </p:nvSpPr>
        <p:spPr>
          <a:xfrm>
            <a:off x="321128" y="3588106"/>
            <a:ext cx="2601687" cy="73530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9DEDA0C-E340-B433-1719-00DA11EEAEDB}"/>
              </a:ext>
            </a:extLst>
          </p:cNvPr>
          <p:cNvSpPr/>
          <p:nvPr/>
        </p:nvSpPr>
        <p:spPr>
          <a:xfrm>
            <a:off x="5796641" y="3646231"/>
            <a:ext cx="2133601" cy="73530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27AF9D-98F5-7C78-8A39-4F25874ADE46}"/>
              </a:ext>
            </a:extLst>
          </p:cNvPr>
          <p:cNvSpPr/>
          <p:nvPr/>
        </p:nvSpPr>
        <p:spPr>
          <a:xfrm>
            <a:off x="4925785" y="2684749"/>
            <a:ext cx="1915886" cy="64633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02AEA57-335B-1503-FDAD-99C33CD649A8}"/>
              </a:ext>
            </a:extLst>
          </p:cNvPr>
          <p:cNvSpPr/>
          <p:nvPr/>
        </p:nvSpPr>
        <p:spPr>
          <a:xfrm>
            <a:off x="3761013" y="3731676"/>
            <a:ext cx="1164772" cy="56441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600DA90-E991-7CFE-BA61-F17C64C53306}"/>
              </a:ext>
            </a:extLst>
          </p:cNvPr>
          <p:cNvSpPr/>
          <p:nvPr/>
        </p:nvSpPr>
        <p:spPr>
          <a:xfrm>
            <a:off x="2792186" y="2559255"/>
            <a:ext cx="1164772" cy="72164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BABBE59-F44A-A838-A2EC-084E6BBA5FFC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ABBADE-8B82-0BD9-419C-7A1A9F98D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47461"/>
          </a:xfrm>
        </p:spPr>
        <p:txBody>
          <a:bodyPr/>
          <a:lstStyle/>
          <a:p>
            <a:r>
              <a:rPr lang="fr-FR"/>
              <a:t>Biocoop &amp; contrat commerce équitable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AB508E-9981-6E4C-3930-A80C88ADFD7F}"/>
              </a:ext>
            </a:extLst>
          </p:cNvPr>
          <p:cNvSpPr txBox="1"/>
          <p:nvPr/>
        </p:nvSpPr>
        <p:spPr>
          <a:xfrm>
            <a:off x="70757" y="1778049"/>
            <a:ext cx="937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Contrat signé entre Biocoop et cinq groupements de F&amp;L labelisés Bio et équitable de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A44F2A-29DA-60C5-8787-FE0E061DE216}"/>
              </a:ext>
            </a:extLst>
          </p:cNvPr>
          <p:cNvSpPr txBox="1"/>
          <p:nvPr/>
        </p:nvSpPr>
        <p:spPr>
          <a:xfrm>
            <a:off x="8670473" y="3562233"/>
            <a:ext cx="352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Pendant le salon </a:t>
            </a:r>
            <a:r>
              <a:rPr lang="fr-FR" err="1"/>
              <a:t>Natexpo</a:t>
            </a:r>
            <a:r>
              <a:rPr lang="fr-FR"/>
              <a:t> à Paris du 30 novembre au 2 décembre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BFB592-17F5-86EC-8FC3-553CBC5CC784}"/>
              </a:ext>
            </a:extLst>
          </p:cNvPr>
          <p:cNvSpPr txBox="1"/>
          <p:nvPr/>
        </p:nvSpPr>
        <p:spPr>
          <a:xfrm>
            <a:off x="9434423" y="4706299"/>
            <a:ext cx="275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Implique 260 producteurs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4881D3-5825-634E-7825-BD67D195F446}"/>
              </a:ext>
            </a:extLst>
          </p:cNvPr>
          <p:cNvSpPr txBox="1"/>
          <p:nvPr/>
        </p:nvSpPr>
        <p:spPr>
          <a:xfrm>
            <a:off x="8716736" y="5046876"/>
            <a:ext cx="359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Concernant 20 000 tonnes de F&amp;L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F70661-4B9B-69EE-86FD-EB36386FAB48}"/>
              </a:ext>
            </a:extLst>
          </p:cNvPr>
          <p:cNvSpPr txBox="1"/>
          <p:nvPr/>
        </p:nvSpPr>
        <p:spPr>
          <a:xfrm>
            <a:off x="9883818" y="4330558"/>
            <a:ext cx="2753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Engagement sur 3 ans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DA0074E-5588-E0DA-8E3D-B00F12F8788A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COMMERCE</a:t>
            </a:r>
            <a:r>
              <a:rPr lang="fr-FR" sz="3600" b="1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3200" b="1">
                <a:solidFill>
                  <a:schemeClr val="accent3">
                    <a:lumMod val="50000"/>
                  </a:schemeClr>
                </a:solidFill>
              </a:rPr>
              <a:t>(règlementation, marché, accord commercial...)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CB391D-2B17-4C29-FC77-1346658D9F63}"/>
              </a:ext>
            </a:extLst>
          </p:cNvPr>
          <p:cNvSpPr txBox="1"/>
          <p:nvPr/>
        </p:nvSpPr>
        <p:spPr>
          <a:xfrm>
            <a:off x="3858985" y="3856104"/>
            <a:ext cx="10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Biocoop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CA14ED-E4BC-5C8B-83C3-446FEDBF2D0A}"/>
              </a:ext>
            </a:extLst>
          </p:cNvPr>
          <p:cNvSpPr txBox="1"/>
          <p:nvPr/>
        </p:nvSpPr>
        <p:spPr>
          <a:xfrm>
            <a:off x="2922815" y="2617997"/>
            <a:ext cx="10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Uni-Vert</a:t>
            </a:r>
          </a:p>
          <a:p>
            <a:r>
              <a:rPr lang="fr-FR"/>
              <a:t>(Gard)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09588B-B029-09C6-A0AF-6C78FFD76FD8}"/>
              </a:ext>
            </a:extLst>
          </p:cNvPr>
          <p:cNvSpPr txBox="1"/>
          <p:nvPr/>
        </p:nvSpPr>
        <p:spPr>
          <a:xfrm>
            <a:off x="4925785" y="2694920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Norabio</a:t>
            </a:r>
            <a:r>
              <a:rPr lang="fr-FR"/>
              <a:t> </a:t>
            </a:r>
          </a:p>
          <a:p>
            <a:r>
              <a:rPr lang="fr-FR"/>
              <a:t>(Haut-de-France)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5840E1-94CC-74AA-0E2B-40B6280DD7FE}"/>
              </a:ext>
            </a:extLst>
          </p:cNvPr>
          <p:cNvSpPr txBox="1"/>
          <p:nvPr/>
        </p:nvSpPr>
        <p:spPr>
          <a:xfrm>
            <a:off x="3761013" y="4803923"/>
            <a:ext cx="123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Bio Breizh</a:t>
            </a:r>
          </a:p>
          <a:p>
            <a:r>
              <a:rPr lang="fr-FR"/>
              <a:t>(Bretagne)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0FEC35-F8FE-A488-6AAE-CC0F8342FCA4}"/>
              </a:ext>
            </a:extLst>
          </p:cNvPr>
          <p:cNvSpPr txBox="1"/>
          <p:nvPr/>
        </p:nvSpPr>
        <p:spPr>
          <a:xfrm>
            <a:off x="5796641" y="3690717"/>
            <a:ext cx="256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Bio Centre Loire</a:t>
            </a:r>
          </a:p>
          <a:p>
            <a:r>
              <a:rPr lang="fr-FR"/>
              <a:t>(Centre-Val de Loire)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5118C9-8867-DC1D-F150-C797A27FAC6D}"/>
              </a:ext>
            </a:extLst>
          </p:cNvPr>
          <p:cNvSpPr txBox="1"/>
          <p:nvPr/>
        </p:nvSpPr>
        <p:spPr>
          <a:xfrm>
            <a:off x="353785" y="3633660"/>
            <a:ext cx="256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Coop Roussillon La Tour (Pyrénées-Orientales)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2578C85-25E4-0207-123F-53EFFE2D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7</a:t>
            </a:fld>
            <a:endParaRPr lang="fr-FR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B69416F-68FD-D5A6-445D-81BE94FF9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6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0"/>
    </mc:Choice>
    <mc:Fallback xmlns="">
      <p:transition spd="slow" advTm="5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CF51B-5447-9A41-0255-FD1C959D2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898EC3A9-B11D-5921-AB92-143CC3489085}"/>
              </a:ext>
            </a:extLst>
          </p:cNvPr>
          <p:cNvSpPr/>
          <p:nvPr/>
        </p:nvSpPr>
        <p:spPr>
          <a:xfrm>
            <a:off x="2995163" y="6336720"/>
            <a:ext cx="6011808" cy="41709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263AD20-253F-0E5B-4850-FB34566A7B68}"/>
              </a:ext>
            </a:extLst>
          </p:cNvPr>
          <p:cNvSpPr/>
          <p:nvPr/>
        </p:nvSpPr>
        <p:spPr>
          <a:xfrm>
            <a:off x="375659" y="5051496"/>
            <a:ext cx="2096731" cy="37587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401167E-09AE-26EE-32D6-8F8196F06AC7}"/>
              </a:ext>
            </a:extLst>
          </p:cNvPr>
          <p:cNvSpPr/>
          <p:nvPr/>
        </p:nvSpPr>
        <p:spPr>
          <a:xfrm>
            <a:off x="361282" y="4562665"/>
            <a:ext cx="2556806" cy="37587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4A46CFF-7D1E-69A3-3DFB-72B694E90D9B}"/>
              </a:ext>
            </a:extLst>
          </p:cNvPr>
          <p:cNvSpPr/>
          <p:nvPr/>
        </p:nvSpPr>
        <p:spPr>
          <a:xfrm>
            <a:off x="361282" y="3656892"/>
            <a:ext cx="860278" cy="37587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2228FDF-AD9C-8581-7AB2-C4F049C7AB6B}"/>
              </a:ext>
            </a:extLst>
          </p:cNvPr>
          <p:cNvSpPr/>
          <p:nvPr/>
        </p:nvSpPr>
        <p:spPr>
          <a:xfrm>
            <a:off x="124056" y="1846363"/>
            <a:ext cx="5644416" cy="38988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A136789-08DC-ABDF-EDCE-B5ABC5547EE8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47A9AA-1DC3-551D-F4A9-94CCE74C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065001" cy="1325563"/>
          </a:xfrm>
        </p:spPr>
        <p:txBody>
          <a:bodyPr>
            <a:noAutofit/>
          </a:bodyPr>
          <a:lstStyle/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ORGANISATION ET ACTEURS DE LA FILIÈRE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A564D7-B744-C512-2BB1-1263410CA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47461"/>
          </a:xfrm>
        </p:spPr>
        <p:txBody>
          <a:bodyPr/>
          <a:lstStyle/>
          <a:p>
            <a:r>
              <a:rPr lang="fr-FR"/>
              <a:t>« Le Grand Réveil Alimentaire » du ministère de l’Agriculture </a:t>
            </a:r>
          </a:p>
        </p:txBody>
      </p:sp>
      <p:pic>
        <p:nvPicPr>
          <p:cNvPr id="6" name="Image 5" descr="Une image contenant logo, cercle, Marque, symbole&#10;&#10;Le contenu généré par l’IA peut être incorrect.">
            <a:extLst>
              <a:ext uri="{FF2B5EF4-FFF2-40B4-BE49-F238E27FC236}">
                <a16:creationId xmlns:a16="http://schemas.microsoft.com/office/drawing/2014/main" id="{7BE16E32-A74A-A299-ECCD-CDC43EADC6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82" t="4398" r="6338" b="2222"/>
          <a:stretch>
            <a:fillRect/>
          </a:stretch>
        </p:blipFill>
        <p:spPr>
          <a:xfrm>
            <a:off x="9491575" y="1343817"/>
            <a:ext cx="2558910" cy="2538866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7B9C340-4C9D-79DE-A2CF-5DA1CA5C9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8836" y="3882683"/>
            <a:ext cx="17443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© Ministère de l'Agriculture </a:t>
            </a:r>
          </a:p>
        </p:txBody>
      </p:sp>
      <p:sp>
        <p:nvSpPr>
          <p:cNvPr id="8" name="AutoShape 2" descr="Logo avec un tracteur et une assiette et le message &quot;Le grand réveil alimentaire&quot;">
            <a:extLst>
              <a:ext uri="{FF2B5EF4-FFF2-40B4-BE49-F238E27FC236}">
                <a16:creationId xmlns:a16="http://schemas.microsoft.com/office/drawing/2014/main" id="{FCC9ABB8-1FE4-C9E9-9507-BC2828A093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31151" y="-1941179"/>
            <a:ext cx="7115175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C4ABCA-52A7-87AC-9BC7-9BABEBAA2C8A}"/>
              </a:ext>
            </a:extLst>
          </p:cNvPr>
          <p:cNvSpPr txBox="1"/>
          <p:nvPr/>
        </p:nvSpPr>
        <p:spPr>
          <a:xfrm>
            <a:off x="128266" y="1843261"/>
            <a:ext cx="93780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b="1"/>
              <a:t>Conférence de lancement lundi 8 décembre à Rungis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495E66-180C-13A0-1D55-89D5A69A7DB9}"/>
              </a:ext>
            </a:extLst>
          </p:cNvPr>
          <p:cNvSpPr txBox="1"/>
          <p:nvPr/>
        </p:nvSpPr>
        <p:spPr>
          <a:xfrm>
            <a:off x="128266" y="2421436"/>
            <a:ext cx="93780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Syndicats :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A485CC6-DE58-AE26-7734-759DC1618341}"/>
              </a:ext>
            </a:extLst>
          </p:cNvPr>
          <p:cNvSpPr/>
          <p:nvPr/>
        </p:nvSpPr>
        <p:spPr>
          <a:xfrm>
            <a:off x="361282" y="2866138"/>
            <a:ext cx="2096731" cy="37587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A49A51A-B391-E17A-B7CF-83C9AC02FAD5}"/>
              </a:ext>
            </a:extLst>
          </p:cNvPr>
          <p:cNvSpPr txBox="1"/>
          <p:nvPr/>
        </p:nvSpPr>
        <p:spPr>
          <a:xfrm>
            <a:off x="367957" y="2913814"/>
            <a:ext cx="21071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Jeunes agriculteurs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4177809-AA4C-B31A-E8E5-672AFFB928E9}"/>
              </a:ext>
            </a:extLst>
          </p:cNvPr>
          <p:cNvSpPr txBox="1"/>
          <p:nvPr/>
        </p:nvSpPr>
        <p:spPr>
          <a:xfrm>
            <a:off x="367956" y="3661436"/>
            <a:ext cx="58739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FNSEA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91C1C3-E8A8-6F75-F019-F69F3E1D50AB}"/>
              </a:ext>
            </a:extLst>
          </p:cNvPr>
          <p:cNvSpPr txBox="1"/>
          <p:nvPr/>
        </p:nvSpPr>
        <p:spPr>
          <a:xfrm>
            <a:off x="367957" y="4567210"/>
            <a:ext cx="58739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Confédération Paysanne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BBDA4E4-10AE-3862-A80B-8689AAB829BF}"/>
              </a:ext>
            </a:extLst>
          </p:cNvPr>
          <p:cNvSpPr txBox="1"/>
          <p:nvPr/>
        </p:nvSpPr>
        <p:spPr>
          <a:xfrm>
            <a:off x="367956" y="5056039"/>
            <a:ext cx="58739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Coordination rurale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5825B24-7979-BC4F-411F-A618CF851A3F}"/>
              </a:ext>
            </a:extLst>
          </p:cNvPr>
          <p:cNvSpPr txBox="1"/>
          <p:nvPr/>
        </p:nvSpPr>
        <p:spPr>
          <a:xfrm>
            <a:off x="2481428" y="2913814"/>
            <a:ext cx="21071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Présent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75556C2-C20F-4FCF-5F61-0948A0862ABD}"/>
              </a:ext>
            </a:extLst>
          </p:cNvPr>
          <p:cNvSpPr txBox="1"/>
          <p:nvPr/>
        </p:nvSpPr>
        <p:spPr>
          <a:xfrm>
            <a:off x="1390290" y="3546417"/>
            <a:ext cx="76136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Présents aux conférences de fonctionnement mais absence au lancement : "Opération de communication"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4587623-2AB8-0982-8C21-F7CA06BD6E0C}"/>
              </a:ext>
            </a:extLst>
          </p:cNvPr>
          <p:cNvSpPr txBox="1"/>
          <p:nvPr/>
        </p:nvSpPr>
        <p:spPr>
          <a:xfrm>
            <a:off x="3003634" y="4760276"/>
            <a:ext cx="5399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Absence, appel à l'action non à des conférences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597C9904-574F-E87A-32EB-491848A959B5}"/>
                  </a:ext>
                </a:extLst>
              </p14:cNvPr>
              <p14:cNvContentPartPr/>
              <p14:nvPr/>
            </p14:nvContentPartPr>
            <p14:xfrm>
              <a:off x="166526" y="2852164"/>
              <a:ext cx="14941" cy="2673106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597C9904-574F-E87A-32EB-491848A959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580524" y="2834166"/>
                <a:ext cx="1494100" cy="2708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0A810D6A-879F-C49A-3953-9E57C807F512}"/>
                  </a:ext>
                </a:extLst>
              </p14:cNvPr>
              <p14:cNvContentPartPr/>
              <p14:nvPr/>
            </p14:nvContentPartPr>
            <p14:xfrm flipV="1">
              <a:off x="170577" y="5553696"/>
              <a:ext cx="330242" cy="154392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0A810D6A-879F-C49A-3953-9E57C807F5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152590" y="-2165904"/>
                <a:ext cx="365856" cy="15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49A9F190-01C4-7726-ADEB-FD38C6C49FB9}"/>
                  </a:ext>
                </a:extLst>
              </p14:cNvPr>
              <p14:cNvContentPartPr/>
              <p14:nvPr/>
            </p14:nvContentPartPr>
            <p14:xfrm>
              <a:off x="171375" y="2821434"/>
              <a:ext cx="330242" cy="14941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49A9F190-01C4-7726-ADEB-FD38C6C49F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3388" y="2074384"/>
                <a:ext cx="365856" cy="1494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80E9E996-ED59-8F28-A5D0-861677F8B0AB}"/>
                  </a:ext>
                </a:extLst>
              </p14:cNvPr>
              <p14:cNvContentPartPr/>
              <p14:nvPr/>
            </p14:nvContentPartPr>
            <p14:xfrm flipH="1">
              <a:off x="170884" y="5413330"/>
              <a:ext cx="80308" cy="630523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80E9E996-ED59-8F28-A5D0-861677F8B0A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-3844516" y="5395336"/>
                <a:ext cx="8030800" cy="6661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BC469DEB-97CC-C8D5-D6EB-490CA27B1442}"/>
                  </a:ext>
                </a:extLst>
              </p14:cNvPr>
              <p14:cNvContentPartPr/>
              <p14:nvPr/>
            </p14:nvContentPartPr>
            <p14:xfrm flipV="1">
              <a:off x="170576" y="6051112"/>
              <a:ext cx="584242" cy="154392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BC469DEB-97CC-C8D5-D6EB-490CA27B144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flipV="1">
                <a:off x="152577" y="-1668488"/>
                <a:ext cx="619880" cy="154392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D6E534F6-2698-FF8D-4F93-EF59D744AE7A}"/>
              </a:ext>
            </a:extLst>
          </p:cNvPr>
          <p:cNvSpPr txBox="1"/>
          <p:nvPr/>
        </p:nvSpPr>
        <p:spPr>
          <a:xfrm>
            <a:off x="826491" y="5835241"/>
            <a:ext cx="5399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Combat face à la </a:t>
            </a:r>
            <a:r>
              <a:rPr lang="fr-FR" b="1"/>
              <a:t>concurrence déloyale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64544D9-86A7-1883-788F-E45FE844E947}"/>
              </a:ext>
            </a:extLst>
          </p:cNvPr>
          <p:cNvSpPr txBox="1"/>
          <p:nvPr/>
        </p:nvSpPr>
        <p:spPr>
          <a:xfrm>
            <a:off x="2999373" y="6333617"/>
            <a:ext cx="93780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b="1"/>
              <a:t>18 décembre : Vote de ratification accord UE-MERCOSUR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46FA40-7479-532C-0DF0-EB0F5BC8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8</a:t>
            </a:fld>
            <a:endParaRPr lang="fr-FR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C20A77A-7CEC-341E-CE5B-3E27AF487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27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79"/>
    </mc:Choice>
    <mc:Fallback xmlns="">
      <p:transition spd="slow" advTm="11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66780-2D1D-A9CA-88E3-D16BFB7D7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 descr="Plante avec racines contour">
            <a:extLst>
              <a:ext uri="{FF2B5EF4-FFF2-40B4-BE49-F238E27FC236}">
                <a16:creationId xmlns:a16="http://schemas.microsoft.com/office/drawing/2014/main" id="{372E97A9-C8D3-B11B-3920-A7B88D5EC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7742086" y="-172083"/>
            <a:ext cx="5650444" cy="6220507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DC6EC73-0431-5302-2183-E2901496CDFD}"/>
              </a:ext>
            </a:extLst>
          </p:cNvPr>
          <p:cNvSpPr/>
          <p:nvPr/>
        </p:nvSpPr>
        <p:spPr>
          <a:xfrm>
            <a:off x="-642257" y="114979"/>
            <a:ext cx="12834257" cy="113211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Une image contenant fleur, clipart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55DEB35-CC7E-BE53-CA55-C0A5FF0C28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001" y="549897"/>
            <a:ext cx="1001750" cy="1001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2B47FA3-C76B-4AB1-C18D-D0DFC5943EFB}"/>
              </a:ext>
            </a:extLst>
          </p:cNvPr>
          <p:cNvSpPr/>
          <p:nvPr/>
        </p:nvSpPr>
        <p:spPr>
          <a:xfrm>
            <a:off x="4838700" y="4525624"/>
            <a:ext cx="4403271" cy="347524"/>
          </a:xfrm>
          <a:prstGeom prst="roundRect">
            <a:avLst/>
          </a:prstGeom>
          <a:solidFill>
            <a:srgbClr val="1E7D1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7DE1E9D-2C61-3361-2FE5-E583A21840AF}"/>
              </a:ext>
            </a:extLst>
          </p:cNvPr>
          <p:cNvSpPr/>
          <p:nvPr/>
        </p:nvSpPr>
        <p:spPr>
          <a:xfrm>
            <a:off x="4822372" y="3120135"/>
            <a:ext cx="1785257" cy="32256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53AE86E-2342-C6B8-A22F-DF5F9FB33EC6}"/>
              </a:ext>
            </a:extLst>
          </p:cNvPr>
          <p:cNvSpPr/>
          <p:nvPr/>
        </p:nvSpPr>
        <p:spPr>
          <a:xfrm>
            <a:off x="1661363" y="2481764"/>
            <a:ext cx="3537857" cy="34752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A451AB-D6C2-50F1-3583-4D5C78DC6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093"/>
            <a:ext cx="10515600" cy="591004"/>
          </a:xfrm>
        </p:spPr>
        <p:txBody>
          <a:bodyPr/>
          <a:lstStyle/>
          <a:p>
            <a:r>
              <a:rPr lang="fr-FR"/>
              <a:t>Les entreprises du végétal en France</a:t>
            </a:r>
          </a:p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7EC490-67FE-9850-E5D2-818117ACD203}"/>
              </a:ext>
            </a:extLst>
          </p:cNvPr>
          <p:cNvSpPr txBox="1"/>
          <p:nvPr/>
        </p:nvSpPr>
        <p:spPr>
          <a:xfrm>
            <a:off x="1754572" y="2459956"/>
            <a:ext cx="351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47 148 entreprises spécialisées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C144B-6D64-1B92-AA86-57562971501A}"/>
              </a:ext>
            </a:extLst>
          </p:cNvPr>
          <p:cNvSpPr txBox="1"/>
          <p:nvPr/>
        </p:nvSpPr>
        <p:spPr>
          <a:xfrm>
            <a:off x="4822372" y="3547186"/>
            <a:ext cx="597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Diminution des emplois dans le secteur de l’ornement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44276E-FF6E-A310-A731-C76B8BA295F6}"/>
              </a:ext>
            </a:extLst>
          </p:cNvPr>
          <p:cNvSpPr txBox="1"/>
          <p:nvPr/>
        </p:nvSpPr>
        <p:spPr>
          <a:xfrm>
            <a:off x="4822372" y="3811379"/>
            <a:ext cx="597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Augmentation des emplois dans le secteur du paysage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1C11A2-9FD0-93A3-F352-DBA413064A96}"/>
              </a:ext>
            </a:extLst>
          </p:cNvPr>
          <p:cNvSpPr txBox="1"/>
          <p:nvPr/>
        </p:nvSpPr>
        <p:spPr>
          <a:xfrm>
            <a:off x="59871" y="5481515"/>
            <a:ext cx="12072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« </a:t>
            </a:r>
            <a:r>
              <a:rPr lang="fr-FR"/>
              <a:t>Dans la </a:t>
            </a:r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r>
              <a:rPr lang="fr-FR"/>
              <a:t> et dans </a:t>
            </a:r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le commerce de gros</a:t>
            </a:r>
            <a:r>
              <a:rPr lang="fr-FR"/>
              <a:t>, on assiste à une </a:t>
            </a:r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diminution à moyen-long terme du nombre d’entreprises</a:t>
            </a:r>
            <a:r>
              <a:rPr lang="fr-FR" b="1"/>
              <a:t> </a:t>
            </a:r>
            <a:r>
              <a:rPr lang="fr-FR"/>
              <a:t>avec en partie des regroupements. Le secteur du </a:t>
            </a:r>
            <a:r>
              <a:rPr lang="fr-FR" b="1">
                <a:solidFill>
                  <a:srgbClr val="663300"/>
                </a:solidFill>
              </a:rPr>
              <a:t>détail</a:t>
            </a:r>
            <a:r>
              <a:rPr lang="fr-FR"/>
              <a:t> atteint un niveau de maturité avec un </a:t>
            </a:r>
            <a:r>
              <a:rPr lang="fr-FR" b="1">
                <a:solidFill>
                  <a:srgbClr val="663300"/>
                </a:solidFill>
              </a:rPr>
              <a:t>nombre d’entreprises assez stable</a:t>
            </a:r>
            <a:r>
              <a:rPr lang="fr-FR"/>
              <a:t>. Dans le secteur du </a:t>
            </a:r>
            <a:r>
              <a:rPr lang="fr-FR" b="1">
                <a:solidFill>
                  <a:schemeClr val="accent6">
                    <a:lumMod val="50000"/>
                  </a:schemeClr>
                </a:solidFill>
              </a:rPr>
              <a:t>paysage</a:t>
            </a:r>
            <a:r>
              <a:rPr lang="fr-FR"/>
              <a:t>, le nombre d’entreprises ou d’agence </a:t>
            </a:r>
            <a:r>
              <a:rPr lang="fr-FR" b="1">
                <a:solidFill>
                  <a:schemeClr val="accent6">
                    <a:lumMod val="50000"/>
                  </a:schemeClr>
                </a:solidFill>
              </a:rPr>
              <a:t>progresse</a:t>
            </a:r>
            <a:r>
              <a:rPr lang="fr-FR"/>
              <a:t>. </a:t>
            </a:r>
            <a:r>
              <a:rPr lang="fr-FR" b="1"/>
              <a:t>»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896EA5-F7D4-5E54-C138-E62B6B54B2C5}"/>
              </a:ext>
            </a:extLst>
          </p:cNvPr>
          <p:cNvSpPr txBox="1"/>
          <p:nvPr/>
        </p:nvSpPr>
        <p:spPr>
          <a:xfrm>
            <a:off x="4022272" y="309832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Génère</a:t>
            </a:r>
            <a:r>
              <a:rPr lang="fr-FR" b="1"/>
              <a:t> 205 497 emplois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AA0E99-E9A0-5F81-1C61-C0875F1FDF4E}"/>
              </a:ext>
            </a:extLst>
          </p:cNvPr>
          <p:cNvSpPr txBox="1"/>
          <p:nvPr/>
        </p:nvSpPr>
        <p:spPr>
          <a:xfrm>
            <a:off x="4838700" y="4525624"/>
            <a:ext cx="45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16,1 milliards d’euros de chiffre d’affaires</a:t>
            </a:r>
          </a:p>
        </p:txBody>
      </p:sp>
      <p:pic>
        <p:nvPicPr>
          <p:cNvPr id="13" name="Image 12" descr="Une image contenant fleur, clipart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197F5EA-214C-C63F-BA8D-DE398CF147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6" y="2617787"/>
            <a:ext cx="1204704" cy="1204704"/>
          </a:xfrm>
          <a:prstGeom prst="rect">
            <a:avLst/>
          </a:prstGeom>
        </p:spPr>
      </p:pic>
      <p:pic>
        <p:nvPicPr>
          <p:cNvPr id="15" name="Image 14" descr="Une image contenant bougie, clipart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B8A6A8A7-58B9-D9D1-9D39-057097C32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60" y="4361225"/>
            <a:ext cx="658679" cy="658679"/>
          </a:xfrm>
          <a:prstGeom prst="rect">
            <a:avLst/>
          </a:prstGeom>
        </p:spPr>
      </p:pic>
      <p:pic>
        <p:nvPicPr>
          <p:cNvPr id="17" name="Image 16" descr="Une image contenant clipart, Visage humain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C2006C-A9D6-0996-6E63-999C3AF62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93" y="2809072"/>
            <a:ext cx="658586" cy="65858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F110D52-58AF-27D7-875F-81D3DADC01A7}"/>
              </a:ext>
            </a:extLst>
          </p:cNvPr>
          <p:cNvSpPr txBox="1">
            <a:spLocks/>
          </p:cNvSpPr>
          <p:nvPr/>
        </p:nvSpPr>
        <p:spPr>
          <a:xfrm>
            <a:off x="-1" y="18255"/>
            <a:ext cx="12065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>
                <a:solidFill>
                  <a:schemeClr val="accent3">
                    <a:lumMod val="50000"/>
                  </a:schemeClr>
                </a:solidFill>
              </a:rPr>
              <a:t>ORGANISATION ET ACTEURS DE LA FILIÈRE</a:t>
            </a:r>
          </a:p>
        </p:txBody>
      </p:sp>
      <p:pic>
        <p:nvPicPr>
          <p:cNvPr id="20" name="Image 19" descr="Une image contenant fleur, clipart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EE514E3-F307-FB0D-201B-16F07B5A5C3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24219" y="-65535"/>
            <a:ext cx="1204704" cy="1204704"/>
          </a:xfrm>
          <a:prstGeom prst="rect">
            <a:avLst/>
          </a:prstGeom>
        </p:spPr>
      </p:pic>
      <p:pic>
        <p:nvPicPr>
          <p:cNvPr id="21" name="Image 20" descr="Une image contenant fleur, clipart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2D1C765-9DA4-5696-1959-BB64EFF55E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56" y="5103399"/>
            <a:ext cx="1204704" cy="1204704"/>
          </a:xfrm>
          <a:prstGeom prst="rect">
            <a:avLst/>
          </a:prstGeom>
        </p:spPr>
      </p:pic>
      <p:pic>
        <p:nvPicPr>
          <p:cNvPr id="22" name="Image 21" descr="Une image contenant fleur, clipart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18E9B2B-04E5-E2C2-DB85-3BED3EE0C4C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827" y="6140669"/>
            <a:ext cx="1204704" cy="1204704"/>
          </a:xfrm>
          <a:prstGeom prst="rect">
            <a:avLst/>
          </a:prstGeom>
        </p:spPr>
      </p:pic>
      <p:pic>
        <p:nvPicPr>
          <p:cNvPr id="12" name="Graphique 11" descr="Fleur sans tige contour">
            <a:extLst>
              <a:ext uri="{FF2B5EF4-FFF2-40B4-BE49-F238E27FC236}">
                <a16:creationId xmlns:a16="http://schemas.microsoft.com/office/drawing/2014/main" id="{442D6DEC-718A-89FA-E3C3-628A06ECB1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1681" y="2542184"/>
            <a:ext cx="3230505" cy="3230505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6BB1A3C-081B-5AD5-2672-31420A5A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9C4E-3FCE-43C0-A543-3C35F327CE5D}" type="slidenum">
              <a:rPr lang="fr-FR" smtClean="0"/>
              <a:t>9</a:t>
            </a:fld>
            <a:endParaRPr lang="fr-FR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65289EA8-DAD9-D52F-BD8E-649ECA712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24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8"/>
    </mc:Choice>
    <mc:Fallback xmlns="">
      <p:transition spd="slow" advTm="3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1377</Words>
  <Application>Microsoft Office PowerPoint</Application>
  <PresentationFormat>Grand écran</PresentationFormat>
  <Paragraphs>230</Paragraphs>
  <Slides>15</Slides>
  <Notes>0</Notes>
  <HiddenSlides>0</HiddenSlides>
  <MMClips>14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Arial,Sans-Serif</vt:lpstr>
      <vt:lpstr>Thème Office</vt:lpstr>
      <vt:lpstr>REVUE DE PRESSE</vt:lpstr>
      <vt:lpstr>Présentation PowerPoint</vt:lpstr>
      <vt:lpstr>INNOVATION TECHNOLOGIQUE/PRODUIT</vt:lpstr>
      <vt:lpstr>ACTUALITÉS INTERNATIONALES</vt:lpstr>
      <vt:lpstr>Présentation PowerPoint</vt:lpstr>
      <vt:lpstr>COMMERCE (règlementation, marché, accord commercial...)</vt:lpstr>
      <vt:lpstr>Présentation PowerPoint</vt:lpstr>
      <vt:lpstr>ORGANISATION ET ACTEURS DE LA FILIÈRE</vt:lpstr>
      <vt:lpstr>Présentation PowerPoint</vt:lpstr>
      <vt:lpstr>ORGANISATION ET ACTEURS DE LA FILIÈRE</vt:lpstr>
      <vt:lpstr>DOSSIER : Focus sur les NGT</vt:lpstr>
      <vt:lpstr>DOSSIER : Focus sur les NGT</vt:lpstr>
      <vt:lpstr>DOSSIER : Focus sur les NGT</vt:lpstr>
      <vt:lpstr>AGENDA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Amandine Fischer</dc:creator>
  <cp:lastModifiedBy>Amandine Fischer</cp:lastModifiedBy>
  <cp:revision>2</cp:revision>
  <dcterms:created xsi:type="dcterms:W3CDTF">2025-12-05T08:33:40Z</dcterms:created>
  <dcterms:modified xsi:type="dcterms:W3CDTF">2025-12-09T13:06:09Z</dcterms:modified>
</cp:coreProperties>
</file>