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20"/>
  </p:notesMasterIdLst>
  <p:sldIdLst>
    <p:sldId id="256" r:id="rId5"/>
    <p:sldId id="257" r:id="rId6"/>
    <p:sldId id="258" r:id="rId7"/>
    <p:sldId id="270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268" r:id="rId18"/>
    <p:sldId id="269" r:id="rId19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  <p:embeddedFont>
      <p:font typeface="Trebuchet MS" panose="020B0603020202020204" pitchFamily="3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46424" autoAdjust="0"/>
  </p:normalViewPr>
  <p:slideViewPr>
    <p:cSldViewPr snapToGrid="0">
      <p:cViewPr varScale="1">
        <p:scale>
          <a:sx n="41" d="100"/>
          <a:sy n="41" d="100"/>
        </p:scale>
        <p:origin x="2032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Outil de curation de contenu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a862db99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a862db99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Titouan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65be4086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65be4086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Marine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4b9c630d6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14b9c630d6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err="1"/>
              <a:t>Jeromine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eb0705c7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eb0705c7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50" dirty="0">
                <a:solidFill>
                  <a:srgbClr val="222222"/>
                </a:solidFill>
                <a:highlight>
                  <a:srgbClr val="FFFFFF"/>
                </a:highlight>
              </a:rPr>
              <a:t>Jeromine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" sz="1850" dirty="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50" dirty="0">
                <a:solidFill>
                  <a:srgbClr val="222222"/>
                </a:solidFill>
                <a:highlight>
                  <a:srgbClr val="FFFFFF"/>
                </a:highlight>
              </a:rPr>
              <a:t>Lors du dernier Salon du végétal, du 13 au 15 septembre à Angers (49), le </a:t>
            </a:r>
            <a:r>
              <a:rPr lang="fr" sz="1850" b="1" dirty="0">
                <a:solidFill>
                  <a:srgbClr val="222222"/>
                </a:solidFill>
                <a:highlight>
                  <a:srgbClr val="FFFFFF"/>
                </a:highlight>
              </a:rPr>
              <a:t>concours Innovert 2022 </a:t>
            </a:r>
            <a:r>
              <a:rPr lang="fr" sz="1850" dirty="0">
                <a:solidFill>
                  <a:srgbClr val="222222"/>
                </a:solidFill>
                <a:highlight>
                  <a:srgbClr val="FFFFFF"/>
                </a:highlight>
              </a:rPr>
              <a:t>a récompensé Growcoon, de l’entreprise Klasmann-Deilmann, à Bourgoin-Jallieu (38), dans la catégorie « Produits, services pour la commercialisation et/ou l’usage des végétaux »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eb0705c7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eb0705c7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Marine</a:t>
            </a:r>
          </a:p>
          <a:p>
            <a:pPr marL="158750" indent="0" algn="l" fontAlgn="base">
              <a:buFont typeface="Arial" panose="020B0604020202020204" pitchFamily="34" charset="0"/>
              <a:buNone/>
            </a:pPr>
            <a:endParaRPr lang="fr-FR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fr-FR" b="0" i="0" dirty="0">
              <a:solidFill>
                <a:srgbClr val="774E39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fr-FR" b="0" i="0" dirty="0">
              <a:solidFill>
                <a:srgbClr val="774E39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endParaRPr lang="fr-FR" b="0" i="0" dirty="0">
              <a:solidFill>
                <a:srgbClr val="222222"/>
              </a:solidFill>
              <a:effectLst/>
              <a:latin typeface="inheri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eddeb49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5eddeb49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6d07e0e6a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6d07e0e6a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Marine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b9c630d6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b9c630d6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Guerre : Gaz = </a:t>
            </a:r>
            <a:r>
              <a:rPr lang="en-US" err="1"/>
              <a:t>élément</a:t>
            </a:r>
            <a:r>
              <a:rPr lang="en-US"/>
              <a:t> clef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4b9c630d6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4b9c630d6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Marine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783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6d07e0e6a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6d07e0e6a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Titouan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6d07e0e6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6d07e0e6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Titouan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6d07e0e6a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6d07e0e6a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Titouan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6d07e0e6a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6d07e0e6a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Titouan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a862db99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a862db99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Titouan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1" cy="515470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5488800" cy="34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4400"/>
              <a:buNone/>
              <a:defRPr sz="4400">
                <a:solidFill>
                  <a:srgbClr val="0B539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0" y="2864600"/>
            <a:ext cx="4071300" cy="15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400"/>
              <a:buNone/>
              <a:defRPr sz="2400" b="1">
                <a:solidFill>
                  <a:srgbClr val="66666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743001"/>
            <a:ext cx="8520600" cy="20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Source Sans Pro"/>
              <a:buNone/>
              <a:defRPr sz="12000"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845182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80700" y="2651100"/>
            <a:ext cx="8982600" cy="2411700"/>
          </a:xfrm>
          <a:prstGeom prst="rect">
            <a:avLst/>
          </a:prstGeom>
          <a:solidFill>
            <a:srgbClr val="5288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85875" y="1714500"/>
            <a:ext cx="8183700" cy="7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03375" y="4688750"/>
            <a:ext cx="393600" cy="45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buNone/>
              <a:defRPr sz="1400">
                <a:solidFill>
                  <a:schemeClr val="lt1"/>
                </a:solidFill>
              </a:defRPr>
            </a:lvl2pPr>
            <a:lvl3pPr lvl="2" algn="ctr" rtl="0"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buNone/>
              <a:defRPr sz="1400"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636800" y="80700"/>
            <a:ext cx="4426500" cy="4982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81700"/>
            <a:ext cx="4045200" cy="15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lu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erdana"/>
              <a:buNone/>
              <a:defRPr sz="3000" b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Verdana"/>
              <a:buChar char="●"/>
              <a:defRPr sz="1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○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■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●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○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■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●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○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Verdana"/>
              <a:buChar char="■"/>
              <a:defRPr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hyperlink" Target="https://www.reussir.fr/fruits-legumes/demarches-environnementales-peu-de-retours-sur-les-ventes-en-magasin-selon-le-ctifl" TargetMode="Externa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www.reussir.fr/fruits-legumes/les-paillages-plastiques-biodegradables-fonctionnent-tres-bien-en-salade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12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hyperlink" Target="https://www.lienhorticole.fr/actualites/engrais-et-fertilisants-etat-des-lieux-du-marche-et-perspectives-amoyen-terme-1,3,2946109453.html" TargetMode="Externa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lienhorticole.fr/article/le-marche-des-substrats-particulierement-tendu-1,3,2753718046.html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hyperlink" Target="https://www.ctifl.fr/le-covid-19-en-magasin-ou-en-est-on-detail-fruits-et-legumes-387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hyperlink" Target="https://www.ctifl.fr/le-covid-19-en-magasin-ou-en-est-on-detail-fruits-et-legumes-387" TargetMode="Externa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png"/><Relationship Id="rId5" Type="http://schemas.openxmlformats.org/officeDocument/2006/relationships/hyperlink" Target="https://www.reussir.fr/fruits-legumes/logistique-eleclerc-renforce-son-partenariat-avec-euro-pool-system" TargetMode="Externa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ifema.es/en/fruit-attraction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20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png"/><Relationship Id="rId5" Type="http://schemas.openxmlformats.org/officeDocument/2006/relationships/hyperlink" Target="https://www.reussir.fr/fruits-legumes/flambee-du-prix-l-energie-il-faut-dynamiser-les-ventes-de-tomates-francaises-toute-la-saison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969800"/>
          </a:xfrm>
          <a:prstGeom prst="rect">
            <a:avLst/>
          </a:prstGeom>
          <a:solidFill>
            <a:srgbClr val="F1C232">
              <a:alpha val="71260"/>
            </a:srgbClr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chemeClr val="lt1"/>
                </a:solidFill>
                <a:latin typeface="Trebuchet MS" panose="020B0603020202020204" pitchFamily="34" charset="0"/>
              </a:rPr>
              <a:t>HORTI’PRESS…</a:t>
            </a:r>
            <a:endParaRPr dirty="0">
              <a:solidFill>
                <a:schemeClr val="lt1"/>
              </a:solidFill>
              <a:latin typeface="Trebuchet MS" panose="020B0603020202020204" pitchFamily="34" charset="0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300" dirty="0">
                <a:solidFill>
                  <a:schemeClr val="lt1"/>
                </a:solidFill>
                <a:latin typeface="Trebuchet MS" panose="020B0603020202020204" pitchFamily="34" charset="0"/>
              </a:rPr>
              <a:t>la revue de presse horticole</a:t>
            </a:r>
            <a:endParaRPr sz="3300" dirty="0">
              <a:solidFill>
                <a:schemeClr val="lt1"/>
              </a:solidFill>
              <a:latin typeface="Trebuchet MS" panose="020B0603020202020204" pitchFamily="34" charset="0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3300" dirty="0">
              <a:solidFill>
                <a:schemeClr val="lt1"/>
              </a:solidFill>
              <a:latin typeface="Trebuchet MS" panose="020B0603020202020204" pitchFamily="34" charset="0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lt1"/>
                </a:solidFill>
                <a:latin typeface="Trebuchet MS" panose="020B0603020202020204" pitchFamily="34" charset="0"/>
              </a:rPr>
              <a:t>par les étudiants I2PH et FHI</a:t>
            </a:r>
            <a:endParaRPr sz="2400" dirty="0">
              <a:solidFill>
                <a:schemeClr val="lt1"/>
              </a:solidFill>
              <a:latin typeface="Trebuchet MS" panose="020B0603020202020204" pitchFamily="34" charset="0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531" y="2108571"/>
            <a:ext cx="1865701" cy="6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>
            <a:spLocks noGrp="1"/>
          </p:cNvSpPr>
          <p:nvPr>
            <p:ph type="subTitle" idx="1"/>
          </p:nvPr>
        </p:nvSpPr>
        <p:spPr>
          <a:xfrm>
            <a:off x="256494" y="4054205"/>
            <a:ext cx="39159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err="1">
                <a:solidFill>
                  <a:schemeClr val="bg2"/>
                </a:solidFill>
                <a:latin typeface="Trebuchet MS" panose="020B0603020202020204" pitchFamily="34" charset="0"/>
              </a:rPr>
              <a:t>Jérômine</a:t>
            </a:r>
            <a:r>
              <a:rPr lang="fr" sz="1600">
                <a:solidFill>
                  <a:schemeClr val="bg2"/>
                </a:solidFill>
                <a:latin typeface="Trebuchet MS" panose="020B0603020202020204" pitchFamily="34" charset="0"/>
              </a:rPr>
              <a:t> Grandjean</a:t>
            </a:r>
            <a:endParaRPr lang="fr-FR" sz="160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bg2"/>
                </a:solidFill>
                <a:latin typeface="Trebuchet MS" panose="020B0603020202020204" pitchFamily="34" charset="0"/>
              </a:rPr>
              <a:t>Marine </a:t>
            </a:r>
            <a:r>
              <a:rPr lang="fr" sz="1600" err="1">
                <a:solidFill>
                  <a:schemeClr val="bg2"/>
                </a:solidFill>
                <a:latin typeface="Trebuchet MS" panose="020B0603020202020204" pitchFamily="34" charset="0"/>
              </a:rPr>
              <a:t>Tirilly</a:t>
            </a:r>
            <a:endParaRPr sz="160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bg2"/>
                </a:solidFill>
                <a:latin typeface="Trebuchet MS" panose="020B0603020202020204" pitchFamily="34" charset="0"/>
              </a:rPr>
              <a:t>Titouan </a:t>
            </a:r>
            <a:r>
              <a:rPr lang="fr" sz="1600" err="1">
                <a:solidFill>
                  <a:schemeClr val="bg2"/>
                </a:solidFill>
                <a:latin typeface="Trebuchet MS" panose="020B0603020202020204" pitchFamily="34" charset="0"/>
              </a:rPr>
              <a:t>Thézé</a:t>
            </a:r>
            <a:endParaRPr sz="1600" err="1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5784563" y="1971132"/>
            <a:ext cx="3152268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 b="1" dirty="0">
                <a:solidFill>
                  <a:schemeClr val="bg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25 Octobre 2022</a:t>
            </a:r>
            <a:endParaRPr lang="fr-FR" sz="2300" b="1" dirty="0">
              <a:solidFill>
                <a:schemeClr val="bg2"/>
              </a:solidFill>
              <a:latin typeface="Trebuchet MS" panose="020B0603020202020204" pitchFamily="34" charset="0"/>
              <a:ea typeface="Verdana"/>
              <a:cs typeface="Verdana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54198" y="4051357"/>
            <a:ext cx="2668800" cy="100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7CE3A9BE-E006-3DBB-009F-A0321D6D7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30570" t="-108203" r="-230570" b="-108203"/>
          <a:stretch>
            <a:fillRect/>
          </a:stretch>
        </p:blipFill>
        <p:spPr>
          <a:xfrm>
            <a:off x="6860763" y="38576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72"/>
    </mc:Choice>
    <mc:Fallback>
      <p:transition spd="slow" advTm="55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Organisation et acteurs des filières</a:t>
            </a:r>
            <a:endParaRPr>
              <a:highlight>
                <a:schemeClr val="accent6"/>
              </a:highlight>
              <a:latin typeface="Trebuchet MS" panose="020B0603020202020204" pitchFamily="34" charset="0"/>
              <a:sym typeface="Verdana"/>
            </a:endParaRPr>
          </a:p>
        </p:txBody>
      </p:sp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0" y="572700"/>
            <a:ext cx="8655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2000" b="0">
                <a:latin typeface="Trebuchet MS" panose="020B0603020202020204" pitchFamily="34" charset="0"/>
              </a:rPr>
              <a:t>→ Démarches environnementales : un bilan en demi-teinte</a:t>
            </a:r>
            <a:endParaRPr sz="2000" b="0">
              <a:latin typeface="Trebuchet MS" panose="020B0603020202020204" pitchFamily="34" charset="0"/>
            </a:endParaRPr>
          </a:p>
        </p:txBody>
      </p:sp>
      <p:sp>
        <p:nvSpPr>
          <p:cNvPr id="181" name="Google Shape;181;p21"/>
          <p:cNvSpPr txBox="1"/>
          <p:nvPr/>
        </p:nvSpPr>
        <p:spPr>
          <a:xfrm>
            <a:off x="4935200" y="1128450"/>
            <a:ext cx="4287000" cy="261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Réussir, le 06 octobre 2022</a:t>
            </a:r>
            <a:endParaRPr sz="16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Une perte du consommateur vis-à-vis des démarches environnementales, la bio mise à part (taux de notoriétés variables)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HVE, un label simple à mettre en oeuvre et facilement valorisable en restauration collective.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5 secondes pour choisir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134988" y="4482625"/>
            <a:ext cx="47652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u="sng">
                <a:solidFill>
                  <a:schemeClr val="hlink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Démarches environnementales : peu de retours sur les ventes en magasin, selon le CTIFL | Réussir fruits &amp; légumes | FLD (reussir.fr)</a:t>
            </a:r>
            <a:endParaRPr lang="fr-FR" sz="1000">
              <a:solidFill>
                <a:schemeClr val="hlink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038" y="1128450"/>
            <a:ext cx="4765124" cy="32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05648" y="1"/>
            <a:ext cx="57267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1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10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9B52BE-0829-66DE-5B01-1FFE6A166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68"/>
    </mc:Choice>
    <mc:Fallback>
      <p:transition spd="slow" advTm="7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68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  <a:sym typeface="Verdana"/>
              </a:rPr>
              <a:t>Innovation technologique / produit</a:t>
            </a:r>
            <a:endParaRPr>
              <a:highlight>
                <a:schemeClr val="accent6"/>
              </a:highlight>
              <a:latin typeface="Trebuchet MS" panose="020B0603020202020204" pitchFamily="34" charset="0"/>
              <a:sym typeface="Verdana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575" y="1098900"/>
            <a:ext cx="4623576" cy="31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 txBox="1">
            <a:spLocks noGrp="1"/>
          </p:cNvSpPr>
          <p:nvPr>
            <p:ph type="title"/>
          </p:nvPr>
        </p:nvSpPr>
        <p:spPr>
          <a:xfrm>
            <a:off x="4880" y="618420"/>
            <a:ext cx="85206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2018" b="0">
                <a:latin typeface="Trebuchet MS" panose="020B0603020202020204" pitchFamily="34" charset="0"/>
              </a:rPr>
              <a:t>→ Un point sur les paillages plastiques biodégradables</a:t>
            </a:r>
            <a:endParaRPr sz="2018" b="0">
              <a:latin typeface="Trebuchet MS" panose="020B0603020202020204" pitchFamily="34" charset="0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4792150" y="1098900"/>
            <a:ext cx="4351800" cy="36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Réussir, le 06 octobre 2022</a:t>
            </a:r>
            <a:endParaRPr sz="16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Recours important au paillage plastique biodégradable en Bretagne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>
              <a:buSzPts val="1400"/>
              <a:buFont typeface="Verdana"/>
              <a:buChar char="●"/>
            </a:pPr>
            <a:r>
              <a:rPr lang="fr-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</a:t>
            </a: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e nombreux avantages :gestion de l’enherbement, </a:t>
            </a:r>
          </a:p>
          <a:p>
            <a:pPr marL="457200" lvl="0" indent="-317500"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 </a:t>
            </a:r>
            <a:r>
              <a:rPr lang="fr" b="1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enfouissement </a:t>
            </a: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possible, </a:t>
            </a:r>
            <a:r>
              <a:rPr lang="fr" b="1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sol réchauffé</a:t>
            </a:r>
            <a:r>
              <a:rPr lang="fr-FR" b="1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 </a:t>
            </a:r>
            <a:r>
              <a:rPr lang="fr-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(précocité), limitation de certains agents </a:t>
            </a:r>
            <a:r>
              <a:rPr lang="fr-FR" b="1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pathogènes</a:t>
            </a:r>
            <a:r>
              <a:rPr lang="fr-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. Un intérêt en été pour limiter les pertes en eau.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Des limites : sclérotinia et accumulation de particules plastiques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Alternatives : paillage au chanvre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76488" y="4326250"/>
            <a:ext cx="462360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u="sng">
                <a:solidFill>
                  <a:schemeClr val="hlink"/>
                </a:solidFill>
                <a:latin typeface="Trebuchet MS" panose="020B06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« Les paillages plastiques biodégradables fonctionnent très bien en culture de salade » | Réussir fruits &amp; légumes | FLD (reussir.fr)</a:t>
            </a:r>
            <a:endParaRPr lang="fr-FR" sz="1000">
              <a:solidFill>
                <a:schemeClr val="hlink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95" name="Google Shape;195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21081" y="7694"/>
            <a:ext cx="557295" cy="55729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11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ED52C1-2FDC-9760-8AB5-8DC648442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34"/>
    </mc:Choice>
    <mc:Fallback>
      <p:transition spd="slow" advTm="124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23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     Le point sur … les pots en plastique</a:t>
            </a:r>
            <a:endParaRPr>
              <a:highlight>
                <a:schemeClr val="accent6"/>
              </a:highlight>
              <a:latin typeface="Trebuchet MS" panose="020B0603020202020204" pitchFamily="34" charset="0"/>
            </a:endParaRPr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75" y="39413"/>
            <a:ext cx="544575" cy="5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22375" y="2918625"/>
            <a:ext cx="2039025" cy="48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4"/>
          <p:cNvSpPr txBox="1"/>
          <p:nvPr/>
        </p:nvSpPr>
        <p:spPr>
          <a:xfrm>
            <a:off x="4640000" y="3330050"/>
            <a:ext cx="4602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Etat des lieux (volumes, gestion, répartition, matériaux)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Recherche et promotion alternatives 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Système national de collecte  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3 axes : réduire (pots), réduire (plastique, communiquer 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Définition d’emballage</a:t>
            </a:r>
            <a:endParaRPr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18" name="Google Shape;218;p24"/>
          <p:cNvSpPr txBox="1"/>
          <p:nvPr/>
        </p:nvSpPr>
        <p:spPr>
          <a:xfrm>
            <a:off x="25" y="623557"/>
            <a:ext cx="4602600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sz="2000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sym typeface="Verdana"/>
              </a:rPr>
              <a:t>→ L</a:t>
            </a:r>
            <a:r>
              <a:rPr lang="fr" sz="2000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sym typeface="Verdana"/>
              </a:rPr>
              <a:t>a problématique plastique</a:t>
            </a:r>
            <a:endParaRPr lang="fr-FR" sz="2000" dirty="0">
              <a:solidFill>
                <a:schemeClr val="dk2"/>
              </a:solidFill>
              <a:latin typeface="Trebuchet MS" panose="020B0603020202020204" pitchFamily="34" charset="0"/>
              <a:ea typeface="Verdana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fr" sz="2000" dirty="0">
              <a:solidFill>
                <a:schemeClr val="dk2"/>
              </a:solidFill>
              <a:latin typeface="Trebuchet MS" panose="020B0603020202020204" pitchFamily="34" charset="0"/>
              <a:ea typeface="Verdana"/>
            </a:endParaRPr>
          </a:p>
          <a:p>
            <a:endParaRPr lang="fr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indent="-317500"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Consommation pétrole 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Augmentation des coûts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Plus de prise en charge par la Chine</a:t>
            </a:r>
            <a:endParaRPr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Gestion de la fin de vie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Demande sociétale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Durcissement de la législation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7">
            <a:alphaModFix/>
          </a:blip>
          <a:srcRect l="43561" t="10440" r="10287" b="11816"/>
          <a:stretch/>
        </p:blipFill>
        <p:spPr>
          <a:xfrm>
            <a:off x="7065100" y="871450"/>
            <a:ext cx="1898626" cy="1799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8">
            <a:alphaModFix/>
          </a:blip>
          <a:srcRect l="1331" t="16910" r="53847" b="5341"/>
          <a:stretch/>
        </p:blipFill>
        <p:spPr>
          <a:xfrm>
            <a:off x="207125" y="2877838"/>
            <a:ext cx="2039026" cy="198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 rotWithShape="1">
          <a:blip r:embed="rId9">
            <a:alphaModFix/>
          </a:blip>
          <a:srcRect t="46024" r="75559"/>
          <a:stretch/>
        </p:blipFill>
        <p:spPr>
          <a:xfrm>
            <a:off x="5971975" y="1400719"/>
            <a:ext cx="996350" cy="12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96138" y="1897325"/>
            <a:ext cx="1182301" cy="77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 rotWithShape="1">
          <a:blip r:embed="rId11">
            <a:alphaModFix/>
          </a:blip>
          <a:srcRect t="26618" b="16973"/>
          <a:stretch/>
        </p:blipFill>
        <p:spPr>
          <a:xfrm>
            <a:off x="2424725" y="3157141"/>
            <a:ext cx="2039025" cy="172835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4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12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7807C2-96C9-A5FF-B29A-47FA67CD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836"/>
    </mc:Choice>
    <mc:Fallback>
      <p:transition spd="slow" advTm="19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168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     </a:t>
            </a:r>
            <a:r>
              <a:rPr lang="fr" dirty="0">
                <a:highlight>
                  <a:schemeClr val="accent6"/>
                </a:highlight>
                <a:latin typeface="Trebuchet MS" panose="020B0603020202020204" pitchFamily="34" charset="0"/>
              </a:rPr>
              <a:t>Le point sur … les pots en plastique</a:t>
            </a:r>
            <a:endParaRPr lang="fr-FR">
              <a:highlight>
                <a:srgbClr val="FFD600"/>
              </a:highlight>
              <a:latin typeface="Trebuchet MS" panose="020B0603020202020204" pitchFamily="34" charset="0"/>
            </a:endParaRPr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1"/>
          </p:nvPr>
        </p:nvSpPr>
        <p:spPr>
          <a:xfrm>
            <a:off x="311700" y="9439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2"/>
              </a:solidFill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latin typeface="Trebuchet MS" panose="020B0603020202020204" pitchFamily="34" charset="0"/>
            </a:endParaRPr>
          </a:p>
        </p:txBody>
      </p:sp>
      <p:pic>
        <p:nvPicPr>
          <p:cNvPr id="203" name="Google Shape;203;p23"/>
          <p:cNvPicPr preferRelativeResize="0"/>
          <p:nvPr/>
        </p:nvPicPr>
        <p:blipFill rotWithShape="1">
          <a:blip r:embed="rId5">
            <a:alphaModFix/>
          </a:blip>
          <a:srcRect l="8556" t="39150" r="48530" b="11172"/>
          <a:stretch/>
        </p:blipFill>
        <p:spPr>
          <a:xfrm>
            <a:off x="4979650" y="2984113"/>
            <a:ext cx="2865173" cy="1865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4468525" y="1439675"/>
            <a:ext cx="4154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fr" sz="1500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Le lien horticole, le 4 octobre 2022</a:t>
            </a:r>
            <a:endParaRPr sz="1300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Progression sur l’écoconception </a:t>
            </a:r>
            <a:endParaRPr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Travail sur une filière de recyclage</a:t>
            </a:r>
            <a:endParaRPr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Un sujet très actuel et mobilisateur</a:t>
            </a:r>
            <a:endParaRPr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Table ronde lors du Salon du végétal</a:t>
            </a:r>
            <a:endParaRPr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311700" y="3431175"/>
            <a:ext cx="4496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Le lien horticole, le 14 octobre 2022</a:t>
            </a:r>
            <a:endParaRPr sz="13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Growcoon : pot en filet biodégradable (Klasmann-Deilmann)</a:t>
            </a:r>
            <a:endParaRPr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Lauréat du concours Innovert 2022 </a:t>
            </a:r>
            <a:endParaRPr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Verdana"/>
              <a:buChar char="●"/>
            </a:pPr>
            <a:r>
              <a:rPr lang="fr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Multiplication</a:t>
            </a:r>
            <a:endParaRPr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625" y="1641875"/>
            <a:ext cx="2954100" cy="14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3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13</a:t>
            </a:fld>
            <a:endParaRPr>
              <a:latin typeface="Trebuchet MS" panose="020B0603020202020204" pitchFamily="34" charset="0"/>
            </a:endParaRPr>
          </a:p>
        </p:txBody>
      </p:sp>
      <p:sp>
        <p:nvSpPr>
          <p:cNvPr id="209" name="Google Shape;209;p23"/>
          <p:cNvSpPr txBox="1"/>
          <p:nvPr/>
        </p:nvSpPr>
        <p:spPr>
          <a:xfrm>
            <a:off x="0" y="611075"/>
            <a:ext cx="88323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fr-FR" sz="200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→ Recyclage plastique et écoconception  (salon du végétal)</a:t>
            </a:r>
          </a:p>
        </p:txBody>
      </p:sp>
      <p:pic>
        <p:nvPicPr>
          <p:cNvPr id="2" name="Google Shape;215;p24">
            <a:extLst>
              <a:ext uri="{FF2B5EF4-FFF2-40B4-BE49-F238E27FC236}">
                <a16:creationId xmlns:a16="http://schemas.microsoft.com/office/drawing/2014/main" id="{28D55B7F-62BD-0CFE-88BC-AF4A81F537E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275" y="39413"/>
            <a:ext cx="544575" cy="5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C2ED12-3C8C-5EDA-3553-A52D8048ED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42"/>
    </mc:Choice>
    <mc:Fallback>
      <p:transition spd="slow" advTm="5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82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Agenda</a:t>
            </a:r>
            <a:endParaRPr>
              <a:highlight>
                <a:schemeClr val="accent6"/>
              </a:highlight>
              <a:latin typeface="Trebuchet MS" panose="020B0603020202020204" pitchFamily="34" charset="0"/>
            </a:endParaRPr>
          </a:p>
        </p:txBody>
      </p:sp>
      <p:grpSp>
        <p:nvGrpSpPr>
          <p:cNvPr id="230" name="Google Shape;230;p25"/>
          <p:cNvGrpSpPr/>
          <p:nvPr/>
        </p:nvGrpSpPr>
        <p:grpSpPr>
          <a:xfrm>
            <a:off x="5412946" y="955406"/>
            <a:ext cx="581244" cy="712060"/>
            <a:chOff x="4318975" y="1083450"/>
            <a:chExt cx="529800" cy="591305"/>
          </a:xfrm>
        </p:grpSpPr>
        <p:sp>
          <p:nvSpPr>
            <p:cNvPr id="231" name="Google Shape;231;p25"/>
            <p:cNvSpPr/>
            <p:nvPr/>
          </p:nvSpPr>
          <p:spPr>
            <a:xfrm>
              <a:off x="4517129" y="1083455"/>
              <a:ext cx="133500" cy="5913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chemeClr val="dk2"/>
                </a:highlight>
                <a:latin typeface="Trebuchet MS" panose="020B0603020202020204" pitchFamily="34" charset="0"/>
              </a:endParaRPr>
            </a:p>
          </p:txBody>
        </p:sp>
        <p:cxnSp>
          <p:nvCxnSpPr>
            <p:cNvPr id="232" name="Google Shape;232;p25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3" name="Google Shape;233;p25"/>
          <p:cNvSpPr txBox="1"/>
          <p:nvPr/>
        </p:nvSpPr>
        <p:spPr>
          <a:xfrm>
            <a:off x="6037450" y="793129"/>
            <a:ext cx="29931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Colloque de l’AFAIA - Paris</a:t>
            </a:r>
            <a:endParaRPr sz="1200"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34" name="Google Shape;234;p25"/>
          <p:cNvSpPr txBox="1"/>
          <p:nvPr/>
        </p:nvSpPr>
        <p:spPr>
          <a:xfrm>
            <a:off x="3630409" y="795688"/>
            <a:ext cx="1775400" cy="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15 novembre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235" name="Google Shape;235;p25"/>
          <p:cNvGrpSpPr/>
          <p:nvPr/>
        </p:nvGrpSpPr>
        <p:grpSpPr>
          <a:xfrm>
            <a:off x="5412960" y="1621398"/>
            <a:ext cx="581244" cy="656406"/>
            <a:chOff x="4318975" y="1083450"/>
            <a:chExt cx="529800" cy="591250"/>
          </a:xfrm>
        </p:grpSpPr>
        <p:sp>
          <p:nvSpPr>
            <p:cNvPr id="236" name="Google Shape;236;p25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 panose="020B0603020202020204" pitchFamily="34" charset="0"/>
              </a:endParaRPr>
            </a:p>
          </p:txBody>
        </p:sp>
        <p:cxnSp>
          <p:nvCxnSpPr>
            <p:cNvPr id="237" name="Google Shape;237;p25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38" name="Google Shape;238;p25"/>
          <p:cNvSpPr txBox="1"/>
          <p:nvPr/>
        </p:nvSpPr>
        <p:spPr>
          <a:xfrm>
            <a:off x="6037450" y="1407865"/>
            <a:ext cx="2993100" cy="34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Interpoma à Bolzano , Italie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3719300" y="1407865"/>
            <a:ext cx="16932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19  novembre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240" name="Google Shape;240;p25"/>
          <p:cNvGrpSpPr/>
          <p:nvPr/>
        </p:nvGrpSpPr>
        <p:grpSpPr>
          <a:xfrm>
            <a:off x="5412946" y="2177971"/>
            <a:ext cx="581244" cy="656406"/>
            <a:chOff x="4318975" y="1083450"/>
            <a:chExt cx="529800" cy="591250"/>
          </a:xfrm>
        </p:grpSpPr>
        <p:sp>
          <p:nvSpPr>
            <p:cNvPr id="241" name="Google Shape;241;p25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Trebuchet MS" panose="020B0603020202020204" pitchFamily="34" charset="0"/>
              </a:endParaRPr>
            </a:p>
          </p:txBody>
        </p:sp>
        <p:cxnSp>
          <p:nvCxnSpPr>
            <p:cNvPr id="242" name="Google Shape;242;p25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3" name="Google Shape;243;p25"/>
          <p:cNvSpPr txBox="1"/>
          <p:nvPr/>
        </p:nvSpPr>
        <p:spPr>
          <a:xfrm>
            <a:off x="6037451" y="1985022"/>
            <a:ext cx="29931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Colloque PPAM de l’Iteipmai</a:t>
            </a:r>
            <a:endParaRPr sz="1200"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p25"/>
          <p:cNvSpPr txBox="1"/>
          <p:nvPr/>
        </p:nvSpPr>
        <p:spPr>
          <a:xfrm>
            <a:off x="3719317" y="1964438"/>
            <a:ext cx="16932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22  novembre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245" name="Google Shape;245;p25"/>
          <p:cNvGrpSpPr/>
          <p:nvPr/>
        </p:nvGrpSpPr>
        <p:grpSpPr>
          <a:xfrm>
            <a:off x="5412946" y="2766592"/>
            <a:ext cx="581244" cy="656406"/>
            <a:chOff x="4318975" y="1083450"/>
            <a:chExt cx="529800" cy="591250"/>
          </a:xfrm>
        </p:grpSpPr>
        <p:sp>
          <p:nvSpPr>
            <p:cNvPr id="246" name="Google Shape;246;p25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 panose="020B0603020202020204" pitchFamily="34" charset="0"/>
              </a:endParaRPr>
            </a:p>
          </p:txBody>
        </p:sp>
        <p:cxnSp>
          <p:nvCxnSpPr>
            <p:cNvPr id="247" name="Google Shape;247;p25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48" name="Google Shape;248;p25"/>
          <p:cNvSpPr txBox="1"/>
          <p:nvPr/>
        </p:nvSpPr>
        <p:spPr>
          <a:xfrm>
            <a:off x="6037451" y="2502206"/>
            <a:ext cx="29931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ExpoSE à Karlsruh, Allemagne</a:t>
            </a:r>
            <a:endParaRPr sz="1200"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&amp; Journée DECIlég à Paris</a:t>
            </a:r>
            <a:endParaRPr sz="1200"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chemeClr val="lt1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49" name="Google Shape;249;p25"/>
          <p:cNvSpPr txBox="1"/>
          <p:nvPr/>
        </p:nvSpPr>
        <p:spPr>
          <a:xfrm>
            <a:off x="3539450" y="2553045"/>
            <a:ext cx="18735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24  novembre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grpSp>
        <p:nvGrpSpPr>
          <p:cNvPr id="250" name="Google Shape;250;p25"/>
          <p:cNvGrpSpPr/>
          <p:nvPr/>
        </p:nvGrpSpPr>
        <p:grpSpPr>
          <a:xfrm>
            <a:off x="5412946" y="3396094"/>
            <a:ext cx="581244" cy="656406"/>
            <a:chOff x="4318975" y="1083450"/>
            <a:chExt cx="529800" cy="591250"/>
          </a:xfrm>
        </p:grpSpPr>
        <p:sp>
          <p:nvSpPr>
            <p:cNvPr id="251" name="Google Shape;251;p25"/>
            <p:cNvSpPr/>
            <p:nvPr/>
          </p:nvSpPr>
          <p:spPr>
            <a:xfrm>
              <a:off x="4517125" y="1086100"/>
              <a:ext cx="133500" cy="5886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rebuchet MS" panose="020B0603020202020204" pitchFamily="34" charset="0"/>
              </a:endParaRPr>
            </a:p>
          </p:txBody>
        </p:sp>
        <p:cxnSp>
          <p:nvCxnSpPr>
            <p:cNvPr id="252" name="Google Shape;252;p25"/>
            <p:cNvCxnSpPr/>
            <p:nvPr/>
          </p:nvCxnSpPr>
          <p:spPr>
            <a:xfrm rot="10800000">
              <a:off x="4318975" y="1083450"/>
              <a:ext cx="5298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3" name="Google Shape;253;p25"/>
          <p:cNvSpPr txBox="1"/>
          <p:nvPr/>
        </p:nvSpPr>
        <p:spPr>
          <a:xfrm>
            <a:off x="6037460" y="3253136"/>
            <a:ext cx="29931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VINITECH SIFEL à Bordeaux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Colloque PNPP</a:t>
            </a:r>
            <a:endParaRPr sz="10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Rencontre technique Légume bio CTIFL</a:t>
            </a:r>
            <a:r>
              <a:rPr lang="fr" sz="1000" b="1">
                <a:solidFill>
                  <a:schemeClr val="lt1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L</a:t>
            </a:r>
            <a:endParaRPr sz="1000" b="1">
              <a:solidFill>
                <a:schemeClr val="lt1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54" name="Google Shape;254;p25"/>
          <p:cNvSpPr txBox="1"/>
          <p:nvPr/>
        </p:nvSpPr>
        <p:spPr>
          <a:xfrm>
            <a:off x="3539450" y="3182546"/>
            <a:ext cx="1873500" cy="2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29  novembre</a:t>
            </a:r>
            <a:endParaRPr sz="12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60" name="Google Shape;260;p25"/>
          <p:cNvSpPr/>
          <p:nvPr/>
        </p:nvSpPr>
        <p:spPr>
          <a:xfrm rot="10800000">
            <a:off x="5525975" y="4051388"/>
            <a:ext cx="355200" cy="306900"/>
          </a:xfrm>
          <a:prstGeom prst="triangle">
            <a:avLst>
              <a:gd name="adj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 panose="020B0603020202020204" pitchFamily="34" charset="0"/>
            </a:endParaRPr>
          </a:p>
        </p:txBody>
      </p:sp>
      <p:pic>
        <p:nvPicPr>
          <p:cNvPr id="261" name="Google Shape;2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7475" y="12"/>
            <a:ext cx="534975" cy="5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5"/>
          <p:cNvPicPr preferRelativeResize="0"/>
          <p:nvPr/>
        </p:nvPicPr>
        <p:blipFill rotWithShape="1">
          <a:blip r:embed="rId6">
            <a:alphaModFix amt="70000"/>
          </a:blip>
          <a:srcRect l="12316" r="25606"/>
          <a:stretch/>
        </p:blipFill>
        <p:spPr>
          <a:xfrm>
            <a:off x="0" y="582000"/>
            <a:ext cx="3775224" cy="4561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14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CF2DA1-7737-6C50-72BC-F3B56ABD1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563"/>
    </mc:Choice>
    <mc:Fallback>
      <p:transition spd="slow" advTm="10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6"/>
          <p:cNvSpPr/>
          <p:nvPr/>
        </p:nvSpPr>
        <p:spPr>
          <a:xfrm>
            <a:off x="4670340" y="153835"/>
            <a:ext cx="4161960" cy="3755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title"/>
          </p:nvPr>
        </p:nvSpPr>
        <p:spPr>
          <a:xfrm>
            <a:off x="4670340" y="1657975"/>
            <a:ext cx="4161960" cy="9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ctr"/>
            <a:r>
              <a:rPr lang="fr" sz="3400">
                <a:solidFill>
                  <a:schemeClr val="lt1"/>
                </a:solidFill>
              </a:rPr>
              <a:t>Merci de votre attention ! </a:t>
            </a:r>
            <a:endParaRPr lang="fr-FR" sz="3400">
              <a:solidFill>
                <a:schemeClr val="lt1"/>
              </a:solidFill>
            </a:endParaRPr>
          </a:p>
        </p:txBody>
      </p:sp>
      <p:pic>
        <p:nvPicPr>
          <p:cNvPr id="270" name="Google Shape;2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5851" y="4292774"/>
            <a:ext cx="1796450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6"/>
          <p:cNvSpPr txBox="1"/>
          <p:nvPr/>
        </p:nvSpPr>
        <p:spPr>
          <a:xfrm>
            <a:off x="3137100" y="4292775"/>
            <a:ext cx="2869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latin typeface="Verdana"/>
                <a:ea typeface="Verdana"/>
                <a:cs typeface="Verdana"/>
                <a:sym typeface="Verdana"/>
              </a:rPr>
              <a:t>Horti’Press</a:t>
            </a:r>
            <a:endParaRPr sz="3000" b="1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72" name="Google Shape;27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4292775"/>
            <a:ext cx="1723179" cy="646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6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15</a:t>
            </a:fld>
            <a:endParaRPr/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BEFE1D7D-A829-819F-EF38-1B712C412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66" y="154008"/>
            <a:ext cx="3785711" cy="375344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65F63D4-7A0B-E789-C357-9DE0168D7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18"/>
    </mc:Choice>
    <mc:Fallback>
      <p:transition spd="slow" advTm="53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5574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dirty="0">
                <a:solidFill>
                  <a:schemeClr val="dk2"/>
                </a:solidFill>
                <a:highlight>
                  <a:schemeClr val="accent6"/>
                </a:highlight>
                <a:latin typeface="Trebuchet MS" panose="020B0603020202020204" pitchFamily="34" charset="0"/>
              </a:rPr>
              <a:t>Ordre du jour</a:t>
            </a:r>
            <a:endParaRPr dirty="0">
              <a:highlight>
                <a:schemeClr val="accent6"/>
              </a:highlight>
              <a:latin typeface="Trebuchet MS" panose="020B0603020202020204" pitchFamily="34" charset="0"/>
            </a:endParaRPr>
          </a:p>
        </p:txBody>
      </p:sp>
      <p:sp>
        <p:nvSpPr>
          <p:cNvPr id="69" name="Google Shape;69;p14"/>
          <p:cNvSpPr/>
          <p:nvPr/>
        </p:nvSpPr>
        <p:spPr>
          <a:xfrm flipH="1">
            <a:off x="1159466" y="2259855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0" name="Google Shape;70;p14"/>
          <p:cNvSpPr/>
          <p:nvPr/>
        </p:nvSpPr>
        <p:spPr>
          <a:xfrm rot="-5400000">
            <a:off x="2452441" y="1823674"/>
            <a:ext cx="723007" cy="1594847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1159420" y="2342779"/>
            <a:ext cx="21810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Innovation technologique</a:t>
            </a:r>
            <a:endParaRPr sz="11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383966" y="2259847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  <a:effectLst>
            <a:outerShdw blurRad="71438" dist="28575" dir="2700000" algn="bl" rotWithShape="0">
              <a:srgbClr val="000000">
                <a:alpha val="17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383966" y="2259855"/>
            <a:ext cx="775500" cy="722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600">
                <a:solidFill>
                  <a:schemeClr val="dk2"/>
                </a:solidFill>
                <a:latin typeface="Trebuchet MS" panose="020B0603020202020204" pitchFamily="34" charset="0"/>
                <a:ea typeface="Roboto Thin"/>
                <a:cs typeface="Roboto Thin"/>
                <a:sym typeface="Roboto Thin"/>
              </a:rPr>
              <a:t>03</a:t>
            </a:r>
            <a:endParaRPr sz="2600">
              <a:solidFill>
                <a:schemeClr val="dk2"/>
              </a:solidFill>
              <a:latin typeface="Trebuchet MS" panose="020B0603020202020204" pitchFamily="34" charset="0"/>
              <a:ea typeface="Roboto Thin"/>
              <a:cs typeface="Roboto Thin"/>
              <a:sym typeface="Roboto Thin"/>
            </a:endParaRPr>
          </a:p>
        </p:txBody>
      </p:sp>
      <p:sp>
        <p:nvSpPr>
          <p:cNvPr id="74" name="Google Shape;74;p14"/>
          <p:cNvSpPr/>
          <p:nvPr/>
        </p:nvSpPr>
        <p:spPr>
          <a:xfrm flipH="1">
            <a:off x="1159466" y="1549877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5" name="Google Shape;75;p14"/>
          <p:cNvSpPr/>
          <p:nvPr/>
        </p:nvSpPr>
        <p:spPr>
          <a:xfrm rot="-5400000">
            <a:off x="3068116" y="498022"/>
            <a:ext cx="723000" cy="2826202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1159427" y="1632800"/>
            <a:ext cx="31152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Actualité internationale</a:t>
            </a:r>
            <a:endParaRPr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383966" y="1549869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sp>
        <p:nvSpPr>
          <p:cNvPr id="78" name="Google Shape;78;p14"/>
          <p:cNvSpPr/>
          <p:nvPr/>
        </p:nvSpPr>
        <p:spPr>
          <a:xfrm flipH="1">
            <a:off x="1159452" y="2224104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9" name="Google Shape;79;p14"/>
          <p:cNvSpPr/>
          <p:nvPr/>
        </p:nvSpPr>
        <p:spPr>
          <a:xfrm rot="-5400000">
            <a:off x="3073001" y="1167361"/>
            <a:ext cx="723000" cy="2835951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159400" y="2307025"/>
            <a:ext cx="32196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Organisation et acteurs des filières</a:t>
            </a:r>
            <a:endParaRPr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383952" y="2224096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sp>
        <p:nvSpPr>
          <p:cNvPr id="82" name="Google Shape;82;p14"/>
          <p:cNvSpPr/>
          <p:nvPr/>
        </p:nvSpPr>
        <p:spPr>
          <a:xfrm flipH="1">
            <a:off x="1159452" y="3555294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3" name="Google Shape;83;p14"/>
          <p:cNvSpPr/>
          <p:nvPr/>
        </p:nvSpPr>
        <p:spPr>
          <a:xfrm rot="-5400000">
            <a:off x="3072993" y="2498551"/>
            <a:ext cx="723000" cy="2835951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1159398" y="3638225"/>
            <a:ext cx="31152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Le point sur… les pots en plastique</a:t>
            </a:r>
            <a:endParaRPr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383952" y="3555286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sp>
        <p:nvSpPr>
          <p:cNvPr id="86" name="Google Shape;86;p14"/>
          <p:cNvSpPr/>
          <p:nvPr/>
        </p:nvSpPr>
        <p:spPr>
          <a:xfrm flipH="1">
            <a:off x="1159466" y="4212229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7" name="Google Shape;87;p14"/>
          <p:cNvSpPr/>
          <p:nvPr/>
        </p:nvSpPr>
        <p:spPr>
          <a:xfrm rot="-5400000">
            <a:off x="3072990" y="3155500"/>
            <a:ext cx="723000" cy="2835951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159427" y="4295150"/>
            <a:ext cx="31152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Agenda</a:t>
            </a:r>
            <a:endParaRPr sz="1500"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383966" y="4212221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sp>
        <p:nvSpPr>
          <p:cNvPr id="90" name="Google Shape;90;p14"/>
          <p:cNvSpPr/>
          <p:nvPr/>
        </p:nvSpPr>
        <p:spPr>
          <a:xfrm flipH="1">
            <a:off x="1159452" y="2899006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1" name="Google Shape;91;p14"/>
          <p:cNvSpPr/>
          <p:nvPr/>
        </p:nvSpPr>
        <p:spPr>
          <a:xfrm rot="-5400000">
            <a:off x="3072993" y="1842276"/>
            <a:ext cx="723000" cy="2835951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1159398" y="2981925"/>
            <a:ext cx="31152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Innovation technologique</a:t>
            </a:r>
            <a:endParaRPr b="1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383952" y="2898998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sp>
        <p:nvSpPr>
          <p:cNvPr id="94" name="Google Shape;94;p14"/>
          <p:cNvSpPr/>
          <p:nvPr/>
        </p:nvSpPr>
        <p:spPr>
          <a:xfrm flipH="1">
            <a:off x="1159466" y="844829"/>
            <a:ext cx="2072700" cy="7221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14"/>
          <p:cNvSpPr/>
          <p:nvPr/>
        </p:nvSpPr>
        <p:spPr>
          <a:xfrm rot="16200000">
            <a:off x="3072995" y="-211900"/>
            <a:ext cx="723000" cy="2835951"/>
          </a:xfrm>
          <a:prstGeom prst="flowChartOffpageConnector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1159427" y="927750"/>
            <a:ext cx="3115200" cy="557400"/>
          </a:xfrm>
          <a:prstGeom prst="rect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b="1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Conjoncture économique</a:t>
            </a:r>
            <a:endParaRPr b="1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383966" y="844821"/>
            <a:ext cx="775500" cy="7218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Trebuchet MS" panose="020B0603020202020204" pitchFamily="34" charset="0"/>
            </a:endParaRPr>
          </a:p>
        </p:txBody>
      </p:sp>
      <p:pic>
        <p:nvPicPr>
          <p:cNvPr id="98" name="Google Shape;9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562" y="901440"/>
            <a:ext cx="640232" cy="64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562" y="1642248"/>
            <a:ext cx="640232" cy="64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563" y="2322885"/>
            <a:ext cx="640232" cy="64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3031" y="3054469"/>
            <a:ext cx="557295" cy="55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562" y="3603378"/>
            <a:ext cx="640232" cy="64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1563" y="4248125"/>
            <a:ext cx="640232" cy="64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2B0E86C-9C77-DD49-92BB-D139B71CC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36"/>
    </mc:Choice>
    <mc:Fallback>
      <p:transition spd="slow" advTm="64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6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317500">
              <a:lnSpc>
                <a:spcPct val="100000"/>
              </a:lnSpc>
              <a:buClr>
                <a:srgbClr val="000000"/>
              </a:buClr>
              <a:buSzPts val="1400"/>
            </a:pPr>
            <a:r>
              <a:rPr lang="f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Augmentation prix des plastiques, bois et tourbes, engrais de synthèse (énergie), </a:t>
            </a:r>
            <a:r>
              <a:rPr lang="fr" sz="1400" dirty="0">
                <a:solidFill>
                  <a:schemeClr val="dk2"/>
                </a:solidFill>
                <a:latin typeface="Trebuchet MS" panose="020B0603020202020204" pitchFamily="34" charset="0"/>
              </a:rPr>
              <a:t>fret maritime x4</a:t>
            </a:r>
            <a:r>
              <a:rPr lang="f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. 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Contexte tendu depuis 2021 + guerre en Ukraine</a:t>
            </a:r>
            <a:endParaRPr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f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Problèmes réglementaires : notion d’élevages industriels</a:t>
            </a:r>
            <a:endParaRPr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→  Les producteurs s’adaptent déjà : différents supports de culture, revalorisation de déchets en fertilisants, biostimulants…</a:t>
            </a:r>
            <a:endParaRPr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fr" sz="1400" dirty="0">
                <a:solidFill>
                  <a:srgbClr val="000000"/>
                </a:solidFill>
                <a:latin typeface="Trebuchet MS" panose="020B0603020202020204" pitchFamily="34" charset="0"/>
              </a:rPr>
              <a:t>Colloque prévu le 15/11/22. 3 sessions par l’Afaïa</a:t>
            </a: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highlight>
                  <a:schemeClr val="accent6"/>
                </a:highlight>
                <a:latin typeface="Trebuchet MS" panose="020B0603020202020204" pitchFamily="34" charset="0"/>
              </a:rPr>
              <a:t>Conjoncture économique</a:t>
            </a:r>
            <a:endParaRPr dirty="0">
              <a:highlight>
                <a:schemeClr val="accent6"/>
              </a:highlight>
              <a:latin typeface="Trebuchet MS" panose="020B0603020202020204" pitchFamily="34" charset="0"/>
              <a:sym typeface="Verdana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572700"/>
            <a:ext cx="7781365" cy="4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20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→ Etat des lieux du marché des engrais et fertilisants</a:t>
            </a:r>
            <a:endParaRPr sz="2020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5">
            <a:alphaModFix/>
          </a:blip>
          <a:srcRect t="35637" b="30537"/>
          <a:stretch/>
        </p:blipFill>
        <p:spPr>
          <a:xfrm>
            <a:off x="726573" y="3751446"/>
            <a:ext cx="2143125" cy="7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59772" y="3379347"/>
            <a:ext cx="1703000" cy="17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0512" y="3847258"/>
            <a:ext cx="2143125" cy="120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23806" y="1385525"/>
            <a:ext cx="1282182" cy="17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3</a:t>
            </a:fld>
            <a:endParaRPr>
              <a:latin typeface="Trebuchet MS" panose="020B06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7D3F69-D5C2-9A8B-C03F-4908F906F9DC}"/>
              </a:ext>
            </a:extLst>
          </p:cNvPr>
          <p:cNvSpPr txBox="1"/>
          <p:nvPr/>
        </p:nvSpPr>
        <p:spPr>
          <a:xfrm>
            <a:off x="233297" y="4480404"/>
            <a:ext cx="4042775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Trebuchet MS" panose="020B0603020202020204" pitchFamily="34" charset="0"/>
                <a:hlinkClick r:id="rId10"/>
              </a:rPr>
              <a:t>Engrais et fertilisants : État des lieux du marché et perspectives à moyen terme (lienhorticole.fr)</a:t>
            </a:r>
            <a:endParaRPr lang="en-US" sz="1100">
              <a:latin typeface="Trebuchet MS" panose="020B0603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CF04FC5-2CCE-2800-ECC4-0615E61C3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30570" t="-108203" r="-230570" b="-108203"/>
          <a:stretch>
            <a:fillRect/>
          </a:stretch>
        </p:blipFill>
        <p:spPr>
          <a:xfrm>
            <a:off x="6860763" y="3857625"/>
            <a:ext cx="2280474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329"/>
    </mc:Choice>
    <mc:Fallback>
      <p:transition spd="slow" advTm="1023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029AE-3869-426C-5032-1812EE6E6E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800" b="0" i="0" dirty="0">
                <a:solidFill>
                  <a:srgbClr val="FFFFFF"/>
                </a:solidFill>
                <a:effectLst/>
                <a:latin typeface="Trebuchet MS" panose="020B0603020202020204" pitchFamily="34" charset="0"/>
              </a:rPr>
              <a:t>commercialisation</a:t>
            </a:r>
            <a:endParaRPr lang="fr-FR" dirty="0">
              <a:latin typeface="Trebuchet MS" panose="020B0603020202020204" pitchFamily="34" charset="0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highlight>
                  <a:schemeClr val="accent6"/>
                </a:highlight>
                <a:latin typeface="Trebuchet MS" panose="020B0603020202020204" pitchFamily="34" charset="0"/>
              </a:rPr>
              <a:t>Conjoncture économique</a:t>
            </a:r>
            <a:endParaRPr dirty="0">
              <a:highlight>
                <a:schemeClr val="accent6"/>
              </a:highlight>
              <a:latin typeface="Trebuchet MS" panose="020B0603020202020204" pitchFamily="34" charset="0"/>
              <a:sym typeface="Verdana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572700"/>
            <a:ext cx="7897906" cy="4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dirty="0">
                <a:solidFill>
                  <a:schemeClr val="dk2"/>
                </a:solidFill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→ Le marché des substrats particulièrement tendu</a:t>
            </a:r>
            <a:endParaRPr sz="2000" dirty="0">
              <a:solidFill>
                <a:schemeClr val="dk2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4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ACD56-266D-FEFF-4651-F974B657D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18" y="1145400"/>
            <a:ext cx="4060515" cy="30208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5297C-D8D3-D43F-5B1B-A8CAD9902DED}"/>
              </a:ext>
            </a:extLst>
          </p:cNvPr>
          <p:cNvSpPr txBox="1"/>
          <p:nvPr/>
        </p:nvSpPr>
        <p:spPr>
          <a:xfrm>
            <a:off x="4998128" y="1245119"/>
            <a:ext cx="3627697" cy="29546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600">
                <a:solidFill>
                  <a:schemeClr val="bg2"/>
                </a:solidFill>
                <a:latin typeface="Trebuchet MS" panose="020B0603020202020204" pitchFamily="34" charset="0"/>
              </a:rPr>
              <a:t>Le lien horticole, octobre 2022</a:t>
            </a:r>
          </a:p>
          <a:p>
            <a:endParaRPr lang="fr-FR" sz="1600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Hausse des prix : </a:t>
            </a:r>
            <a:r>
              <a:rPr lang="fr-FR" b="1">
                <a:solidFill>
                  <a:schemeClr val="bg2"/>
                </a:solidFill>
                <a:latin typeface="Trebuchet MS" panose="020B0603020202020204" pitchFamily="34" charset="0"/>
              </a:rPr>
              <a:t>+ 15-20 %</a:t>
            </a:r>
          </a:p>
          <a:p>
            <a:endParaRPr lang="fr-FR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Causes diverses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Problèmes et coûts de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Difficultés d’extraction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Forte demande mondiale (en croissance)</a:t>
            </a:r>
          </a:p>
          <a:p>
            <a:endParaRPr lang="fr-FR">
              <a:solidFill>
                <a:schemeClr val="bg2"/>
              </a:solidFill>
              <a:latin typeface="Trebuchet MS" panose="020B0603020202020204" pitchFamily="34" charset="0"/>
            </a:endParaRPr>
          </a:p>
          <a:p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Disponible mais + cher ! </a:t>
            </a:r>
          </a:p>
          <a:p>
            <a:r>
              <a:rPr lang="fr-FR">
                <a:solidFill>
                  <a:schemeClr val="bg2"/>
                </a:solidFill>
                <a:latin typeface="Trebuchet MS" panose="020B0603020202020204" pitchFamily="34" charset="0"/>
              </a:rPr>
              <a:t>Délais d’approvisionnement allongés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2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F0FFCF-036D-37AE-C132-0577EF67EE61}"/>
              </a:ext>
            </a:extLst>
          </p:cNvPr>
          <p:cNvSpPr txBox="1"/>
          <p:nvPr/>
        </p:nvSpPr>
        <p:spPr>
          <a:xfrm>
            <a:off x="230818" y="4464154"/>
            <a:ext cx="4064418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000" dirty="0">
                <a:latin typeface="Trebuchet MS" panose="020B0603020202020204" pitchFamily="34" charset="0"/>
                <a:hlinkClick r:id="rId7"/>
              </a:rPr>
              <a:t>Le marché des substrats particulièrement tendu (lienhorticole.fr)</a:t>
            </a:r>
            <a:endParaRPr lang="fr-FR" sz="1000">
              <a:latin typeface="Trebuchet MS" panose="020B06030202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4875011-EDED-E4CB-5FEC-A796BC16A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2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50"/>
    </mc:Choice>
    <mc:Fallback>
      <p:transition spd="slow" advTm="13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highlight>
                  <a:schemeClr val="accent6"/>
                </a:highlight>
                <a:latin typeface="Trebuchet MS" panose="020B0603020202020204" pitchFamily="34" charset="0"/>
              </a:rPr>
              <a:t>Conjoncture économique : distribution</a:t>
            </a:r>
            <a:endParaRPr dirty="0">
              <a:highlight>
                <a:schemeClr val="accent6"/>
              </a:highlight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</a:endParaRPr>
          </a:p>
        </p:txBody>
      </p:sp>
      <p:sp>
        <p:nvSpPr>
          <p:cNvPr id="122" name="Google Shape;122;p16"/>
          <p:cNvSpPr txBox="1">
            <a:spLocks noGrp="1"/>
          </p:cNvSpPr>
          <p:nvPr>
            <p:ph type="title"/>
          </p:nvPr>
        </p:nvSpPr>
        <p:spPr>
          <a:xfrm>
            <a:off x="0" y="5727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020" b="0">
                <a:latin typeface="Trebuchet MS" panose="020B0603020202020204" pitchFamily="34" charset="0"/>
              </a:rPr>
              <a:t>→ COVID-19, distribution et habitudes de consommation</a:t>
            </a:r>
            <a:endParaRPr sz="2020" b="0">
              <a:latin typeface="Trebuchet MS" panose="020B0603020202020204" pitchFamily="34" charset="0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4083450" y="1423350"/>
            <a:ext cx="49389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CTIFL, octobre 2022</a:t>
            </a:r>
            <a:endParaRPr sz="16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Pendant la crise : un bilan positif d’un point de vue économique : 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Hausse des tarifs (offre/demande)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Hausse du panier moyen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Augmentation du chiffre d’affaires, notable en drive ou en livraison à domicile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57725" y="4656375"/>
            <a:ext cx="337316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u="sng">
                <a:solidFill>
                  <a:schemeClr val="hlink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COVID-19 en magasin, où en est-on ? detail_fruits_et_legumes 387 - CTIFL</a:t>
            </a:r>
            <a:endParaRPr lang="fr-FR" sz="1000">
              <a:solidFill>
                <a:schemeClr val="hlink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25" name="Google Shape;12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7225" y="1334750"/>
            <a:ext cx="3369749" cy="332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5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0D9EAD-A76F-BF27-BD74-4E1348F9D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69"/>
    </mc:Choice>
    <mc:Fallback>
      <p:transition spd="slow" advTm="46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Conjoncture économique : distribution</a:t>
            </a:r>
            <a:endParaRPr>
              <a:highlight>
                <a:schemeClr val="accent6"/>
              </a:highlight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 panose="020B0603020202020204" pitchFamily="34" charset="0"/>
            </a:endParaRPr>
          </a:p>
        </p:txBody>
      </p:sp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0" y="5727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020" b="0">
                <a:latin typeface="Trebuchet MS" panose="020B0603020202020204" pitchFamily="34" charset="0"/>
              </a:rPr>
              <a:t>→ COVID-19, distribution et habitudes de consommation</a:t>
            </a:r>
            <a:endParaRPr sz="2020" b="0">
              <a:latin typeface="Trebuchet MS" panose="020B0603020202020204" pitchFamily="34" charset="0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03100" y="4355700"/>
            <a:ext cx="446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u="sng">
                <a:solidFill>
                  <a:schemeClr val="hlink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COVID-19 en magasin, où en est-on ? detail_fruits_et_legumes 387 - CTIFL</a:t>
            </a:r>
            <a:endParaRPr lang="fr-FR" sz="1000">
              <a:solidFill>
                <a:schemeClr val="hlink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00" y="1480150"/>
            <a:ext cx="4468899" cy="287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7"/>
          <p:cNvSpPr txBox="1"/>
          <p:nvPr/>
        </p:nvSpPr>
        <p:spPr>
          <a:xfrm>
            <a:off x="4759225" y="1544800"/>
            <a:ext cx="4286400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CTIFL, octobre 2022</a:t>
            </a:r>
            <a:endParaRPr sz="16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Augmentation des ventes de produits préemballés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Une fréquence de visite plus faible pour un panier moyen plus élevé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Un retour à la normale, mais habitudes COVID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→ Masque, gel et recours au préemballage encore de rigueur pour certains consommateurs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37" name="Google Shape;13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34677" y="-1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7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6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A7B5FBA-435A-DF4D-3F45-324E9462E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93"/>
    </mc:Choice>
    <mc:Fallback>
      <p:transition spd="slow" advTm="37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20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Conjoncture économique : accords                   commerciaux</a:t>
            </a:r>
            <a:endParaRPr>
              <a:highlight>
                <a:schemeClr val="accent6"/>
              </a:highlight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 panose="020B0603020202020204" pitchFamily="34" charset="0"/>
            </a:endParaRPr>
          </a:p>
        </p:txBody>
      </p:sp>
      <p:sp>
        <p:nvSpPr>
          <p:cNvPr id="144" name="Google Shape;144;p18"/>
          <p:cNvSpPr txBox="1">
            <a:spLocks noGrp="1"/>
          </p:cNvSpPr>
          <p:nvPr>
            <p:ph type="title"/>
          </p:nvPr>
        </p:nvSpPr>
        <p:spPr>
          <a:xfrm>
            <a:off x="0" y="92065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020" b="0">
                <a:latin typeface="Trebuchet MS" panose="020B0603020202020204" pitchFamily="34" charset="0"/>
              </a:rPr>
              <a:t>→ SCARMOR, SCAOUEST (E. Leclerc) et Euro Pool System</a:t>
            </a:r>
            <a:endParaRPr sz="2020" b="0">
              <a:latin typeface="Trebuchet MS" panose="020B0603020202020204" pitchFamily="34" charset="0"/>
            </a:endParaRPr>
          </a:p>
        </p:txBody>
      </p:sp>
      <p:sp>
        <p:nvSpPr>
          <p:cNvPr id="145" name="Google Shape;145;p18"/>
          <p:cNvSpPr txBox="1"/>
          <p:nvPr/>
        </p:nvSpPr>
        <p:spPr>
          <a:xfrm>
            <a:off x="4866175" y="1493350"/>
            <a:ext cx="3921600" cy="303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Réussir, le 13 octobre 2022</a:t>
            </a:r>
            <a:endParaRPr sz="16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Partenariat fort entre ces deux acteurs de la grande distribution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Solution : bacs plastiques réutilisables et automatisables pour F&amp;L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Avantages : 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Réduction des déchets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Diminution du temps de travail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Gain de temps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○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Gain d’espace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267175" y="4552125"/>
            <a:ext cx="447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u="sng">
                <a:solidFill>
                  <a:schemeClr val="hlink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Logistique : E.Leclerc renforce son partenariat avec Euro Pool System | Réussir fruits &amp; légumes | FLD (reussir.fr)</a:t>
            </a:r>
            <a:endParaRPr lang="fr-FR" sz="1000">
              <a:solidFill>
                <a:schemeClr val="hlink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7225" y="1476800"/>
            <a:ext cx="4473198" cy="307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08602" y="173999"/>
            <a:ext cx="572722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7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2E0D65-4C5D-9038-06FC-93487F7A08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73"/>
    </mc:Choice>
    <mc:Fallback>
      <p:transition spd="slow" advTm="6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850" y="1488275"/>
            <a:ext cx="4624650" cy="31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52400" cy="5199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Actualité internationale</a:t>
            </a:r>
            <a:endParaRPr>
              <a:highlight>
                <a:schemeClr val="accent6"/>
              </a:highlight>
              <a:latin typeface="Trebuchet MS" panose="020B0603020202020204" pitchFamily="34" charset="0"/>
              <a:sym typeface="Verdana"/>
            </a:endParaRPr>
          </a:p>
        </p:txBody>
      </p:sp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0" y="639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020" b="0" dirty="0">
                <a:latin typeface="Trebuchet MS" panose="020B0603020202020204" pitchFamily="34" charset="0"/>
              </a:rPr>
              <a:t>→ Fruit Attraction 2022</a:t>
            </a:r>
            <a:endParaRPr sz="2020" b="0" dirty="0">
              <a:latin typeface="Trebuchet MS" panose="020B0603020202020204" pitchFamily="34" charset="0"/>
            </a:endParaRPr>
          </a:p>
        </p:txBody>
      </p:sp>
      <p:sp>
        <p:nvSpPr>
          <p:cNvPr id="157" name="Google Shape;157;p19"/>
          <p:cNvSpPr txBox="1"/>
          <p:nvPr/>
        </p:nvSpPr>
        <p:spPr>
          <a:xfrm>
            <a:off x="241100" y="4750450"/>
            <a:ext cx="442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 u="sng">
                <a:solidFill>
                  <a:schemeClr val="hlink"/>
                </a:solidFill>
                <a:latin typeface="Trebuchet MS" panose="020B0603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FRUIT ATTRACTION 2022 | Fair of the fruit and vegetables sector (ifema.es)</a:t>
            </a:r>
            <a:endParaRPr lang="fr-FR" sz="1000" b="1">
              <a:solidFill>
                <a:schemeClr val="hlink"/>
              </a:solidFill>
              <a:highlight>
                <a:srgbClr val="FFFFFF"/>
              </a:highlight>
              <a:latin typeface="Trebuchet MS" panose="020B0603020202020204" pitchFamily="34" charset="0"/>
              <a:ea typeface="Verdana"/>
              <a:cs typeface="Verdana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7">
            <a:alphaModFix/>
          </a:blip>
          <a:srcRect l="6524" t="27041" b="25757"/>
          <a:stretch/>
        </p:blipFill>
        <p:spPr>
          <a:xfrm>
            <a:off x="2947570" y="3895725"/>
            <a:ext cx="1772930" cy="726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8525" y="639600"/>
            <a:ext cx="5323999" cy="52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4710925" y="1488275"/>
            <a:ext cx="4423500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Du 4 au 6 Octobre 2022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 Madrid par l’IFEMA et FEPEX (La Fédération Espagnole des associations de Producteurs Exportateurs de fruits et légumes.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Axé sur la promotion de la filière horticole mondiale et l’ensemble des exportations regroupant ainsi des professionnels acteurs à différents niveaux, de la production à l’innovation.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En quelques mots-clés : business, innovation, diversité, connaissances, inspiration et connections.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850" y="3895725"/>
            <a:ext cx="2910650" cy="72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564053" y="0"/>
            <a:ext cx="519941" cy="51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8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ADFF45B-C3B0-1F15-0C75-5786AEBD8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27"/>
    </mc:Choice>
    <mc:Fallback>
      <p:transition spd="slow" advTm="52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36666"/>
              <a:buFont typeface="Arial"/>
              <a:buNone/>
            </a:pPr>
            <a:r>
              <a:rPr lang="fr">
                <a:highlight>
                  <a:schemeClr val="accent6"/>
                </a:highlight>
                <a:latin typeface="Trebuchet MS" panose="020B0603020202020204" pitchFamily="34" charset="0"/>
              </a:rPr>
              <a:t>Organisation et acteurs des filières</a:t>
            </a:r>
            <a:endParaRPr>
              <a:highlight>
                <a:schemeClr val="accent6"/>
              </a:highlight>
              <a:latin typeface="Trebuchet MS" panose="020B0603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accent6"/>
              </a:highlight>
              <a:latin typeface="Trebuchet MS" panose="020B0603020202020204" pitchFamily="34" charset="0"/>
            </a:endParaRPr>
          </a:p>
        </p:txBody>
      </p:sp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0" y="5727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020" b="0" dirty="0">
                <a:latin typeface="Trebuchet MS" panose="020B0603020202020204" pitchFamily="34" charset="0"/>
              </a:rPr>
              <a:t>→ Flambée du prix de l’énergie : exemple dans la filière tomates</a:t>
            </a:r>
            <a:endParaRPr sz="2020" b="0" dirty="0">
              <a:latin typeface="Trebuchet MS" panose="020B0603020202020204" pitchFamily="34" charset="0"/>
            </a:endParaRPr>
          </a:p>
        </p:txBody>
      </p:sp>
      <p:sp>
        <p:nvSpPr>
          <p:cNvPr id="170" name="Google Shape;170;p20"/>
          <p:cNvSpPr txBox="1"/>
          <p:nvPr/>
        </p:nvSpPr>
        <p:spPr>
          <a:xfrm>
            <a:off x="4973650" y="1056700"/>
            <a:ext cx="39216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Réussir, le 05 octobre 2022</a:t>
            </a:r>
            <a:endParaRPr sz="16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Augmentation des coûts liés à l’énergie et aux intrants.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Levier de valorisation = goût.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Concurrence à l’année : nécessité de valoriser l’origine France en saison, de Mars à Octobre.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Verdana"/>
              <a:buChar char="●"/>
            </a:pPr>
            <a:r>
              <a:rPr lang="fr" dirty="0">
                <a:latin typeface="Trebuchet MS" panose="020B0603020202020204" pitchFamily="34" charset="0"/>
                <a:ea typeface="Verdana"/>
                <a:cs typeface="Verdana"/>
                <a:sym typeface="Verdana"/>
              </a:rPr>
              <a:t>Contractualisation : une piste de stabilité pour les producteurs et les distributeurs.</a:t>
            </a:r>
            <a:endParaRPr dirty="0"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114450" y="4326250"/>
            <a:ext cx="4585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100" u="sng">
                <a:solidFill>
                  <a:schemeClr val="hlink"/>
                </a:solidFill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Flambée du prix de l’énergie : « Il faut dynamiser les ventes de tomates françaises toute la saison » | Réussir fruits &amp; légumes | FLD (reussir.fr)</a:t>
            </a:r>
            <a:endParaRPr lang="fr-FR" sz="1000">
              <a:solidFill>
                <a:schemeClr val="hlink"/>
              </a:solidFill>
              <a:latin typeface="Trebuchet MS" panose="020B0603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450" y="1124975"/>
            <a:ext cx="4547700" cy="3126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>
            <a:spLocks noGrp="1"/>
          </p:cNvSpPr>
          <p:nvPr>
            <p:ph type="sldNum" idx="12"/>
          </p:nvPr>
        </p:nvSpPr>
        <p:spPr>
          <a:xfrm>
            <a:off x="8625825" y="4652923"/>
            <a:ext cx="5487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>
                <a:latin typeface="Trebuchet MS" panose="020B0603020202020204" pitchFamily="34" charset="0"/>
              </a:rPr>
              <a:t>9</a:t>
            </a:fld>
            <a:endParaRPr>
              <a:latin typeface="Trebuchet MS" panose="020B0603020202020204" pitchFamily="34" charset="0"/>
            </a:endParaRPr>
          </a:p>
        </p:txBody>
      </p:sp>
      <p:pic>
        <p:nvPicPr>
          <p:cNvPr id="174" name="Google Shape;17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505648" y="-43542"/>
            <a:ext cx="57267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50BB729-00B4-C7EB-0410-492FFA952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85"/>
    </mc:Choice>
    <mc:Fallback>
      <p:transition spd="slow" advTm="10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lum">
  <a:themeElements>
    <a:clrScheme name="Plum">
      <a:dk1>
        <a:srgbClr val="611BB8"/>
      </a:dk1>
      <a:lt1>
        <a:srgbClr val="FFFFFF"/>
      </a:lt1>
      <a:dk2>
        <a:srgbClr val="000000"/>
      </a:dk2>
      <a:lt2>
        <a:srgbClr val="7F7F7F"/>
      </a:lt2>
      <a:accent1>
        <a:srgbClr val="333333"/>
      </a:accent1>
      <a:accent2>
        <a:srgbClr val="5E2B97"/>
      </a:accent2>
      <a:accent3>
        <a:srgbClr val="7E57C2"/>
      </a:accent3>
      <a:accent4>
        <a:srgbClr val="C77025"/>
      </a:accent4>
      <a:accent5>
        <a:srgbClr val="009688"/>
      </a:accent5>
      <a:accent6>
        <a:srgbClr val="FFD600"/>
      </a:accent6>
      <a:hlink>
        <a:srgbClr val="009688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011208AE61D4CBE400060FC425B38" ma:contentTypeVersion="12" ma:contentTypeDescription="Create a new document." ma:contentTypeScope="" ma:versionID="60e7d4d4612fd4157d4295077fc482de">
  <xsd:schema xmlns:xsd="http://www.w3.org/2001/XMLSchema" xmlns:xs="http://www.w3.org/2001/XMLSchema" xmlns:p="http://schemas.microsoft.com/office/2006/metadata/properties" xmlns:ns3="daccc3c1-fef9-4fc7-af3f-f830873f94ac" xmlns:ns4="92c1b2dd-530b-4248-991c-40c7c911dadc" targetNamespace="http://schemas.microsoft.com/office/2006/metadata/properties" ma:root="true" ma:fieldsID="6e6b4272377e408d5cbfe69972b2d88c" ns3:_="" ns4:_="">
    <xsd:import namespace="daccc3c1-fef9-4fc7-af3f-f830873f94ac"/>
    <xsd:import namespace="92c1b2dd-530b-4248-991c-40c7c911dad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cc3c1-fef9-4fc7-af3f-f830873f94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1b2dd-530b-4248-991c-40c7c911dad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2D4F5B-A2C1-48D1-A333-76FB7D46CF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29452B-C7E8-4796-9816-AF3EBC1E3400}">
  <ds:schemaRefs>
    <ds:schemaRef ds:uri="92c1b2dd-530b-4248-991c-40c7c911dadc"/>
    <ds:schemaRef ds:uri="daccc3c1-fef9-4fc7-af3f-f830873f94a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66C015-D6F9-460A-BAA8-A272CE057DCB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2c1b2dd-530b-4248-991c-40c7c911dadc"/>
    <ds:schemaRef ds:uri="daccc3c1-fef9-4fc7-af3f-f830873f94ac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1094</Words>
  <Application>Microsoft Office PowerPoint</Application>
  <PresentationFormat>On-screen Show (16:9)</PresentationFormat>
  <Paragraphs>199</Paragraphs>
  <Slides>15</Slides>
  <Notes>15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Trebuchet MS</vt:lpstr>
      <vt:lpstr>Raleway</vt:lpstr>
      <vt:lpstr>Arial</vt:lpstr>
      <vt:lpstr>Source Sans Pro</vt:lpstr>
      <vt:lpstr>Verdana</vt:lpstr>
      <vt:lpstr>Open Sans</vt:lpstr>
      <vt:lpstr>inherit</vt:lpstr>
      <vt:lpstr>Plum</vt:lpstr>
      <vt:lpstr>HORTI’PRESS… la revue de presse horticole  par les étudiants I2PH et FHI</vt:lpstr>
      <vt:lpstr>Ordre du jour</vt:lpstr>
      <vt:lpstr>Conjoncture économique</vt:lpstr>
      <vt:lpstr>Conjoncture économique</vt:lpstr>
      <vt:lpstr>Conjoncture économique : distribution </vt:lpstr>
      <vt:lpstr>Conjoncture économique : distribution </vt:lpstr>
      <vt:lpstr>Conjoncture économique : accords                   commerciaux </vt:lpstr>
      <vt:lpstr>Actualité internationale</vt:lpstr>
      <vt:lpstr>Organisation et acteurs des filières </vt:lpstr>
      <vt:lpstr>Organisation et acteurs des filières</vt:lpstr>
      <vt:lpstr>Innovation technologique / produit</vt:lpstr>
      <vt:lpstr>     Le point sur … les pots en plastique</vt:lpstr>
      <vt:lpstr>     Le point sur … les pots en plastique</vt:lpstr>
      <vt:lpstr>Agenda</vt:lpstr>
      <vt:lpstr>Merci de votre attention 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HORTI’PRESS… la revue de presse horticole  par les étudiants I2PH et FHI</dc:title>
  <dc:creator>Utilisateur</dc:creator>
  <cp:lastModifiedBy>TIRILLY Marine</cp:lastModifiedBy>
  <cp:revision>4</cp:revision>
  <dcterms:modified xsi:type="dcterms:W3CDTF">2022-10-25T13:15:52Z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0x010100C06011208AE61D4CBE400060FC425B38</vt:lpwstr>
  </property>
</Properties>
</file>