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  <p:sldMasterId id="2147483747" r:id="rId2"/>
  </p:sldMasterIdLst>
  <p:notesMasterIdLst>
    <p:notesMasterId r:id="rId16"/>
  </p:notesMasterIdLst>
  <p:sldIdLst>
    <p:sldId id="256" r:id="rId3"/>
    <p:sldId id="357" r:id="rId4"/>
    <p:sldId id="359" r:id="rId5"/>
    <p:sldId id="344" r:id="rId6"/>
    <p:sldId id="385" r:id="rId7"/>
    <p:sldId id="362" r:id="rId8"/>
    <p:sldId id="361" r:id="rId9"/>
    <p:sldId id="364" r:id="rId10"/>
    <p:sldId id="363" r:id="rId11"/>
    <p:sldId id="365" r:id="rId12"/>
    <p:sldId id="366" r:id="rId13"/>
    <p:sldId id="367" r:id="rId14"/>
    <p:sldId id="387" r:id="rId15"/>
  </p:sldIdLst>
  <p:sldSz cx="9144000" cy="5143500" type="screen16x9"/>
  <p:notesSz cx="6858000" cy="9144000"/>
  <p:defaultTextStyle>
    <a:defPPr>
      <a:defRPr lang="fr-FR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68CBE-4BF7-4635-8C2F-8AFABA74D272}" type="datetimeFigureOut">
              <a:rPr lang="fr-BE" smtClean="0"/>
              <a:t>03-12-20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0B70-B6E0-4A45-ADE2-B28E72D378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39946F-D9EB-4CA0-A183-82F769F2D3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02" y="411510"/>
            <a:ext cx="737870" cy="434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17D452-D995-474A-8D9D-1AA637EEC23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55" y="408335"/>
            <a:ext cx="1246505" cy="438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B7B6C-59F9-4E37-8482-5BE8DBE9A703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17921"/>
          <a:stretch/>
        </p:blipFill>
        <p:spPr>
          <a:xfrm>
            <a:off x="3085351" y="408583"/>
            <a:ext cx="550545" cy="434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813088-BD27-4209-9DEF-B337999CDDE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339502"/>
            <a:ext cx="1188720" cy="435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0CB3D-7ACC-4D55-933F-15993CEA01EE}"/>
              </a:ext>
            </a:extLst>
          </p:cNvPr>
          <p:cNvPicPr/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35022"/>
          <a:stretch/>
        </p:blipFill>
        <p:spPr>
          <a:xfrm>
            <a:off x="5267935" y="409605"/>
            <a:ext cx="1104265" cy="437515"/>
          </a:xfrm>
          <a:prstGeom prst="rect">
            <a:avLst/>
          </a:prstGeom>
        </p:spPr>
      </p:pic>
      <p:pic>
        <p:nvPicPr>
          <p:cNvPr id="12" name="Image 11" descr="C:\Users\admin\AppData\Local\Temp\Rar$DRa8344.49958\logo-transitroire-institut-agro-agrocampus-ouest-couleur.jp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925"/>
            <a:ext cx="2541270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69FACD-344C-444E-B0F5-57E32F9B9084}"/>
              </a:ext>
            </a:extLst>
          </p:cNvPr>
          <p:cNvPicPr/>
          <p:nvPr userDrawn="1"/>
        </p:nvPicPr>
        <p:blipFill rotWithShape="1">
          <a:blip r:embed="rId8"/>
          <a:srcRect t="16790" b="25263"/>
          <a:stretch/>
        </p:blipFill>
        <p:spPr>
          <a:xfrm>
            <a:off x="4347996" y="4377127"/>
            <a:ext cx="1753235" cy="5708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BF033B-DBF7-4B79-B1D3-529C04AB0814}"/>
              </a:ext>
            </a:extLst>
          </p:cNvPr>
          <p:cNvPicPr/>
          <p:nvPr userDrawn="1"/>
        </p:nvPicPr>
        <p:blipFill rotWithShape="1">
          <a:blip r:embed="rId9"/>
          <a:srcRect t="14550" b="14440"/>
          <a:stretch/>
        </p:blipFill>
        <p:spPr>
          <a:xfrm>
            <a:off x="3632986" y="4299942"/>
            <a:ext cx="627380" cy="6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595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986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1338BE-7E10-4F49-BA2C-3E573322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9" y="981079"/>
            <a:ext cx="8378050" cy="3587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</a:t>
            </a:r>
            <a:r>
              <a:rPr lang="en-US" noProof="0" dirty="0" err="1"/>
              <a:t>texte</a:t>
            </a:r>
            <a:r>
              <a:rPr lang="fr-FR" dirty="0"/>
              <a:t>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0CFEACE-7FF8-4218-8378-EE06E976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" y="273844"/>
            <a:ext cx="8378050" cy="4722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F0D61D-AA82-4993-9F68-10A62835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819" y="4767266"/>
            <a:ext cx="560070" cy="27384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Espace réservé du pied de page 12">
            <a:extLst>
              <a:ext uri="{FF2B5EF4-FFF2-40B4-BE49-F238E27FC236}">
                <a16:creationId xmlns:a16="http://schemas.microsoft.com/office/drawing/2014/main" id="{C9767327-615F-41AD-9C85-EEA4F1BE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54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6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571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3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76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1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804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71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9" name="Triangle isocèle 8"/>
          <p:cNvSpPr/>
          <p:nvPr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E36B89-B8C3-4246-8C88-A010289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44" y="273845"/>
            <a:ext cx="8407439" cy="50013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48471F-6569-4354-9B22-417E7150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39" y="969922"/>
            <a:ext cx="8407438" cy="3603275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2C2BB-B8C6-420E-BFE3-5C73EBD87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0206" y="4756649"/>
            <a:ext cx="560070" cy="28551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685732"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D90A1B5B-8A5E-4E6E-8EE5-A42DEB370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7772400" cy="936104"/>
          </a:xfrm>
        </p:spPr>
        <p:txBody>
          <a:bodyPr>
            <a:normAutofit/>
          </a:bodyPr>
          <a:lstStyle/>
          <a:p>
            <a:r>
              <a:rPr lang="fr-BE" b="1" dirty="0"/>
              <a:t>SEGAE – Teacher training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435846"/>
            <a:ext cx="7488832" cy="648072"/>
          </a:xfrm>
        </p:spPr>
        <p:txBody>
          <a:bodyPr>
            <a:noAutofit/>
          </a:bodyPr>
          <a:lstStyle/>
          <a:p>
            <a:r>
              <a:rPr lang="fr-BE" sz="2800" b="1" dirty="0" err="1"/>
              <a:t>Practical</a:t>
            </a:r>
            <a:r>
              <a:rPr lang="fr-BE" sz="2800" b="1" dirty="0"/>
              <a:t> informations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79984" y="4227934"/>
            <a:ext cx="7488832" cy="64807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2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88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3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74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15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57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0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43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/>
              <a:t>Avec le soutien de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1093056" cy="12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3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Model construction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960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Mixed </a:t>
            </a:r>
            <a:r>
              <a:rPr lang="fr-FR" sz="1600" dirty="0" err="1"/>
              <a:t>crop</a:t>
            </a:r>
            <a:r>
              <a:rPr lang="fr-FR" sz="1600" dirty="0"/>
              <a:t> and </a:t>
            </a:r>
            <a:r>
              <a:rPr lang="fr-FR" sz="1600" dirty="0" err="1"/>
              <a:t>dairy</a:t>
            </a:r>
            <a:r>
              <a:rPr lang="fr-FR" sz="1600" dirty="0"/>
              <a:t> </a:t>
            </a:r>
            <a:r>
              <a:rPr lang="fr-FR" sz="1600" dirty="0" err="1"/>
              <a:t>farm</a:t>
            </a:r>
            <a:r>
              <a:rPr lang="fr-FR" sz="1600" dirty="0"/>
              <a:t>, one </a:t>
            </a:r>
            <a:r>
              <a:rPr lang="fr-FR" sz="1600" dirty="0" err="1"/>
              <a:t>farm</a:t>
            </a:r>
            <a:r>
              <a:rPr lang="fr-FR" sz="1600" dirty="0"/>
              <a:t> per country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Identification of main </a:t>
            </a:r>
            <a:r>
              <a:rPr lang="fr-FR" sz="1600" dirty="0" err="1"/>
              <a:t>agroecological</a:t>
            </a:r>
            <a:r>
              <a:rPr lang="fr-FR" sz="1600" dirty="0"/>
              <a:t> practices </a:t>
            </a:r>
            <a:r>
              <a:rPr lang="fr-FR" sz="1600" dirty="0" err="1"/>
              <a:t>through</a:t>
            </a:r>
            <a:r>
              <a:rPr lang="fr-FR" sz="1600" dirty="0"/>
              <a:t> littérature </a:t>
            </a:r>
            <a:r>
              <a:rPr lang="fr-FR" sz="1600" dirty="0" err="1"/>
              <a:t>review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err="1"/>
              <a:t>Selection</a:t>
            </a:r>
            <a:r>
              <a:rPr lang="fr-FR" sz="1600" dirty="0"/>
              <a:t> of a set of </a:t>
            </a:r>
            <a:r>
              <a:rPr lang="fr-FR" sz="1600" dirty="0" err="1"/>
              <a:t>indicators</a:t>
            </a:r>
            <a:r>
              <a:rPr lang="fr-FR" sz="1600" dirty="0"/>
              <a:t> on </a:t>
            </a:r>
            <a:r>
              <a:rPr lang="fr-FR" sz="1600" dirty="0" err="1"/>
              <a:t>technical</a:t>
            </a:r>
            <a:r>
              <a:rPr lang="fr-FR" sz="1600" dirty="0"/>
              <a:t>, </a:t>
            </a:r>
            <a:r>
              <a:rPr lang="fr-FR" sz="1600" dirty="0" err="1"/>
              <a:t>economic</a:t>
            </a:r>
            <a:r>
              <a:rPr lang="fr-FR" sz="1600" dirty="0"/>
              <a:t>, social, environnemental aspects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Impact of practices on </a:t>
            </a:r>
            <a:r>
              <a:rPr lang="fr-FR" sz="1600" dirty="0" err="1"/>
              <a:t>indicators</a:t>
            </a:r>
            <a:r>
              <a:rPr lang="fr-FR" sz="1600" dirty="0"/>
              <a:t>: </a:t>
            </a:r>
            <a:r>
              <a:rPr lang="fr-FR" sz="1600" dirty="0" err="1"/>
              <a:t>litterature</a:t>
            </a:r>
            <a:r>
              <a:rPr lang="fr-FR" sz="1600" dirty="0"/>
              <a:t>, modeling, expertise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71A30E-A86D-4B77-B24E-3637627AE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2" t="37405" r="30765" b="24099"/>
          <a:stretch/>
        </p:blipFill>
        <p:spPr bwMode="auto">
          <a:xfrm>
            <a:off x="1259632" y="2329438"/>
            <a:ext cx="6242625" cy="25465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886F578-A26F-4FC9-A447-E2DAE411F140}"/>
              </a:ext>
            </a:extLst>
          </p:cNvPr>
          <p:cNvSpPr txBox="1"/>
          <p:nvPr/>
        </p:nvSpPr>
        <p:spPr bwMode="auto">
          <a:xfrm>
            <a:off x="7600658" y="4443958"/>
            <a:ext cx="93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(Jouan et al, </a:t>
            </a:r>
            <a:r>
              <a:rPr lang="fr-FR" sz="1000" dirty="0" err="1"/>
              <a:t>under</a:t>
            </a:r>
            <a:r>
              <a:rPr lang="fr-FR" sz="1000" dirty="0"/>
              <a:t> </a:t>
            </a:r>
            <a:r>
              <a:rPr lang="fr-FR" sz="1000" dirty="0" err="1"/>
              <a:t>review</a:t>
            </a:r>
            <a:r>
              <a:rPr lang="fr-F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627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Game interface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960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Simple and intuitive interface, </a:t>
            </a:r>
            <a:r>
              <a:rPr lang="fr-FR" sz="1600" dirty="0" err="1"/>
              <a:t>adapted</a:t>
            </a:r>
            <a:r>
              <a:rPr lang="fr-FR" sz="1600" dirty="0"/>
              <a:t> to all </a:t>
            </a:r>
            <a:r>
              <a:rPr lang="fr-FR" sz="1600" dirty="0" err="1"/>
              <a:t>players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err="1"/>
              <a:t>Agregated</a:t>
            </a:r>
            <a:r>
              <a:rPr lang="fr-FR" sz="1600" dirty="0"/>
              <a:t> </a:t>
            </a:r>
            <a:r>
              <a:rPr lang="fr-FR" sz="1600" dirty="0" err="1"/>
              <a:t>indicators</a:t>
            </a:r>
            <a:r>
              <a:rPr lang="fr-FR" sz="1600" dirty="0"/>
              <a:t> of </a:t>
            </a:r>
            <a:r>
              <a:rPr lang="fr-FR" sz="1600" dirty="0" err="1"/>
              <a:t>sustainability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Score : </a:t>
            </a:r>
            <a:r>
              <a:rPr lang="fr-FR" sz="1600" dirty="0" err="1"/>
              <a:t>linked</a:t>
            </a:r>
            <a:r>
              <a:rPr lang="fr-FR" sz="1600" dirty="0"/>
              <a:t> to the </a:t>
            </a:r>
            <a:r>
              <a:rPr lang="fr-FR" sz="1600" dirty="0" err="1"/>
              <a:t>weakest</a:t>
            </a:r>
            <a:r>
              <a:rPr lang="fr-FR" sz="1600" dirty="0"/>
              <a:t> </a:t>
            </a:r>
            <a:r>
              <a:rPr lang="fr-FR" sz="1600" dirty="0" err="1"/>
              <a:t>pillar</a:t>
            </a:r>
            <a:r>
              <a:rPr lang="fr-FR" sz="1600" dirty="0"/>
              <a:t> of </a:t>
            </a:r>
            <a:r>
              <a:rPr lang="fr-FR" sz="1600" dirty="0" err="1"/>
              <a:t>sustainability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Gamification : badges, high score table (</a:t>
            </a:r>
            <a:r>
              <a:rPr lang="fr-FR" sz="1600" dirty="0" err="1"/>
              <a:t>soon</a:t>
            </a:r>
            <a:r>
              <a:rPr lang="fr-FR" sz="1600" dirty="0"/>
              <a:t>)</a:t>
            </a:r>
            <a:endParaRPr lang="fr-BE" sz="12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35C631-B85A-4487-B0B3-CABFAA59E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/>
          <a:stretch/>
        </p:blipFill>
        <p:spPr bwMode="auto">
          <a:xfrm>
            <a:off x="1710396" y="2240905"/>
            <a:ext cx="5723208" cy="2707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042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An effort of </a:t>
            </a:r>
            <a:r>
              <a:rPr lang="fr-BE" sz="2400" b="1" dirty="0" err="1"/>
              <a:t>adaptability</a:t>
            </a:r>
            <a:endParaRPr lang="fr-BE" sz="2400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960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Accessible to all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err="1"/>
              <a:t>levels</a:t>
            </a:r>
            <a:r>
              <a:rPr lang="fr-FR" sz="1600" dirty="0"/>
              <a:t>: </a:t>
            </a:r>
            <a:r>
              <a:rPr lang="fr-FR" sz="1600" dirty="0" err="1"/>
              <a:t>list</a:t>
            </a:r>
            <a:r>
              <a:rPr lang="fr-FR" sz="1600" dirty="0"/>
              <a:t> of </a:t>
            </a:r>
            <a:r>
              <a:rPr lang="fr-FR" sz="1600" dirty="0" err="1"/>
              <a:t>predefined</a:t>
            </a:r>
            <a:r>
              <a:rPr lang="fr-FR" sz="1600" dirty="0"/>
              <a:t> practices (</a:t>
            </a:r>
            <a:r>
              <a:rPr lang="fr-FR" sz="1600" dirty="0" err="1"/>
              <a:t>feeding</a:t>
            </a:r>
            <a:r>
              <a:rPr lang="fr-FR" sz="1600" dirty="0"/>
              <a:t> rations, </a:t>
            </a:r>
            <a:r>
              <a:rPr lang="fr-FR" sz="1600" dirty="0" err="1"/>
              <a:t>crop</a:t>
            </a:r>
            <a:r>
              <a:rPr lang="fr-FR" sz="1600" dirty="0"/>
              <a:t> rotations)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Accessible to international </a:t>
            </a:r>
            <a:r>
              <a:rPr lang="fr-FR" sz="1600" dirty="0" err="1"/>
              <a:t>users</a:t>
            </a:r>
            <a:r>
              <a:rPr lang="fr-FR" sz="1600" dirty="0"/>
              <a:t>: </a:t>
            </a:r>
            <a:r>
              <a:rPr lang="fr-FR" sz="1600" dirty="0" err="1"/>
              <a:t>game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freely</a:t>
            </a:r>
            <a:r>
              <a:rPr lang="fr-FR" sz="1600" dirty="0"/>
              <a:t> </a:t>
            </a:r>
            <a:r>
              <a:rPr lang="fr-FR" sz="1600" dirty="0" err="1"/>
              <a:t>available</a:t>
            </a:r>
            <a:r>
              <a:rPr lang="fr-FR" sz="1600" dirty="0"/>
              <a:t> in 6 langages,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tutorials</a:t>
            </a:r>
            <a:r>
              <a:rPr lang="fr-FR" sz="1600" dirty="0"/>
              <a:t> and </a:t>
            </a:r>
            <a:r>
              <a:rPr lang="fr-FR" sz="1600" dirty="0" err="1"/>
              <a:t>pedagogical</a:t>
            </a:r>
            <a:r>
              <a:rPr lang="fr-FR" sz="1600" dirty="0"/>
              <a:t> documents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4 </a:t>
            </a:r>
            <a:r>
              <a:rPr lang="fr-FR" sz="1600" dirty="0" err="1"/>
              <a:t>predefined</a:t>
            </a:r>
            <a:r>
              <a:rPr lang="fr-FR" sz="1600" dirty="0"/>
              <a:t> </a:t>
            </a:r>
            <a:r>
              <a:rPr lang="fr-FR" sz="1600" dirty="0" err="1"/>
              <a:t>farms</a:t>
            </a:r>
            <a:r>
              <a:rPr lang="fr-FR" sz="1600" dirty="0"/>
              <a:t> (BE, FR, IT, PL), </a:t>
            </a:r>
            <a:r>
              <a:rPr lang="fr-FR" sz="1600" dirty="0" err="1"/>
              <a:t>possibility</a:t>
            </a:r>
            <a:r>
              <a:rPr lang="fr-FR" sz="1600" dirty="0"/>
              <a:t> to </a:t>
            </a:r>
            <a:r>
              <a:rPr lang="fr-FR" sz="1600" dirty="0" err="1"/>
              <a:t>create</a:t>
            </a:r>
            <a:r>
              <a:rPr lang="fr-FR" sz="1600" dirty="0"/>
              <a:t> </a:t>
            </a:r>
            <a:r>
              <a:rPr lang="fr-FR" sz="1600" dirty="0" err="1"/>
              <a:t>your</a:t>
            </a:r>
            <a:r>
              <a:rPr lang="fr-FR" sz="1600" dirty="0"/>
              <a:t> </a:t>
            </a:r>
            <a:r>
              <a:rPr lang="fr-FR" sz="1600" dirty="0" err="1"/>
              <a:t>own</a:t>
            </a:r>
            <a:r>
              <a:rPr lang="fr-FR" sz="1600" dirty="0"/>
              <a:t> </a:t>
            </a:r>
            <a:r>
              <a:rPr lang="fr-FR" sz="1600" dirty="0" err="1"/>
              <a:t>farms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Versatile </a:t>
            </a:r>
            <a:r>
              <a:rPr lang="fr-FR" sz="1600" dirty="0" err="1"/>
              <a:t>teaching</a:t>
            </a:r>
            <a:r>
              <a:rPr lang="fr-FR" sz="1600" dirty="0"/>
              <a:t> </a:t>
            </a:r>
            <a:r>
              <a:rPr lang="fr-FR" sz="1600" dirty="0" err="1"/>
              <a:t>tool</a:t>
            </a:r>
            <a:r>
              <a:rPr lang="fr-FR" sz="1600" dirty="0"/>
              <a:t>: option to </a:t>
            </a:r>
            <a:r>
              <a:rPr lang="fr-FR" sz="1600" dirty="0" err="1"/>
              <a:t>create</a:t>
            </a:r>
            <a:r>
              <a:rPr lang="fr-FR" sz="1600" dirty="0"/>
              <a:t> custom scenarios, </a:t>
            </a:r>
            <a:r>
              <a:rPr lang="fr-FR" sz="1600" dirty="0" err="1"/>
              <a:t>teacher</a:t>
            </a:r>
            <a:r>
              <a:rPr lang="fr-FR" sz="1600" dirty="0"/>
              <a:t> interface to follow multiple </a:t>
            </a:r>
            <a:r>
              <a:rPr lang="fr-FR" sz="1600" dirty="0" err="1"/>
              <a:t>players</a:t>
            </a:r>
            <a:r>
              <a:rPr lang="fr-FR" sz="1600" dirty="0"/>
              <a:t> in live, discussion of </a:t>
            </a:r>
            <a:r>
              <a:rPr lang="fr-FR" sz="1600" dirty="0" err="1"/>
              <a:t>results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Source code in Javascript, open licence CC-BY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err="1"/>
              <a:t>Soon</a:t>
            </a:r>
            <a:r>
              <a:rPr lang="fr-FR" sz="1600" dirty="0"/>
              <a:t> a </a:t>
            </a:r>
            <a:r>
              <a:rPr lang="fr-FR" sz="1600" dirty="0" err="1"/>
              <a:t>comminity</a:t>
            </a:r>
            <a:r>
              <a:rPr lang="fr-FR" sz="1600" dirty="0"/>
              <a:t> of </a:t>
            </a:r>
            <a:r>
              <a:rPr lang="fr-FR" sz="1600" dirty="0" err="1"/>
              <a:t>users</a:t>
            </a:r>
            <a:r>
              <a:rPr lang="fr-FR" sz="1600" dirty="0"/>
              <a:t> and </a:t>
            </a:r>
            <a:r>
              <a:rPr lang="fr-FR" sz="1600" dirty="0" err="1"/>
              <a:t>improvers</a:t>
            </a:r>
            <a:r>
              <a:rPr lang="fr-FR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255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954144" cy="1125140"/>
          </a:xfrm>
        </p:spPr>
        <p:txBody>
          <a:bodyPr>
            <a:normAutofit/>
          </a:bodyPr>
          <a:lstStyle/>
          <a:p>
            <a:r>
              <a:rPr lang="fr-BE" sz="3000" b="1" dirty="0" err="1"/>
              <a:t>Thanks</a:t>
            </a:r>
            <a:r>
              <a:rPr lang="fr-BE" sz="3000" b="1" dirty="0"/>
              <a:t> for </a:t>
            </a:r>
            <a:r>
              <a:rPr lang="fr-BE" sz="3000" b="1" dirty="0" err="1"/>
              <a:t>your</a:t>
            </a:r>
            <a:r>
              <a:rPr lang="fr-BE" sz="3000" b="1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220710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Welcome</a:t>
            </a:r>
            <a:r>
              <a:rPr lang="fr-BE" sz="2400" b="1" dirty="0"/>
              <a:t> to Liège – Gembloux Agro-Bio Tech</a:t>
            </a:r>
          </a:p>
        </p:txBody>
      </p:sp>
      <p:pic>
        <p:nvPicPr>
          <p:cNvPr id="2052" name="Picture 4" descr="GEMBLOUX - Charte graph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4763"/>
            <a:ext cx="5403835" cy="19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9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Online meeting </a:t>
            </a:r>
            <a:r>
              <a:rPr lang="fr-BE" sz="2400" b="1" dirty="0" err="1"/>
              <a:t>rules</a:t>
            </a:r>
            <a:endParaRPr lang="fr-BE" sz="2400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960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/>
              <a:t>Mute </a:t>
            </a:r>
            <a:r>
              <a:rPr lang="fr-BE" sz="1600" dirty="0" err="1"/>
              <a:t>your</a:t>
            </a:r>
            <a:r>
              <a:rPr lang="fr-BE" sz="1600" dirty="0"/>
              <a:t> microphone </a:t>
            </a:r>
            <a:r>
              <a:rPr lang="fr-BE" sz="1600" dirty="0" err="1"/>
              <a:t>when</a:t>
            </a:r>
            <a:r>
              <a:rPr lang="fr-BE" sz="1600" dirty="0"/>
              <a:t> not </a:t>
            </a:r>
            <a:r>
              <a:rPr lang="fr-BE" sz="1600" dirty="0" err="1"/>
              <a:t>speaking</a:t>
            </a: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err="1"/>
              <a:t>Shut</a:t>
            </a:r>
            <a:r>
              <a:rPr lang="fr-BE" sz="1600" dirty="0"/>
              <a:t> down </a:t>
            </a:r>
            <a:r>
              <a:rPr lang="fr-BE" sz="1600" dirty="0" err="1"/>
              <a:t>your</a:t>
            </a:r>
            <a:r>
              <a:rPr lang="fr-BE" sz="1600" dirty="0"/>
              <a:t> camera to </a:t>
            </a:r>
            <a:r>
              <a:rPr lang="fr-BE" sz="1600" dirty="0" err="1"/>
              <a:t>save</a:t>
            </a:r>
            <a:r>
              <a:rPr lang="fr-BE" sz="1600" dirty="0"/>
              <a:t> </a:t>
            </a:r>
            <a:r>
              <a:rPr lang="fr-BE" sz="1600" dirty="0" err="1"/>
              <a:t>bandwidth</a:t>
            </a: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err="1"/>
              <a:t>Raise</a:t>
            </a:r>
            <a:r>
              <a:rPr lang="fr-BE" sz="1600" dirty="0"/>
              <a:t> </a:t>
            </a:r>
            <a:r>
              <a:rPr lang="fr-BE" sz="1600" dirty="0" err="1"/>
              <a:t>your</a:t>
            </a:r>
            <a:r>
              <a:rPr lang="fr-BE" sz="1600" dirty="0"/>
              <a:t> hand </a:t>
            </a:r>
            <a:r>
              <a:rPr lang="fr-BE" sz="1600" dirty="0" err="1"/>
              <a:t>when</a:t>
            </a:r>
            <a:r>
              <a:rPr lang="fr-BE" sz="1600" dirty="0"/>
              <a:t> </a:t>
            </a:r>
            <a:r>
              <a:rPr lang="fr-BE" sz="1600" dirty="0" err="1"/>
              <a:t>you</a:t>
            </a:r>
            <a:r>
              <a:rPr lang="fr-BE" sz="1600" dirty="0"/>
              <a:t> have a question or use the chat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err="1"/>
              <a:t>Prefer</a:t>
            </a:r>
            <a:r>
              <a:rPr lang="fr-BE" sz="1600" dirty="0"/>
              <a:t> </a:t>
            </a:r>
            <a:r>
              <a:rPr lang="fr-BE" sz="1600" dirty="0" err="1"/>
              <a:t>physical</a:t>
            </a:r>
            <a:r>
              <a:rPr lang="fr-BE" sz="1600" dirty="0"/>
              <a:t> </a:t>
            </a:r>
            <a:r>
              <a:rPr lang="fr-BE" sz="1600" dirty="0" err="1"/>
              <a:t>connection</a:t>
            </a:r>
            <a:r>
              <a:rPr lang="fr-BE" sz="1600" dirty="0"/>
              <a:t> </a:t>
            </a:r>
            <a:r>
              <a:rPr lang="fr-BE" sz="1600" dirty="0" err="1"/>
              <a:t>with</a:t>
            </a:r>
            <a:r>
              <a:rPr lang="fr-BE" sz="1600" dirty="0"/>
              <a:t> </a:t>
            </a:r>
            <a:r>
              <a:rPr lang="fr-BE" sz="1600" dirty="0" err="1"/>
              <a:t>cables</a:t>
            </a:r>
            <a:r>
              <a:rPr lang="fr-BE" sz="1600" dirty="0"/>
              <a:t> </a:t>
            </a:r>
            <a:r>
              <a:rPr lang="fr-BE" sz="1600" dirty="0" err="1"/>
              <a:t>instead</a:t>
            </a:r>
            <a:r>
              <a:rPr lang="fr-BE" sz="1600" dirty="0"/>
              <a:t> of Wi-Fi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/>
              <a:t>BB </a:t>
            </a:r>
            <a:r>
              <a:rPr lang="fr-BE" sz="1600" dirty="0" err="1"/>
              <a:t>Callaborate</a:t>
            </a:r>
            <a:r>
              <a:rPr lang="fr-BE" sz="1600" dirty="0"/>
              <a:t> </a:t>
            </a:r>
            <a:r>
              <a:rPr lang="fr-BE" sz="1600" dirty="0" err="1"/>
              <a:t>works</a:t>
            </a:r>
            <a:r>
              <a:rPr lang="fr-BE" sz="1600" dirty="0"/>
              <a:t> </a:t>
            </a:r>
            <a:r>
              <a:rPr lang="fr-BE" sz="1600" dirty="0" err="1"/>
              <a:t>better</a:t>
            </a:r>
            <a:r>
              <a:rPr lang="fr-BE" sz="1600" dirty="0"/>
              <a:t> </a:t>
            </a:r>
            <a:r>
              <a:rPr lang="fr-BE" sz="1600" dirty="0" err="1"/>
              <a:t>with</a:t>
            </a:r>
            <a:r>
              <a:rPr lang="fr-BE" sz="1600" dirty="0"/>
              <a:t> Google Chrome and Firefox</a:t>
            </a:r>
          </a:p>
        </p:txBody>
      </p:sp>
    </p:spTree>
    <p:extLst>
      <p:ext uri="{BB962C8B-B14F-4D97-AF65-F5344CB8AC3E}">
        <p14:creationId xmlns:p14="http://schemas.microsoft.com/office/powerpoint/2010/main" val="375456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Webinar </a:t>
            </a:r>
            <a:r>
              <a:rPr lang="fr-BE" sz="2400" b="1" dirty="0" err="1"/>
              <a:t>schedule</a:t>
            </a:r>
            <a:endParaRPr lang="fr-BE" sz="2400" b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934896A-87CB-41F4-BF0B-2E773B21E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68851"/>
              </p:ext>
            </p:extLst>
          </p:nvPr>
        </p:nvGraphicFramePr>
        <p:xfrm>
          <a:off x="755576" y="827430"/>
          <a:ext cx="727280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670">
                  <a:extLst>
                    <a:ext uri="{9D8B030D-6E8A-4147-A177-3AD203B41FA5}">
                      <a16:colId xmlns:a16="http://schemas.microsoft.com/office/drawing/2014/main" val="2328678318"/>
                    </a:ext>
                  </a:extLst>
                </a:gridCol>
                <a:gridCol w="1030069">
                  <a:extLst>
                    <a:ext uri="{9D8B030D-6E8A-4147-A177-3AD203B41FA5}">
                      <a16:colId xmlns:a16="http://schemas.microsoft.com/office/drawing/2014/main" val="1137224050"/>
                    </a:ext>
                  </a:extLst>
                </a:gridCol>
                <a:gridCol w="1030069">
                  <a:extLst>
                    <a:ext uri="{9D8B030D-6E8A-4147-A177-3AD203B41FA5}">
                      <a16:colId xmlns:a16="http://schemas.microsoft.com/office/drawing/2014/main" val="1589938944"/>
                    </a:ext>
                  </a:extLst>
                </a:gridCol>
              </a:tblGrid>
              <a:tr h="357748">
                <a:tc>
                  <a:txBody>
                    <a:bodyPr/>
                    <a:lstStyle/>
                    <a:p>
                      <a:r>
                        <a:rPr lang="fr-FR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Length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966775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 err="1"/>
                        <a:t>Welcome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word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00:05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00222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 err="1"/>
                        <a:t>Philosophy</a:t>
                      </a:r>
                      <a:r>
                        <a:rPr lang="fr-FR" dirty="0"/>
                        <a:t> of the </a:t>
                      </a:r>
                      <a:r>
                        <a:rPr lang="fr-FR" dirty="0" err="1"/>
                        <a:t>game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59031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 err="1"/>
                        <a:t>Presentation</a:t>
                      </a:r>
                      <a:r>
                        <a:rPr lang="fr-FR" dirty="0"/>
                        <a:t> of the </a:t>
                      </a:r>
                      <a:r>
                        <a:rPr lang="fr-FR" dirty="0" err="1"/>
                        <a:t>game</a:t>
                      </a:r>
                      <a:r>
                        <a:rPr lang="fr-FR" dirty="0"/>
                        <a:t>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09:20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13192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/>
                        <a:t>Introduction to the </a:t>
                      </a:r>
                      <a:r>
                        <a:rPr lang="fr-FR" dirty="0" err="1"/>
                        <a:t>various</a:t>
                      </a:r>
                      <a:r>
                        <a:rPr lang="fr-FR" dirty="0"/>
                        <a:t>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41019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32768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 err="1"/>
                        <a:t>Parallel</a:t>
                      </a:r>
                      <a:r>
                        <a:rPr lang="fr-FR" dirty="0"/>
                        <a:t> Workshops on SEGAE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36908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 err="1"/>
                        <a:t>Pedagogical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offer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around</a:t>
                      </a:r>
                      <a:r>
                        <a:rPr lang="fr-FR" dirty="0"/>
                        <a:t> SEGAE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00:10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30536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/>
                        <a:t>Custom scenario </a:t>
                      </a:r>
                      <a:r>
                        <a:rPr lang="fr-FR" dirty="0" err="1"/>
                        <a:t>creation</a:t>
                      </a:r>
                      <a:r>
                        <a:rPr lang="fr-FR" dirty="0"/>
                        <a:t> and multiplayer </a:t>
                      </a:r>
                      <a:r>
                        <a:rPr lang="fr-FR" dirty="0" err="1"/>
                        <a:t>games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00:10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951794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/>
                        <a:t>General discussion and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30503"/>
                  </a:ext>
                </a:extLst>
              </a:tr>
              <a:tr h="357748">
                <a:tc>
                  <a:txBody>
                    <a:bodyPr/>
                    <a:lstStyle/>
                    <a:p>
                      <a:r>
                        <a:rPr lang="fr-FR" dirty="0"/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00:05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63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70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954144" cy="1125140"/>
          </a:xfrm>
        </p:spPr>
        <p:txBody>
          <a:bodyPr>
            <a:normAutofit/>
          </a:bodyPr>
          <a:lstStyle/>
          <a:p>
            <a:r>
              <a:rPr lang="fr-BE" sz="3000" b="1" dirty="0" err="1"/>
              <a:t>Thanks</a:t>
            </a:r>
            <a:r>
              <a:rPr lang="fr-BE" sz="3000" b="1" dirty="0"/>
              <a:t> for </a:t>
            </a:r>
            <a:r>
              <a:rPr lang="fr-BE" sz="3000" b="1" dirty="0" err="1"/>
              <a:t>your</a:t>
            </a:r>
            <a:r>
              <a:rPr lang="fr-BE" sz="3000" b="1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64201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7772400" cy="936104"/>
          </a:xfrm>
        </p:spPr>
        <p:txBody>
          <a:bodyPr>
            <a:normAutofit/>
          </a:bodyPr>
          <a:lstStyle/>
          <a:p>
            <a:r>
              <a:rPr lang="fr-BE" b="1" dirty="0"/>
              <a:t>SEGAE – Teacher training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435846"/>
            <a:ext cx="7488832" cy="648072"/>
          </a:xfrm>
        </p:spPr>
        <p:txBody>
          <a:bodyPr>
            <a:noAutofit/>
          </a:bodyPr>
          <a:lstStyle/>
          <a:p>
            <a:r>
              <a:rPr lang="fr-BE" sz="2800" b="1" dirty="0"/>
              <a:t>Introduction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79984" y="4227934"/>
            <a:ext cx="7488832" cy="64807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2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88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3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74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15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57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0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43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/>
              <a:t>Avec le soutien de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1093056" cy="12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79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From</a:t>
            </a:r>
            <a:r>
              <a:rPr lang="fr-BE" sz="2400" b="1" dirty="0"/>
              <a:t> the </a:t>
            </a:r>
            <a:r>
              <a:rPr lang="fr-BE" sz="2400" b="1" dirty="0" err="1"/>
              <a:t>idea</a:t>
            </a:r>
            <a:r>
              <a:rPr lang="fr-BE" sz="2400" b="1" dirty="0"/>
              <a:t> to the </a:t>
            </a:r>
            <a:r>
              <a:rPr lang="fr-BE" sz="2400" b="1" dirty="0" err="1"/>
              <a:t>project</a:t>
            </a:r>
            <a:endParaRPr lang="fr-BE" sz="2400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147248" cy="396043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/>
              <a:t>Agroecology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considered</a:t>
            </a:r>
            <a:r>
              <a:rPr lang="fr-FR" sz="1600" dirty="0"/>
              <a:t> a relevant option to </a:t>
            </a:r>
            <a:r>
              <a:rPr lang="fr-FR" sz="1600" dirty="0" err="1"/>
              <a:t>improve</a:t>
            </a:r>
            <a:r>
              <a:rPr lang="fr-FR" sz="1600" dirty="0"/>
              <a:t> </a:t>
            </a:r>
            <a:r>
              <a:rPr lang="fr-FR" sz="1600" dirty="0" err="1"/>
              <a:t>economic</a:t>
            </a:r>
            <a:r>
              <a:rPr lang="fr-FR" sz="1600" dirty="0"/>
              <a:t>, social and </a:t>
            </a:r>
            <a:r>
              <a:rPr lang="fr-FR" sz="1600" dirty="0" err="1"/>
              <a:t>environmental</a:t>
            </a:r>
            <a:r>
              <a:rPr lang="fr-FR" sz="1600" dirty="0"/>
              <a:t> performances of </a:t>
            </a:r>
            <a:r>
              <a:rPr lang="fr-FR" sz="1600" dirty="0" err="1"/>
              <a:t>European</a:t>
            </a:r>
            <a:r>
              <a:rPr lang="fr-FR" sz="1600" dirty="0"/>
              <a:t> agriculture (</a:t>
            </a:r>
            <a:r>
              <a:rPr lang="fr-FR" sz="1600" dirty="0" err="1"/>
              <a:t>Godfray</a:t>
            </a:r>
            <a:r>
              <a:rPr lang="fr-FR" sz="1600" dirty="0"/>
              <a:t> et al., 2010; </a:t>
            </a:r>
            <a:r>
              <a:rPr lang="fr-FR" sz="1600" dirty="0" err="1"/>
              <a:t>Gliessman</a:t>
            </a:r>
            <a:r>
              <a:rPr lang="fr-FR" sz="1600" dirty="0"/>
              <a:t>, 2014)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err="1"/>
              <a:t>Specific</a:t>
            </a:r>
            <a:r>
              <a:rPr lang="fr-FR" sz="1600" dirty="0"/>
              <a:t> </a:t>
            </a:r>
            <a:r>
              <a:rPr lang="fr-FR" sz="1600" dirty="0" err="1"/>
              <a:t>skills</a:t>
            </a:r>
            <a:r>
              <a:rPr lang="fr-FR" sz="1600" dirty="0"/>
              <a:t> are </a:t>
            </a:r>
            <a:r>
              <a:rPr lang="fr-FR" sz="1600" dirty="0" err="1"/>
              <a:t>required</a:t>
            </a:r>
            <a:r>
              <a:rPr lang="fr-FR" sz="1600" dirty="0"/>
              <a:t> for </a:t>
            </a:r>
            <a:r>
              <a:rPr lang="fr-FR" sz="1600" dirty="0" err="1"/>
              <a:t>agroecology</a:t>
            </a:r>
            <a:r>
              <a:rPr lang="fr-FR" sz="1600" dirty="0"/>
              <a:t> </a:t>
            </a:r>
            <a:r>
              <a:rPr lang="fr-FR" sz="1600" dirty="0" err="1"/>
              <a:t>learning</a:t>
            </a:r>
            <a:r>
              <a:rPr lang="fr-FR" sz="1600" dirty="0"/>
              <a:t>: </a:t>
            </a:r>
            <a:r>
              <a:rPr lang="fr-FR" sz="1600" dirty="0" err="1"/>
              <a:t>multidisciplinary</a:t>
            </a:r>
            <a:r>
              <a:rPr lang="fr-FR" sz="1600" dirty="0"/>
              <a:t> </a:t>
            </a:r>
            <a:r>
              <a:rPr lang="fr-FR" sz="1600" dirty="0" err="1"/>
              <a:t>knowledge</a:t>
            </a:r>
            <a:r>
              <a:rPr lang="fr-FR" sz="1600" dirty="0"/>
              <a:t> and </a:t>
            </a:r>
            <a:r>
              <a:rPr lang="fr-FR" sz="1600" dirty="0" err="1"/>
              <a:t>systems</a:t>
            </a:r>
            <a:r>
              <a:rPr lang="fr-FR" sz="1600" dirty="0"/>
              <a:t> </a:t>
            </a:r>
            <a:r>
              <a:rPr lang="fr-FR" sz="1600" dirty="0" err="1"/>
              <a:t>approach</a:t>
            </a:r>
            <a:r>
              <a:rPr lang="fr-FR" sz="1600" dirty="0"/>
              <a:t> of </a:t>
            </a:r>
            <a:r>
              <a:rPr lang="fr-FR" sz="1600" dirty="0" err="1"/>
              <a:t>farming</a:t>
            </a:r>
            <a:r>
              <a:rPr lang="fr-FR" sz="1600" dirty="0"/>
              <a:t> </a:t>
            </a:r>
            <a:r>
              <a:rPr lang="fr-FR" sz="1600" dirty="0" err="1"/>
              <a:t>systems</a:t>
            </a:r>
            <a:r>
              <a:rPr lang="fr-FR" sz="1600" dirty="0"/>
              <a:t> (Francis et al., 2011 ; </a:t>
            </a:r>
            <a:r>
              <a:rPr lang="fr-FR" sz="1600" dirty="0" err="1"/>
              <a:t>Debruyne</a:t>
            </a:r>
            <a:r>
              <a:rPr lang="fr-FR" sz="1600" dirty="0"/>
              <a:t> et al., 2017)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/>
              <a:t>Learning </a:t>
            </a:r>
            <a:r>
              <a:rPr lang="fr-FR" sz="1600" dirty="0" err="1"/>
              <a:t>these</a:t>
            </a:r>
            <a:r>
              <a:rPr lang="fr-FR" sz="1600" dirty="0"/>
              <a:t> </a:t>
            </a:r>
            <a:r>
              <a:rPr lang="fr-FR" sz="1600" dirty="0" err="1"/>
              <a:t>skills</a:t>
            </a:r>
            <a:r>
              <a:rPr lang="fr-FR" sz="1600" dirty="0"/>
              <a:t> </a:t>
            </a:r>
            <a:r>
              <a:rPr lang="fr-FR" sz="1600" dirty="0" err="1"/>
              <a:t>benefits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an active </a:t>
            </a:r>
            <a:r>
              <a:rPr lang="fr-FR" sz="1600" dirty="0" err="1"/>
              <a:t>pedagogy</a:t>
            </a:r>
            <a:r>
              <a:rPr lang="fr-FR" sz="1600" dirty="0"/>
              <a:t>, </a:t>
            </a:r>
            <a:r>
              <a:rPr lang="fr-FR" sz="1600" dirty="0" err="1"/>
              <a:t>centered</a:t>
            </a:r>
            <a:r>
              <a:rPr lang="fr-FR" sz="1600" dirty="0"/>
              <a:t> on </a:t>
            </a:r>
            <a:r>
              <a:rPr lang="fr-FR" sz="1600" dirty="0" err="1"/>
              <a:t>problem</a:t>
            </a:r>
            <a:r>
              <a:rPr lang="fr-FR" sz="1600" dirty="0"/>
              <a:t> </a:t>
            </a:r>
            <a:r>
              <a:rPr lang="fr-FR" sz="1600" dirty="0" err="1"/>
              <a:t>resolution</a:t>
            </a:r>
            <a:r>
              <a:rPr lang="fr-FR" sz="1600" dirty="0"/>
              <a:t> and </a:t>
            </a:r>
            <a:r>
              <a:rPr lang="fr-FR" sz="1600" dirty="0" err="1"/>
              <a:t>experimentation</a:t>
            </a:r>
            <a:r>
              <a:rPr lang="fr-FR" sz="1600" dirty="0"/>
              <a:t> (</a:t>
            </a:r>
            <a:r>
              <a:rPr lang="fr-FR" sz="1600" dirty="0" err="1"/>
              <a:t>Lieblein</a:t>
            </a:r>
            <a:r>
              <a:rPr lang="fr-FR" sz="1600" dirty="0"/>
              <a:t> et al., 2004)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BE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1600" dirty="0"/>
              <a:t>A </a:t>
            </a:r>
            <a:r>
              <a:rPr lang="fr-BE" sz="1600" dirty="0" err="1"/>
              <a:t>serious</a:t>
            </a:r>
            <a:r>
              <a:rPr lang="fr-BE" sz="1600" dirty="0"/>
              <a:t> </a:t>
            </a:r>
            <a:r>
              <a:rPr lang="fr-BE" sz="1600" dirty="0" err="1"/>
              <a:t>game</a:t>
            </a:r>
            <a:r>
              <a:rPr lang="fr-BE" sz="1600" dirty="0"/>
              <a:t> can </a:t>
            </a:r>
            <a:r>
              <a:rPr lang="fr-BE" sz="1600" dirty="0" err="1"/>
              <a:t>be</a:t>
            </a:r>
            <a:r>
              <a:rPr lang="fr-BE" sz="1600" dirty="0"/>
              <a:t> </a:t>
            </a:r>
            <a:r>
              <a:rPr lang="fr-BE" sz="1600" dirty="0" err="1"/>
              <a:t>beneficial</a:t>
            </a:r>
            <a:r>
              <a:rPr lang="fr-BE" sz="1600" dirty="0"/>
              <a:t> for </a:t>
            </a:r>
            <a:r>
              <a:rPr lang="fr-BE" sz="1600" dirty="0" err="1"/>
              <a:t>interactivity</a:t>
            </a:r>
            <a:r>
              <a:rPr lang="fr-BE" sz="1600" dirty="0"/>
              <a:t> and engagement </a:t>
            </a:r>
            <a:r>
              <a:rPr lang="fr-BE" sz="1600" dirty="0" err="1"/>
              <a:t>through</a:t>
            </a:r>
            <a:r>
              <a:rPr lang="fr-BE" sz="1600" dirty="0"/>
              <a:t> </a:t>
            </a:r>
            <a:r>
              <a:rPr lang="fr-BE" sz="1600" dirty="0" err="1"/>
              <a:t>learning</a:t>
            </a:r>
            <a:r>
              <a:rPr lang="fr-BE" sz="1600" dirty="0"/>
              <a:t> by </a:t>
            </a:r>
            <a:r>
              <a:rPr lang="fr-BE" sz="1600" dirty="0" err="1"/>
              <a:t>doing</a:t>
            </a:r>
            <a:r>
              <a:rPr lang="fr-BE" sz="1600" dirty="0"/>
              <a:t>. A computer </a:t>
            </a:r>
            <a:r>
              <a:rPr lang="fr-BE" sz="1600" dirty="0" err="1"/>
              <a:t>game</a:t>
            </a:r>
            <a:r>
              <a:rPr lang="fr-BE" sz="1600" dirty="0"/>
              <a:t> </a:t>
            </a:r>
            <a:r>
              <a:rPr lang="fr-BE" sz="1600" dirty="0" err="1"/>
              <a:t>allow</a:t>
            </a:r>
            <a:r>
              <a:rPr lang="fr-BE" sz="1600" dirty="0"/>
              <a:t> the </a:t>
            </a:r>
            <a:r>
              <a:rPr lang="fr-BE" sz="1600" dirty="0" err="1"/>
              <a:t>calculation</a:t>
            </a:r>
            <a:r>
              <a:rPr lang="fr-BE" sz="1600" dirty="0"/>
              <a:t> of </a:t>
            </a:r>
            <a:r>
              <a:rPr lang="fr-BE" sz="1600" dirty="0" err="1"/>
              <a:t>many</a:t>
            </a:r>
            <a:r>
              <a:rPr lang="fr-BE" sz="1600" dirty="0"/>
              <a:t> </a:t>
            </a:r>
            <a:r>
              <a:rPr lang="fr-BE" sz="1600" dirty="0" err="1"/>
              <a:t>indicators</a:t>
            </a:r>
            <a:r>
              <a:rPr lang="fr-BE" sz="1600" dirty="0"/>
              <a:t> and can </a:t>
            </a:r>
            <a:r>
              <a:rPr lang="fr-BE" sz="1600" dirty="0" err="1"/>
              <a:t>be</a:t>
            </a:r>
            <a:r>
              <a:rPr lang="fr-BE" sz="1600" dirty="0"/>
              <a:t> </a:t>
            </a:r>
            <a:r>
              <a:rPr lang="fr-BE" sz="1600" dirty="0" err="1"/>
              <a:t>used</a:t>
            </a:r>
            <a:r>
              <a:rPr lang="fr-BE" sz="1600" dirty="0"/>
              <a:t> in distance </a:t>
            </a:r>
            <a:r>
              <a:rPr lang="fr-BE" sz="1600" dirty="0" err="1"/>
              <a:t>teaching</a:t>
            </a:r>
            <a:endParaRPr lang="fr-BE" sz="1600" dirty="0"/>
          </a:p>
          <a:p>
            <a:pPr algn="just">
              <a:buFont typeface="Wingdings" panose="05000000000000000000" pitchFamily="2" charset="2"/>
              <a:buChar char="Ø"/>
            </a:pPr>
            <a:endParaRPr lang="fr-BE" sz="16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rgbClr val="92D050"/>
                </a:solidFill>
                <a:latin typeface="Certa Sans" panose="02000504000000020004" pitchFamily="2" charset="0"/>
              </a:rPr>
              <a:t>SEGAE</a:t>
            </a:r>
            <a:endParaRPr lang="fr-BE" sz="1600" dirty="0">
              <a:solidFill>
                <a:srgbClr val="92D050"/>
              </a:solidFill>
              <a:latin typeface="Certa Sans" panose="02000504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SEGAE </a:t>
            </a:r>
            <a:r>
              <a:rPr lang="fr-BE" sz="2400" b="1" dirty="0" err="1"/>
              <a:t>project</a:t>
            </a:r>
            <a:endParaRPr lang="fr-BE" sz="2400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960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1600" dirty="0" err="1"/>
              <a:t>European</a:t>
            </a:r>
            <a:r>
              <a:rPr lang="fr-BE" sz="1600" dirty="0"/>
              <a:t> </a:t>
            </a:r>
            <a:r>
              <a:rPr lang="fr-BE" sz="1600" dirty="0" err="1"/>
              <a:t>project</a:t>
            </a:r>
            <a:r>
              <a:rPr lang="fr-BE" sz="1600" dirty="0"/>
              <a:t> Erasmus+, </a:t>
            </a:r>
            <a:r>
              <a:rPr lang="fr-BE" sz="1600" dirty="0" err="1"/>
              <a:t>co-financed</a:t>
            </a:r>
            <a:r>
              <a:rPr lang="fr-BE" sz="1600" dirty="0"/>
              <a:t> by the French Chair of Agroecology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/>
              <a:t>37 </a:t>
            </a:r>
            <a:r>
              <a:rPr lang="fr-BE" sz="1600" dirty="0" err="1"/>
              <a:t>months</a:t>
            </a:r>
            <a:r>
              <a:rPr lang="fr-BE" sz="1600" dirty="0"/>
              <a:t> of </a:t>
            </a:r>
            <a:r>
              <a:rPr lang="fr-BE" sz="1600" dirty="0" err="1"/>
              <a:t>work</a:t>
            </a:r>
            <a:r>
              <a:rPr lang="fr-BE" sz="1600" dirty="0"/>
              <a:t>, 24 </a:t>
            </a:r>
            <a:r>
              <a:rPr lang="fr-BE" sz="1600" dirty="0" err="1"/>
              <a:t>university</a:t>
            </a:r>
            <a:r>
              <a:rPr lang="fr-BE" sz="1600" dirty="0"/>
              <a:t> </a:t>
            </a:r>
            <a:r>
              <a:rPr lang="fr-BE" sz="1600" dirty="0" err="1"/>
              <a:t>teachers</a:t>
            </a:r>
            <a:r>
              <a:rPr lang="fr-BE" sz="1600" dirty="0"/>
              <a:t>, 6 </a:t>
            </a:r>
            <a:r>
              <a:rPr lang="fr-BE" sz="1600" dirty="0" err="1"/>
              <a:t>universities</a:t>
            </a:r>
            <a:r>
              <a:rPr lang="fr-BE" sz="1600" dirty="0"/>
              <a:t> in 4 countries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/>
              <a:t>Online </a:t>
            </a:r>
            <a:r>
              <a:rPr lang="fr-BE" sz="1600" dirty="0" err="1"/>
              <a:t>game</a:t>
            </a:r>
            <a:r>
              <a:rPr lang="fr-BE" sz="1600" dirty="0"/>
              <a:t> </a:t>
            </a:r>
            <a:r>
              <a:rPr lang="fr-BE" sz="1600" dirty="0" err="1"/>
              <a:t>with</a:t>
            </a:r>
            <a:r>
              <a:rPr lang="fr-BE" sz="1600" dirty="0"/>
              <a:t> </a:t>
            </a:r>
            <a:r>
              <a:rPr lang="fr-BE" sz="1600" dirty="0" err="1"/>
              <a:t>accompanying</a:t>
            </a:r>
            <a:r>
              <a:rPr lang="fr-BE" sz="1600" dirty="0"/>
              <a:t> </a:t>
            </a:r>
            <a:r>
              <a:rPr lang="fr-BE" sz="1600" dirty="0" err="1"/>
              <a:t>pedagogical</a:t>
            </a:r>
            <a:r>
              <a:rPr lang="fr-BE" sz="1600" dirty="0"/>
              <a:t> documents and </a:t>
            </a:r>
            <a:r>
              <a:rPr lang="fr-BE" sz="1600" dirty="0" err="1"/>
              <a:t>video</a:t>
            </a:r>
            <a:r>
              <a:rPr lang="fr-BE" sz="1600" dirty="0"/>
              <a:t> </a:t>
            </a:r>
            <a:r>
              <a:rPr lang="fr-BE" sz="1600" dirty="0" err="1"/>
              <a:t>tutorials</a:t>
            </a: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/>
              <a:t>A one-</a:t>
            </a:r>
            <a:r>
              <a:rPr lang="fr-BE" sz="1600" dirty="0" err="1"/>
              <a:t>week</a:t>
            </a:r>
            <a:r>
              <a:rPr lang="fr-BE" sz="1600" dirty="0"/>
              <a:t> test session </a:t>
            </a:r>
            <a:r>
              <a:rPr lang="fr-BE" sz="1600" dirty="0" err="1"/>
              <a:t>with</a:t>
            </a:r>
            <a:r>
              <a:rPr lang="fr-BE" sz="1600" dirty="0"/>
              <a:t> 52 </a:t>
            </a:r>
            <a:r>
              <a:rPr lang="fr-BE" sz="1600" dirty="0" err="1"/>
              <a:t>students</a:t>
            </a:r>
            <a:r>
              <a:rPr lang="fr-BE" sz="1600" dirty="0"/>
              <a:t> </a:t>
            </a:r>
            <a:r>
              <a:rPr lang="fr-BE" sz="1600" dirty="0" err="1"/>
              <a:t>from</a:t>
            </a:r>
            <a:r>
              <a:rPr lang="fr-BE" sz="1600" dirty="0"/>
              <a:t> </a:t>
            </a:r>
            <a:r>
              <a:rPr lang="fr-BE" sz="1600" dirty="0" err="1"/>
              <a:t>partner</a:t>
            </a:r>
            <a:r>
              <a:rPr lang="fr-BE" sz="1600" dirty="0"/>
              <a:t> </a:t>
            </a:r>
            <a:r>
              <a:rPr lang="fr-BE" sz="1600" dirty="0" err="1"/>
              <a:t>universities</a:t>
            </a:r>
            <a:r>
              <a:rPr lang="fr-BE" sz="1600" dirty="0"/>
              <a:t>, </a:t>
            </a:r>
            <a:r>
              <a:rPr lang="fr-BE" sz="1600" dirty="0" err="1"/>
              <a:t>which</a:t>
            </a:r>
            <a:r>
              <a:rPr lang="fr-BE" sz="1600" dirty="0"/>
              <a:t> </a:t>
            </a:r>
            <a:r>
              <a:rPr lang="fr-BE" sz="1600" dirty="0" err="1"/>
              <a:t>showed</a:t>
            </a:r>
            <a:r>
              <a:rPr lang="fr-BE" sz="1600" dirty="0"/>
              <a:t> </a:t>
            </a:r>
            <a:r>
              <a:rPr lang="fr-BE" sz="1600" dirty="0" err="1"/>
              <a:t>interesting</a:t>
            </a:r>
            <a:r>
              <a:rPr lang="fr-BE" sz="1600" dirty="0"/>
              <a:t> </a:t>
            </a:r>
            <a:r>
              <a:rPr lang="fr-BE" sz="1600" dirty="0" err="1"/>
              <a:t>pedagogical</a:t>
            </a:r>
            <a:r>
              <a:rPr lang="fr-BE" sz="1600" dirty="0"/>
              <a:t> </a:t>
            </a:r>
            <a:r>
              <a:rPr lang="fr-BE" sz="1600" dirty="0" err="1"/>
              <a:t>results</a:t>
            </a:r>
            <a:r>
              <a:rPr lang="fr-BE" sz="1600" dirty="0"/>
              <a:t> (Jouan et al., 2020)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b="1" dirty="0"/>
              <a:t>A </a:t>
            </a:r>
            <a:r>
              <a:rPr lang="fr-BE" sz="1600" b="1" dirty="0" err="1"/>
              <a:t>teacher</a:t>
            </a:r>
            <a:r>
              <a:rPr lang="fr-BE" sz="1600" b="1" dirty="0"/>
              <a:t> training </a:t>
            </a:r>
            <a:r>
              <a:rPr lang="fr-BE" sz="1600" b="1" dirty="0" err="1"/>
              <a:t>today</a:t>
            </a:r>
            <a:r>
              <a:rPr lang="fr-BE" sz="1600" b="1" dirty="0"/>
              <a:t> : </a:t>
            </a:r>
            <a:r>
              <a:rPr lang="fr-BE" sz="1600" b="1" dirty="0" err="1"/>
              <a:t>thank</a:t>
            </a:r>
            <a:r>
              <a:rPr lang="fr-BE" sz="1600" b="1" dirty="0"/>
              <a:t> </a:t>
            </a:r>
            <a:r>
              <a:rPr lang="fr-BE" sz="1600" b="1" dirty="0" err="1"/>
              <a:t>you</a:t>
            </a:r>
            <a:r>
              <a:rPr lang="fr-BE" sz="1600" b="1" dirty="0"/>
              <a:t> for </a:t>
            </a:r>
            <a:r>
              <a:rPr lang="fr-BE" sz="1600" b="1" dirty="0" err="1"/>
              <a:t>your</a:t>
            </a:r>
            <a:r>
              <a:rPr lang="fr-BE" sz="1600" b="1" dirty="0"/>
              <a:t>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236456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Game objectives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960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1600" dirty="0"/>
              <a:t>Target </a:t>
            </a:r>
            <a:r>
              <a:rPr lang="fr-BE" sz="1600" dirty="0" err="1"/>
              <a:t>users</a:t>
            </a:r>
            <a:r>
              <a:rPr lang="fr-BE" sz="1600" dirty="0"/>
              <a:t>: </a:t>
            </a:r>
            <a:r>
              <a:rPr lang="fr-BE" sz="1600" dirty="0" err="1"/>
              <a:t>students</a:t>
            </a:r>
            <a:r>
              <a:rPr lang="fr-BE" sz="1600" dirty="0"/>
              <a:t> in </a:t>
            </a:r>
            <a:r>
              <a:rPr lang="fr-BE" sz="1600" dirty="0" err="1"/>
              <a:t>higher</a:t>
            </a:r>
            <a:r>
              <a:rPr lang="fr-BE" sz="1600" dirty="0"/>
              <a:t> </a:t>
            </a:r>
            <a:r>
              <a:rPr lang="fr-BE" sz="1600" dirty="0" err="1"/>
              <a:t>education</a:t>
            </a:r>
            <a:r>
              <a:rPr lang="fr-BE" sz="1600" dirty="0"/>
              <a:t> (</a:t>
            </a:r>
            <a:r>
              <a:rPr lang="fr-BE" sz="1600" dirty="0" err="1"/>
              <a:t>Bachelor</a:t>
            </a:r>
            <a:r>
              <a:rPr lang="fr-BE" sz="1600" dirty="0"/>
              <a:t>, Master), agricultural high </a:t>
            </a:r>
            <a:r>
              <a:rPr lang="fr-BE" sz="1600" dirty="0" err="1"/>
              <a:t>school</a:t>
            </a:r>
            <a:r>
              <a:rPr lang="fr-BE" sz="1600" dirty="0"/>
              <a:t> </a:t>
            </a:r>
            <a:r>
              <a:rPr lang="fr-BE" sz="1600" dirty="0" err="1"/>
              <a:t>students</a:t>
            </a:r>
            <a:r>
              <a:rPr lang="fr-BE" sz="1600" dirty="0"/>
              <a:t>, </a:t>
            </a:r>
            <a:r>
              <a:rPr lang="fr-BE" sz="1600" dirty="0" err="1"/>
              <a:t>young</a:t>
            </a:r>
            <a:r>
              <a:rPr lang="fr-BE" sz="1600" dirty="0"/>
              <a:t> </a:t>
            </a:r>
            <a:r>
              <a:rPr lang="fr-BE" sz="1600" dirty="0" err="1"/>
              <a:t>counsellors</a:t>
            </a: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err="1"/>
              <a:t>Pedagogical</a:t>
            </a:r>
            <a:r>
              <a:rPr lang="fr-BE" sz="1600" dirty="0"/>
              <a:t> objectives:</a:t>
            </a:r>
          </a:p>
          <a:p>
            <a:pPr marL="742902" lvl="1" indent="-342900">
              <a:buFont typeface="+mj-lt"/>
              <a:buAutoNum type="arabicPeriod"/>
            </a:pPr>
            <a:r>
              <a:rPr lang="fr-FR" sz="1600" dirty="0" err="1"/>
              <a:t>Knowledge</a:t>
            </a:r>
            <a:r>
              <a:rPr lang="fr-FR" sz="1600" dirty="0"/>
              <a:t> of </a:t>
            </a:r>
            <a:r>
              <a:rPr lang="fr-FR" sz="1600" b="1" dirty="0" err="1"/>
              <a:t>agroecological</a:t>
            </a:r>
            <a:r>
              <a:rPr lang="fr-FR" sz="1600" b="1" dirty="0"/>
              <a:t> practices </a:t>
            </a:r>
            <a:r>
              <a:rPr lang="fr-FR" sz="1600" dirty="0"/>
              <a:t>and </a:t>
            </a:r>
            <a:r>
              <a:rPr lang="fr-FR" sz="1600" dirty="0" err="1"/>
              <a:t>their</a:t>
            </a:r>
            <a:r>
              <a:rPr lang="fr-FR" sz="1600" dirty="0"/>
              <a:t> </a:t>
            </a:r>
            <a:r>
              <a:rPr lang="fr-FR" sz="1600" dirty="0" err="1"/>
              <a:t>individual</a:t>
            </a:r>
            <a:r>
              <a:rPr lang="fr-FR" sz="1600" dirty="0"/>
              <a:t> </a:t>
            </a:r>
            <a:r>
              <a:rPr lang="fr-FR" sz="1600" dirty="0" err="1"/>
              <a:t>effects</a:t>
            </a:r>
            <a:endParaRPr lang="fr-FR" sz="1600" dirty="0"/>
          </a:p>
          <a:p>
            <a:pPr marL="742902" lvl="1" indent="-342900">
              <a:buFont typeface="+mj-lt"/>
              <a:buAutoNum type="arabicPeriod"/>
            </a:pPr>
            <a:r>
              <a:rPr lang="fr-FR" sz="1600" dirty="0"/>
              <a:t>Evaluation of the </a:t>
            </a:r>
            <a:r>
              <a:rPr lang="fr-FR" sz="1600" dirty="0" err="1"/>
              <a:t>combined</a:t>
            </a:r>
            <a:r>
              <a:rPr lang="fr-FR" sz="1600" dirty="0"/>
              <a:t> impact of </a:t>
            </a:r>
            <a:r>
              <a:rPr lang="fr-FR" sz="1600" dirty="0" err="1"/>
              <a:t>several</a:t>
            </a:r>
            <a:r>
              <a:rPr lang="fr-FR" sz="1600" dirty="0"/>
              <a:t> practices on the </a:t>
            </a:r>
            <a:r>
              <a:rPr lang="fr-FR" sz="1600" dirty="0" err="1"/>
              <a:t>farming</a:t>
            </a:r>
            <a:r>
              <a:rPr lang="fr-FR" sz="1600" dirty="0"/>
              <a:t> system: </a:t>
            </a:r>
            <a:r>
              <a:rPr lang="fr-FR" sz="1600" b="1" dirty="0" err="1"/>
              <a:t>systems</a:t>
            </a:r>
            <a:r>
              <a:rPr lang="fr-FR" sz="1600" b="1" dirty="0"/>
              <a:t> </a:t>
            </a:r>
            <a:r>
              <a:rPr lang="fr-FR" sz="1600" b="1" dirty="0" err="1"/>
              <a:t>approach</a:t>
            </a:r>
            <a:endParaRPr lang="fr-FR" sz="1600" b="1" dirty="0"/>
          </a:p>
          <a:p>
            <a:pPr marL="742902" lvl="1" indent="-342900">
              <a:buFont typeface="+mj-lt"/>
              <a:buAutoNum type="arabicPeriod"/>
            </a:pPr>
            <a:r>
              <a:rPr lang="fr-FR" sz="1600" dirty="0" err="1"/>
              <a:t>Study</a:t>
            </a:r>
            <a:r>
              <a:rPr lang="fr-FR" sz="1600" dirty="0"/>
              <a:t> of </a:t>
            </a:r>
            <a:r>
              <a:rPr lang="fr-FR" sz="1600" dirty="0" err="1"/>
              <a:t>various</a:t>
            </a:r>
            <a:r>
              <a:rPr lang="fr-FR" sz="1600" dirty="0"/>
              <a:t> options to </a:t>
            </a:r>
            <a:r>
              <a:rPr lang="fr-FR" sz="1600" dirty="0" err="1"/>
              <a:t>reach</a:t>
            </a:r>
            <a:r>
              <a:rPr lang="fr-FR" sz="1600" dirty="0"/>
              <a:t> a </a:t>
            </a:r>
            <a:r>
              <a:rPr lang="fr-FR" sz="1600" dirty="0" err="1"/>
              <a:t>given</a:t>
            </a:r>
            <a:r>
              <a:rPr lang="fr-FR" sz="1600" dirty="0"/>
              <a:t> objective: </a:t>
            </a:r>
            <a:r>
              <a:rPr lang="fr-FR" sz="1600" b="1" dirty="0"/>
              <a:t>transition management</a:t>
            </a:r>
          </a:p>
          <a:p>
            <a:pPr marL="400002" lvl="1" indent="0">
              <a:buNone/>
            </a:pPr>
            <a:endParaRPr lang="fr-BE" sz="12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995797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569</Words>
  <Application>Microsoft Office PowerPoint</Application>
  <PresentationFormat>Affichage à l'écran (16:9)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Certa Sans</vt:lpstr>
      <vt:lpstr>Wingdings</vt:lpstr>
      <vt:lpstr>Thème Office</vt:lpstr>
      <vt:lpstr>2_Conception personnalisée</vt:lpstr>
      <vt:lpstr>SEGAE – Teacher training</vt:lpstr>
      <vt:lpstr>Welcome to Liège – Gembloux Agro-Bio Tech</vt:lpstr>
      <vt:lpstr>Online meeting rules</vt:lpstr>
      <vt:lpstr>Webinar schedule</vt:lpstr>
      <vt:lpstr>Présentation PowerPoint</vt:lpstr>
      <vt:lpstr>SEGAE – Teacher training</vt:lpstr>
      <vt:lpstr>From the idea to the project</vt:lpstr>
      <vt:lpstr>SEGAE project</vt:lpstr>
      <vt:lpstr>Game objectives</vt:lpstr>
      <vt:lpstr>Model construction</vt:lpstr>
      <vt:lpstr>Game interface</vt:lpstr>
      <vt:lpstr>An effort of adaptability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Olivier Godinot</cp:lastModifiedBy>
  <cp:revision>202</cp:revision>
  <dcterms:created xsi:type="dcterms:W3CDTF">2020-04-18T12:29:17Z</dcterms:created>
  <dcterms:modified xsi:type="dcterms:W3CDTF">2020-12-03T11:36:13Z</dcterms:modified>
</cp:coreProperties>
</file>