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32" r:id="rId1"/>
    <p:sldMasterId id="2147483747" r:id="rId2"/>
  </p:sldMasterIdLst>
  <p:notesMasterIdLst>
    <p:notesMasterId r:id="rId21"/>
  </p:notesMasterIdLst>
  <p:sldIdLst>
    <p:sldId id="256" r:id="rId3"/>
    <p:sldId id="355" r:id="rId4"/>
    <p:sldId id="344" r:id="rId5"/>
    <p:sldId id="364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72" r:id="rId15"/>
    <p:sldId id="373" r:id="rId16"/>
    <p:sldId id="374" r:id="rId17"/>
    <p:sldId id="376" r:id="rId18"/>
    <p:sldId id="377" r:id="rId19"/>
    <p:sldId id="263" r:id="rId20"/>
  </p:sldIdLst>
  <p:sldSz cx="9144000" cy="5143500" type="screen16x9"/>
  <p:notesSz cx="6858000" cy="9144000"/>
  <p:defaultTextStyle>
    <a:defPPr>
      <a:defRPr lang="fr-FR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68CBE-4BF7-4635-8C2F-8AFABA74D272}" type="datetimeFigureOut">
              <a:rPr lang="fr-BE" smtClean="0"/>
              <a:t>02-11-20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C0B70-B6E0-4A45-ADE2-B28E72D3789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68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039946F-D9EB-4CA0-A183-82F769F2D32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602" y="411510"/>
            <a:ext cx="737870" cy="4349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B17D452-D995-474A-8D9D-1AA637EEC230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55" y="408335"/>
            <a:ext cx="1246505" cy="4387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D6B7B6C-59F9-4E37-8482-5BE8DBE9A703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9" r="17921"/>
          <a:stretch/>
        </p:blipFill>
        <p:spPr>
          <a:xfrm>
            <a:off x="3085351" y="408583"/>
            <a:ext cx="550545" cy="4349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2813088-BD27-4209-9DEF-B337999CDDE5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44" y="339502"/>
            <a:ext cx="1188720" cy="4356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A70CB3D-7ACC-4D55-933F-15993CEA01EE}"/>
              </a:ext>
            </a:extLst>
          </p:cNvPr>
          <p:cNvPicPr/>
          <p:nvPr userDrawn="1"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4" b="35022"/>
          <a:stretch/>
        </p:blipFill>
        <p:spPr>
          <a:xfrm>
            <a:off x="5267935" y="409605"/>
            <a:ext cx="1104265" cy="437515"/>
          </a:xfrm>
          <a:prstGeom prst="rect">
            <a:avLst/>
          </a:prstGeom>
        </p:spPr>
      </p:pic>
      <p:pic>
        <p:nvPicPr>
          <p:cNvPr id="12" name="Image 11" descr="C:\Users\admin\AppData\Local\Temp\Rar$DRa8344.49958\logo-transitroire-institut-agro-agrocampus-ouest-couleur.jpg"/>
          <p:cNvPicPr/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2925"/>
            <a:ext cx="2541270" cy="539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769FACD-344C-444E-B0F5-57E32F9B9084}"/>
              </a:ext>
            </a:extLst>
          </p:cNvPr>
          <p:cNvPicPr/>
          <p:nvPr userDrawn="1"/>
        </p:nvPicPr>
        <p:blipFill rotWithShape="1">
          <a:blip r:embed="rId8"/>
          <a:srcRect t="16790" b="25263"/>
          <a:stretch/>
        </p:blipFill>
        <p:spPr>
          <a:xfrm>
            <a:off x="4347996" y="4377127"/>
            <a:ext cx="1753235" cy="57088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CBF033B-DBF7-4B79-B1D3-529C04AB0814}"/>
              </a:ext>
            </a:extLst>
          </p:cNvPr>
          <p:cNvPicPr/>
          <p:nvPr userDrawn="1"/>
        </p:nvPicPr>
        <p:blipFill rotWithShape="1">
          <a:blip r:embed="rId9"/>
          <a:srcRect t="14550" b="14440"/>
          <a:stretch/>
        </p:blipFill>
        <p:spPr>
          <a:xfrm>
            <a:off x="3632986" y="4299942"/>
            <a:ext cx="627380" cy="6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4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6595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9869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F1338BE-7E10-4F49-BA2C-3E573322DC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839" y="981079"/>
            <a:ext cx="8378050" cy="35874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</a:t>
            </a:r>
            <a:r>
              <a:rPr lang="en-US" noProof="0" dirty="0" err="1"/>
              <a:t>texte</a:t>
            </a:r>
            <a:r>
              <a:rPr lang="fr-FR" dirty="0"/>
              <a:t>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A0CFEACE-7FF8-4218-8378-EE06E9768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9" y="273844"/>
            <a:ext cx="8378050" cy="47220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0F0D61D-AA82-4993-9F68-10A62835B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0819" y="4767266"/>
            <a:ext cx="560070" cy="273845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722CF1-4994-419C-800E-FFD5B7A2494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Espace réservé du pied de page 12">
            <a:extLst>
              <a:ext uri="{FF2B5EF4-FFF2-40B4-BE49-F238E27FC236}">
                <a16:creationId xmlns:a16="http://schemas.microsoft.com/office/drawing/2014/main" id="{C9767327-615F-41AD-9C85-EEA4F1BEB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2545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062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571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020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02/11/2020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832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02/11/2020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762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02/11/2020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414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804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471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02/11/2020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/>
          </a:p>
        </p:txBody>
      </p:sp>
      <p:sp>
        <p:nvSpPr>
          <p:cNvPr id="9" name="Triangle isocèle 8"/>
          <p:cNvSpPr/>
          <p:nvPr/>
        </p:nvSpPr>
        <p:spPr>
          <a:xfrm rot="5400000">
            <a:off x="270000" y="-270000"/>
            <a:ext cx="540000" cy="1080000"/>
          </a:xfrm>
          <a:prstGeom prst="triangle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 rot="19980000">
            <a:off x="-87601" y="449584"/>
            <a:ext cx="540000" cy="1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 rot="10800000">
            <a:off x="0" y="4984037"/>
            <a:ext cx="9144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/>
          </a:p>
        </p:txBody>
      </p:sp>
      <p:sp>
        <p:nvSpPr>
          <p:cNvPr id="12" name="Triangle isocèle 11"/>
          <p:cNvSpPr/>
          <p:nvPr/>
        </p:nvSpPr>
        <p:spPr>
          <a:xfrm rot="16200000">
            <a:off x="8334000" y="4354038"/>
            <a:ext cx="540000" cy="1080000"/>
          </a:xfrm>
          <a:prstGeom prst="triangle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/>
        </p:nvSpPr>
        <p:spPr>
          <a:xfrm rot="9240000">
            <a:off x="8675340" y="4539090"/>
            <a:ext cx="540000" cy="1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255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2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5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5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E36B89-B8C3-4246-8C88-A010289D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44" y="273845"/>
            <a:ext cx="8407439" cy="500130"/>
          </a:xfrm>
          <a:prstGeom prst="rect">
            <a:avLst/>
          </a:prstGeom>
        </p:spPr>
        <p:txBody>
          <a:bodyPr vert="horz" lIns="68574" tIns="34289" rIns="68574" bIns="34289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48471F-6569-4354-9B22-417E71507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839" y="969922"/>
            <a:ext cx="8407438" cy="3603275"/>
          </a:xfrm>
          <a:prstGeom prst="rect">
            <a:avLst/>
          </a:prstGeom>
        </p:spPr>
        <p:txBody>
          <a:bodyPr vert="horz" lIns="68574" tIns="34289" rIns="68574" bIns="34289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D2C2BB-B8C6-420E-BFE3-5C73EBD87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0206" y="4756649"/>
            <a:ext cx="560070" cy="285515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732"/>
            <a:fld id="{47722CF1-4994-419C-800E-FFD5B7A2494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685732"/>
              <a:t>‹N°›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D90A1B5B-8A5E-4E6E-8EE5-A42DEB370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732"/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riangle isocèle 15"/>
          <p:cNvSpPr/>
          <p:nvPr userDrawn="1"/>
        </p:nvSpPr>
        <p:spPr>
          <a:xfrm rot="5400000">
            <a:off x="270000" y="-270000"/>
            <a:ext cx="540000" cy="1080000"/>
          </a:xfrm>
          <a:prstGeom prst="triangle">
            <a:avLst>
              <a:gd name="adj" fmla="val 0"/>
            </a:avLst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9980000">
            <a:off x="-87601" y="449584"/>
            <a:ext cx="540000" cy="180000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4984037"/>
            <a:ext cx="9144000" cy="180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riangle isocèle 18"/>
          <p:cNvSpPr/>
          <p:nvPr userDrawn="1"/>
        </p:nvSpPr>
        <p:spPr>
          <a:xfrm rot="16200000">
            <a:off x="8334000" y="4354038"/>
            <a:ext cx="540000" cy="1080000"/>
          </a:xfrm>
          <a:prstGeom prst="triangle">
            <a:avLst>
              <a:gd name="adj" fmla="val 0"/>
            </a:avLst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 userDrawn="1"/>
        </p:nvSpPr>
        <p:spPr>
          <a:xfrm rot="9240000">
            <a:off x="8675340" y="4539090"/>
            <a:ext cx="540000" cy="180000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90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ctr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87574"/>
            <a:ext cx="7772400" cy="936104"/>
          </a:xfrm>
        </p:spPr>
        <p:txBody>
          <a:bodyPr>
            <a:normAutofit/>
          </a:bodyPr>
          <a:lstStyle/>
          <a:p>
            <a:r>
              <a:rPr lang="fr-BE" b="1" dirty="0"/>
              <a:t>SEGAE – Teacher Session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291830"/>
            <a:ext cx="7488832" cy="936104"/>
          </a:xfrm>
        </p:spPr>
        <p:txBody>
          <a:bodyPr>
            <a:noAutofit/>
          </a:bodyPr>
          <a:lstStyle/>
          <a:p>
            <a:r>
              <a:rPr lang="fr-BE" sz="2800" b="1" dirty="0"/>
              <a:t>The animal module</a:t>
            </a:r>
          </a:p>
          <a:p>
            <a:r>
              <a:rPr lang="fr-BE" sz="1400" dirty="0"/>
              <a:t>Joanna Makulska, Nathalie Bareille et al.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979984" y="4227934"/>
            <a:ext cx="7488832" cy="648072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0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2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88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30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74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15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57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00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43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000" dirty="0"/>
              <a:t>Avec le soutien de </a:t>
            </a: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51670"/>
            <a:ext cx="1093056" cy="126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038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Agroecology</a:t>
            </a:r>
            <a:r>
              <a:rPr lang="fr-BE" sz="2400" b="1" dirty="0"/>
              <a:t> and </a:t>
            </a:r>
            <a:r>
              <a:rPr lang="fr-BE" sz="2400" b="1" dirty="0" err="1"/>
              <a:t>livestock</a:t>
            </a:r>
            <a:endParaRPr lang="fr-BE" sz="24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B42281-9B42-4FAB-AEAD-4CF7DC0A4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50" y="630762"/>
            <a:ext cx="3695702" cy="431725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2687691-6E9A-4AED-91D6-F3117BFD936D}"/>
              </a:ext>
            </a:extLst>
          </p:cNvPr>
          <p:cNvSpPr txBox="1"/>
          <p:nvPr/>
        </p:nvSpPr>
        <p:spPr>
          <a:xfrm>
            <a:off x="5004050" y="1858364"/>
            <a:ext cx="3469158" cy="1862048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Arial Narrow" panose="020B0606020202030204" pitchFamily="34" charset="0"/>
              </a:rPr>
              <a:t>… by </a:t>
            </a:r>
            <a:r>
              <a:rPr lang="fr-FR" sz="2200" dirty="0" err="1">
                <a:latin typeface="Arial Narrow" panose="020B0606020202030204" pitchFamily="34" charset="0"/>
              </a:rPr>
              <a:t>enhancing</a:t>
            </a:r>
            <a:r>
              <a:rPr lang="fr-FR" sz="2200" dirty="0">
                <a:latin typeface="Arial Narrow" panose="020B0606020202030204" pitchFamily="34" charset="0"/>
              </a:rPr>
              <a:t> </a:t>
            </a:r>
            <a:r>
              <a:rPr lang="fr-FR" sz="2200" dirty="0" err="1">
                <a:latin typeface="Arial Narrow" panose="020B0606020202030204" pitchFamily="34" charset="0"/>
              </a:rPr>
              <a:t>domestic</a:t>
            </a:r>
            <a:r>
              <a:rPr lang="fr-FR" sz="2200" dirty="0">
                <a:latin typeface="Arial Narrow" panose="020B0606020202030204" pitchFamily="34" charset="0"/>
              </a:rPr>
              <a:t> </a:t>
            </a:r>
            <a:r>
              <a:rPr lang="fr-FR" sz="2200" dirty="0" err="1">
                <a:latin typeface="Arial Narrow" panose="020B0606020202030204" pitchFamily="34" charset="0"/>
              </a:rPr>
              <a:t>biodiversity</a:t>
            </a:r>
            <a:r>
              <a:rPr lang="fr-FR" sz="2200" dirty="0">
                <a:latin typeface="Arial Narrow" panose="020B0606020202030204" pitchFamily="34" charset="0"/>
              </a:rPr>
              <a:t> and </a:t>
            </a:r>
          </a:p>
          <a:p>
            <a:pPr algn="ctr">
              <a:spcBef>
                <a:spcPts val="600"/>
              </a:spcBef>
            </a:pPr>
            <a:r>
              <a:rPr lang="fr-FR" sz="2200" dirty="0">
                <a:latin typeface="Arial Narrow" panose="020B0606020202030204" pitchFamily="34" charset="0"/>
              </a:rPr>
              <a:t>by </a:t>
            </a:r>
            <a:r>
              <a:rPr lang="fr-FR" sz="2200" dirty="0" err="1">
                <a:latin typeface="Arial Narrow" panose="020B0606020202030204" pitchFamily="34" charset="0"/>
              </a:rPr>
              <a:t>developping</a:t>
            </a:r>
            <a:r>
              <a:rPr lang="fr-FR" sz="2200" dirty="0">
                <a:latin typeface="Arial Narrow" panose="020B0606020202030204" pitchFamily="34" charset="0"/>
              </a:rPr>
              <a:t> </a:t>
            </a:r>
            <a:r>
              <a:rPr lang="fr-FR" sz="2200" dirty="0" err="1">
                <a:latin typeface="Arial Narrow" panose="020B0606020202030204" pitchFamily="34" charset="0"/>
              </a:rPr>
              <a:t>ecologically</a:t>
            </a:r>
            <a:r>
              <a:rPr lang="fr-FR" sz="2200" dirty="0">
                <a:latin typeface="Arial Narrow" panose="020B0606020202030204" pitchFamily="34" charset="0"/>
              </a:rPr>
              <a:t> </a:t>
            </a:r>
            <a:r>
              <a:rPr lang="fr-FR" sz="2200" dirty="0" err="1">
                <a:latin typeface="Arial Narrow" panose="020B0606020202030204" pitchFamily="34" charset="0"/>
              </a:rPr>
              <a:t>valuable</a:t>
            </a:r>
            <a:r>
              <a:rPr lang="fr-FR" sz="2200" dirty="0">
                <a:latin typeface="Arial Narrow" panose="020B0606020202030204" pitchFamily="34" charset="0"/>
              </a:rPr>
              <a:t> lands at </a:t>
            </a:r>
            <a:r>
              <a:rPr lang="fr-FR" sz="2200" dirty="0" err="1">
                <a:latin typeface="Arial Narrow" panose="020B0606020202030204" pitchFamily="34" charset="0"/>
              </a:rPr>
              <a:t>farm</a:t>
            </a:r>
            <a:r>
              <a:rPr lang="fr-FR" sz="2200" dirty="0">
                <a:latin typeface="Arial Narrow" panose="020B0606020202030204" pitchFamily="34" charset="0"/>
              </a:rPr>
              <a:t> and </a:t>
            </a:r>
            <a:r>
              <a:rPr lang="fr-FR" sz="2200" dirty="0" err="1">
                <a:latin typeface="Arial Narrow" panose="020B0606020202030204" pitchFamily="34" charset="0"/>
              </a:rPr>
              <a:t>landscape</a:t>
            </a:r>
            <a:r>
              <a:rPr lang="fr-FR" sz="2200" dirty="0">
                <a:latin typeface="Arial Narrow" panose="020B0606020202030204" pitchFamily="34" charset="0"/>
              </a:rPr>
              <a:t> </a:t>
            </a:r>
            <a:r>
              <a:rPr lang="fr-FR" sz="2200" dirty="0" err="1">
                <a:latin typeface="Arial Narrow" panose="020B0606020202030204" pitchFamily="34" charset="0"/>
              </a:rPr>
              <a:t>scales</a:t>
            </a:r>
            <a:r>
              <a:rPr lang="fr-FR" sz="2200" dirty="0"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5" name="ZoneTexte 16">
            <a:extLst>
              <a:ext uri="{FF2B5EF4-FFF2-40B4-BE49-F238E27FC236}">
                <a16:creationId xmlns:a16="http://schemas.microsoft.com/office/drawing/2014/main" id="{3BE59C6B-2415-4266-AAAC-57511A2E5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1022854"/>
            <a:ext cx="1978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i="1" dirty="0"/>
              <a:t>Dumont et al. 2013</a:t>
            </a:r>
          </a:p>
        </p:txBody>
      </p:sp>
      <p:sp>
        <p:nvSpPr>
          <p:cNvPr id="6" name="ZoneTexte 2">
            <a:extLst>
              <a:ext uri="{FF2B5EF4-FFF2-40B4-BE49-F238E27FC236}">
                <a16:creationId xmlns:a16="http://schemas.microsoft.com/office/drawing/2014/main" id="{44DABE7B-8432-4DB7-AD08-ADA9C8EED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556720"/>
            <a:ext cx="2509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dirty="0"/>
              <a:t>Five </a:t>
            </a:r>
            <a:r>
              <a:rPr lang="fr-FR" altLang="fr-FR" sz="2000" b="1" dirty="0" err="1"/>
              <a:t>principles</a:t>
            </a:r>
            <a:endParaRPr lang="fr-FR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055186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Agroecology</a:t>
            </a:r>
            <a:r>
              <a:rPr lang="fr-BE" sz="2400" b="1" dirty="0"/>
              <a:t> and </a:t>
            </a:r>
            <a:r>
              <a:rPr lang="fr-BE" sz="2400" b="1" dirty="0" err="1"/>
              <a:t>livestock</a:t>
            </a:r>
            <a:endParaRPr lang="fr-BE" sz="2400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D273E42-5D0F-4C78-8F38-48E358F3A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797016"/>
            <a:ext cx="6632998" cy="413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7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Agroecology</a:t>
            </a:r>
            <a:r>
              <a:rPr lang="fr-BE" sz="2400" b="1" dirty="0"/>
              <a:t> and </a:t>
            </a:r>
            <a:r>
              <a:rPr lang="fr-BE" sz="2400" b="1" dirty="0" err="1"/>
              <a:t>livestock</a:t>
            </a:r>
            <a:endParaRPr lang="fr-BE" sz="24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34AC460-B0D6-4D96-BC1F-31EB0747C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960719"/>
            <a:ext cx="65805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 err="1"/>
              <a:t>Different</a:t>
            </a:r>
            <a:r>
              <a:rPr lang="fr-FR" altLang="fr-FR" sz="2000" b="1" dirty="0"/>
              <a:t> combinations can </a:t>
            </a:r>
            <a:r>
              <a:rPr lang="fr-FR" altLang="fr-FR" sz="2000" b="1" dirty="0" err="1"/>
              <a:t>be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agroecological</a:t>
            </a:r>
            <a:endParaRPr lang="fr-FR" altLang="fr-FR" sz="2000" dirty="0"/>
          </a:p>
        </p:txBody>
      </p:sp>
      <p:grpSp>
        <p:nvGrpSpPr>
          <p:cNvPr id="4" name="Groupe 14">
            <a:extLst>
              <a:ext uri="{FF2B5EF4-FFF2-40B4-BE49-F238E27FC236}">
                <a16:creationId xmlns:a16="http://schemas.microsoft.com/office/drawing/2014/main" id="{D7D7D88E-0541-45F1-AC07-0460A045C0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47180" y="2127895"/>
            <a:ext cx="2266950" cy="2314575"/>
            <a:chOff x="6229593" y="4149080"/>
            <a:chExt cx="2266950" cy="2314575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16325869-71BE-41B9-80BC-2C04856A80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168" y="4149080"/>
              <a:ext cx="960438" cy="1216025"/>
            </a:xfrm>
            <a:prstGeom prst="ellipse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 kern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C2CC04C9-2729-48CF-A0D3-680E8FAB03C1}"/>
                </a:ext>
              </a:extLst>
            </p:cNvPr>
            <p:cNvSpPr>
              <a:spLocks noChangeAspect="1"/>
            </p:cNvSpPr>
            <p:nvPr/>
          </p:nvSpPr>
          <p:spPr>
            <a:xfrm rot="2760885">
              <a:off x="6582812" y="5091262"/>
              <a:ext cx="1054100" cy="1414462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 kern="0">
                <a:solidFill>
                  <a:srgbClr val="9BBB5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39D4111B-9B0F-480A-A360-F5DC6EE8EA4A}"/>
                </a:ext>
              </a:extLst>
            </p:cNvPr>
            <p:cNvSpPr>
              <a:spLocks noChangeAspect="1"/>
            </p:cNvSpPr>
            <p:nvPr/>
          </p:nvSpPr>
          <p:spPr>
            <a:xfrm rot="18915652">
              <a:off x="7640881" y="5336530"/>
              <a:ext cx="855662" cy="1127125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 kern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C20784E-01AF-4C19-9889-DE9955BF1249}"/>
                </a:ext>
              </a:extLst>
            </p:cNvPr>
            <p:cNvSpPr>
              <a:spLocks noChangeAspect="1"/>
            </p:cNvSpPr>
            <p:nvPr/>
          </p:nvSpPr>
          <p:spPr>
            <a:xfrm rot="3533995">
              <a:off x="7787725" y="4919811"/>
              <a:ext cx="406400" cy="623887"/>
            </a:xfrm>
            <a:prstGeom prst="ellipse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 kern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06271C86-8C3A-435B-B1E7-B86DF1CA4E82}"/>
                </a:ext>
              </a:extLst>
            </p:cNvPr>
            <p:cNvSpPr>
              <a:spLocks noChangeAspect="1"/>
            </p:cNvSpPr>
            <p:nvPr/>
          </p:nvSpPr>
          <p:spPr>
            <a:xfrm rot="17071031">
              <a:off x="6406600" y="4503886"/>
              <a:ext cx="800100" cy="1154113"/>
            </a:xfrm>
            <a:prstGeom prst="ellipse">
              <a:avLst/>
            </a:prstGeom>
            <a:solidFill>
              <a:srgbClr val="4BACC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 kern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95F036EB-8075-45D3-8705-F6D7DBC7C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43" y="1851670"/>
            <a:ext cx="21526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FC56FAB-74BF-40B3-B0AA-45DB98522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993" y="1950095"/>
            <a:ext cx="2147887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37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Agroecology</a:t>
            </a:r>
            <a:r>
              <a:rPr lang="fr-BE" sz="2400" b="1" dirty="0"/>
              <a:t> and </a:t>
            </a:r>
            <a:r>
              <a:rPr lang="fr-BE" sz="2400" b="1" dirty="0" err="1"/>
              <a:t>livestock</a:t>
            </a:r>
            <a:endParaRPr lang="fr-BE" sz="24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34AC460-B0D6-4D96-BC1F-31EB0747C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843558"/>
            <a:ext cx="65805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 err="1"/>
              <a:t>Different</a:t>
            </a:r>
            <a:r>
              <a:rPr lang="fr-FR" altLang="fr-FR" sz="2000" b="1" dirty="0"/>
              <a:t> combinations can </a:t>
            </a:r>
            <a:r>
              <a:rPr lang="fr-FR" altLang="fr-FR" sz="2000" b="1" dirty="0" err="1"/>
              <a:t>be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agroecological</a:t>
            </a:r>
            <a:endParaRPr lang="fr-FR" altLang="fr-FR" sz="20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9191B23-04FB-4AF1-AD44-3AC61FB05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45" y="1461810"/>
            <a:ext cx="6345910" cy="353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83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Agroecology</a:t>
            </a:r>
            <a:r>
              <a:rPr lang="fr-BE" sz="2400" b="1" dirty="0"/>
              <a:t> and </a:t>
            </a:r>
            <a:r>
              <a:rPr lang="fr-BE" sz="2400" b="1" dirty="0" err="1"/>
              <a:t>livestock</a:t>
            </a:r>
            <a:endParaRPr lang="fr-BE" sz="24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34AC460-B0D6-4D96-BC1F-31EB0747C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843558"/>
            <a:ext cx="65805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 err="1"/>
              <a:t>What</a:t>
            </a:r>
            <a:r>
              <a:rPr lang="fr-FR" altLang="fr-FR" sz="2000" b="1" dirty="0"/>
              <a:t> are the levers in the animal model? </a:t>
            </a:r>
            <a:endParaRPr lang="fr-FR" alt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C118FBD-7637-442A-A7AC-152FEEABB0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1693984" y="1359061"/>
            <a:ext cx="5756032" cy="344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3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Agroecology</a:t>
            </a:r>
            <a:r>
              <a:rPr lang="fr-BE" sz="2400" b="1" dirty="0"/>
              <a:t> and </a:t>
            </a:r>
            <a:r>
              <a:rPr lang="fr-BE" sz="2400" b="1" dirty="0" err="1"/>
              <a:t>livestock</a:t>
            </a:r>
            <a:endParaRPr lang="fr-BE" sz="24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34AC460-B0D6-4D96-BC1F-31EB0747C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843558"/>
            <a:ext cx="65805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 err="1"/>
              <a:t>What</a:t>
            </a:r>
            <a:r>
              <a:rPr lang="fr-FR" altLang="fr-FR" sz="2000" b="1" dirty="0"/>
              <a:t> are the levers in the animal model? </a:t>
            </a:r>
            <a:endParaRPr lang="fr-FR" altLang="fr-FR" sz="2000" dirty="0"/>
          </a:p>
        </p:txBody>
      </p:sp>
      <p:sp>
        <p:nvSpPr>
          <p:cNvPr id="6" name="ZoneTexte 2">
            <a:extLst>
              <a:ext uri="{FF2B5EF4-FFF2-40B4-BE49-F238E27FC236}">
                <a16:creationId xmlns:a16="http://schemas.microsoft.com/office/drawing/2014/main" id="{E82000FF-E289-445D-87F5-688DF72B4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1" y="1310107"/>
            <a:ext cx="8285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/>
              <a:t>Change the </a:t>
            </a:r>
            <a:r>
              <a:rPr lang="fr-FR" altLang="fr-FR" sz="1800" b="1" dirty="0" err="1"/>
              <a:t>cattle</a:t>
            </a:r>
            <a:r>
              <a:rPr lang="fr-FR" altLang="fr-FR" sz="1800" b="1" dirty="0"/>
              <a:t> </a:t>
            </a:r>
            <a:r>
              <a:rPr lang="fr-FR" altLang="fr-FR" sz="1800" b="1" dirty="0" err="1"/>
              <a:t>breed</a:t>
            </a:r>
            <a:r>
              <a:rPr lang="fr-FR" altLang="fr-FR" sz="1800" b="1" dirty="0"/>
              <a:t>: </a:t>
            </a:r>
            <a:r>
              <a:rPr lang="fr-FR" altLang="fr-FR" sz="1800" dirty="0" err="1"/>
              <a:t>from</a:t>
            </a:r>
            <a:r>
              <a:rPr lang="fr-FR" altLang="fr-FR" sz="1800" dirty="0"/>
              <a:t> Holstein to a local </a:t>
            </a:r>
            <a:r>
              <a:rPr lang="fr-FR" altLang="fr-FR" sz="1800" dirty="0" err="1"/>
              <a:t>breed</a:t>
            </a:r>
            <a:r>
              <a:rPr lang="fr-FR" altLang="fr-FR" sz="1800" dirty="0"/>
              <a:t> </a:t>
            </a:r>
          </a:p>
        </p:txBody>
      </p:sp>
      <p:sp>
        <p:nvSpPr>
          <p:cNvPr id="7" name="ZoneTexte 2">
            <a:extLst>
              <a:ext uri="{FF2B5EF4-FFF2-40B4-BE49-F238E27FC236}">
                <a16:creationId xmlns:a16="http://schemas.microsoft.com/office/drawing/2014/main" id="{C3B3A2BC-3E21-4216-A63C-4B92C0339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683388"/>
            <a:ext cx="8285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/>
              <a:t>Modify</a:t>
            </a:r>
            <a:r>
              <a:rPr lang="fr-FR" altLang="fr-FR" sz="1800" b="1" dirty="0"/>
              <a:t> the </a:t>
            </a:r>
            <a:r>
              <a:rPr lang="fr-FR" altLang="fr-FR" sz="1800" b="1" dirty="0" err="1"/>
              <a:t>herd</a:t>
            </a:r>
            <a:r>
              <a:rPr lang="fr-FR" altLang="fr-FR" sz="1800" b="1" dirty="0"/>
              <a:t> size: </a:t>
            </a:r>
            <a:r>
              <a:rPr lang="fr-FR" altLang="fr-FR" sz="1800" dirty="0" err="1"/>
              <a:t>decrease</a:t>
            </a:r>
            <a:r>
              <a:rPr lang="fr-FR" altLang="fr-FR" sz="1800" dirty="0"/>
              <a:t> … or </a:t>
            </a:r>
            <a:r>
              <a:rPr lang="fr-FR" altLang="fr-FR" sz="1800" dirty="0" err="1"/>
              <a:t>increase</a:t>
            </a:r>
            <a:r>
              <a:rPr lang="fr-FR" altLang="fr-FR" sz="1800" dirty="0"/>
              <a:t> </a:t>
            </a:r>
          </a:p>
        </p:txBody>
      </p:sp>
      <p:sp>
        <p:nvSpPr>
          <p:cNvPr id="8" name="ZoneTexte 2">
            <a:extLst>
              <a:ext uri="{FF2B5EF4-FFF2-40B4-BE49-F238E27FC236}">
                <a16:creationId xmlns:a16="http://schemas.microsoft.com/office/drawing/2014/main" id="{0C11605E-9396-43EE-BB8F-D9308F1A1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090562"/>
            <a:ext cx="86764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/>
              <a:t>Change the animal </a:t>
            </a:r>
            <a:r>
              <a:rPr lang="fr-FR" altLang="fr-FR" sz="1800" b="1" dirty="0" err="1"/>
              <a:t>housing</a:t>
            </a:r>
            <a:r>
              <a:rPr lang="fr-FR" altLang="fr-FR" sz="1800" b="1" dirty="0"/>
              <a:t> system: </a:t>
            </a:r>
            <a:r>
              <a:rPr lang="fr-FR" altLang="fr-FR" sz="1800" dirty="0" err="1"/>
              <a:t>from</a:t>
            </a:r>
            <a:r>
              <a:rPr lang="fr-FR" altLang="fr-FR" sz="1800" dirty="0"/>
              <a:t> </a:t>
            </a:r>
            <a:r>
              <a:rPr lang="fr-FR" altLang="fr-FR" sz="1800" dirty="0" err="1"/>
              <a:t>tied</a:t>
            </a:r>
            <a:r>
              <a:rPr lang="fr-FR" altLang="fr-FR" sz="1800" dirty="0"/>
              <a:t> … to </a:t>
            </a:r>
            <a:r>
              <a:rPr lang="fr-FR" altLang="fr-FR" sz="1800" dirty="0" err="1"/>
              <a:t>cubicles</a:t>
            </a:r>
            <a:r>
              <a:rPr lang="fr-FR" altLang="fr-FR" sz="1800" dirty="0"/>
              <a:t> </a:t>
            </a:r>
            <a:r>
              <a:rPr lang="fr-FR" altLang="fr-FR" sz="1800" dirty="0" err="1"/>
              <a:t>with</a:t>
            </a:r>
            <a:r>
              <a:rPr lang="fr-FR" altLang="fr-FR" sz="1800" dirty="0"/>
              <a:t> </a:t>
            </a:r>
            <a:r>
              <a:rPr lang="fr-FR" altLang="fr-FR" sz="1800" dirty="0" err="1"/>
              <a:t>slatted</a:t>
            </a:r>
            <a:r>
              <a:rPr lang="fr-FR" altLang="fr-FR" sz="1800" dirty="0"/>
              <a:t> </a:t>
            </a:r>
            <a:r>
              <a:rPr lang="fr-FR" altLang="fr-FR" sz="1800" dirty="0" err="1"/>
              <a:t>floors</a:t>
            </a:r>
            <a:r>
              <a:rPr lang="fr-FR" altLang="fr-FR" sz="1800" dirty="0"/>
              <a:t> … to free-</a:t>
            </a:r>
            <a:r>
              <a:rPr lang="fr-FR" altLang="fr-FR" sz="1800" dirty="0" err="1"/>
              <a:t>stall</a:t>
            </a:r>
            <a:r>
              <a:rPr lang="fr-FR" altLang="fr-FR" sz="1800" dirty="0"/>
              <a:t> </a:t>
            </a:r>
            <a:r>
              <a:rPr lang="fr-FR" altLang="fr-FR" sz="1800" dirty="0" err="1"/>
              <a:t>with</a:t>
            </a:r>
            <a:r>
              <a:rPr lang="fr-FR" altLang="fr-FR" sz="1800" dirty="0"/>
              <a:t> </a:t>
            </a:r>
            <a:r>
              <a:rPr lang="fr-FR" altLang="fr-FR" sz="1800" dirty="0" err="1"/>
              <a:t>deep</a:t>
            </a:r>
            <a:r>
              <a:rPr lang="fr-FR" altLang="fr-FR" sz="1800" dirty="0"/>
              <a:t> </a:t>
            </a:r>
            <a:r>
              <a:rPr lang="fr-FR" altLang="fr-FR" sz="1800" dirty="0" err="1"/>
              <a:t>straw</a:t>
            </a:r>
            <a:r>
              <a:rPr lang="fr-FR" altLang="fr-FR" sz="1800" dirty="0"/>
              <a:t> </a:t>
            </a:r>
            <a:r>
              <a:rPr lang="fr-FR" altLang="fr-FR" sz="1800" dirty="0" err="1"/>
              <a:t>bedding</a:t>
            </a:r>
            <a:endParaRPr lang="fr-FR" altLang="fr-FR" sz="1800" dirty="0"/>
          </a:p>
        </p:txBody>
      </p:sp>
      <p:sp>
        <p:nvSpPr>
          <p:cNvPr id="9" name="ZoneTexte 2">
            <a:extLst>
              <a:ext uri="{FF2B5EF4-FFF2-40B4-BE49-F238E27FC236}">
                <a16:creationId xmlns:a16="http://schemas.microsoft.com/office/drawing/2014/main" id="{9CD7B91F-D63F-4E1F-9367-610862258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714065"/>
            <a:ext cx="867645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/>
              <a:t>Change the animal </a:t>
            </a:r>
            <a:r>
              <a:rPr lang="fr-FR" altLang="fr-FR" sz="1800" b="1" dirty="0" err="1"/>
              <a:t>feeding</a:t>
            </a:r>
            <a:r>
              <a:rPr lang="fr-FR" altLang="fr-FR" sz="1800" b="1" dirty="0"/>
              <a:t> system: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/>
              <a:t>  </a:t>
            </a:r>
            <a:r>
              <a:rPr lang="fr-FR" altLang="fr-FR" sz="1800" dirty="0" err="1"/>
              <a:t>from</a:t>
            </a:r>
            <a:r>
              <a:rPr lang="fr-FR" altLang="fr-FR" sz="1800" dirty="0"/>
              <a:t> </a:t>
            </a:r>
            <a:r>
              <a:rPr lang="en-US" altLang="fr-FR" sz="1800" dirty="0"/>
              <a:t>all year indoor / silage maize, soybean meal supplement</a:t>
            </a:r>
            <a:endParaRPr lang="fr-FR" altLang="fr-F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  … </a:t>
            </a:r>
            <a:r>
              <a:rPr lang="en-US" altLang="fr-FR" sz="1800" dirty="0"/>
              <a:t>all year indoor / sorghum and alfalfa silage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/>
              <a:t>  … 5 months grazing / rapeseed meal supplement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/>
              <a:t>  to 9 months grazing without protein feed supplement</a:t>
            </a:r>
          </a:p>
        </p:txBody>
      </p:sp>
      <p:sp>
        <p:nvSpPr>
          <p:cNvPr id="10" name="ZoneTexte 2">
            <a:extLst>
              <a:ext uri="{FF2B5EF4-FFF2-40B4-BE49-F238E27FC236}">
                <a16:creationId xmlns:a16="http://schemas.microsoft.com/office/drawing/2014/main" id="{D015D1B2-EFB9-4AC2-8FB2-64AEF0359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4168565"/>
            <a:ext cx="86764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/>
              <a:t>Change the parasite management: </a:t>
            </a:r>
            <a:r>
              <a:rPr lang="fr-FR" altLang="fr-FR" sz="1800" dirty="0" err="1"/>
              <a:t>from</a:t>
            </a:r>
            <a:r>
              <a:rPr lang="fr-FR" altLang="fr-FR" sz="1800" dirty="0"/>
              <a:t> </a:t>
            </a:r>
            <a:r>
              <a:rPr lang="fr-FR" altLang="fr-FR" sz="1800" dirty="0" err="1"/>
              <a:t>systematic</a:t>
            </a:r>
            <a:r>
              <a:rPr lang="fr-FR" altLang="fr-FR" sz="1800" dirty="0"/>
              <a:t>  </a:t>
            </a:r>
            <a:r>
              <a:rPr lang="fr-FR" altLang="fr-FR" sz="1800" dirty="0" err="1"/>
              <a:t>anthelminthic</a:t>
            </a:r>
            <a:r>
              <a:rPr lang="fr-FR" altLang="fr-FR" sz="1800" dirty="0"/>
              <a:t> </a:t>
            </a:r>
            <a:r>
              <a:rPr lang="fr-FR" altLang="fr-FR" sz="1800" dirty="0" err="1"/>
              <a:t>treatment</a:t>
            </a:r>
            <a:r>
              <a:rPr lang="fr-FR" altLang="fr-FR" sz="1800" dirty="0"/>
              <a:t> … to </a:t>
            </a:r>
            <a:r>
              <a:rPr lang="fr-FR" altLang="fr-FR" sz="1800" dirty="0" err="1"/>
              <a:t>selective</a:t>
            </a:r>
            <a:r>
              <a:rPr lang="fr-FR" altLang="fr-FR" sz="1800" dirty="0"/>
              <a:t> </a:t>
            </a:r>
            <a:r>
              <a:rPr lang="fr-FR" altLang="fr-FR" sz="1800" dirty="0" err="1"/>
              <a:t>targetted</a:t>
            </a:r>
            <a:r>
              <a:rPr lang="fr-FR" altLang="fr-FR" sz="1800" dirty="0"/>
              <a:t> </a:t>
            </a:r>
            <a:r>
              <a:rPr lang="fr-FR" altLang="fr-FR" sz="1800" dirty="0" err="1"/>
              <a:t>anthelminthic</a:t>
            </a:r>
            <a:r>
              <a:rPr lang="fr-FR" altLang="fr-FR" sz="1800" dirty="0"/>
              <a:t> </a:t>
            </a:r>
            <a:r>
              <a:rPr lang="fr-FR" altLang="fr-FR" sz="1800" dirty="0" err="1"/>
              <a:t>treatment</a:t>
            </a:r>
            <a:r>
              <a:rPr lang="fr-FR" altLang="fr-FR" sz="1800" dirty="0"/>
              <a:t>… to no </a:t>
            </a:r>
            <a:r>
              <a:rPr lang="fr-FR" altLang="fr-FR" sz="1800" dirty="0" err="1"/>
              <a:t>treatment</a:t>
            </a:r>
            <a:endParaRPr lang="fr-FR" altLang="fr-FR" sz="1800" dirty="0"/>
          </a:p>
        </p:txBody>
      </p:sp>
    </p:spTree>
    <p:extLst>
      <p:ext uri="{BB962C8B-B14F-4D97-AF65-F5344CB8AC3E}">
        <p14:creationId xmlns:p14="http://schemas.microsoft.com/office/powerpoint/2010/main" val="188202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Agroecology</a:t>
            </a:r>
            <a:r>
              <a:rPr lang="fr-BE" sz="2400" b="1" dirty="0"/>
              <a:t> and </a:t>
            </a:r>
            <a:r>
              <a:rPr lang="fr-BE" sz="2400" b="1" dirty="0" err="1"/>
              <a:t>livestock</a:t>
            </a:r>
            <a:endParaRPr lang="fr-BE" sz="24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34AC460-B0D6-4D96-BC1F-31EB0747C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843558"/>
            <a:ext cx="65805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 err="1"/>
              <a:t>What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principles</a:t>
            </a:r>
            <a:r>
              <a:rPr lang="fr-FR" altLang="fr-FR" sz="2000" b="1" dirty="0"/>
              <a:t> are </a:t>
            </a:r>
            <a:r>
              <a:rPr lang="fr-FR" altLang="fr-FR" sz="2000" b="1" dirty="0" err="1"/>
              <a:t>targeted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with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these</a:t>
            </a:r>
            <a:r>
              <a:rPr lang="fr-FR" altLang="fr-FR" sz="2000" b="1" dirty="0"/>
              <a:t> levers? </a:t>
            </a:r>
            <a:endParaRPr lang="fr-FR" altLang="fr-FR" sz="20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0E09BF1-2083-4419-9EC3-A35404B9F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98" y="1243667"/>
            <a:ext cx="3177686" cy="3712115"/>
          </a:xfrm>
          <a:prstGeom prst="rect">
            <a:avLst/>
          </a:prstGeom>
        </p:spPr>
      </p:pic>
      <p:sp>
        <p:nvSpPr>
          <p:cNvPr id="11" name="ZoneTexte 2">
            <a:extLst>
              <a:ext uri="{FF2B5EF4-FFF2-40B4-BE49-F238E27FC236}">
                <a16:creationId xmlns:a16="http://schemas.microsoft.com/office/drawing/2014/main" id="{658BB541-B3DA-41D2-9A5A-DA8112572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621" y="1793564"/>
            <a:ext cx="374441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fr-FR" altLang="fr-FR" sz="2400" b="1" dirty="0" err="1"/>
              <a:t>Cattle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breed</a:t>
            </a:r>
            <a:r>
              <a:rPr lang="fr-FR" altLang="fr-FR" sz="2400" dirty="0"/>
              <a:t> </a:t>
            </a:r>
          </a:p>
          <a:p>
            <a:pPr eaLnBrk="1" hangingPunct="1">
              <a:spcBef>
                <a:spcPts val="1200"/>
              </a:spcBef>
              <a:buNone/>
            </a:pPr>
            <a:r>
              <a:rPr lang="fr-FR" altLang="fr-FR" sz="2400" b="1" dirty="0" err="1"/>
              <a:t>Herd</a:t>
            </a:r>
            <a:r>
              <a:rPr lang="fr-FR" altLang="fr-FR" sz="2400" b="1" dirty="0"/>
              <a:t> size</a:t>
            </a:r>
            <a:endParaRPr lang="fr-FR" altLang="fr-FR" sz="2400" dirty="0"/>
          </a:p>
          <a:p>
            <a:pPr eaLnBrk="1" hangingPunct="1">
              <a:spcBef>
                <a:spcPts val="1200"/>
              </a:spcBef>
              <a:buNone/>
            </a:pPr>
            <a:r>
              <a:rPr lang="fr-FR" altLang="fr-FR" sz="2400" b="1" dirty="0"/>
              <a:t>Animal </a:t>
            </a:r>
            <a:r>
              <a:rPr lang="fr-FR" altLang="fr-FR" sz="2400" b="1" dirty="0" err="1"/>
              <a:t>housing</a:t>
            </a:r>
            <a:r>
              <a:rPr lang="fr-FR" altLang="fr-FR" sz="2400" b="1" dirty="0"/>
              <a:t> system</a:t>
            </a:r>
            <a:endParaRPr lang="fr-FR" altLang="fr-FR" sz="2400" dirty="0"/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400" b="1" dirty="0"/>
              <a:t>Animal </a:t>
            </a:r>
            <a:r>
              <a:rPr lang="fr-FR" altLang="fr-FR" sz="2400" b="1" dirty="0" err="1"/>
              <a:t>feeding</a:t>
            </a:r>
            <a:r>
              <a:rPr lang="fr-FR" altLang="fr-FR" sz="2400" b="1" dirty="0"/>
              <a:t> system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400" b="1" dirty="0"/>
              <a:t>Parasite management </a:t>
            </a:r>
            <a:endParaRPr lang="en-US" altLang="fr-FR" sz="2400" dirty="0"/>
          </a:p>
        </p:txBody>
      </p:sp>
      <p:sp>
        <p:nvSpPr>
          <p:cNvPr id="6" name="ZoneTexte 2">
            <a:extLst>
              <a:ext uri="{FF2B5EF4-FFF2-40B4-BE49-F238E27FC236}">
                <a16:creationId xmlns:a16="http://schemas.microsoft.com/office/drawing/2014/main" id="{92A40093-2579-4D6F-AAB1-ADDAA2C3F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6" y="1814241"/>
            <a:ext cx="1152128" cy="2554545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buNone/>
            </a:pPr>
            <a:r>
              <a:rPr lang="fr-FR" altLang="fr-FR" sz="2400" b="1" dirty="0"/>
              <a:t>? </a:t>
            </a:r>
          </a:p>
          <a:p>
            <a:pPr algn="ctr" eaLnBrk="1" hangingPunct="1">
              <a:spcBef>
                <a:spcPts val="1200"/>
              </a:spcBef>
              <a:buNone/>
            </a:pPr>
            <a:r>
              <a:rPr lang="fr-FR" altLang="fr-FR" sz="2400" b="1" dirty="0"/>
              <a:t>?</a:t>
            </a:r>
          </a:p>
          <a:p>
            <a:pPr algn="ctr" eaLnBrk="1" hangingPunct="1">
              <a:spcBef>
                <a:spcPts val="1200"/>
              </a:spcBef>
              <a:buNone/>
            </a:pPr>
            <a:r>
              <a:rPr lang="fr-FR" altLang="fr-FR" sz="2400" b="1" dirty="0"/>
              <a:t>?</a:t>
            </a:r>
            <a:endParaRPr lang="fr-FR" altLang="fr-FR" sz="2400" dirty="0"/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fr-FR" altLang="fr-FR" sz="2400" b="1" dirty="0"/>
              <a:t>?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fr-FR" altLang="fr-FR" sz="2400" b="1" dirty="0"/>
              <a:t>?</a:t>
            </a:r>
            <a:endParaRPr lang="en-US" altLang="fr-FR" sz="2400" dirty="0"/>
          </a:p>
        </p:txBody>
      </p:sp>
    </p:spTree>
    <p:extLst>
      <p:ext uri="{BB962C8B-B14F-4D97-AF65-F5344CB8AC3E}">
        <p14:creationId xmlns:p14="http://schemas.microsoft.com/office/powerpoint/2010/main" val="1400670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Agroecology</a:t>
            </a:r>
            <a:r>
              <a:rPr lang="fr-BE" sz="2400" b="1" dirty="0"/>
              <a:t> and </a:t>
            </a:r>
            <a:r>
              <a:rPr lang="fr-BE" sz="2400" b="1" dirty="0" err="1"/>
              <a:t>livestock</a:t>
            </a:r>
            <a:endParaRPr lang="fr-BE" sz="24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34AC460-B0D6-4D96-BC1F-31EB0747C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843558"/>
            <a:ext cx="65805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 err="1"/>
              <a:t>What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principles</a:t>
            </a:r>
            <a:r>
              <a:rPr lang="fr-FR" altLang="fr-FR" sz="2000" b="1" dirty="0"/>
              <a:t> are </a:t>
            </a:r>
            <a:r>
              <a:rPr lang="fr-FR" altLang="fr-FR" sz="2000" b="1" dirty="0" err="1"/>
              <a:t>targeted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with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these</a:t>
            </a:r>
            <a:r>
              <a:rPr lang="fr-FR" altLang="fr-FR" sz="2000" b="1" dirty="0"/>
              <a:t> levers? </a:t>
            </a:r>
            <a:endParaRPr lang="fr-FR" altLang="fr-FR" sz="20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0E09BF1-2083-4419-9EC3-A35404B9F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98" y="1243667"/>
            <a:ext cx="3177686" cy="3712115"/>
          </a:xfrm>
          <a:prstGeom prst="rect">
            <a:avLst/>
          </a:prstGeom>
        </p:spPr>
      </p:pic>
      <p:sp>
        <p:nvSpPr>
          <p:cNvPr id="11" name="ZoneTexte 2">
            <a:extLst>
              <a:ext uri="{FF2B5EF4-FFF2-40B4-BE49-F238E27FC236}">
                <a16:creationId xmlns:a16="http://schemas.microsoft.com/office/drawing/2014/main" id="{658BB541-B3DA-41D2-9A5A-DA8112572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621" y="1793564"/>
            <a:ext cx="374441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fr-FR" altLang="fr-FR" sz="2400" b="1" dirty="0" err="1"/>
              <a:t>Cattle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breed</a:t>
            </a:r>
            <a:r>
              <a:rPr lang="fr-FR" altLang="fr-FR" sz="2400" dirty="0"/>
              <a:t> </a:t>
            </a:r>
          </a:p>
          <a:p>
            <a:pPr eaLnBrk="1" hangingPunct="1">
              <a:spcBef>
                <a:spcPts val="1200"/>
              </a:spcBef>
              <a:buNone/>
            </a:pPr>
            <a:r>
              <a:rPr lang="fr-FR" altLang="fr-FR" sz="2400" b="1" dirty="0" err="1"/>
              <a:t>Herd</a:t>
            </a:r>
            <a:r>
              <a:rPr lang="fr-FR" altLang="fr-FR" sz="2400" b="1" dirty="0"/>
              <a:t> size</a:t>
            </a:r>
            <a:endParaRPr lang="fr-FR" altLang="fr-FR" sz="2400" dirty="0"/>
          </a:p>
          <a:p>
            <a:pPr eaLnBrk="1" hangingPunct="1">
              <a:spcBef>
                <a:spcPts val="1200"/>
              </a:spcBef>
              <a:buNone/>
            </a:pPr>
            <a:r>
              <a:rPr lang="fr-FR" altLang="fr-FR" sz="2400" b="1" dirty="0"/>
              <a:t>Animal </a:t>
            </a:r>
            <a:r>
              <a:rPr lang="fr-FR" altLang="fr-FR" sz="2400" b="1" dirty="0" err="1"/>
              <a:t>housing</a:t>
            </a:r>
            <a:r>
              <a:rPr lang="fr-FR" altLang="fr-FR" sz="2400" b="1" dirty="0"/>
              <a:t> system</a:t>
            </a:r>
            <a:endParaRPr lang="fr-FR" altLang="fr-FR" sz="2400" dirty="0"/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400" b="1" dirty="0"/>
              <a:t>Animal </a:t>
            </a:r>
            <a:r>
              <a:rPr lang="fr-FR" altLang="fr-FR" sz="2400" b="1" dirty="0" err="1"/>
              <a:t>feeding</a:t>
            </a:r>
            <a:r>
              <a:rPr lang="fr-FR" altLang="fr-FR" sz="2400" b="1" dirty="0"/>
              <a:t> system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fr-FR" altLang="fr-FR" sz="2400" b="1" dirty="0"/>
              <a:t>Parasite management </a:t>
            </a:r>
            <a:endParaRPr lang="en-US" altLang="fr-FR" sz="2400" dirty="0"/>
          </a:p>
        </p:txBody>
      </p:sp>
      <p:sp>
        <p:nvSpPr>
          <p:cNvPr id="6" name="ZoneTexte 2">
            <a:extLst>
              <a:ext uri="{FF2B5EF4-FFF2-40B4-BE49-F238E27FC236}">
                <a16:creationId xmlns:a16="http://schemas.microsoft.com/office/drawing/2014/main" id="{92A40093-2579-4D6F-AAB1-ADDAA2C3F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6" y="1814241"/>
            <a:ext cx="1152128" cy="2554545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buNone/>
            </a:pPr>
            <a:r>
              <a:rPr lang="fr-FR" altLang="fr-FR" sz="2400" b="1" dirty="0"/>
              <a:t>5 </a:t>
            </a:r>
          </a:p>
          <a:p>
            <a:pPr algn="ctr" eaLnBrk="1" hangingPunct="1">
              <a:spcBef>
                <a:spcPts val="1200"/>
              </a:spcBef>
              <a:buNone/>
            </a:pPr>
            <a:r>
              <a:rPr lang="fr-FR" altLang="fr-FR" sz="2400" b="1" dirty="0"/>
              <a:t>2, 3 </a:t>
            </a:r>
          </a:p>
          <a:p>
            <a:pPr algn="ctr" eaLnBrk="1" hangingPunct="1">
              <a:spcBef>
                <a:spcPts val="1200"/>
              </a:spcBef>
              <a:buNone/>
            </a:pPr>
            <a:r>
              <a:rPr lang="fr-FR" altLang="fr-FR" sz="2400" b="1" dirty="0"/>
              <a:t>1, 3</a:t>
            </a:r>
            <a:endParaRPr lang="fr-FR" altLang="fr-FR" sz="2400" dirty="0"/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fr-FR" altLang="fr-FR" sz="2400" b="1" dirty="0"/>
              <a:t>2, 3, 5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fr-FR" altLang="fr-FR" sz="2400" b="1" dirty="0"/>
              <a:t>1, 5</a:t>
            </a:r>
            <a:endParaRPr lang="en-US" altLang="fr-FR" sz="2400" dirty="0"/>
          </a:p>
        </p:txBody>
      </p:sp>
    </p:spTree>
    <p:extLst>
      <p:ext uri="{BB962C8B-B14F-4D97-AF65-F5344CB8AC3E}">
        <p14:creationId xmlns:p14="http://schemas.microsoft.com/office/powerpoint/2010/main" val="4253949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954144" cy="1125140"/>
          </a:xfrm>
        </p:spPr>
        <p:txBody>
          <a:bodyPr>
            <a:normAutofit/>
          </a:bodyPr>
          <a:lstStyle/>
          <a:p>
            <a:r>
              <a:rPr lang="fr-BE" sz="3000" b="1" dirty="0"/>
              <a:t>Merci de votre attention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AC110C4-038A-47C3-BC07-1BDEABD78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2" y="3305175"/>
            <a:ext cx="8421687" cy="1022350"/>
          </a:xfrm>
        </p:spPr>
        <p:txBody>
          <a:bodyPr>
            <a:normAutofit fontScale="90000"/>
          </a:bodyPr>
          <a:lstStyle/>
          <a:p>
            <a:r>
              <a:rPr lang="fr-BE" dirty="0" err="1">
                <a:latin typeface="+mn-lt"/>
              </a:rPr>
              <a:t>What</a:t>
            </a:r>
            <a:r>
              <a:rPr lang="fr-BE" dirty="0">
                <a:latin typeface="+mn-lt"/>
              </a:rPr>
              <a:t> About the </a:t>
            </a:r>
            <a:r>
              <a:rPr lang="fr-BE" dirty="0" err="1">
                <a:latin typeface="+mn-lt"/>
              </a:rPr>
              <a:t>animals</a:t>
            </a:r>
            <a:r>
              <a:rPr lang="fr-BE" dirty="0">
                <a:latin typeface="+mn-lt"/>
              </a:rPr>
              <a:t> IN SEGAE ???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6280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8242174" cy="1021556"/>
          </a:xfrm>
        </p:spPr>
        <p:txBody>
          <a:bodyPr>
            <a:normAutofit fontScale="90000"/>
          </a:bodyPr>
          <a:lstStyle/>
          <a:p>
            <a:r>
              <a:rPr lang="fr-BE" dirty="0" err="1">
                <a:latin typeface="+mn-lt"/>
              </a:rPr>
              <a:t>What</a:t>
            </a:r>
            <a:r>
              <a:rPr lang="fr-BE" dirty="0">
                <a:latin typeface="+mn-lt"/>
              </a:rPr>
              <a:t> About the </a:t>
            </a:r>
            <a:r>
              <a:rPr lang="fr-BE" dirty="0" err="1">
                <a:latin typeface="+mn-lt"/>
              </a:rPr>
              <a:t>animals</a:t>
            </a:r>
            <a:r>
              <a:rPr lang="fr-BE" dirty="0">
                <a:latin typeface="+mn-lt"/>
              </a:rPr>
              <a:t> IN SEGAE ???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6" y="2180035"/>
            <a:ext cx="8242175" cy="1125140"/>
          </a:xfrm>
        </p:spPr>
        <p:txBody>
          <a:bodyPr>
            <a:normAutofit/>
          </a:bodyPr>
          <a:lstStyle/>
          <a:p>
            <a:r>
              <a:rPr lang="fr-BE" sz="3000" b="1" dirty="0" err="1"/>
              <a:t>Agroecology</a:t>
            </a:r>
            <a:r>
              <a:rPr lang="fr-BE" sz="3000" b="1" dirty="0"/>
              <a:t> in </a:t>
            </a:r>
            <a:r>
              <a:rPr lang="fr-BE" sz="3000" b="1" dirty="0" err="1"/>
              <a:t>dairy</a:t>
            </a:r>
            <a:r>
              <a:rPr lang="fr-BE" sz="3000" b="1" dirty="0"/>
              <a:t> </a:t>
            </a:r>
            <a:r>
              <a:rPr lang="fr-BE" sz="3000" b="1" dirty="0" err="1"/>
              <a:t>farming</a:t>
            </a:r>
            <a:endParaRPr lang="fr-BE" sz="3000" b="1" dirty="0"/>
          </a:p>
        </p:txBody>
      </p:sp>
    </p:spTree>
    <p:extLst>
      <p:ext uri="{BB962C8B-B14F-4D97-AF65-F5344CB8AC3E}">
        <p14:creationId xmlns:p14="http://schemas.microsoft.com/office/powerpoint/2010/main" val="2077959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Agroecology</a:t>
            </a:r>
            <a:r>
              <a:rPr lang="fr-BE" sz="2400" b="1" dirty="0"/>
              <a:t> and </a:t>
            </a:r>
            <a:r>
              <a:rPr lang="fr-BE" sz="2400" b="1" dirty="0" err="1"/>
              <a:t>livestock</a:t>
            </a:r>
            <a:endParaRPr lang="fr-BE" sz="2400" b="1" dirty="0"/>
          </a:p>
        </p:txBody>
      </p:sp>
      <p:pic>
        <p:nvPicPr>
          <p:cNvPr id="6" name="Picture 2" descr="http://ecx.images-amazon.com/images/I/51p40ovdk%2BL.jpg">
            <a:extLst>
              <a:ext uri="{FF2B5EF4-FFF2-40B4-BE49-F238E27FC236}">
                <a16:creationId xmlns:a16="http://schemas.microsoft.com/office/drawing/2014/main" id="{3F587679-98F6-42C6-B4B3-21BDFC896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20" y="2979105"/>
            <a:ext cx="1314436" cy="195841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24872DD-311C-4E4D-BAF9-0232FEBB188C}"/>
              </a:ext>
            </a:extLst>
          </p:cNvPr>
          <p:cNvSpPr txBox="1"/>
          <p:nvPr/>
        </p:nvSpPr>
        <p:spPr>
          <a:xfrm>
            <a:off x="1907704" y="1529197"/>
            <a:ext cx="7056784" cy="3408319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92075" indent="174625" algn="just">
              <a:lnSpc>
                <a:spcPct val="95000"/>
              </a:lnSpc>
              <a:spcBef>
                <a:spcPct val="60000"/>
              </a:spcBef>
              <a:buSzPct val="90000"/>
              <a:buFont typeface="Wingdings" pitchFamily="2" charset="2"/>
              <a:buNone/>
              <a:defRPr sz="2000" i="1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a typeface="ＭＳ Ｐゴシック" pitchFamily="34" charset="-128"/>
              </a:defRPr>
            </a:lvl1pPr>
            <a:lvl2pPr marL="630238" indent="-284163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30238" algn="l"/>
              </a:tabLst>
              <a:defRPr sz="20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2pPr>
            <a:lvl3pPr marL="914400" indent="-284163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0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3pPr>
            <a:lvl4pPr marL="1482725" indent="-223838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914400" algn="l"/>
              </a:tabLst>
              <a:defRPr sz="20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4pPr>
            <a:lvl5pPr marL="1712913" indent="-230188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0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5pPr>
            <a:lvl6pPr marL="2514499" indent="-228591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681" indent="-228591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863" indent="-228591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045" indent="-228591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eaLnBrk="1" hangingPunct="1"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 </a:t>
            </a:r>
            <a:r>
              <a:rPr lang="en-US" dirty="0"/>
              <a:t>The problem lies not in the animals themselves or in the consumption of animal products, but rather in the way they are integrated into agroecosystems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  <a:p>
            <a:pPr eaLnBrk="1" hangingPunct="1">
              <a:lnSpc>
                <a:spcPct val="120000"/>
              </a:lnSpc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Understanding the integration of the animal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its agro-ecosystem provides levers for reconciling environmental and economic concerns in a sustainable manner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»</a:t>
            </a:r>
          </a:p>
          <a:p>
            <a:pPr eaLnBrk="1" hangingPunct="1">
              <a:defRPr/>
            </a:pPr>
            <a:endParaRPr lang="fr-FR" dirty="0" err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 descr="294">
            <a:extLst>
              <a:ext uri="{FF2B5EF4-FFF2-40B4-BE49-F238E27FC236}">
                <a16:creationId xmlns:a16="http://schemas.microsoft.com/office/drawing/2014/main" id="{796D59E1-9C70-4430-AA4A-024905567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4"/>
          <a:stretch/>
        </p:blipFill>
        <p:spPr bwMode="auto">
          <a:xfrm>
            <a:off x="447260" y="921384"/>
            <a:ext cx="1313496" cy="171601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12">
            <a:extLst>
              <a:ext uri="{FF2B5EF4-FFF2-40B4-BE49-F238E27FC236}">
                <a16:creationId xmlns:a16="http://schemas.microsoft.com/office/drawing/2014/main" id="{39D7611D-8896-4E11-8BFB-650C9C82C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481" y="852089"/>
            <a:ext cx="244316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i="1" dirty="0">
                <a:latin typeface="Arial Narrow" panose="020B0606020202030204" pitchFamily="34" charset="0"/>
              </a:rPr>
              <a:t>Stephen </a:t>
            </a:r>
            <a:r>
              <a:rPr lang="fr-FR" altLang="fr-FR" sz="2400" i="1" dirty="0" err="1">
                <a:latin typeface="Arial Narrow" panose="020B0606020202030204" pitchFamily="34" charset="0"/>
              </a:rPr>
              <a:t>Gliessman</a:t>
            </a:r>
            <a:endParaRPr lang="fr-FR" altLang="fr-FR" sz="2400" i="1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i="1" dirty="0">
                <a:latin typeface="Arial Narrow" panose="020B0606020202030204" pitchFamily="34" charset="0"/>
              </a:rPr>
              <a:t>Santa Cruz </a:t>
            </a:r>
            <a:r>
              <a:rPr lang="en-US" altLang="fr-FR" sz="1400" dirty="0">
                <a:latin typeface="Arial Narrow" panose="020B0606020202030204" pitchFamily="34" charset="0"/>
              </a:rPr>
              <a:t>University</a:t>
            </a:r>
            <a:endParaRPr lang="fr-FR" altLang="fr-FR" sz="14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0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Agroecology</a:t>
            </a:r>
            <a:r>
              <a:rPr lang="fr-BE" sz="2400" b="1" dirty="0"/>
              <a:t> and </a:t>
            </a:r>
            <a:r>
              <a:rPr lang="fr-BE" sz="2400" b="1" dirty="0" err="1"/>
              <a:t>livestock</a:t>
            </a:r>
            <a:endParaRPr lang="fr-BE" sz="2400" b="1" dirty="0"/>
          </a:p>
        </p:txBody>
      </p:sp>
      <p:pic>
        <p:nvPicPr>
          <p:cNvPr id="3" name="Picture 2" descr="C:\Users\bdumont\AppData\Local\Temp\DOC250914-25092014145740-0001.tif">
            <a:extLst>
              <a:ext uri="{FF2B5EF4-FFF2-40B4-BE49-F238E27FC236}">
                <a16:creationId xmlns:a16="http://schemas.microsoft.com/office/drawing/2014/main" id="{DE6D7C12-AF2D-49E0-8FF0-A5DA33C74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486" y="398725"/>
            <a:ext cx="1135994" cy="160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5D6FE15-634D-4DE6-805F-7B6880C89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03598"/>
            <a:ext cx="7425271" cy="331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8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Agroecology</a:t>
            </a:r>
            <a:r>
              <a:rPr lang="fr-BE" sz="2400" b="1" dirty="0"/>
              <a:t> and </a:t>
            </a:r>
            <a:r>
              <a:rPr lang="fr-BE" sz="2400" b="1" dirty="0" err="1"/>
              <a:t>livestock</a:t>
            </a:r>
            <a:endParaRPr lang="fr-BE" sz="2400" b="1" dirty="0"/>
          </a:p>
        </p:txBody>
      </p:sp>
      <p:sp>
        <p:nvSpPr>
          <p:cNvPr id="14" name="ZoneTexte 16">
            <a:extLst>
              <a:ext uri="{FF2B5EF4-FFF2-40B4-BE49-F238E27FC236}">
                <a16:creationId xmlns:a16="http://schemas.microsoft.com/office/drawing/2014/main" id="{9706F66D-E47A-4A31-9BE6-2E46D1B6C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64" y="1534394"/>
            <a:ext cx="1978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i="1" dirty="0"/>
              <a:t>Dumont et al. 2013</a:t>
            </a:r>
          </a:p>
        </p:txBody>
      </p:sp>
      <p:sp>
        <p:nvSpPr>
          <p:cNvPr id="27" name="ZoneTexte 2">
            <a:extLst>
              <a:ext uri="{FF2B5EF4-FFF2-40B4-BE49-F238E27FC236}">
                <a16:creationId xmlns:a16="http://schemas.microsoft.com/office/drawing/2014/main" id="{82559C36-B1D7-4E67-AE12-263BB1B1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64" y="790004"/>
            <a:ext cx="85293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000" b="1" dirty="0"/>
              <a:t>Five principles for the development of ecology-based alternatives for animal production</a:t>
            </a:r>
            <a:endParaRPr lang="fr-FR" altLang="fr-FR" sz="2000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C09054-7D56-473F-BDF7-5AFBF1831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328275"/>
            <a:ext cx="3392600" cy="360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4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Agroecology</a:t>
            </a:r>
            <a:r>
              <a:rPr lang="fr-BE" sz="2400" b="1" dirty="0"/>
              <a:t> and </a:t>
            </a:r>
            <a:r>
              <a:rPr lang="fr-BE" sz="2400" b="1" dirty="0" err="1"/>
              <a:t>livestock</a:t>
            </a:r>
            <a:endParaRPr lang="fr-BE" sz="2400" b="1" dirty="0"/>
          </a:p>
        </p:txBody>
      </p:sp>
      <p:sp>
        <p:nvSpPr>
          <p:cNvPr id="3" name="ZoneTexte 16">
            <a:extLst>
              <a:ext uri="{FF2B5EF4-FFF2-40B4-BE49-F238E27FC236}">
                <a16:creationId xmlns:a16="http://schemas.microsoft.com/office/drawing/2014/main" id="{EE66AAC1-0215-44A5-A7E2-4B3A0473C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1022854"/>
            <a:ext cx="1978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i="1" dirty="0"/>
              <a:t>Dumont et al. 2013</a:t>
            </a:r>
          </a:p>
        </p:txBody>
      </p:sp>
      <p:sp>
        <p:nvSpPr>
          <p:cNvPr id="12" name="ZoneTexte 2">
            <a:extLst>
              <a:ext uri="{FF2B5EF4-FFF2-40B4-BE49-F238E27FC236}">
                <a16:creationId xmlns:a16="http://schemas.microsoft.com/office/drawing/2014/main" id="{320B7597-5A82-4BCE-83CB-2407913AE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556720"/>
            <a:ext cx="2509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dirty="0"/>
              <a:t>Five </a:t>
            </a:r>
            <a:r>
              <a:rPr lang="fr-FR" altLang="fr-FR" sz="2000" b="1" dirty="0" err="1"/>
              <a:t>principles</a:t>
            </a:r>
            <a:endParaRPr lang="fr-FR" altLang="fr-FR" sz="2000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F97EA37-66FB-4BE3-8518-37F701B545C0}"/>
              </a:ext>
            </a:extLst>
          </p:cNvPr>
          <p:cNvSpPr txBox="1"/>
          <p:nvPr/>
        </p:nvSpPr>
        <p:spPr>
          <a:xfrm>
            <a:off x="5431396" y="1841930"/>
            <a:ext cx="3469158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Arial Narrow" panose="020B0606020202030204" pitchFamily="34" charset="0"/>
              </a:rPr>
              <a:t>… </a:t>
            </a:r>
            <a:r>
              <a:rPr lang="en-GB" sz="22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to improve the balance between welfare and production </a:t>
            </a:r>
          </a:p>
          <a:p>
            <a:pPr algn="ctr">
              <a:spcBef>
                <a:spcPts val="600"/>
              </a:spcBef>
            </a:pPr>
            <a:r>
              <a:rPr lang="fr-FR" sz="2200" dirty="0">
                <a:latin typeface="Arial Narrow" panose="020B0606020202030204" pitchFamily="34" charset="0"/>
              </a:rPr>
              <a:t>by </a:t>
            </a:r>
            <a:r>
              <a:rPr lang="fr-FR" sz="2200" dirty="0" err="1">
                <a:latin typeface="Arial Narrow" panose="020B0606020202030204" pitchFamily="34" charset="0"/>
              </a:rPr>
              <a:t>enhanced</a:t>
            </a:r>
            <a:r>
              <a:rPr lang="fr-FR" sz="2200" dirty="0">
                <a:latin typeface="Arial Narrow" panose="020B0606020202030204" pitchFamily="34" charset="0"/>
              </a:rPr>
              <a:t> animal adaptation </a:t>
            </a:r>
            <a:r>
              <a:rPr lang="fr-FR" sz="2200" dirty="0" err="1">
                <a:latin typeface="Arial Narrow" panose="020B0606020202030204" pitchFamily="34" charset="0"/>
              </a:rPr>
              <a:t>abilities</a:t>
            </a:r>
            <a:r>
              <a:rPr lang="fr-FR" sz="2200" dirty="0">
                <a:latin typeface="Arial Narrow" panose="020B0606020202030204" pitchFamily="34" charset="0"/>
              </a:rPr>
              <a:t> and </a:t>
            </a:r>
          </a:p>
          <a:p>
            <a:pPr algn="ctr">
              <a:spcBef>
                <a:spcPts val="600"/>
              </a:spcBef>
            </a:pPr>
            <a:r>
              <a:rPr lang="fr-FR" sz="2200" dirty="0">
                <a:latin typeface="Arial Narrow" panose="020B0606020202030204" pitchFamily="34" charset="0"/>
              </a:rPr>
              <a:t>by </a:t>
            </a:r>
            <a:r>
              <a:rPr lang="fr-FR" sz="2200" dirty="0" err="1">
                <a:latin typeface="Arial Narrow" panose="020B0606020202030204" pitchFamily="34" charset="0"/>
              </a:rPr>
              <a:t>reduced</a:t>
            </a:r>
            <a:r>
              <a:rPr lang="fr-FR" sz="2200" dirty="0">
                <a:latin typeface="Arial Narrow" panose="020B0606020202030204" pitchFamily="34" charset="0"/>
              </a:rPr>
              <a:t> </a:t>
            </a:r>
            <a:r>
              <a:rPr lang="fr-FR" sz="2200" dirty="0" err="1">
                <a:latin typeface="Arial Narrow" panose="020B0606020202030204" pitchFamily="34" charset="0"/>
              </a:rPr>
              <a:t>drug</a:t>
            </a:r>
            <a:r>
              <a:rPr lang="fr-FR" sz="2200" dirty="0">
                <a:latin typeface="Arial Narrow" panose="020B0606020202030204" pitchFamily="34" charset="0"/>
              </a:rPr>
              <a:t> use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66D2E78-2EF4-43BD-AC73-B9AEE92E7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1" y="756775"/>
            <a:ext cx="3701260" cy="418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Agroecology</a:t>
            </a:r>
            <a:r>
              <a:rPr lang="fr-BE" sz="2400" b="1" dirty="0"/>
              <a:t> and </a:t>
            </a:r>
            <a:r>
              <a:rPr lang="fr-BE" sz="2400" b="1" dirty="0" err="1"/>
              <a:t>livestock</a:t>
            </a:r>
            <a:endParaRPr lang="fr-BE" sz="24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CF1491E-1DA1-4814-BBA2-7DC3872B4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27534"/>
            <a:ext cx="3695702" cy="430045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36C327D-7F56-4304-89F3-8000C994ADEC}"/>
              </a:ext>
            </a:extLst>
          </p:cNvPr>
          <p:cNvSpPr txBox="1"/>
          <p:nvPr/>
        </p:nvSpPr>
        <p:spPr>
          <a:xfrm>
            <a:off x="5364088" y="1954751"/>
            <a:ext cx="3469158" cy="1862048"/>
          </a:xfrm>
          <a:prstGeom prst="rect">
            <a:avLst/>
          </a:prstGeom>
          <a:solidFill>
            <a:srgbClr val="E6B9B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2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… by </a:t>
            </a:r>
            <a:r>
              <a:rPr lang="fr-FR" sz="2200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increasing</a:t>
            </a:r>
            <a:r>
              <a:rPr lang="fr-FR" sz="22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 the animal </a:t>
            </a:r>
            <a:r>
              <a:rPr lang="fr-FR" sz="2200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efficiency</a:t>
            </a:r>
            <a:r>
              <a:rPr lang="fr-FR" sz="22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 for </a:t>
            </a:r>
            <a:r>
              <a:rPr lang="fr-FR" sz="2200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limiting</a:t>
            </a:r>
            <a:r>
              <a:rPr lang="fr-FR" sz="22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 ressources (</a:t>
            </a:r>
            <a:r>
              <a:rPr lang="fr-FR" sz="2200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Nitrogen</a:t>
            </a:r>
            <a:r>
              <a:rPr lang="fr-FR" sz="22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 &amp; </a:t>
            </a:r>
            <a:r>
              <a:rPr lang="fr-FR" sz="2200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Energy</a:t>
            </a:r>
            <a:r>
              <a:rPr lang="fr-FR" sz="22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) and </a:t>
            </a:r>
          </a:p>
          <a:p>
            <a:pPr algn="ctr">
              <a:spcBef>
                <a:spcPts val="600"/>
              </a:spcBef>
            </a:pPr>
            <a:r>
              <a:rPr lang="fr-FR" sz="22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by </a:t>
            </a:r>
            <a:r>
              <a:rPr lang="fr-FR" sz="2200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limiting</a:t>
            </a:r>
            <a:r>
              <a:rPr lang="fr-FR" sz="22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fr-FR" sz="2200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food-feed</a:t>
            </a:r>
            <a:r>
              <a:rPr lang="fr-FR" sz="22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fr-FR" sz="2200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competition</a:t>
            </a:r>
            <a:r>
              <a:rPr lang="fr-FR" sz="22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</a:p>
        </p:txBody>
      </p:sp>
      <p:sp>
        <p:nvSpPr>
          <p:cNvPr id="5" name="ZoneTexte 16">
            <a:extLst>
              <a:ext uri="{FF2B5EF4-FFF2-40B4-BE49-F238E27FC236}">
                <a16:creationId xmlns:a16="http://schemas.microsoft.com/office/drawing/2014/main" id="{78792E01-DE61-4CF0-AF63-A7218A440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1022854"/>
            <a:ext cx="1978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i="1" dirty="0"/>
              <a:t>Dumont et al. 2013</a:t>
            </a:r>
          </a:p>
        </p:txBody>
      </p:sp>
      <p:sp>
        <p:nvSpPr>
          <p:cNvPr id="6" name="ZoneTexte 2">
            <a:extLst>
              <a:ext uri="{FF2B5EF4-FFF2-40B4-BE49-F238E27FC236}">
                <a16:creationId xmlns:a16="http://schemas.microsoft.com/office/drawing/2014/main" id="{059400E2-712F-4D28-ADAD-706A6F506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556720"/>
            <a:ext cx="2509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dirty="0"/>
              <a:t>Five </a:t>
            </a:r>
            <a:r>
              <a:rPr lang="fr-FR" altLang="fr-FR" sz="2000" b="1" dirty="0" err="1"/>
              <a:t>principles</a:t>
            </a:r>
            <a:endParaRPr lang="fr-FR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53410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Agroecology</a:t>
            </a:r>
            <a:r>
              <a:rPr lang="fr-BE" sz="2400" b="1" dirty="0"/>
              <a:t> and </a:t>
            </a:r>
            <a:r>
              <a:rPr lang="fr-BE" sz="2400" b="1" dirty="0" err="1"/>
              <a:t>livestock</a:t>
            </a:r>
            <a:endParaRPr lang="fr-BE" sz="24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4B2A8EB-8D8C-46CB-BD98-F58CE48F4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27533"/>
            <a:ext cx="3695702" cy="4300454"/>
          </a:xfrm>
          <a:prstGeom prst="rect">
            <a:avLst/>
          </a:prstGeom>
        </p:spPr>
      </p:pic>
      <p:sp>
        <p:nvSpPr>
          <p:cNvPr id="4" name="ZoneTexte 16">
            <a:extLst>
              <a:ext uri="{FF2B5EF4-FFF2-40B4-BE49-F238E27FC236}">
                <a16:creationId xmlns:a16="http://schemas.microsoft.com/office/drawing/2014/main" id="{C7356D44-95CB-4246-8A98-1D247578A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1022854"/>
            <a:ext cx="1978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i="1" dirty="0"/>
              <a:t>Dumont et al. 2013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BE1F0568-B5D4-451F-8227-2DD0D6DC3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556720"/>
            <a:ext cx="2509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dirty="0"/>
              <a:t>Five </a:t>
            </a:r>
            <a:r>
              <a:rPr lang="fr-FR" altLang="fr-FR" sz="2000" b="1" dirty="0" err="1"/>
              <a:t>principles</a:t>
            </a:r>
            <a:endParaRPr lang="fr-FR" altLang="fr-FR" sz="20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B9BF3CB-1A26-4739-A1CD-AE881D9FD8C0}"/>
              </a:ext>
            </a:extLst>
          </p:cNvPr>
          <p:cNvSpPr txBox="1"/>
          <p:nvPr/>
        </p:nvSpPr>
        <p:spPr>
          <a:xfrm>
            <a:off x="5229541" y="2299824"/>
            <a:ext cx="3469158" cy="1107996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2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… by </a:t>
            </a:r>
            <a:r>
              <a:rPr lang="fr-FR" sz="2200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balancing</a:t>
            </a:r>
            <a:r>
              <a:rPr lang="fr-FR" sz="22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 the effluent production and the </a:t>
            </a:r>
            <a:r>
              <a:rPr lang="fr-FR" sz="2200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crop</a:t>
            </a:r>
            <a:r>
              <a:rPr lang="fr-FR" sz="2200" kern="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fr-FR" sz="2200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requirements</a:t>
            </a:r>
            <a:endParaRPr lang="fr-FR" sz="2200" kern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91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err="1"/>
              <a:t>Agroecology</a:t>
            </a:r>
            <a:r>
              <a:rPr lang="fr-BE" sz="2400" b="1" dirty="0"/>
              <a:t> and </a:t>
            </a:r>
            <a:r>
              <a:rPr lang="fr-BE" sz="2400" b="1" dirty="0" err="1"/>
              <a:t>livestock</a:t>
            </a:r>
            <a:endParaRPr lang="fr-BE" sz="24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826CF38-81D0-4F96-997D-5CE64B4BE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50" y="627533"/>
            <a:ext cx="3695702" cy="430045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4BF99F9-C4C3-468C-A322-3A6DB1BD4355}"/>
              </a:ext>
            </a:extLst>
          </p:cNvPr>
          <p:cNvSpPr txBox="1"/>
          <p:nvPr/>
        </p:nvSpPr>
        <p:spPr>
          <a:xfrm>
            <a:off x="5189769" y="2124028"/>
            <a:ext cx="3469158" cy="1523494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chemeClr val="bg1"/>
                </a:solidFill>
                <a:latin typeface="Arial Narrow" panose="020B0606020202030204" pitchFamily="34" charset="0"/>
              </a:rPr>
              <a:t>… by </a:t>
            </a:r>
            <a:r>
              <a:rPr lang="fr-FR" sz="2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mixing</a:t>
            </a:r>
            <a:r>
              <a:rPr lang="fr-FR" sz="2200" dirty="0">
                <a:solidFill>
                  <a:schemeClr val="bg1"/>
                </a:solidFill>
                <a:latin typeface="Arial Narrow" panose="020B0606020202030204" pitchFamily="34" charset="0"/>
              </a:rPr>
              <a:t> the </a:t>
            </a:r>
            <a:r>
              <a:rPr lang="fr-FR" sz="2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species</a:t>
            </a:r>
            <a:r>
              <a:rPr lang="fr-FR" sz="2200" dirty="0">
                <a:solidFill>
                  <a:schemeClr val="bg1"/>
                </a:solidFill>
                <a:latin typeface="Arial Narrow" panose="020B0606020202030204" pitchFamily="34" charset="0"/>
              </a:rPr>
              <a:t> in a system, or </a:t>
            </a:r>
            <a:r>
              <a:rPr lang="fr-FR" sz="2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even</a:t>
            </a:r>
            <a:r>
              <a:rPr lang="fr-FR" sz="2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fr-FR" sz="2200" dirty="0">
                <a:solidFill>
                  <a:schemeClr val="bg1"/>
                </a:solidFill>
                <a:latin typeface="Arial Narrow" panose="020B0606020202030204" pitchFamily="34" charset="0"/>
              </a:rPr>
              <a:t>by </a:t>
            </a:r>
            <a:r>
              <a:rPr lang="fr-FR" sz="2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using</a:t>
            </a:r>
            <a:r>
              <a:rPr lang="fr-FR" sz="2200" dirty="0">
                <a:solidFill>
                  <a:schemeClr val="bg1"/>
                </a:solidFill>
                <a:latin typeface="Arial Narrow" panose="020B0606020202030204" pitchFamily="34" charset="0"/>
              </a:rPr>
              <a:t> animal </a:t>
            </a:r>
            <a:r>
              <a:rPr lang="fr-FR" sz="2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diversity</a:t>
            </a:r>
            <a:r>
              <a:rPr lang="fr-FR" sz="2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fr-FR" sz="2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within</a:t>
            </a:r>
            <a:r>
              <a:rPr lang="fr-FR" sz="2200" dirty="0">
                <a:solidFill>
                  <a:schemeClr val="bg1"/>
                </a:solidFill>
                <a:latin typeface="Arial Narrow" panose="020B0606020202030204" pitchFamily="34" charset="0"/>
              </a:rPr>
              <a:t> a </a:t>
            </a:r>
            <a:r>
              <a:rPr lang="fr-FR" sz="2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herd</a:t>
            </a:r>
            <a:r>
              <a:rPr lang="fr-FR" sz="22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6" name="ZoneTexte 16">
            <a:extLst>
              <a:ext uri="{FF2B5EF4-FFF2-40B4-BE49-F238E27FC236}">
                <a16:creationId xmlns:a16="http://schemas.microsoft.com/office/drawing/2014/main" id="{07527E09-1CDD-41FD-B3D8-A6A174C9D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1022854"/>
            <a:ext cx="1978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i="1" dirty="0"/>
              <a:t>Dumont et al. 2013</a:t>
            </a:r>
          </a:p>
        </p:txBody>
      </p:sp>
      <p:sp>
        <p:nvSpPr>
          <p:cNvPr id="7" name="ZoneTexte 2">
            <a:extLst>
              <a:ext uri="{FF2B5EF4-FFF2-40B4-BE49-F238E27FC236}">
                <a16:creationId xmlns:a16="http://schemas.microsoft.com/office/drawing/2014/main" id="{8AD20D0F-2067-4AAF-B788-E2373FF19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556720"/>
            <a:ext cx="2509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dirty="0"/>
              <a:t>Five </a:t>
            </a:r>
            <a:r>
              <a:rPr lang="fr-FR" altLang="fr-FR" sz="2000" b="1" dirty="0" err="1"/>
              <a:t>principles</a:t>
            </a:r>
            <a:endParaRPr lang="fr-FR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655101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2262</TotalTime>
  <Words>472</Words>
  <Application>Microsoft Office PowerPoint</Application>
  <PresentationFormat>Affichage à l'écran (16:9)</PresentationFormat>
  <Paragraphs>86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Arial Narrow</vt:lpstr>
      <vt:lpstr>Calibri</vt:lpstr>
      <vt:lpstr>Wingdings</vt:lpstr>
      <vt:lpstr>Thème Office</vt:lpstr>
      <vt:lpstr>2_Conception personnalisée</vt:lpstr>
      <vt:lpstr>SEGAE – Teacher Session</vt:lpstr>
      <vt:lpstr>What About the animals IN SEGAE ???</vt:lpstr>
      <vt:lpstr>Agroecology and livestock</vt:lpstr>
      <vt:lpstr>Agroecology and livestock</vt:lpstr>
      <vt:lpstr>Agroecology and livestock</vt:lpstr>
      <vt:lpstr>Agroecology and livestock</vt:lpstr>
      <vt:lpstr>Agroecology and livestock</vt:lpstr>
      <vt:lpstr>Agroecology and livestock</vt:lpstr>
      <vt:lpstr>Agroecology and livestock</vt:lpstr>
      <vt:lpstr>Agroecology and livestock</vt:lpstr>
      <vt:lpstr>Agroecology and livestock</vt:lpstr>
      <vt:lpstr>Agroecology and livestock</vt:lpstr>
      <vt:lpstr>Agroecology and livestock</vt:lpstr>
      <vt:lpstr>Agroecology and livestock</vt:lpstr>
      <vt:lpstr>Agroecology and livestock</vt:lpstr>
      <vt:lpstr>Agroecology and livestock</vt:lpstr>
      <vt:lpstr>Agroecology and livestock</vt:lpstr>
      <vt:lpstr>What About the animals IN SEGAE 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COUVREUR Sebastien</cp:lastModifiedBy>
  <cp:revision>178</cp:revision>
  <dcterms:created xsi:type="dcterms:W3CDTF">2020-04-18T12:29:17Z</dcterms:created>
  <dcterms:modified xsi:type="dcterms:W3CDTF">2020-11-02T14:19:18Z</dcterms:modified>
</cp:coreProperties>
</file>