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</p:sldMasterIdLst>
  <p:notesMasterIdLst>
    <p:notesMasterId r:id="rId51"/>
  </p:notesMasterIdLst>
  <p:sldIdLst>
    <p:sldId id="256" r:id="rId2"/>
    <p:sldId id="355" r:id="rId3"/>
    <p:sldId id="369" r:id="rId4"/>
    <p:sldId id="439" r:id="rId5"/>
    <p:sldId id="344" r:id="rId6"/>
    <p:sldId id="358" r:id="rId7"/>
    <p:sldId id="453" r:id="rId8"/>
    <p:sldId id="458" r:id="rId9"/>
    <p:sldId id="459" r:id="rId10"/>
    <p:sldId id="460" r:id="rId11"/>
    <p:sldId id="461" r:id="rId12"/>
    <p:sldId id="452" r:id="rId13"/>
    <p:sldId id="445" r:id="rId14"/>
    <p:sldId id="440" r:id="rId15"/>
    <p:sldId id="441" r:id="rId16"/>
    <p:sldId id="450" r:id="rId17"/>
    <p:sldId id="448" r:id="rId18"/>
    <p:sldId id="449" r:id="rId19"/>
    <p:sldId id="451" r:id="rId20"/>
    <p:sldId id="362" r:id="rId21"/>
    <p:sldId id="447" r:id="rId22"/>
    <p:sldId id="366" r:id="rId23"/>
    <p:sldId id="367" r:id="rId24"/>
    <p:sldId id="368" r:id="rId25"/>
    <p:sldId id="446" r:id="rId26"/>
    <p:sldId id="356" r:id="rId27"/>
    <p:sldId id="443" r:id="rId28"/>
    <p:sldId id="372" r:id="rId29"/>
    <p:sldId id="373" r:id="rId30"/>
    <p:sldId id="374" r:id="rId31"/>
    <p:sldId id="377" r:id="rId32"/>
    <p:sldId id="375" r:id="rId33"/>
    <p:sldId id="378" r:id="rId34"/>
    <p:sldId id="385" r:id="rId35"/>
    <p:sldId id="465" r:id="rId36"/>
    <p:sldId id="387" r:id="rId37"/>
    <p:sldId id="399" r:id="rId38"/>
    <p:sldId id="401" r:id="rId39"/>
    <p:sldId id="464" r:id="rId40"/>
    <p:sldId id="433" r:id="rId41"/>
    <p:sldId id="434" r:id="rId42"/>
    <p:sldId id="467" r:id="rId43"/>
    <p:sldId id="470" r:id="rId44"/>
    <p:sldId id="472" r:id="rId45"/>
    <p:sldId id="471" r:id="rId46"/>
    <p:sldId id="473" r:id="rId47"/>
    <p:sldId id="474" r:id="rId48"/>
    <p:sldId id="475" r:id="rId49"/>
    <p:sldId id="263" r:id="rId50"/>
  </p:sldIdLst>
  <p:sldSz cx="9144000" cy="5143500" type="screen16x9"/>
  <p:notesSz cx="6858000" cy="9144000"/>
  <p:defaultTextStyle>
    <a:defPPr>
      <a:defRPr lang="fr-FR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68CBE-4BF7-4635-8C2F-8AFABA74D272}" type="datetimeFigureOut">
              <a:rPr lang="fr-BE" smtClean="0"/>
              <a:t>23-11-20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C0B70-B6E0-4A45-ADE2-B28E72D378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8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C039946F-D9EB-4CA0-A183-82F769F2D3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04" y="411513"/>
            <a:ext cx="737870" cy="4349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CB17D452-D995-474A-8D9D-1AA637EEC23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58" y="408338"/>
            <a:ext cx="1246505" cy="4387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2D6B7B6C-59F9-4E37-8482-5BE8DBE9A703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17921"/>
          <a:stretch/>
        </p:blipFill>
        <p:spPr>
          <a:xfrm>
            <a:off x="3085352" y="408586"/>
            <a:ext cx="550545" cy="4349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52813088-BD27-4209-9DEF-B337999CDDE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44" y="339504"/>
            <a:ext cx="1188720" cy="4356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BA70CB3D-7ACC-4D55-933F-15993CEA01EE}"/>
              </a:ext>
            </a:extLst>
          </p:cNvPr>
          <p:cNvPicPr/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 b="35022"/>
          <a:stretch/>
        </p:blipFill>
        <p:spPr>
          <a:xfrm>
            <a:off x="5267938" y="409608"/>
            <a:ext cx="1104265" cy="437515"/>
          </a:xfrm>
          <a:prstGeom prst="rect">
            <a:avLst/>
          </a:prstGeom>
        </p:spPr>
      </p:pic>
      <p:pic>
        <p:nvPicPr>
          <p:cNvPr id="12" name="Image 11" descr="C:\Users\admin\AppData\Local\Temp\Rar$DRa8344.49958\logo-transitroire-institut-agro-agrocampus-ouest-couleur.jpg"/>
          <p:cNvPicPr/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927"/>
            <a:ext cx="2541270" cy="53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B769FACD-344C-444E-B0F5-57E32F9B9084}"/>
              </a:ext>
            </a:extLst>
          </p:cNvPr>
          <p:cNvPicPr/>
          <p:nvPr userDrawn="1"/>
        </p:nvPicPr>
        <p:blipFill rotWithShape="1">
          <a:blip r:embed="rId8"/>
          <a:srcRect t="16790" b="25263"/>
          <a:stretch/>
        </p:blipFill>
        <p:spPr>
          <a:xfrm>
            <a:off x="4347999" y="4377130"/>
            <a:ext cx="1753235" cy="5708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FCBF033B-DBF7-4B79-B1D3-529C04AB0814}"/>
              </a:ext>
            </a:extLst>
          </p:cNvPr>
          <p:cNvPicPr/>
          <p:nvPr userDrawn="1"/>
        </p:nvPicPr>
        <p:blipFill rotWithShape="1">
          <a:blip r:embed="rId9"/>
          <a:srcRect t="14550" b="14440"/>
          <a:stretch/>
        </p:blipFill>
        <p:spPr>
          <a:xfrm>
            <a:off x="3632986" y="4299942"/>
            <a:ext cx="627380" cy="6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595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986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="" xmlns:a16="http://schemas.microsoft.com/office/drawing/2014/main" id="{4F1338BE-7E10-4F49-BA2C-3E573322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9" y="981083"/>
            <a:ext cx="8378050" cy="3587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</a:t>
            </a:r>
            <a:r>
              <a:rPr lang="en-US" noProof="0" dirty="0" err="1"/>
              <a:t>texte</a:t>
            </a:r>
            <a:r>
              <a:rPr lang="fr-FR" dirty="0"/>
              <a:t>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="" xmlns:a16="http://schemas.microsoft.com/office/drawing/2014/main" id="{A0CFEACE-7FF8-4218-8378-EE06E976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" y="273844"/>
            <a:ext cx="8378050" cy="47220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Espace réservé du pied de page 12">
            <a:extLst>
              <a:ext uri="{FF2B5EF4-FFF2-40B4-BE49-F238E27FC236}">
                <a16:creationId xmlns="" xmlns:a16="http://schemas.microsoft.com/office/drawing/2014/main" id="{C9767327-615F-41AD-9C85-EEA4F1BE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41674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6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571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3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76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14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804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471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  <p:sp>
        <p:nvSpPr>
          <p:cNvPr id="9" name="Triangle isocèle 8"/>
          <p:cNvSpPr/>
          <p:nvPr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  <p:sp>
        <p:nvSpPr>
          <p:cNvPr id="12" name="Triangle isocèle 11"/>
          <p:cNvSpPr/>
          <p:nvPr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2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1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7574"/>
            <a:ext cx="7772400" cy="936104"/>
          </a:xfrm>
        </p:spPr>
        <p:txBody>
          <a:bodyPr>
            <a:normAutofit/>
          </a:bodyPr>
          <a:lstStyle/>
          <a:p>
            <a:r>
              <a:rPr lang="fr-BE" b="1" dirty="0" smtClean="0"/>
              <a:t>SEGAE – Teacher Session</a:t>
            </a:r>
            <a:endParaRPr lang="fr-BE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6" y="3291832"/>
            <a:ext cx="7488832" cy="936104"/>
          </a:xfrm>
        </p:spPr>
        <p:txBody>
          <a:bodyPr>
            <a:noAutofit/>
          </a:bodyPr>
          <a:lstStyle/>
          <a:p>
            <a:r>
              <a:rPr lang="fr-BE" sz="2800" b="1" i="1" dirty="0" err="1" smtClean="0"/>
              <a:t>Crop-soil-ecology</a:t>
            </a:r>
            <a:r>
              <a:rPr lang="fr-BE" sz="2800" b="1" i="1" dirty="0" smtClean="0"/>
              <a:t> Modules</a:t>
            </a:r>
            <a:endParaRPr lang="fr-BE" sz="2800" b="1" dirty="0"/>
          </a:p>
          <a:p>
            <a:r>
              <a:rPr lang="fr-BE" sz="1400" dirty="0"/>
              <a:t>Benjamin Dumont </a:t>
            </a:r>
            <a:r>
              <a:rPr lang="fr-BE" sz="1400" b="1" dirty="0"/>
              <a:t>et al.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979986" y="4227934"/>
            <a:ext cx="7488832" cy="648072"/>
          </a:xfrm>
          <a:prstGeom prst="rect">
            <a:avLst/>
          </a:prstGeom>
        </p:spPr>
        <p:txBody>
          <a:bodyPr vert="horz" lIns="91424" tIns="45712" rIns="91424" bIns="45712" rtlCol="0">
            <a:noAutofit/>
          </a:bodyPr>
          <a:lstStyle>
            <a:lvl1pPr marL="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2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88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3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74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15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57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0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43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000" dirty="0"/>
              <a:t>Avec le soutien de 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670"/>
            <a:ext cx="1093056" cy="12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8" y="981083"/>
            <a:ext cx="8683657" cy="35874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Describe all the fluxes at </a:t>
            </a:r>
            <a:r>
              <a:rPr lang="en-US" sz="1400" dirty="0" smtClean="0">
                <a:solidFill>
                  <a:prstClr val="black"/>
                </a:solidFill>
              </a:rPr>
              <a:t>the agro-ecosystem level  is very complex.</a:t>
            </a:r>
            <a:endParaRPr lang="en-US" sz="14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Furthermore a practice can be implemented in sequence or in parallel with other </a:t>
            </a:r>
            <a:r>
              <a:rPr lang="en-US" sz="1400" dirty="0" err="1" smtClean="0">
                <a:solidFill>
                  <a:prstClr val="black"/>
                </a:solidFill>
              </a:rPr>
              <a:t>pratices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3FEF291D-73DB-4215-B34E-CC1FF0B4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273844"/>
            <a:ext cx="8335353" cy="4722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700" b="1" dirty="0"/>
              <a:t>The concept </a:t>
            </a:r>
            <a:r>
              <a:rPr lang="fr-FR" sz="2700" b="1" dirty="0" err="1"/>
              <a:t>behind</a:t>
            </a:r>
            <a:r>
              <a:rPr lang="fr-FR" sz="2700" b="1" dirty="0"/>
              <a:t> </a:t>
            </a:r>
            <a:r>
              <a:rPr lang="fr-FR" sz="2700" b="1" dirty="0" err="1"/>
              <a:t>Soil-Crop-Ecology</a:t>
            </a:r>
            <a:r>
              <a:rPr lang="fr-FR" sz="2700" b="1" dirty="0"/>
              <a:t> module</a:t>
            </a:r>
            <a:endParaRPr lang="fr-FR" sz="27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0819" y="4767265"/>
            <a:ext cx="560070" cy="27384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47722CF1-4994-419C-800E-FFD5B7A2494B}" type="slidenum">
              <a:rPr lang="fr-FR" smtClean="0"/>
              <a:pPr/>
              <a:t>10</a:t>
            </a:fld>
            <a:endParaRPr lang="fr-FR" dirty="0"/>
          </a:p>
        </p:txBody>
      </p:sp>
      <p:cxnSp>
        <p:nvCxnSpPr>
          <p:cNvPr id="67" name="Connecteur droit 66"/>
          <p:cNvCxnSpPr/>
          <p:nvPr/>
        </p:nvCxnSpPr>
        <p:spPr>
          <a:xfrm>
            <a:off x="1331667" y="2646563"/>
            <a:ext cx="6588732" cy="0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68" name="Connecteur droit 67"/>
          <p:cNvCxnSpPr/>
          <p:nvPr/>
        </p:nvCxnSpPr>
        <p:spPr>
          <a:xfrm>
            <a:off x="1331667" y="2970599"/>
            <a:ext cx="6588732" cy="0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4607487" y="2268523"/>
            <a:ext cx="1089075" cy="346247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lvl="0" defTabSz="685766">
              <a:defRPr/>
            </a:pPr>
            <a:r>
              <a:rPr lang="fr-BE" b="1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Indicators</a:t>
            </a:r>
            <a:endParaRPr lang="fr-BE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2195763" y="2160509"/>
            <a:ext cx="0" cy="2592288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1223656" y="2268523"/>
            <a:ext cx="990656" cy="34624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Practices</a:t>
            </a: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217735" y="3402646"/>
            <a:ext cx="918101" cy="43204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X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135836" y="3618670"/>
            <a:ext cx="221948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275885" y="3618670"/>
            <a:ext cx="162019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518024" y="3618670"/>
            <a:ext cx="162019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598143" y="3618670"/>
            <a:ext cx="162019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948292" y="3618670"/>
            <a:ext cx="162018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2357784" y="3402646"/>
            <a:ext cx="918101" cy="432048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lvl="0" defTabSz="685766"/>
            <a:r>
              <a:rPr lang="fr-BE" sz="1200" b="1" dirty="0" err="1" smtClean="0">
                <a:solidFill>
                  <a:schemeClr val="accent3">
                    <a:lumMod val="50000"/>
                  </a:schemeClr>
                </a:solidFill>
              </a:rPr>
              <a:t>Auxilliary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437902" y="3402646"/>
            <a:ext cx="1080120" cy="4320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Predation</a:t>
            </a: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4680042" y="3402646"/>
            <a:ext cx="918101" cy="432048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5760160" y="3402646"/>
            <a:ext cx="1188132" cy="4320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7110312" y="3402646"/>
            <a:ext cx="918101" cy="432048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27813" y="2693602"/>
            <a:ext cx="1582800" cy="28469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Biological</a:t>
            </a:r>
            <a:r>
              <a:rPr kumimoji="0" lang="fr-BE" sz="1400" b="1" i="0" u="none" strike="noStrike" kern="0" cap="none" spc="0" normalizeH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structure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22822" y="2693602"/>
            <a:ext cx="704354" cy="28469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Process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8291" y="2693602"/>
            <a:ext cx="758042" cy="28853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Services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30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8" y="981083"/>
            <a:ext cx="8683657" cy="35874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On the contrary, </a:t>
            </a:r>
            <a:r>
              <a:rPr lang="en-US" sz="1400" dirty="0" err="1" smtClean="0">
                <a:solidFill>
                  <a:prstClr val="black"/>
                </a:solidFill>
              </a:rPr>
              <a:t>litterature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is full of references </a:t>
            </a:r>
            <a:r>
              <a:rPr lang="en-US" sz="1400" dirty="0" err="1" smtClean="0">
                <a:solidFill>
                  <a:prstClr val="black"/>
                </a:solidFill>
              </a:rPr>
              <a:t>reagrding</a:t>
            </a:r>
            <a:r>
              <a:rPr lang="en-US" sz="1400" dirty="0" smtClean="0">
                <a:solidFill>
                  <a:prstClr val="black"/>
                </a:solidFill>
              </a:rPr>
              <a:t> the impacts of practices on one or more indicator(s)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  <a:buFont typeface="Wingdings"/>
              <a:buChar char="è"/>
            </a:pPr>
            <a:r>
              <a:rPr lang="en-US" sz="1400" dirty="0" smtClean="0">
                <a:solidFill>
                  <a:prstClr val="black"/>
                </a:solidFill>
              </a:rPr>
              <a:t>We </a:t>
            </a:r>
            <a:r>
              <a:rPr lang="en-US" sz="1400" i="1" dirty="0" smtClean="0">
                <a:solidFill>
                  <a:prstClr val="black"/>
                </a:solidFill>
              </a:rPr>
              <a:t>by-passed</a:t>
            </a:r>
            <a:r>
              <a:rPr lang="en-US" sz="1400" dirty="0" smtClean="0">
                <a:solidFill>
                  <a:prstClr val="black"/>
                </a:solidFill>
              </a:rPr>
              <a:t> the reaction chain approach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to propose an </a:t>
            </a:r>
            <a:r>
              <a:rPr lang="en-US" sz="1400" i="1" dirty="0" smtClean="0">
                <a:solidFill>
                  <a:prstClr val="black"/>
                </a:solidFill>
              </a:rPr>
              <a:t>output-oriented </a:t>
            </a:r>
            <a:r>
              <a:rPr lang="en-US" sz="1400" dirty="0" smtClean="0">
                <a:solidFill>
                  <a:prstClr val="black"/>
                </a:solidFill>
              </a:rPr>
              <a:t>approach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3FEF291D-73DB-4215-B34E-CC1FF0B4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273844"/>
            <a:ext cx="8335353" cy="4722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700" b="1" dirty="0"/>
              <a:t>The concept </a:t>
            </a:r>
            <a:r>
              <a:rPr lang="fr-FR" sz="2700" b="1" dirty="0" err="1"/>
              <a:t>behind</a:t>
            </a:r>
            <a:r>
              <a:rPr lang="fr-FR" sz="2700" b="1" dirty="0"/>
              <a:t> </a:t>
            </a:r>
            <a:r>
              <a:rPr lang="fr-FR" sz="2700" b="1" dirty="0" err="1"/>
              <a:t>Soil-Crop-Ecology</a:t>
            </a:r>
            <a:r>
              <a:rPr lang="fr-FR" sz="2700" b="1" dirty="0"/>
              <a:t> module</a:t>
            </a:r>
            <a:endParaRPr lang="fr-FR" sz="27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0819" y="4767265"/>
            <a:ext cx="560070" cy="27384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47722CF1-4994-419C-800E-FFD5B7A2494B}" type="slidenum">
              <a:rPr lang="fr-FR" smtClean="0"/>
              <a:pPr/>
              <a:t>11</a:t>
            </a:fld>
            <a:endParaRPr lang="fr-FR" dirty="0"/>
          </a:p>
        </p:txBody>
      </p:sp>
      <p:cxnSp>
        <p:nvCxnSpPr>
          <p:cNvPr id="67" name="Connecteur droit 66"/>
          <p:cNvCxnSpPr/>
          <p:nvPr/>
        </p:nvCxnSpPr>
        <p:spPr>
          <a:xfrm>
            <a:off x="1331667" y="2646563"/>
            <a:ext cx="6588732" cy="0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68" name="Connecteur droit 67"/>
          <p:cNvCxnSpPr/>
          <p:nvPr/>
        </p:nvCxnSpPr>
        <p:spPr>
          <a:xfrm>
            <a:off x="1331667" y="2970599"/>
            <a:ext cx="6588732" cy="0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4607487" y="2268523"/>
            <a:ext cx="1089075" cy="346247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Indicators</a:t>
            </a: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2195763" y="2160509"/>
            <a:ext cx="0" cy="2592288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1223656" y="2268523"/>
            <a:ext cx="990656" cy="34624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Practices</a:t>
            </a: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217735" y="3402646"/>
            <a:ext cx="918101" cy="43204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X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135836" y="3618670"/>
            <a:ext cx="221948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275885" y="3618670"/>
            <a:ext cx="162019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518024" y="3618670"/>
            <a:ext cx="162019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598143" y="3618670"/>
            <a:ext cx="162019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948292" y="3618670"/>
            <a:ext cx="162018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/>
          <p:nvPr/>
        </p:nvCxnSpPr>
        <p:spPr>
          <a:xfrm rot="16200000" flipH="1">
            <a:off x="2246810" y="3264670"/>
            <a:ext cx="9525" cy="1140050"/>
          </a:xfrm>
          <a:prstGeom prst="bentConnector3">
            <a:avLst>
              <a:gd name="adj1" fmla="val 1800000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/>
          <p:nvPr/>
        </p:nvCxnSpPr>
        <p:spPr>
          <a:xfrm rot="16200000" flipH="1">
            <a:off x="4015505" y="1495975"/>
            <a:ext cx="9525" cy="4677443"/>
          </a:xfrm>
          <a:prstGeom prst="bentConnector3">
            <a:avLst>
              <a:gd name="adj1" fmla="val 3617472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/>
          <p:nvPr/>
        </p:nvCxnSpPr>
        <p:spPr>
          <a:xfrm rot="16200000" flipH="1">
            <a:off x="4623074" y="888406"/>
            <a:ext cx="9525" cy="5892578"/>
          </a:xfrm>
          <a:prstGeom prst="bentConnector3">
            <a:avLst>
              <a:gd name="adj1" fmla="val 6343693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2357784" y="3402646"/>
            <a:ext cx="918101" cy="432048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lvl="0" defTabSz="685766"/>
            <a:r>
              <a:rPr lang="fr-BE" sz="1200" b="1" dirty="0" err="1" smtClean="0">
                <a:solidFill>
                  <a:schemeClr val="accent3">
                    <a:lumMod val="50000"/>
                  </a:schemeClr>
                </a:solidFill>
              </a:rPr>
              <a:t>Auxilliary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3437902" y="3402646"/>
            <a:ext cx="1080120" cy="4320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Predation</a:t>
            </a: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4680042" y="3402646"/>
            <a:ext cx="918101" cy="432048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5760160" y="3402646"/>
            <a:ext cx="1188132" cy="4320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110312" y="3402646"/>
            <a:ext cx="918101" cy="432048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27813" y="2693602"/>
            <a:ext cx="1582800" cy="28469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Biological</a:t>
            </a:r>
            <a:r>
              <a:rPr kumimoji="0" lang="fr-BE" sz="1400" b="1" i="0" u="none" strike="noStrike" kern="0" cap="none" spc="0" normalizeH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structure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22822" y="2693602"/>
            <a:ext cx="704354" cy="28469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Process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28291" y="2693602"/>
            <a:ext cx="758042" cy="28853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Services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10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Where</a:t>
            </a:r>
            <a:r>
              <a:rPr lang="fr-BE" sz="2400" b="1" dirty="0"/>
              <a:t> </a:t>
            </a:r>
            <a:r>
              <a:rPr lang="fr-BE" sz="2400" b="1" dirty="0" err="1"/>
              <a:t>does</a:t>
            </a:r>
            <a:r>
              <a:rPr lang="fr-BE" sz="2400" b="1" dirty="0"/>
              <a:t> SEGAE lies in the AE concept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507288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offer</a:t>
            </a:r>
            <a:r>
              <a:rPr lang="fr-FR" sz="1800" dirty="0" smtClean="0"/>
              <a:t> an </a:t>
            </a:r>
            <a:r>
              <a:rPr lang="fr-FR" sz="1800" dirty="0" err="1" smtClean="0"/>
              <a:t>integrated</a:t>
            </a:r>
            <a:r>
              <a:rPr lang="fr-FR" sz="1800" dirty="0" smtClean="0"/>
              <a:t> vision of the </a:t>
            </a:r>
            <a:r>
              <a:rPr lang="fr-FR" sz="1800" dirty="0" err="1" smtClean="0"/>
              <a:t>Soil-Crop</a:t>
            </a:r>
            <a:r>
              <a:rPr lang="fr-FR" sz="1800" dirty="0" smtClean="0"/>
              <a:t> and </a:t>
            </a:r>
            <a:r>
              <a:rPr lang="fr-FR" sz="1800" dirty="0" err="1" smtClean="0"/>
              <a:t>Ecology</a:t>
            </a:r>
            <a:r>
              <a:rPr lang="fr-FR" sz="1800" dirty="0" smtClean="0"/>
              <a:t> modules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  <a:r>
              <a:rPr lang="fr-FR" sz="1800" dirty="0" err="1" smtClean="0"/>
              <a:t>allows</a:t>
            </a:r>
            <a:r>
              <a:rPr lang="fr-FR" sz="1800" dirty="0" smtClean="0"/>
              <a:t> to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err="1" smtClean="0"/>
              <a:t>Develop</a:t>
            </a:r>
            <a:r>
              <a:rPr lang="fr-FR" sz="1600" dirty="0" smtClean="0"/>
              <a:t> </a:t>
            </a:r>
            <a:r>
              <a:rPr lang="fr-FR" sz="1600" dirty="0" err="1" smtClean="0"/>
              <a:t>knowledge</a:t>
            </a:r>
            <a:r>
              <a:rPr lang="fr-FR" sz="1600" dirty="0" smtClean="0"/>
              <a:t> on the impacts of AE practices in </a:t>
            </a:r>
            <a:r>
              <a:rPr lang="fr-FR" sz="1600" dirty="0" err="1" smtClean="0"/>
              <a:t>terms</a:t>
            </a:r>
            <a:r>
              <a:rPr lang="fr-FR" sz="1600" dirty="0" smtClean="0"/>
              <a:t> of </a:t>
            </a:r>
            <a:r>
              <a:rPr lang="fr-FR" sz="1600" dirty="0" err="1" smtClean="0"/>
              <a:t>ecosystem</a:t>
            </a:r>
            <a:r>
              <a:rPr lang="fr-FR" sz="1600" dirty="0" smtClean="0"/>
              <a:t> services </a:t>
            </a:r>
            <a:br>
              <a:rPr lang="fr-FR" sz="1600" dirty="0" smtClean="0"/>
            </a:br>
            <a:r>
              <a:rPr lang="fr-FR" sz="1600" dirty="0" smtClean="0"/>
              <a:t>(and </a:t>
            </a:r>
            <a:r>
              <a:rPr lang="fr-FR" sz="1600" dirty="0" err="1" smtClean="0"/>
              <a:t>their</a:t>
            </a:r>
            <a:r>
              <a:rPr lang="fr-FR" sz="1600" dirty="0" smtClean="0"/>
              <a:t> </a:t>
            </a:r>
            <a:r>
              <a:rPr lang="fr-FR" sz="1600" dirty="0" err="1" smtClean="0"/>
              <a:t>intensity</a:t>
            </a:r>
            <a:r>
              <a:rPr lang="fr-FR" sz="1600" dirty="0" smtClean="0"/>
              <a:t>)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err="1" smtClean="0"/>
              <a:t>Develop</a:t>
            </a:r>
            <a:r>
              <a:rPr lang="fr-FR" sz="1600" dirty="0" smtClean="0"/>
              <a:t> a system-</a:t>
            </a:r>
            <a:r>
              <a:rPr lang="fr-FR" sz="1600" dirty="0" err="1" smtClean="0"/>
              <a:t>thinking</a:t>
            </a:r>
            <a:r>
              <a:rPr lang="fr-FR" sz="1600" dirty="0" smtClean="0"/>
              <a:t> </a:t>
            </a:r>
            <a:r>
              <a:rPr lang="fr-FR" sz="1600" dirty="0" err="1" smtClean="0"/>
              <a:t>approach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consider</a:t>
            </a:r>
            <a:r>
              <a:rPr lang="fr-FR" sz="1600" dirty="0" smtClean="0"/>
              <a:t> the (interactive) impacts of AE practices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12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6733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579296" cy="63757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Develop knowledge on the impacts of AE practices</a:t>
            </a:r>
            <a:endParaRPr lang="fr-BE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165462" y="2405608"/>
            <a:ext cx="5112568" cy="2696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34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579296" cy="63757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Develop knowledge on the impacts of AE practices</a:t>
            </a:r>
            <a:endParaRPr lang="fr-BE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985" t="1976" r="35487" b="2592"/>
          <a:stretch/>
        </p:blipFill>
        <p:spPr>
          <a:xfrm rot="5400000">
            <a:off x="4136129" y="199317"/>
            <a:ext cx="3970651" cy="5835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65462" y="2405608"/>
            <a:ext cx="5112568" cy="2696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-1" y="4371958"/>
            <a:ext cx="2993451" cy="60016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fr-BE" sz="800" dirty="0" err="1"/>
              <a:t>Palomo-Camesino</a:t>
            </a:r>
            <a:r>
              <a:rPr lang="fr-BE" sz="800" dirty="0"/>
              <a:t> et al. </a:t>
            </a:r>
            <a:r>
              <a:rPr lang="fr-BE" sz="800" dirty="0" err="1"/>
              <a:t>Exploring</a:t>
            </a:r>
            <a:r>
              <a:rPr lang="fr-BE" sz="800" dirty="0"/>
              <a:t> the connections </a:t>
            </a:r>
            <a:r>
              <a:rPr lang="fr-BE" sz="800" dirty="0" err="1"/>
              <a:t>between</a:t>
            </a:r>
            <a:r>
              <a:rPr lang="fr-BE" sz="800" dirty="0"/>
              <a:t> </a:t>
            </a:r>
            <a:r>
              <a:rPr lang="fr-BE" sz="800" dirty="0" err="1"/>
              <a:t>agroecological</a:t>
            </a:r>
            <a:r>
              <a:rPr lang="fr-BE" sz="800" dirty="0"/>
              <a:t> practices and </a:t>
            </a:r>
            <a:r>
              <a:rPr lang="fr-BE" sz="800" dirty="0" err="1"/>
              <a:t>ecosystem</a:t>
            </a:r>
            <a:r>
              <a:rPr lang="fr-BE" sz="800" dirty="0"/>
              <a:t> services : A </a:t>
            </a:r>
            <a:r>
              <a:rPr lang="fr-BE" sz="800" dirty="0" err="1" smtClean="0"/>
              <a:t>systematic</a:t>
            </a:r>
            <a:r>
              <a:rPr lang="fr-BE" sz="800" dirty="0" smtClean="0"/>
              <a:t> </a:t>
            </a:r>
            <a:r>
              <a:rPr lang="fr-BE" sz="800" dirty="0" err="1"/>
              <a:t>literature</a:t>
            </a:r>
            <a:r>
              <a:rPr lang="fr-BE" sz="800" dirty="0"/>
              <a:t> </a:t>
            </a:r>
            <a:r>
              <a:rPr lang="fr-BE" sz="800" dirty="0" err="1"/>
              <a:t>Review</a:t>
            </a:r>
            <a:r>
              <a:rPr lang="fr-BE" sz="800" dirty="0"/>
              <a:t> – MDPI </a:t>
            </a:r>
            <a:r>
              <a:rPr lang="fr-BE" sz="800" dirty="0" err="1"/>
              <a:t>Sustainability</a:t>
            </a:r>
            <a:r>
              <a:rPr lang="fr-BE" sz="800" dirty="0"/>
              <a:t>, 10, 4339, </a:t>
            </a:r>
            <a:r>
              <a:rPr lang="fr-BE" sz="800" dirty="0" err="1"/>
              <a:t>doi</a:t>
            </a:r>
            <a:r>
              <a:rPr lang="fr-BE" sz="800" dirty="0"/>
              <a:t> : 10,3390/su10124339</a:t>
            </a:r>
          </a:p>
        </p:txBody>
      </p:sp>
    </p:spTree>
    <p:extLst>
      <p:ext uri="{BB962C8B-B14F-4D97-AF65-F5344CB8AC3E}">
        <p14:creationId xmlns:p14="http://schemas.microsoft.com/office/powerpoint/2010/main" val="33666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579296" cy="63757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Develop knowledge on the impacts of AE practices</a:t>
            </a:r>
            <a:endParaRPr lang="fr-BE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985" t="1976" r="35487" b="2592"/>
          <a:stretch/>
        </p:blipFill>
        <p:spPr>
          <a:xfrm rot="5400000">
            <a:off x="4136129" y="199317"/>
            <a:ext cx="3970651" cy="58351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40" y="174815"/>
            <a:ext cx="690785" cy="17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579296" cy="63757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Develop knowledge on the impacts of AE practices</a:t>
            </a:r>
            <a:endParaRPr lang="fr-BE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985" t="1976" r="35487" b="2592"/>
          <a:stretch/>
        </p:blipFill>
        <p:spPr>
          <a:xfrm rot="5400000">
            <a:off x="4136129" y="199317"/>
            <a:ext cx="3970651" cy="58351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40" y="174815"/>
            <a:ext cx="690785" cy="1748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9834" y="3291832"/>
            <a:ext cx="5979219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622"/>
            <a:ext cx="2530624" cy="36826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/>
              <a:t>A practice </a:t>
            </a:r>
            <a:r>
              <a:rPr lang="fr-FR" sz="1400" b="1" dirty="0" err="1" smtClean="0"/>
              <a:t>give</a:t>
            </a:r>
            <a:r>
              <a:rPr lang="fr-FR" sz="1400" b="1" dirty="0" smtClean="0"/>
              <a:t> multiple services</a:t>
            </a:r>
            <a:endParaRPr lang="fr-FR" sz="1400" b="1" dirty="0"/>
          </a:p>
          <a:p>
            <a:pPr marL="0" indent="0">
              <a:buNone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9210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579296" cy="63757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Develop knowledge on the impacts of AE practices</a:t>
            </a:r>
            <a:endParaRPr lang="fr-BE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985" t="1976" r="35487" b="2592"/>
          <a:stretch/>
        </p:blipFill>
        <p:spPr>
          <a:xfrm rot="5400000">
            <a:off x="4136129" y="199317"/>
            <a:ext cx="3970651" cy="58351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40" y="174815"/>
            <a:ext cx="690785" cy="1748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21252" y="1131592"/>
            <a:ext cx="300200" cy="39706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622"/>
            <a:ext cx="2530624" cy="36826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A practice </a:t>
            </a:r>
            <a:r>
              <a:rPr lang="fr-FR" sz="1400" dirty="0" err="1" smtClean="0"/>
              <a:t>give</a:t>
            </a:r>
            <a:r>
              <a:rPr lang="fr-FR" sz="1400" dirty="0" smtClean="0"/>
              <a:t> multiple services</a:t>
            </a: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/>
              <a:t>One service </a:t>
            </a:r>
            <a:r>
              <a:rPr lang="fr-FR" sz="1400" b="1" dirty="0" err="1" smtClean="0"/>
              <a:t>can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provided</a:t>
            </a:r>
            <a:r>
              <a:rPr lang="fr-FR" sz="1400" b="1" dirty="0" smtClean="0"/>
              <a:t> by multiple practices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0" indent="0">
              <a:buNone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2504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579296" cy="63757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Develop knowledge on the impacts of AE practices</a:t>
            </a:r>
            <a:endParaRPr lang="fr-BE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985" t="1976" r="35487" b="2592"/>
          <a:stretch/>
        </p:blipFill>
        <p:spPr>
          <a:xfrm rot="5400000">
            <a:off x="4136129" y="199317"/>
            <a:ext cx="3970651" cy="58351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40" y="174815"/>
            <a:ext cx="690785" cy="1748865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622"/>
            <a:ext cx="2530624" cy="36826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A practice </a:t>
            </a:r>
            <a:r>
              <a:rPr lang="fr-FR" sz="1400" dirty="0" err="1" smtClean="0"/>
              <a:t>give</a:t>
            </a:r>
            <a:r>
              <a:rPr lang="fr-FR" sz="1400" dirty="0" smtClean="0"/>
              <a:t> multiple services</a:t>
            </a: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One service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provided</a:t>
            </a:r>
            <a:r>
              <a:rPr lang="fr-FR" sz="1400" dirty="0" smtClean="0"/>
              <a:t> by multiple practices</a:t>
            </a: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/>
              <a:t>At </a:t>
            </a:r>
            <a:r>
              <a:rPr lang="fr-FR" sz="1400" b="1" dirty="0" err="1" smtClean="0"/>
              <a:t>each</a:t>
            </a:r>
            <a:r>
              <a:rPr lang="fr-FR" sz="1400" b="1" dirty="0" smtClean="0"/>
              <a:t> intersection, </a:t>
            </a:r>
            <a:r>
              <a:rPr lang="fr-FR" sz="1400" b="1" dirty="0" err="1" smtClean="0"/>
              <a:t>this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 the </a:t>
            </a:r>
            <a:r>
              <a:rPr lang="fr-FR" sz="1400" b="1" dirty="0" err="1" smtClean="0"/>
              <a:t>intensity</a:t>
            </a:r>
            <a:r>
              <a:rPr lang="fr-FR" sz="1400" b="1" dirty="0" smtClean="0"/>
              <a:t> of the service </a:t>
            </a:r>
            <a:r>
              <a:rPr lang="fr-FR" sz="1400" b="1" dirty="0" err="1" smtClean="0"/>
              <a:t>provided</a:t>
            </a:r>
            <a:r>
              <a:rPr lang="fr-FR" sz="1400" b="1" dirty="0" smtClean="0"/>
              <a:t> by a practice </a:t>
            </a:r>
            <a:r>
              <a:rPr lang="fr-FR" sz="1400" b="1" dirty="0" err="1" smtClean="0"/>
              <a:t>that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vary</a:t>
            </a:r>
            <a:r>
              <a:rPr lang="fr-FR" sz="1400" b="1" dirty="0" smtClean="0"/>
              <a:t> !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0" indent="0">
              <a:buNone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2504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579296" cy="63757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Develop knowledge on the impacts of AE practices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622"/>
            <a:ext cx="2530624" cy="36826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A practice </a:t>
            </a:r>
            <a:r>
              <a:rPr lang="fr-FR" sz="1400" dirty="0" err="1" smtClean="0"/>
              <a:t>give</a:t>
            </a:r>
            <a:r>
              <a:rPr lang="fr-FR" sz="1400" dirty="0" smtClean="0"/>
              <a:t> multiple services</a:t>
            </a: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One service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provided</a:t>
            </a:r>
            <a:r>
              <a:rPr lang="fr-FR" sz="1400" dirty="0" smtClean="0"/>
              <a:t> by multiple practices</a:t>
            </a: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At </a:t>
            </a:r>
            <a:r>
              <a:rPr lang="fr-FR" sz="1400" dirty="0" err="1" smtClean="0"/>
              <a:t>each</a:t>
            </a:r>
            <a:r>
              <a:rPr lang="fr-FR" sz="1400" dirty="0" smtClean="0"/>
              <a:t> intersection, </a:t>
            </a:r>
            <a:r>
              <a:rPr lang="fr-FR" sz="1400" dirty="0" err="1" smtClean="0"/>
              <a:t>this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the </a:t>
            </a:r>
            <a:r>
              <a:rPr lang="fr-FR" sz="1400" dirty="0" err="1" smtClean="0"/>
              <a:t>intensity</a:t>
            </a:r>
            <a:r>
              <a:rPr lang="fr-FR" sz="1400" dirty="0" smtClean="0"/>
              <a:t> of the service </a:t>
            </a:r>
            <a:r>
              <a:rPr lang="fr-FR" sz="1400" dirty="0" err="1" smtClean="0"/>
              <a:t>provided</a:t>
            </a:r>
            <a:r>
              <a:rPr lang="fr-FR" sz="1400" dirty="0" smtClean="0"/>
              <a:t> by a practice </a:t>
            </a:r>
            <a:r>
              <a:rPr lang="fr-FR" sz="1400" dirty="0" err="1" smtClean="0"/>
              <a:t>that</a:t>
            </a:r>
            <a:r>
              <a:rPr lang="fr-FR" sz="1400" dirty="0" smtClean="0"/>
              <a:t> </a:t>
            </a:r>
            <a:r>
              <a:rPr lang="fr-FR" sz="1400" dirty="0" err="1" smtClean="0"/>
              <a:t>vary</a:t>
            </a:r>
            <a:r>
              <a:rPr lang="fr-FR" sz="1400" dirty="0" smtClean="0"/>
              <a:t> !</a:t>
            </a: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FF0000"/>
                </a:solidFill>
              </a:rPr>
              <a:t>What should you choose to do ? </a:t>
            </a: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985" t="1976" r="35487" b="2592"/>
          <a:stretch/>
        </p:blipFill>
        <p:spPr>
          <a:xfrm rot="5400000">
            <a:off x="4136129" y="199317"/>
            <a:ext cx="3970651" cy="58351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40" y="174815"/>
            <a:ext cx="690785" cy="17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+mn-lt"/>
              </a:rPr>
              <a:t>From</a:t>
            </a:r>
            <a:r>
              <a:rPr lang="fr-BE" dirty="0" smtClean="0">
                <a:latin typeface="+mn-lt"/>
              </a:rPr>
              <a:t> Science to </a:t>
            </a:r>
            <a:r>
              <a:rPr lang="fr-BE" dirty="0" err="1" smtClean="0">
                <a:latin typeface="+mn-lt"/>
              </a:rPr>
              <a:t>serious</a:t>
            </a:r>
            <a:r>
              <a:rPr lang="fr-BE" dirty="0" smtClean="0">
                <a:latin typeface="+mn-lt"/>
              </a:rPr>
              <a:t> </a:t>
            </a:r>
            <a:r>
              <a:rPr lang="fr-BE" dirty="0" err="1" smtClean="0">
                <a:latin typeface="+mn-lt"/>
              </a:rPr>
              <a:t>game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8242175" cy="1125140"/>
          </a:xfrm>
        </p:spPr>
        <p:txBody>
          <a:bodyPr>
            <a:normAutofit/>
          </a:bodyPr>
          <a:lstStyle/>
          <a:p>
            <a:r>
              <a:rPr lang="fr-BE" sz="3000" b="1" dirty="0" smtClean="0"/>
              <a:t>Agro-</a:t>
            </a:r>
            <a:r>
              <a:rPr lang="fr-BE" sz="3000" b="1" dirty="0" err="1" smtClean="0"/>
              <a:t>Ecology</a:t>
            </a:r>
            <a:r>
              <a:rPr lang="fr-BE" sz="3000" b="1" dirty="0" smtClean="0"/>
              <a:t> </a:t>
            </a:r>
            <a:r>
              <a:rPr lang="fr-BE" sz="3000" b="1" dirty="0"/>
              <a:t>: Concept </a:t>
            </a:r>
            <a:r>
              <a:rPr lang="fr-BE" sz="3000" b="1" dirty="0" smtClean="0"/>
              <a:t>and </a:t>
            </a:r>
            <a:r>
              <a:rPr lang="fr-BE" sz="3000" b="1" dirty="0" err="1" smtClean="0"/>
              <a:t>knowledge</a:t>
            </a:r>
            <a:endParaRPr lang="fr-BE" sz="3000" b="1" dirty="0"/>
          </a:p>
        </p:txBody>
      </p:sp>
    </p:spTree>
    <p:extLst>
      <p:ext uri="{BB962C8B-B14F-4D97-AF65-F5344CB8AC3E}">
        <p14:creationId xmlns:p14="http://schemas.microsoft.com/office/powerpoint/2010/main" val="2077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Develop</a:t>
            </a:r>
            <a:r>
              <a:rPr lang="fr-BE" sz="2400" b="1" dirty="0"/>
              <a:t> a system-</a:t>
            </a:r>
            <a:r>
              <a:rPr lang="fr-BE" sz="2400" b="1" dirty="0" err="1"/>
              <a:t>thinking</a:t>
            </a:r>
            <a:r>
              <a:rPr lang="fr-BE" sz="2400" b="1" dirty="0"/>
              <a:t> </a:t>
            </a:r>
            <a:r>
              <a:rPr lang="fr-BE" sz="2400" b="1" dirty="0" err="1"/>
              <a:t>approach</a:t>
            </a:r>
            <a:r>
              <a:rPr lang="fr-BE" sz="2400" b="1" dirty="0"/>
              <a:t> </a:t>
            </a:r>
            <a:endParaRPr lang="fr-BE" sz="2400" b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05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Develop</a:t>
            </a:r>
            <a:r>
              <a:rPr lang="fr-BE" sz="2400" b="1" dirty="0"/>
              <a:t> a system-</a:t>
            </a:r>
            <a:r>
              <a:rPr lang="fr-BE" sz="2400" b="1" dirty="0" err="1"/>
              <a:t>thinking</a:t>
            </a:r>
            <a:r>
              <a:rPr lang="fr-BE" sz="2400" b="1" dirty="0"/>
              <a:t> </a:t>
            </a:r>
            <a:r>
              <a:rPr lang="fr-BE" sz="2400" b="1" dirty="0" err="1"/>
              <a:t>approach</a:t>
            </a:r>
            <a:r>
              <a:rPr lang="fr-BE" sz="2400" b="1" dirty="0"/>
              <a:t> 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 smtClean="0"/>
              <a:t>The </a:t>
            </a:r>
            <a:r>
              <a:rPr lang="en-US" sz="1600" b="1" i="1" dirty="0"/>
              <a:t>concept</a:t>
            </a:r>
            <a:endParaRPr lang="fr-BE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2" t="2100" r="3392" b="18961"/>
          <a:stretch/>
        </p:blipFill>
        <p:spPr bwMode="auto">
          <a:xfrm>
            <a:off x="2627791" y="987574"/>
            <a:ext cx="430876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95415"/>
            <a:ext cx="5004048" cy="21928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fr-BE" sz="800" dirty="0" err="1"/>
              <a:t>Adapted</a:t>
            </a:r>
            <a:r>
              <a:rPr lang="fr-BE" sz="800" dirty="0"/>
              <a:t> </a:t>
            </a:r>
            <a:r>
              <a:rPr lang="fr-BE" sz="800" dirty="0" err="1"/>
              <a:t>from</a:t>
            </a:r>
            <a:r>
              <a:rPr lang="fr-BE" sz="800" dirty="0"/>
              <a:t> : Agriculture et biodiversité – Valoriser les synergies . 2008. Expertise scientifique collective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5575257" y="2360582"/>
            <a:ext cx="115698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sz="1600" dirty="0" err="1" smtClean="0"/>
              <a:t>Biodiversity</a:t>
            </a:r>
            <a:endParaRPr lang="fr-BE" sz="16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2168047" y="1612813"/>
            <a:ext cx="115698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sz="1600" dirty="0" err="1" smtClean="0"/>
              <a:t>Biodiversity</a:t>
            </a:r>
            <a:endParaRPr lang="fr-BE" sz="1600" dirty="0"/>
          </a:p>
        </p:txBody>
      </p:sp>
      <p:sp>
        <p:nvSpPr>
          <p:cNvPr id="8" name="Rectangle 7"/>
          <p:cNvSpPr/>
          <p:nvPr/>
        </p:nvSpPr>
        <p:spPr>
          <a:xfrm>
            <a:off x="2148318" y="2363073"/>
            <a:ext cx="206364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sz="1600" dirty="0" smtClean="0"/>
              <a:t>Management </a:t>
            </a:r>
            <a:r>
              <a:rPr lang="fr-BE" sz="1600" dirty="0" err="1" smtClean="0"/>
              <a:t>intensity</a:t>
            </a:r>
            <a:endParaRPr lang="fr-BE" sz="1600" dirty="0"/>
          </a:p>
        </p:txBody>
      </p:sp>
      <p:sp>
        <p:nvSpPr>
          <p:cNvPr id="9" name="Rectangle 8"/>
          <p:cNvSpPr/>
          <p:nvPr/>
        </p:nvSpPr>
        <p:spPr>
          <a:xfrm>
            <a:off x="3851920" y="4456861"/>
            <a:ext cx="206364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sz="1600" dirty="0" smtClean="0"/>
              <a:t>Management </a:t>
            </a:r>
            <a:r>
              <a:rPr lang="fr-BE" sz="1600" dirty="0" err="1" smtClean="0"/>
              <a:t>intensity</a:t>
            </a:r>
            <a:endParaRPr lang="fr-BE" sz="16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2867381" y="3638945"/>
            <a:ext cx="163583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sz="1600" dirty="0" err="1" smtClean="0"/>
              <a:t>Ecological</a:t>
            </a:r>
            <a:r>
              <a:rPr lang="fr-BE" sz="1600" dirty="0" smtClean="0"/>
              <a:t> service</a:t>
            </a:r>
            <a:endParaRPr lang="fr-BE" sz="1600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4499425" y="1541500"/>
            <a:ext cx="163583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sz="1600" dirty="0" err="1" smtClean="0"/>
              <a:t>Ecological</a:t>
            </a:r>
            <a:r>
              <a:rPr lang="fr-BE" sz="1600" dirty="0" smtClean="0"/>
              <a:t> service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5925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Develop</a:t>
            </a:r>
            <a:r>
              <a:rPr lang="fr-BE" sz="2400" b="1" dirty="0"/>
              <a:t> a system-</a:t>
            </a:r>
            <a:r>
              <a:rPr lang="fr-BE" sz="2400" b="1" dirty="0" err="1"/>
              <a:t>thinking</a:t>
            </a:r>
            <a:r>
              <a:rPr lang="fr-BE" sz="2400" b="1" dirty="0"/>
              <a:t> </a:t>
            </a:r>
            <a:r>
              <a:rPr lang="fr-BE" sz="2400" b="1" dirty="0" err="1"/>
              <a:t>approach</a:t>
            </a:r>
            <a:r>
              <a:rPr lang="fr-BE" sz="2400" b="1" dirty="0"/>
              <a:t> 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 smtClean="0"/>
              <a:t>The reality</a:t>
            </a:r>
            <a:endParaRPr lang="en-US" sz="1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" y="4795416"/>
            <a:ext cx="8316416" cy="34624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fr-BE" sz="800" dirty="0" err="1"/>
              <a:t>Thorn</a:t>
            </a:r>
            <a:r>
              <a:rPr lang="fr-BE" sz="800" dirty="0"/>
              <a:t> J. et al. 2015. </a:t>
            </a:r>
            <a:r>
              <a:rPr lang="en-US" sz="800" dirty="0"/>
              <a:t>How effective are on-farm conservation land management strategies for preserving ecosystem services in developing countries? </a:t>
            </a:r>
            <a:br>
              <a:rPr lang="en-US" sz="800" dirty="0"/>
            </a:br>
            <a:r>
              <a:rPr lang="en-US" sz="800" dirty="0"/>
              <a:t>A systematic map protocol. </a:t>
            </a:r>
            <a:r>
              <a:rPr lang="fr-BE" sz="800" dirty="0" err="1"/>
              <a:t>Environmental</a:t>
            </a:r>
            <a:r>
              <a:rPr lang="fr-BE" sz="800" dirty="0"/>
              <a:t> Evidence. 4:11. DOI 10.1186/s13750-015-0036-5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8" y="987574"/>
            <a:ext cx="6837057" cy="37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Develop</a:t>
            </a:r>
            <a:r>
              <a:rPr lang="fr-BE" sz="2400" b="1" dirty="0"/>
              <a:t> a system-</a:t>
            </a:r>
            <a:r>
              <a:rPr lang="fr-BE" sz="2400" b="1" dirty="0" err="1"/>
              <a:t>thinking</a:t>
            </a:r>
            <a:r>
              <a:rPr lang="fr-BE" sz="2400" b="1" dirty="0"/>
              <a:t> </a:t>
            </a:r>
            <a:r>
              <a:rPr lang="fr-BE" sz="2400" b="1" dirty="0" err="1"/>
              <a:t>approach</a:t>
            </a:r>
            <a:r>
              <a:rPr lang="fr-BE" sz="2400" b="1" dirty="0"/>
              <a:t> 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 smtClean="0"/>
              <a:t>Example in the game – Let’s play !</a:t>
            </a:r>
            <a:endParaRPr lang="en-US" sz="1600" b="1" i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91602"/>
              </p:ext>
            </p:extLst>
          </p:nvPr>
        </p:nvGraphicFramePr>
        <p:xfrm>
          <a:off x="2411763" y="1563641"/>
          <a:ext cx="4665481" cy="220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246">
                  <a:extLst>
                    <a:ext uri="{9D8B030D-6E8A-4147-A177-3AD203B41FA5}">
                      <a16:colId xmlns:a16="http://schemas.microsoft.com/office/drawing/2014/main" xmlns="" val="8393969"/>
                    </a:ext>
                  </a:extLst>
                </a:gridCol>
                <a:gridCol w="1423849">
                  <a:extLst>
                    <a:ext uri="{9D8B030D-6E8A-4147-A177-3AD203B41FA5}">
                      <a16:colId xmlns:a16="http://schemas.microsoft.com/office/drawing/2014/main" xmlns="" val="300080257"/>
                    </a:ext>
                  </a:extLst>
                </a:gridCol>
                <a:gridCol w="914008">
                  <a:extLst>
                    <a:ext uri="{9D8B030D-6E8A-4147-A177-3AD203B41FA5}">
                      <a16:colId xmlns:a16="http://schemas.microsoft.com/office/drawing/2014/main" xmlns="" val="1959216714"/>
                    </a:ext>
                  </a:extLst>
                </a:gridCol>
                <a:gridCol w="1054378">
                  <a:extLst>
                    <a:ext uri="{9D8B030D-6E8A-4147-A177-3AD203B41FA5}">
                      <a16:colId xmlns:a16="http://schemas.microsoft.com/office/drawing/2014/main" xmlns="" val="998147370"/>
                    </a:ext>
                  </a:extLst>
                </a:gridCol>
              </a:tblGrid>
              <a:tr h="465876">
                <a:tc rowSpan="2">
                  <a:txBody>
                    <a:bodyPr/>
                    <a:lstStyle/>
                    <a:p>
                      <a:pPr algn="ctr"/>
                      <a:endParaRPr lang="fr-BE" sz="1600" dirty="0" smtClean="0"/>
                    </a:p>
                    <a:p>
                      <a:pPr algn="ctr"/>
                      <a:r>
                        <a:rPr lang="fr-BE" sz="1600" dirty="0" smtClean="0"/>
                        <a:t>Original practice</a:t>
                      </a:r>
                      <a:endParaRPr lang="fr-BE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AE practice</a:t>
                      </a:r>
                      <a:endParaRPr lang="fr-BE" sz="1600" dirty="0"/>
                    </a:p>
                  </a:txBody>
                  <a:tcPr marL="28575" marR="28575" marT="19050" marB="1905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r>
                        <a:rPr lang="fr-BE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ES</a:t>
                      </a:r>
                      <a:endParaRPr lang="fr-BE" sz="1600" dirty="0"/>
                    </a:p>
                  </a:txBody>
                  <a:tcPr marL="28575" marR="28575" marT="19050" marB="19050" anchor="ctr"/>
                </a:tc>
                <a:tc hMerge="1">
                  <a:txBody>
                    <a:bodyPr/>
                    <a:lstStyle/>
                    <a:p>
                      <a:endParaRPr lang="fr-BE" sz="2000" dirty="0"/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xmlns="" val="1708951478"/>
                  </a:ext>
                </a:extLst>
              </a:tr>
              <a:tr h="75826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1" dirty="0" smtClean="0">
                          <a:solidFill>
                            <a:schemeClr val="tx1"/>
                          </a:solidFill>
                        </a:rPr>
                        <a:t>SOC</a:t>
                      </a:r>
                    </a:p>
                  </a:txBody>
                  <a:tcPr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fr-BE" sz="1600" dirty="0" smtClean="0"/>
                        <a:t>Convent. tillage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dirty="0" err="1" smtClean="0"/>
                        <a:t>Red</a:t>
                      </a:r>
                      <a:r>
                        <a:rPr lang="fr-BE" sz="1600" dirty="0" smtClean="0"/>
                        <a:t>. tillage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BE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endParaRPr lang="fr-BE" sz="1600" b="1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8289016"/>
                  </a:ext>
                </a:extLst>
              </a:tr>
              <a:tr h="400825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-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dirty="0" smtClean="0"/>
                        <a:t>No tillage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BE" sz="1600" b="1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BE" sz="1600" b="1" kern="120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63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3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Develop</a:t>
            </a:r>
            <a:r>
              <a:rPr lang="fr-BE" sz="2400" b="1" dirty="0"/>
              <a:t> a system-</a:t>
            </a:r>
            <a:r>
              <a:rPr lang="fr-BE" sz="2400" b="1" dirty="0" err="1"/>
              <a:t>thinking</a:t>
            </a:r>
            <a:r>
              <a:rPr lang="fr-BE" sz="2400" b="1" dirty="0"/>
              <a:t> </a:t>
            </a:r>
            <a:r>
              <a:rPr lang="fr-BE" sz="2400" b="1" dirty="0" err="1"/>
              <a:t>approach</a:t>
            </a:r>
            <a:r>
              <a:rPr lang="fr-BE" sz="2400" b="1" dirty="0"/>
              <a:t> 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 smtClean="0"/>
              <a:t>The solution offered by “science” (literature</a:t>
            </a:r>
            <a:r>
              <a:rPr lang="en-US" sz="1600" b="1" i="1" dirty="0"/>
              <a:t>, expertise, etc.)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88054"/>
              </p:ext>
            </p:extLst>
          </p:nvPr>
        </p:nvGraphicFramePr>
        <p:xfrm>
          <a:off x="2411763" y="1563641"/>
          <a:ext cx="4665481" cy="220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246">
                  <a:extLst>
                    <a:ext uri="{9D8B030D-6E8A-4147-A177-3AD203B41FA5}">
                      <a16:colId xmlns:a16="http://schemas.microsoft.com/office/drawing/2014/main" xmlns="" val="8393969"/>
                    </a:ext>
                  </a:extLst>
                </a:gridCol>
                <a:gridCol w="1423849">
                  <a:extLst>
                    <a:ext uri="{9D8B030D-6E8A-4147-A177-3AD203B41FA5}">
                      <a16:colId xmlns:a16="http://schemas.microsoft.com/office/drawing/2014/main" xmlns="" val="300080257"/>
                    </a:ext>
                  </a:extLst>
                </a:gridCol>
                <a:gridCol w="914008">
                  <a:extLst>
                    <a:ext uri="{9D8B030D-6E8A-4147-A177-3AD203B41FA5}">
                      <a16:colId xmlns:a16="http://schemas.microsoft.com/office/drawing/2014/main" xmlns="" val="1959216714"/>
                    </a:ext>
                  </a:extLst>
                </a:gridCol>
                <a:gridCol w="1054378">
                  <a:extLst>
                    <a:ext uri="{9D8B030D-6E8A-4147-A177-3AD203B41FA5}">
                      <a16:colId xmlns:a16="http://schemas.microsoft.com/office/drawing/2014/main" xmlns="" val="998147370"/>
                    </a:ext>
                  </a:extLst>
                </a:gridCol>
              </a:tblGrid>
              <a:tr h="465876">
                <a:tc rowSpan="2">
                  <a:txBody>
                    <a:bodyPr/>
                    <a:lstStyle/>
                    <a:p>
                      <a:pPr algn="ctr"/>
                      <a:endParaRPr lang="fr-BE" sz="1600" dirty="0" smtClean="0"/>
                    </a:p>
                    <a:p>
                      <a:pPr algn="ctr"/>
                      <a:r>
                        <a:rPr lang="fr-BE" sz="1600" dirty="0" smtClean="0"/>
                        <a:t>Original practice</a:t>
                      </a:r>
                      <a:endParaRPr lang="fr-BE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AE practice</a:t>
                      </a:r>
                      <a:endParaRPr lang="fr-BE" sz="1600" dirty="0"/>
                    </a:p>
                  </a:txBody>
                  <a:tcPr marL="28575" marR="28575" marT="19050" marB="1905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r>
                        <a:rPr lang="fr-BE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ES</a:t>
                      </a:r>
                      <a:endParaRPr lang="fr-BE" sz="1600" dirty="0"/>
                    </a:p>
                  </a:txBody>
                  <a:tcPr marL="28575" marR="28575" marT="19050" marB="19050" anchor="ctr"/>
                </a:tc>
                <a:tc hMerge="1">
                  <a:txBody>
                    <a:bodyPr/>
                    <a:lstStyle/>
                    <a:p>
                      <a:endParaRPr lang="fr-BE" sz="2000" dirty="0"/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xmlns="" val="1708951478"/>
                  </a:ext>
                </a:extLst>
              </a:tr>
              <a:tr h="75826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1" dirty="0" smtClean="0">
                          <a:solidFill>
                            <a:schemeClr val="tx1"/>
                          </a:solidFill>
                        </a:rPr>
                        <a:t>SOC</a:t>
                      </a:r>
                    </a:p>
                  </a:txBody>
                  <a:tcPr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fr-BE" sz="1600" dirty="0" smtClean="0"/>
                        <a:t>Convent. tillage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dirty="0" err="1" smtClean="0"/>
                        <a:t>Red</a:t>
                      </a:r>
                      <a:r>
                        <a:rPr lang="fr-BE" sz="1600" dirty="0" smtClean="0"/>
                        <a:t>. tillage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fr-BE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fr-BE" sz="1600" b="1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8289016"/>
                  </a:ext>
                </a:extLst>
              </a:tr>
              <a:tr h="400825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-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dirty="0" smtClean="0"/>
                        <a:t>No tillage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600" b="1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fr-BE" sz="1600" b="1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600" b="1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63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9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Develop</a:t>
            </a:r>
            <a:r>
              <a:rPr lang="fr-BE" sz="2400" b="1" dirty="0"/>
              <a:t> a system-</a:t>
            </a:r>
            <a:r>
              <a:rPr lang="fr-BE" sz="2400" b="1" dirty="0" err="1"/>
              <a:t>thinking</a:t>
            </a:r>
            <a:r>
              <a:rPr lang="fr-BE" sz="2400" b="1" dirty="0"/>
              <a:t> </a:t>
            </a:r>
            <a:r>
              <a:rPr lang="fr-BE" sz="2400" b="1" dirty="0" err="1"/>
              <a:t>approach</a:t>
            </a:r>
            <a:r>
              <a:rPr lang="fr-BE" sz="2400" b="1" dirty="0"/>
              <a:t> 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i="1" dirty="0" smtClean="0"/>
              <a:t>Interaction between practices</a:t>
            </a:r>
            <a:endParaRPr lang="en-US" sz="1600" b="1" i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86817"/>
              </p:ext>
            </p:extLst>
          </p:nvPr>
        </p:nvGraphicFramePr>
        <p:xfrm>
          <a:off x="2411763" y="1563641"/>
          <a:ext cx="4665481" cy="220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246">
                  <a:extLst>
                    <a:ext uri="{9D8B030D-6E8A-4147-A177-3AD203B41FA5}">
                      <a16:colId xmlns:a16="http://schemas.microsoft.com/office/drawing/2014/main" xmlns="" val="8393969"/>
                    </a:ext>
                  </a:extLst>
                </a:gridCol>
                <a:gridCol w="1423849">
                  <a:extLst>
                    <a:ext uri="{9D8B030D-6E8A-4147-A177-3AD203B41FA5}">
                      <a16:colId xmlns:a16="http://schemas.microsoft.com/office/drawing/2014/main" xmlns="" val="300080257"/>
                    </a:ext>
                  </a:extLst>
                </a:gridCol>
                <a:gridCol w="914008">
                  <a:extLst>
                    <a:ext uri="{9D8B030D-6E8A-4147-A177-3AD203B41FA5}">
                      <a16:colId xmlns:a16="http://schemas.microsoft.com/office/drawing/2014/main" xmlns="" val="1959216714"/>
                    </a:ext>
                  </a:extLst>
                </a:gridCol>
                <a:gridCol w="1054378">
                  <a:extLst>
                    <a:ext uri="{9D8B030D-6E8A-4147-A177-3AD203B41FA5}">
                      <a16:colId xmlns:a16="http://schemas.microsoft.com/office/drawing/2014/main" xmlns="" val="998147370"/>
                    </a:ext>
                  </a:extLst>
                </a:gridCol>
              </a:tblGrid>
              <a:tr h="465876">
                <a:tc rowSpan="2">
                  <a:txBody>
                    <a:bodyPr/>
                    <a:lstStyle/>
                    <a:p>
                      <a:pPr algn="ctr"/>
                      <a:endParaRPr lang="fr-BE" sz="1600" dirty="0" smtClean="0"/>
                    </a:p>
                    <a:p>
                      <a:pPr algn="ctr"/>
                      <a:r>
                        <a:rPr lang="fr-BE" sz="1600" dirty="0" smtClean="0"/>
                        <a:t>Original practice</a:t>
                      </a:r>
                      <a:endParaRPr lang="fr-BE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AE practice</a:t>
                      </a:r>
                      <a:endParaRPr lang="fr-BE" sz="1600" dirty="0"/>
                    </a:p>
                  </a:txBody>
                  <a:tcPr marL="28575" marR="28575" marT="19050" marB="1905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r>
                        <a:rPr lang="fr-BE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ES</a:t>
                      </a:r>
                      <a:endParaRPr lang="fr-BE" sz="1600" dirty="0"/>
                    </a:p>
                  </a:txBody>
                  <a:tcPr marL="28575" marR="28575" marT="19050" marB="19050" anchor="ctr"/>
                </a:tc>
                <a:tc hMerge="1">
                  <a:txBody>
                    <a:bodyPr/>
                    <a:lstStyle/>
                    <a:p>
                      <a:endParaRPr lang="fr-BE" sz="2000" dirty="0"/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xmlns="" val="1708951478"/>
                  </a:ext>
                </a:extLst>
              </a:tr>
              <a:tr h="75826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1" dirty="0" smtClean="0">
                          <a:solidFill>
                            <a:schemeClr val="tx1"/>
                          </a:solidFill>
                        </a:rPr>
                        <a:t>SOC</a:t>
                      </a:r>
                    </a:p>
                  </a:txBody>
                  <a:tcPr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fr-BE" sz="1600" dirty="0" smtClean="0"/>
                        <a:t>Convent. tillage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dirty="0" err="1" smtClean="0"/>
                        <a:t>Red</a:t>
                      </a:r>
                      <a:r>
                        <a:rPr lang="fr-BE" sz="1600" dirty="0" smtClean="0"/>
                        <a:t>. tillage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fr-BE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fr-BE" sz="1600" b="1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8289016"/>
                  </a:ext>
                </a:extLst>
              </a:tr>
              <a:tr h="400825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-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dirty="0" smtClean="0"/>
                        <a:t>No tillage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1600" b="1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fr-BE" sz="1600" b="1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600" b="1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632904"/>
                  </a:ext>
                </a:extLst>
              </a:tr>
            </a:tbl>
          </a:graphicData>
        </a:graphic>
      </p:graphicFrame>
      <p:sp>
        <p:nvSpPr>
          <p:cNvPr id="2" name="Flèche vers le bas 1"/>
          <p:cNvSpPr/>
          <p:nvPr/>
        </p:nvSpPr>
        <p:spPr>
          <a:xfrm>
            <a:off x="5508104" y="4020296"/>
            <a:ext cx="216024" cy="49131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2464617" y="4219229"/>
            <a:ext cx="4771679" cy="58476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fr-BE" sz="1600" dirty="0" err="1" smtClean="0"/>
              <a:t>From</a:t>
            </a:r>
            <a:r>
              <a:rPr lang="fr-BE" sz="1600" dirty="0" smtClean="0"/>
              <a:t> an </a:t>
            </a:r>
            <a:r>
              <a:rPr lang="fr-BE" sz="1600" dirty="0" err="1" smtClean="0"/>
              <a:t>indicator</a:t>
            </a:r>
            <a:r>
              <a:rPr lang="fr-BE" sz="1600" dirty="0" smtClean="0"/>
              <a:t> to </a:t>
            </a:r>
            <a:r>
              <a:rPr lang="fr-BE" sz="1600" dirty="0" err="1" smtClean="0"/>
              <a:t>another</a:t>
            </a:r>
            <a:r>
              <a:rPr lang="fr-BE" sz="1600" dirty="0" smtClean="0"/>
              <a:t>,</a:t>
            </a:r>
            <a:r>
              <a:rPr lang="fr-BE" sz="1600" dirty="0" smtClean="0"/>
              <a:t/>
            </a:r>
            <a:br>
              <a:rPr lang="fr-BE" sz="1600" dirty="0" smtClean="0"/>
            </a:br>
            <a:r>
              <a:rPr lang="fr-BE" sz="1600" dirty="0" smtClean="0"/>
              <a:t>the </a:t>
            </a:r>
            <a:r>
              <a:rPr lang="fr-BE" sz="1600" dirty="0" err="1" smtClean="0"/>
              <a:t>effects</a:t>
            </a:r>
            <a:r>
              <a:rPr lang="fr-BE" sz="1600" dirty="0" smtClean="0"/>
              <a:t> of practices are </a:t>
            </a:r>
            <a:r>
              <a:rPr lang="fr-BE" sz="1600" b="1" dirty="0" smtClean="0">
                <a:solidFill>
                  <a:schemeClr val="accent6"/>
                </a:solidFill>
              </a:rPr>
              <a:t>multiplicative </a:t>
            </a:r>
            <a:r>
              <a:rPr lang="fr-BE" sz="1600" dirty="0" smtClean="0"/>
              <a:t>or </a:t>
            </a:r>
            <a:r>
              <a:rPr lang="fr-BE" sz="1600" b="1" dirty="0" smtClean="0">
                <a:solidFill>
                  <a:schemeClr val="accent3">
                    <a:lumMod val="75000"/>
                  </a:schemeClr>
                </a:solidFill>
              </a:rPr>
              <a:t>additive </a:t>
            </a:r>
            <a:r>
              <a:rPr lang="fr-BE" sz="1600" dirty="0" smtClean="0"/>
              <a:t>  </a:t>
            </a:r>
            <a:endParaRPr lang="fr-BE" sz="1600" dirty="0"/>
          </a:p>
        </p:txBody>
      </p:sp>
      <p:sp>
        <p:nvSpPr>
          <p:cNvPr id="8" name="Flèche vers le bas 7"/>
          <p:cNvSpPr/>
          <p:nvPr/>
        </p:nvSpPr>
        <p:spPr>
          <a:xfrm>
            <a:off x="6502731" y="4020295"/>
            <a:ext cx="216024" cy="49131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99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+mn-lt"/>
              </a:rPr>
              <a:t>Gam</a:t>
            </a:r>
            <a:r>
              <a:rPr lang="fr-BE" dirty="0" smtClean="0">
                <a:latin typeface="+mn-lt"/>
              </a:rPr>
              <a:t>e description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8242175" cy="1125140"/>
          </a:xfrm>
        </p:spPr>
        <p:txBody>
          <a:bodyPr>
            <a:normAutofit/>
          </a:bodyPr>
          <a:lstStyle/>
          <a:p>
            <a:r>
              <a:rPr lang="fr-BE" sz="3000" b="1" dirty="0" smtClean="0"/>
              <a:t>Agro-</a:t>
            </a:r>
            <a:r>
              <a:rPr lang="fr-BE" sz="3000" b="1" dirty="0" err="1" smtClean="0"/>
              <a:t>Ecology</a:t>
            </a:r>
            <a:r>
              <a:rPr lang="fr-BE" sz="3000" b="1" dirty="0" smtClean="0"/>
              <a:t> : </a:t>
            </a:r>
            <a:r>
              <a:rPr lang="fr-BE" sz="3000" b="1" dirty="0" err="1" smtClean="0"/>
              <a:t>Typology</a:t>
            </a:r>
            <a:r>
              <a:rPr lang="fr-BE" sz="3000" b="1" dirty="0" smtClean="0"/>
              <a:t> </a:t>
            </a:r>
            <a:r>
              <a:rPr lang="fr-BE" sz="3000" b="1" dirty="0"/>
              <a:t>and gradient of </a:t>
            </a:r>
            <a:r>
              <a:rPr lang="fr-BE" sz="3000" b="1" dirty="0" smtClean="0"/>
              <a:t>practices</a:t>
            </a:r>
            <a:endParaRPr lang="fr-BE" sz="3000" b="1" dirty="0"/>
          </a:p>
        </p:txBody>
      </p:sp>
    </p:spTree>
    <p:extLst>
      <p:ext uri="{BB962C8B-B14F-4D97-AF65-F5344CB8AC3E}">
        <p14:creationId xmlns:p14="http://schemas.microsoft.com/office/powerpoint/2010/main" val="2077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199" y="205987"/>
            <a:ext cx="8561295" cy="637579"/>
          </a:xfrm>
        </p:spPr>
        <p:txBody>
          <a:bodyPr>
            <a:normAutofit/>
          </a:bodyPr>
          <a:lstStyle/>
          <a:p>
            <a:pPr algn="l"/>
            <a:r>
              <a:rPr lang="fr-BE" sz="2200" b="1" dirty="0" err="1" smtClean="0"/>
              <a:t>Choosing</a:t>
            </a:r>
            <a:r>
              <a:rPr lang="fr-BE" sz="2200" b="1" dirty="0" smtClean="0"/>
              <a:t> </a:t>
            </a:r>
            <a:r>
              <a:rPr lang="fr-BE" sz="2200" b="1" dirty="0" err="1" smtClean="0"/>
              <a:t>your</a:t>
            </a:r>
            <a:r>
              <a:rPr lang="fr-BE" sz="2200" b="1" dirty="0" smtClean="0"/>
              <a:t> practices </a:t>
            </a:r>
            <a:r>
              <a:rPr lang="fr-BE" sz="2200" b="1" dirty="0" err="1" smtClean="0"/>
              <a:t>depending</a:t>
            </a:r>
            <a:r>
              <a:rPr lang="fr-BE" sz="2200" b="1" dirty="0" smtClean="0"/>
              <a:t> </a:t>
            </a:r>
            <a:r>
              <a:rPr lang="fr-BE" sz="2200" b="1" dirty="0" err="1" smtClean="0"/>
              <a:t>upon</a:t>
            </a:r>
            <a:r>
              <a:rPr lang="fr-BE" sz="2200" b="1" dirty="0" smtClean="0"/>
              <a:t> the </a:t>
            </a:r>
            <a:r>
              <a:rPr lang="fr-BE" sz="2200" b="1" dirty="0" err="1" smtClean="0"/>
              <a:t>scale</a:t>
            </a:r>
            <a:r>
              <a:rPr lang="fr-BE" sz="2200" b="1" dirty="0" smtClean="0"/>
              <a:t> </a:t>
            </a:r>
            <a:r>
              <a:rPr lang="fr-BE" sz="2200" b="1" dirty="0" err="1" smtClean="0"/>
              <a:t>considered</a:t>
            </a:r>
            <a:endParaRPr lang="fr-BE" sz="22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7574"/>
            <a:ext cx="5621268" cy="39604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771550"/>
            <a:ext cx="3234511" cy="9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3FEF291D-73DB-4215-B34E-CC1FF0B4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3" y="273844"/>
            <a:ext cx="8263345" cy="4722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700" b="1" dirty="0" smtClean="0"/>
              <a:t>The concept</a:t>
            </a:r>
            <a:endParaRPr lang="fr-FR" sz="2700" b="1" dirty="0"/>
          </a:p>
        </p:txBody>
      </p:sp>
      <p:sp>
        <p:nvSpPr>
          <p:cNvPr id="15" name="Ellipse 14"/>
          <p:cNvSpPr/>
          <p:nvPr/>
        </p:nvSpPr>
        <p:spPr>
          <a:xfrm>
            <a:off x="2661599" y="2003477"/>
            <a:ext cx="1782198" cy="1372839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200" b="1" kern="0" dirty="0" err="1">
                <a:solidFill>
                  <a:prstClr val="white"/>
                </a:solidFill>
                <a:latin typeface="Calibri"/>
              </a:rPr>
              <a:t>Scale</a:t>
            </a:r>
            <a:r>
              <a:rPr lang="fr-BE" sz="1200" b="1" kern="0" dirty="0">
                <a:solidFill>
                  <a:prstClr val="white"/>
                </a:solidFill>
                <a:latin typeface="Calibri"/>
              </a:rPr>
              <a:t> of action of AE practices</a:t>
            </a:r>
          </a:p>
        </p:txBody>
      </p:sp>
      <p:sp>
        <p:nvSpPr>
          <p:cNvPr id="16" name="Ellipse 15"/>
          <p:cNvSpPr/>
          <p:nvPr/>
        </p:nvSpPr>
        <p:spPr>
          <a:xfrm>
            <a:off x="3039641" y="676138"/>
            <a:ext cx="1026114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Field </a:t>
            </a:r>
            <a:r>
              <a:rPr lang="fr-BE" sz="1400" b="1" kern="0" dirty="0" err="1">
                <a:solidFill>
                  <a:srgbClr val="F79646">
                    <a:lumMod val="50000"/>
                  </a:srgbClr>
                </a:solidFill>
                <a:latin typeface="Calibri"/>
              </a:rPr>
              <a:t>Scale</a:t>
            </a:r>
            <a:endParaRPr lang="fr-BE" sz="1400" b="1" kern="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17" name="Connecteur droit 16"/>
          <p:cNvCxnSpPr>
            <a:stCxn id="15" idx="0"/>
            <a:endCxn id="16" idx="4"/>
          </p:cNvCxnSpPr>
          <p:nvPr/>
        </p:nvCxnSpPr>
        <p:spPr>
          <a:xfrm flipV="1">
            <a:off x="3552698" y="1517095"/>
            <a:ext cx="0" cy="486389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18" name="Ellipse 17"/>
          <p:cNvSpPr/>
          <p:nvPr/>
        </p:nvSpPr>
        <p:spPr>
          <a:xfrm>
            <a:off x="906404" y="3316681"/>
            <a:ext cx="1620180" cy="102611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 err="1">
                <a:solidFill>
                  <a:srgbClr val="4BACC6">
                    <a:lumMod val="50000"/>
                  </a:srgbClr>
                </a:solidFill>
                <a:latin typeface="Calibri"/>
              </a:rPr>
              <a:t>Cropping</a:t>
            </a:r>
            <a:r>
              <a:rPr lang="fr-BE" sz="1400" b="1" kern="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 system </a:t>
            </a:r>
            <a:r>
              <a:rPr lang="fr-BE" sz="1400" b="1" kern="0" dirty="0" err="1">
                <a:solidFill>
                  <a:srgbClr val="4BACC6">
                    <a:lumMod val="50000"/>
                  </a:srgbClr>
                </a:solidFill>
                <a:latin typeface="Calibri"/>
              </a:rPr>
              <a:t>Scale</a:t>
            </a:r>
            <a:endParaRPr lang="fr-BE" sz="1400" b="1" kern="0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19" name="Connecteur droit 18"/>
          <p:cNvCxnSpPr>
            <a:stCxn id="18" idx="7"/>
            <a:endCxn id="15" idx="3"/>
          </p:cNvCxnSpPr>
          <p:nvPr/>
        </p:nvCxnSpPr>
        <p:spPr>
          <a:xfrm flipV="1">
            <a:off x="2289314" y="3175268"/>
            <a:ext cx="633282" cy="291684"/>
          </a:xfrm>
          <a:prstGeom prst="line">
            <a:avLst/>
          </a:prstGeom>
          <a:noFill/>
          <a:ln w="571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20" name="Ellipse 19"/>
          <p:cNvSpPr/>
          <p:nvPr/>
        </p:nvSpPr>
        <p:spPr>
          <a:xfrm>
            <a:off x="4578812" y="3316681"/>
            <a:ext cx="1620180" cy="102611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  <a:latin typeface="Calibri"/>
              </a:rPr>
              <a:t>Landscape</a:t>
            </a:r>
            <a:r>
              <a:rPr lang="fr-BE" sz="14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  <a:latin typeface="Calibri"/>
              </a:rPr>
              <a:t>Scale</a:t>
            </a:r>
            <a:endParaRPr lang="fr-BE" sz="1400" b="1" kern="0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21" name="Connecteur droit 20"/>
          <p:cNvCxnSpPr>
            <a:stCxn id="20" idx="1"/>
            <a:endCxn id="15" idx="5"/>
          </p:cNvCxnSpPr>
          <p:nvPr/>
        </p:nvCxnSpPr>
        <p:spPr>
          <a:xfrm flipH="1" flipV="1">
            <a:off x="4182800" y="3175268"/>
            <a:ext cx="633282" cy="291684"/>
          </a:xfrm>
          <a:prstGeom prst="line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555598" y="4395359"/>
            <a:ext cx="2588402" cy="346249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r>
              <a:rPr lang="fr-BE" sz="900" dirty="0"/>
              <a:t>Adapté de </a:t>
            </a:r>
            <a:r>
              <a:rPr lang="fr-BE" sz="900" dirty="0" err="1"/>
              <a:t>Wezel</a:t>
            </a:r>
            <a:r>
              <a:rPr lang="fr-BE" sz="900" dirty="0"/>
              <a:t> et al. 2013  - </a:t>
            </a:r>
            <a:r>
              <a:rPr lang="fr-BE" sz="900" dirty="0" err="1"/>
              <a:t>Agroecological</a:t>
            </a:r>
            <a:r>
              <a:rPr lang="fr-BE" sz="900" dirty="0"/>
              <a:t> practices for </a:t>
            </a:r>
            <a:r>
              <a:rPr lang="fr-BE" sz="900" dirty="0" err="1"/>
              <a:t>sustainable</a:t>
            </a:r>
            <a:r>
              <a:rPr lang="fr-BE" sz="900" dirty="0"/>
              <a:t> agriculture. A </a:t>
            </a:r>
            <a:r>
              <a:rPr lang="fr-BE" sz="900" dirty="0" err="1"/>
              <a:t>Review</a:t>
            </a:r>
            <a:endParaRPr lang="fr-BE" sz="9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71" y="291390"/>
            <a:ext cx="3241050" cy="23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4058943" y="3042139"/>
            <a:ext cx="1026114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Field </a:t>
            </a:r>
            <a:r>
              <a:rPr lang="fr-BE" sz="1400" b="1" kern="0" dirty="0" err="1">
                <a:solidFill>
                  <a:srgbClr val="F79646">
                    <a:lumMod val="50000"/>
                  </a:srgbClr>
                </a:solidFill>
              </a:rPr>
              <a:t>Scale</a:t>
            </a:r>
            <a:endParaRPr lang="fr-BE" sz="1400" b="1" kern="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760362" y="1089652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Fertilisation</a:t>
            </a:r>
          </a:p>
        </p:txBody>
      </p:sp>
      <p:sp>
        <p:nvSpPr>
          <p:cNvPr id="61" name="Ellipse 60"/>
          <p:cNvSpPr/>
          <p:nvPr/>
        </p:nvSpPr>
        <p:spPr>
          <a:xfrm>
            <a:off x="5920971" y="3042169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Irrigation</a:t>
            </a:r>
          </a:p>
        </p:txBody>
      </p:sp>
      <p:sp>
        <p:nvSpPr>
          <p:cNvPr id="62" name="Ellipse 61"/>
          <p:cNvSpPr/>
          <p:nvPr/>
        </p:nvSpPr>
        <p:spPr>
          <a:xfrm>
            <a:off x="1707857" y="3033298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Tillage</a:t>
            </a:r>
          </a:p>
        </p:txBody>
      </p:sp>
      <p:cxnSp>
        <p:nvCxnSpPr>
          <p:cNvPr id="63" name="Connecteur droit 62"/>
          <p:cNvCxnSpPr>
            <a:stCxn id="59" idx="0"/>
            <a:endCxn id="60" idx="4"/>
          </p:cNvCxnSpPr>
          <p:nvPr/>
        </p:nvCxnSpPr>
        <p:spPr>
          <a:xfrm flipH="1" flipV="1">
            <a:off x="4570362" y="1930601"/>
            <a:ext cx="1638" cy="1111539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64" name="Connecteur droit 63"/>
          <p:cNvCxnSpPr>
            <a:stCxn id="59" idx="6"/>
            <a:endCxn id="61" idx="2"/>
          </p:cNvCxnSpPr>
          <p:nvPr/>
        </p:nvCxnSpPr>
        <p:spPr>
          <a:xfrm>
            <a:off x="5085057" y="3462614"/>
            <a:ext cx="835914" cy="30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65" name="Connecteur droit 64"/>
          <p:cNvCxnSpPr>
            <a:stCxn id="59" idx="2"/>
            <a:endCxn id="62" idx="6"/>
          </p:cNvCxnSpPr>
          <p:nvPr/>
        </p:nvCxnSpPr>
        <p:spPr>
          <a:xfrm flipH="1" flipV="1">
            <a:off x="3327864" y="3453780"/>
            <a:ext cx="731087" cy="8843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66" name="Connecteur droit 65"/>
          <p:cNvCxnSpPr>
            <a:stCxn id="59" idx="4"/>
          </p:cNvCxnSpPr>
          <p:nvPr/>
        </p:nvCxnSpPr>
        <p:spPr>
          <a:xfrm flipH="1">
            <a:off x="4570362" y="3883091"/>
            <a:ext cx="1638" cy="1260411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14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 smtClean="0"/>
              <a:t>Practices at </a:t>
            </a:r>
            <a:r>
              <a:rPr lang="fr-BE" sz="2200" b="1" dirty="0" err="1" smtClean="0"/>
              <a:t>field</a:t>
            </a:r>
            <a:r>
              <a:rPr lang="fr-BE" sz="2200" b="1" dirty="0" smtClean="0"/>
              <a:t> </a:t>
            </a:r>
            <a:r>
              <a:rPr lang="fr-BE" sz="2200" b="1" dirty="0" err="1" smtClean="0"/>
              <a:t>scale</a:t>
            </a: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12593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 smtClean="0"/>
              <a:t>Where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does</a:t>
            </a:r>
            <a:r>
              <a:rPr lang="fr-BE" sz="2400" b="1" dirty="0" smtClean="0"/>
              <a:t> SEGAE lies in the AE concept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err="1" smtClean="0"/>
              <a:t>Agroecology</a:t>
            </a:r>
            <a:r>
              <a:rPr lang="fr-FR" sz="1600" dirty="0" smtClean="0"/>
              <a:t> has 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seen</a:t>
            </a:r>
            <a:r>
              <a:rPr lang="fr-FR" sz="1600" dirty="0" smtClean="0"/>
              <a:t> as a </a:t>
            </a:r>
            <a:r>
              <a:rPr lang="fr-FR" sz="1600" b="1" i="1" dirty="0" smtClean="0"/>
              <a:t>continuum of agricultural practices</a:t>
            </a:r>
            <a:r>
              <a:rPr lang="fr-FR" sz="1600" dirty="0" smtClean="0"/>
              <a:t>, </a:t>
            </a:r>
            <a:r>
              <a:rPr lang="fr-FR" sz="1600" dirty="0" err="1" smtClean="0"/>
              <a:t>instead</a:t>
            </a:r>
            <a:r>
              <a:rPr lang="fr-FR" sz="1600" dirty="0" smtClean="0"/>
              <a:t> of a </a:t>
            </a:r>
            <a:r>
              <a:rPr lang="fr-FR" sz="1600" dirty="0" err="1" smtClean="0"/>
              <a:t>fixed</a:t>
            </a:r>
            <a:r>
              <a:rPr lang="fr-FR" sz="1600" dirty="0" smtClean="0"/>
              <a:t> minimal set of </a:t>
            </a:r>
            <a:r>
              <a:rPr lang="fr-FR" sz="1600" dirty="0" err="1" smtClean="0"/>
              <a:t>specifications</a:t>
            </a:r>
            <a:r>
              <a:rPr lang="fr-FR" sz="1600" dirty="0" smtClean="0"/>
              <a:t>/practices to </a:t>
            </a:r>
            <a:r>
              <a:rPr lang="fr-FR" sz="1600" dirty="0" err="1" smtClean="0"/>
              <a:t>be</a:t>
            </a:r>
            <a:r>
              <a:rPr lang="fr-FR" sz="1600" dirty="0" smtClean="0"/>
              <a:t> met (</a:t>
            </a:r>
            <a:r>
              <a:rPr lang="fr-FR" sz="1600" dirty="0" err="1"/>
              <a:t>e.g</a:t>
            </a:r>
            <a:r>
              <a:rPr lang="fr-FR" sz="1600" dirty="0"/>
              <a:t>. </a:t>
            </a:r>
            <a:r>
              <a:rPr lang="fr-FR" sz="1600" dirty="0" err="1" smtClean="0"/>
              <a:t>organic</a:t>
            </a:r>
            <a:r>
              <a:rPr lang="fr-FR" sz="1600" dirty="0" smtClean="0"/>
              <a:t> </a:t>
            </a:r>
            <a:r>
              <a:rPr lang="fr-FR" sz="1600" dirty="0" err="1" smtClean="0"/>
              <a:t>farming</a:t>
            </a:r>
            <a:r>
              <a:rPr lang="fr-FR" sz="1600" dirty="0" smtClean="0"/>
              <a:t>) !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9593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field</a:t>
            </a:r>
            <a:r>
              <a:rPr lang="fr-BE" sz="2200" b="1" dirty="0"/>
              <a:t>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4058943" y="3042139"/>
            <a:ext cx="1026114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Field </a:t>
            </a:r>
            <a:r>
              <a:rPr lang="fr-BE" sz="1400" b="1" kern="0" dirty="0" err="1">
                <a:solidFill>
                  <a:srgbClr val="F79646">
                    <a:lumMod val="50000"/>
                  </a:srgbClr>
                </a:solidFill>
              </a:rPr>
              <a:t>Scale</a:t>
            </a:r>
            <a:endParaRPr lang="fr-BE" sz="1400" b="1" kern="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760362" y="1089652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Fertilisation</a:t>
            </a:r>
          </a:p>
        </p:txBody>
      </p:sp>
      <p:sp>
        <p:nvSpPr>
          <p:cNvPr id="61" name="Ellipse 60"/>
          <p:cNvSpPr/>
          <p:nvPr/>
        </p:nvSpPr>
        <p:spPr>
          <a:xfrm>
            <a:off x="5920971" y="3042169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Irrigation</a:t>
            </a:r>
          </a:p>
        </p:txBody>
      </p:sp>
      <p:sp>
        <p:nvSpPr>
          <p:cNvPr id="62" name="Ellipse 61"/>
          <p:cNvSpPr/>
          <p:nvPr/>
        </p:nvSpPr>
        <p:spPr>
          <a:xfrm>
            <a:off x="1707857" y="3033298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Tillage</a:t>
            </a:r>
          </a:p>
        </p:txBody>
      </p:sp>
      <p:cxnSp>
        <p:nvCxnSpPr>
          <p:cNvPr id="63" name="Connecteur droit 62"/>
          <p:cNvCxnSpPr>
            <a:stCxn id="59" idx="0"/>
            <a:endCxn id="60" idx="4"/>
          </p:cNvCxnSpPr>
          <p:nvPr/>
        </p:nvCxnSpPr>
        <p:spPr>
          <a:xfrm flipH="1" flipV="1">
            <a:off x="4570362" y="1930601"/>
            <a:ext cx="1638" cy="1111539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64" name="Connecteur droit 63"/>
          <p:cNvCxnSpPr>
            <a:stCxn id="59" idx="6"/>
            <a:endCxn id="61" idx="2"/>
          </p:cNvCxnSpPr>
          <p:nvPr/>
        </p:nvCxnSpPr>
        <p:spPr>
          <a:xfrm>
            <a:off x="5085057" y="3462614"/>
            <a:ext cx="835914" cy="30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65" name="Connecteur droit 64"/>
          <p:cNvCxnSpPr>
            <a:stCxn id="59" idx="2"/>
            <a:endCxn id="62" idx="6"/>
          </p:cNvCxnSpPr>
          <p:nvPr/>
        </p:nvCxnSpPr>
        <p:spPr>
          <a:xfrm flipH="1" flipV="1">
            <a:off x="3327864" y="3453780"/>
            <a:ext cx="731087" cy="8843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66" name="Connecteur droit 65"/>
          <p:cNvCxnSpPr>
            <a:stCxn id="59" idx="4"/>
          </p:cNvCxnSpPr>
          <p:nvPr/>
        </p:nvCxnSpPr>
        <p:spPr>
          <a:xfrm flipH="1">
            <a:off x="4570362" y="3883091"/>
            <a:ext cx="1638" cy="1260411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67" name="Ellipse 66"/>
          <p:cNvSpPr/>
          <p:nvPr/>
        </p:nvSpPr>
        <p:spPr>
          <a:xfrm>
            <a:off x="767827" y="3837907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Reduced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tillage</a:t>
            </a:r>
          </a:p>
        </p:txBody>
      </p:sp>
      <p:sp>
        <p:nvSpPr>
          <p:cNvPr id="68" name="Ellipse 67"/>
          <p:cNvSpPr/>
          <p:nvPr/>
        </p:nvSpPr>
        <p:spPr>
          <a:xfrm>
            <a:off x="2129982" y="4240834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No-till + direct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seeding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868451" y="2151277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Conv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. tillage</a:t>
            </a:r>
          </a:p>
        </p:txBody>
      </p:sp>
      <p:cxnSp>
        <p:nvCxnSpPr>
          <p:cNvPr id="70" name="Connecteur droit 69"/>
          <p:cNvCxnSpPr>
            <a:stCxn id="69" idx="5"/>
            <a:endCxn id="62" idx="1"/>
          </p:cNvCxnSpPr>
          <p:nvPr/>
        </p:nvCxnSpPr>
        <p:spPr>
          <a:xfrm>
            <a:off x="1633858" y="2869078"/>
            <a:ext cx="311251" cy="287381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1" name="Connecteur droit 70"/>
          <p:cNvCxnSpPr>
            <a:stCxn id="62" idx="3"/>
            <a:endCxn id="67" idx="7"/>
          </p:cNvCxnSpPr>
          <p:nvPr/>
        </p:nvCxnSpPr>
        <p:spPr>
          <a:xfrm flipH="1">
            <a:off x="1533234" y="3751091"/>
            <a:ext cx="411875" cy="20997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2" name="Connecteur droit 71"/>
          <p:cNvCxnSpPr>
            <a:stCxn id="62" idx="4"/>
            <a:endCxn id="68" idx="0"/>
          </p:cNvCxnSpPr>
          <p:nvPr/>
        </p:nvCxnSpPr>
        <p:spPr>
          <a:xfrm>
            <a:off x="2517857" y="3874254"/>
            <a:ext cx="60483" cy="366589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81" name="Ellipse 80"/>
          <p:cNvSpPr/>
          <p:nvPr/>
        </p:nvSpPr>
        <p:spPr>
          <a:xfrm>
            <a:off x="2985578" y="144832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All at once</a:t>
            </a:r>
          </a:p>
        </p:txBody>
      </p:sp>
      <p:sp>
        <p:nvSpPr>
          <p:cNvPr id="82" name="Ellipse 81"/>
          <p:cNvSpPr/>
          <p:nvPr/>
        </p:nvSpPr>
        <p:spPr>
          <a:xfrm>
            <a:off x="2166492" y="1089652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Split</a:t>
            </a:r>
          </a:p>
        </p:txBody>
      </p:sp>
      <p:sp>
        <p:nvSpPr>
          <p:cNvPr id="83" name="Ellipse 82"/>
          <p:cNvSpPr/>
          <p:nvPr/>
        </p:nvSpPr>
        <p:spPr>
          <a:xfrm>
            <a:off x="5327410" y="2015551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Organic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-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Slurry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3003890" y="1971586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Organic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-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Manure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5391752" y="94525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PGPR</a:t>
            </a:r>
          </a:p>
        </p:txBody>
      </p:sp>
      <p:sp>
        <p:nvSpPr>
          <p:cNvPr id="86" name="Ellipse 85"/>
          <p:cNvSpPr/>
          <p:nvPr/>
        </p:nvSpPr>
        <p:spPr>
          <a:xfrm>
            <a:off x="6029852" y="1084135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Organic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-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granen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87" name="Connecteur droit 86"/>
          <p:cNvCxnSpPr>
            <a:stCxn id="81" idx="5"/>
            <a:endCxn id="60" idx="1"/>
          </p:cNvCxnSpPr>
          <p:nvPr/>
        </p:nvCxnSpPr>
        <p:spPr>
          <a:xfrm>
            <a:off x="3750985" y="862627"/>
            <a:ext cx="246629" cy="35018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8" name="Connecteur droit 87"/>
          <p:cNvCxnSpPr>
            <a:stCxn id="82" idx="6"/>
            <a:endCxn id="60" idx="2"/>
          </p:cNvCxnSpPr>
          <p:nvPr/>
        </p:nvCxnSpPr>
        <p:spPr>
          <a:xfrm>
            <a:off x="3063214" y="1510126"/>
            <a:ext cx="697148" cy="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9" name="Connecteur droit 88"/>
          <p:cNvCxnSpPr>
            <a:stCxn id="86" idx="2"/>
            <a:endCxn id="60" idx="6"/>
          </p:cNvCxnSpPr>
          <p:nvPr/>
        </p:nvCxnSpPr>
        <p:spPr>
          <a:xfrm flipH="1">
            <a:off x="5380371" y="1504610"/>
            <a:ext cx="649481" cy="5517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0" name="Connecteur droit 89"/>
          <p:cNvCxnSpPr>
            <a:stCxn id="60" idx="5"/>
            <a:endCxn id="83" idx="1"/>
          </p:cNvCxnSpPr>
          <p:nvPr/>
        </p:nvCxnSpPr>
        <p:spPr>
          <a:xfrm>
            <a:off x="5143127" y="1807446"/>
            <a:ext cx="315607" cy="33126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1" name="Connecteur droit 90"/>
          <p:cNvCxnSpPr>
            <a:stCxn id="60" idx="3"/>
            <a:endCxn id="84" idx="7"/>
          </p:cNvCxnSpPr>
          <p:nvPr/>
        </p:nvCxnSpPr>
        <p:spPr>
          <a:xfrm flipH="1">
            <a:off x="3769297" y="1807447"/>
            <a:ext cx="228317" cy="287294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2" name="Connecteur droit 91"/>
          <p:cNvCxnSpPr>
            <a:stCxn id="60" idx="7"/>
            <a:endCxn id="85" idx="3"/>
          </p:cNvCxnSpPr>
          <p:nvPr/>
        </p:nvCxnSpPr>
        <p:spPr>
          <a:xfrm flipV="1">
            <a:off x="5143127" y="812322"/>
            <a:ext cx="379949" cy="400486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116" name="Ellipse 115"/>
          <p:cNvSpPr/>
          <p:nvPr/>
        </p:nvSpPr>
        <p:spPr>
          <a:xfrm>
            <a:off x="7481443" y="2201191"/>
            <a:ext cx="985550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Full irrigation</a:t>
            </a:r>
          </a:p>
        </p:txBody>
      </p:sp>
      <p:sp>
        <p:nvSpPr>
          <p:cNvPr id="117" name="Ellipse 116"/>
          <p:cNvSpPr/>
          <p:nvPr/>
        </p:nvSpPr>
        <p:spPr>
          <a:xfrm>
            <a:off x="7538585" y="3774304"/>
            <a:ext cx="928407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Drip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irrigation</a:t>
            </a:r>
          </a:p>
        </p:txBody>
      </p:sp>
      <p:sp>
        <p:nvSpPr>
          <p:cNvPr id="118" name="Ellipse 117"/>
          <p:cNvSpPr/>
          <p:nvPr/>
        </p:nvSpPr>
        <p:spPr>
          <a:xfrm>
            <a:off x="6274120" y="4211785"/>
            <a:ext cx="899702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No irrigation</a:t>
            </a:r>
          </a:p>
        </p:txBody>
      </p:sp>
      <p:cxnSp>
        <p:nvCxnSpPr>
          <p:cNvPr id="119" name="Connecteur droit 118"/>
          <p:cNvCxnSpPr>
            <a:stCxn id="116" idx="3"/>
            <a:endCxn id="61" idx="7"/>
          </p:cNvCxnSpPr>
          <p:nvPr/>
        </p:nvCxnSpPr>
        <p:spPr>
          <a:xfrm flipH="1">
            <a:off x="7303729" y="2918987"/>
            <a:ext cx="322046" cy="246339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0" name="Connecteur droit 119"/>
          <p:cNvCxnSpPr>
            <a:stCxn id="117" idx="1"/>
            <a:endCxn id="61" idx="5"/>
          </p:cNvCxnSpPr>
          <p:nvPr/>
        </p:nvCxnSpPr>
        <p:spPr>
          <a:xfrm flipH="1" flipV="1">
            <a:off x="7303729" y="3759972"/>
            <a:ext cx="370820" cy="137495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1" name="Connecteur droit 120"/>
          <p:cNvCxnSpPr>
            <a:stCxn id="118" idx="0"/>
            <a:endCxn id="61" idx="4"/>
          </p:cNvCxnSpPr>
          <p:nvPr/>
        </p:nvCxnSpPr>
        <p:spPr>
          <a:xfrm flipV="1">
            <a:off x="6723972" y="3883119"/>
            <a:ext cx="7000" cy="328666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122" name="Ellipse 121"/>
          <p:cNvSpPr/>
          <p:nvPr/>
        </p:nvSpPr>
        <p:spPr>
          <a:xfrm>
            <a:off x="5098166" y="3831397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Soil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mulch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123" name="Connecteur droit 122"/>
          <p:cNvCxnSpPr>
            <a:stCxn id="122" idx="7"/>
            <a:endCxn id="61" idx="3"/>
          </p:cNvCxnSpPr>
          <p:nvPr/>
        </p:nvCxnSpPr>
        <p:spPr>
          <a:xfrm flipV="1">
            <a:off x="5863567" y="3759965"/>
            <a:ext cx="294650" cy="194586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128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field</a:t>
            </a:r>
            <a:r>
              <a:rPr lang="fr-BE" sz="2200" b="1" dirty="0"/>
              <a:t>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4058943" y="3042139"/>
            <a:ext cx="1026114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Field </a:t>
            </a:r>
            <a:r>
              <a:rPr lang="fr-BE" sz="1400" b="1" kern="0" dirty="0" err="1">
                <a:solidFill>
                  <a:srgbClr val="F79646">
                    <a:lumMod val="50000"/>
                  </a:srgbClr>
                </a:solidFill>
              </a:rPr>
              <a:t>Scale</a:t>
            </a:r>
            <a:endParaRPr lang="fr-BE" sz="1400" b="1" kern="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760362" y="1089652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Fertilisation</a:t>
            </a:r>
          </a:p>
        </p:txBody>
      </p:sp>
      <p:sp>
        <p:nvSpPr>
          <p:cNvPr id="61" name="Ellipse 60"/>
          <p:cNvSpPr/>
          <p:nvPr/>
        </p:nvSpPr>
        <p:spPr>
          <a:xfrm>
            <a:off x="5920971" y="3042169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Irrigation</a:t>
            </a:r>
          </a:p>
        </p:txBody>
      </p:sp>
      <p:sp>
        <p:nvSpPr>
          <p:cNvPr id="62" name="Ellipse 61"/>
          <p:cNvSpPr/>
          <p:nvPr/>
        </p:nvSpPr>
        <p:spPr>
          <a:xfrm>
            <a:off x="1707857" y="3033298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F79646">
                    <a:lumMod val="50000"/>
                  </a:srgbClr>
                </a:solidFill>
              </a:rPr>
              <a:t>Tillage</a:t>
            </a:r>
          </a:p>
        </p:txBody>
      </p:sp>
      <p:cxnSp>
        <p:nvCxnSpPr>
          <p:cNvPr id="63" name="Connecteur droit 62"/>
          <p:cNvCxnSpPr>
            <a:stCxn id="59" idx="0"/>
            <a:endCxn id="60" idx="4"/>
          </p:cNvCxnSpPr>
          <p:nvPr/>
        </p:nvCxnSpPr>
        <p:spPr>
          <a:xfrm flipH="1" flipV="1">
            <a:off x="4570362" y="1930601"/>
            <a:ext cx="1638" cy="1111539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64" name="Connecteur droit 63"/>
          <p:cNvCxnSpPr>
            <a:stCxn id="59" idx="6"/>
            <a:endCxn id="61" idx="2"/>
          </p:cNvCxnSpPr>
          <p:nvPr/>
        </p:nvCxnSpPr>
        <p:spPr>
          <a:xfrm>
            <a:off x="5085057" y="3462614"/>
            <a:ext cx="835914" cy="30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65" name="Connecteur droit 64"/>
          <p:cNvCxnSpPr>
            <a:stCxn id="59" idx="2"/>
            <a:endCxn id="62" idx="6"/>
          </p:cNvCxnSpPr>
          <p:nvPr/>
        </p:nvCxnSpPr>
        <p:spPr>
          <a:xfrm flipH="1" flipV="1">
            <a:off x="3327864" y="3453780"/>
            <a:ext cx="731087" cy="8843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66" name="Connecteur droit 65"/>
          <p:cNvCxnSpPr>
            <a:stCxn id="59" idx="4"/>
          </p:cNvCxnSpPr>
          <p:nvPr/>
        </p:nvCxnSpPr>
        <p:spPr>
          <a:xfrm flipH="1">
            <a:off x="4570362" y="3883091"/>
            <a:ext cx="1638" cy="1260411"/>
          </a:xfrm>
          <a:prstGeom prst="lin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67" name="Ellipse 66"/>
          <p:cNvSpPr/>
          <p:nvPr/>
        </p:nvSpPr>
        <p:spPr>
          <a:xfrm>
            <a:off x="767827" y="3837907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Reduced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tillage</a:t>
            </a:r>
          </a:p>
        </p:txBody>
      </p:sp>
      <p:sp>
        <p:nvSpPr>
          <p:cNvPr id="68" name="Ellipse 67"/>
          <p:cNvSpPr/>
          <p:nvPr/>
        </p:nvSpPr>
        <p:spPr>
          <a:xfrm>
            <a:off x="2129982" y="4240834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No-till + direct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seeding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868451" y="2151277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Conv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. tillage</a:t>
            </a:r>
          </a:p>
        </p:txBody>
      </p:sp>
      <p:cxnSp>
        <p:nvCxnSpPr>
          <p:cNvPr id="70" name="Connecteur droit 69"/>
          <p:cNvCxnSpPr>
            <a:stCxn id="69" idx="5"/>
            <a:endCxn id="62" idx="1"/>
          </p:cNvCxnSpPr>
          <p:nvPr/>
        </p:nvCxnSpPr>
        <p:spPr>
          <a:xfrm>
            <a:off x="1633858" y="2869078"/>
            <a:ext cx="311251" cy="287381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1" name="Connecteur droit 70"/>
          <p:cNvCxnSpPr>
            <a:stCxn id="62" idx="3"/>
            <a:endCxn id="67" idx="7"/>
          </p:cNvCxnSpPr>
          <p:nvPr/>
        </p:nvCxnSpPr>
        <p:spPr>
          <a:xfrm flipH="1">
            <a:off x="1533234" y="3751091"/>
            <a:ext cx="411875" cy="20997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2" name="Connecteur droit 71"/>
          <p:cNvCxnSpPr>
            <a:stCxn id="62" idx="4"/>
            <a:endCxn id="68" idx="0"/>
          </p:cNvCxnSpPr>
          <p:nvPr/>
        </p:nvCxnSpPr>
        <p:spPr>
          <a:xfrm>
            <a:off x="2517857" y="3874254"/>
            <a:ext cx="60483" cy="366589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81" name="Ellipse 80"/>
          <p:cNvSpPr/>
          <p:nvPr/>
        </p:nvSpPr>
        <p:spPr>
          <a:xfrm>
            <a:off x="2985578" y="144832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All at once</a:t>
            </a:r>
          </a:p>
        </p:txBody>
      </p:sp>
      <p:sp>
        <p:nvSpPr>
          <p:cNvPr id="82" name="Ellipse 81"/>
          <p:cNvSpPr/>
          <p:nvPr/>
        </p:nvSpPr>
        <p:spPr>
          <a:xfrm>
            <a:off x="2166492" y="1089652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Split</a:t>
            </a:r>
          </a:p>
        </p:txBody>
      </p:sp>
      <p:sp>
        <p:nvSpPr>
          <p:cNvPr id="83" name="Ellipse 82"/>
          <p:cNvSpPr/>
          <p:nvPr/>
        </p:nvSpPr>
        <p:spPr>
          <a:xfrm>
            <a:off x="5327410" y="2015551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Organic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-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Slurry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3003890" y="1971586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Organic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-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Manure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5391752" y="94525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PGPR</a:t>
            </a:r>
          </a:p>
        </p:txBody>
      </p:sp>
      <p:sp>
        <p:nvSpPr>
          <p:cNvPr id="86" name="Ellipse 85"/>
          <p:cNvSpPr/>
          <p:nvPr/>
        </p:nvSpPr>
        <p:spPr>
          <a:xfrm>
            <a:off x="6029852" y="1084135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Organic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-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granen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87" name="Connecteur droit 86"/>
          <p:cNvCxnSpPr>
            <a:stCxn id="81" idx="5"/>
            <a:endCxn id="60" idx="1"/>
          </p:cNvCxnSpPr>
          <p:nvPr/>
        </p:nvCxnSpPr>
        <p:spPr>
          <a:xfrm>
            <a:off x="3750985" y="862627"/>
            <a:ext cx="246629" cy="35018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8" name="Connecteur droit 87"/>
          <p:cNvCxnSpPr>
            <a:stCxn id="82" idx="6"/>
            <a:endCxn id="60" idx="2"/>
          </p:cNvCxnSpPr>
          <p:nvPr/>
        </p:nvCxnSpPr>
        <p:spPr>
          <a:xfrm>
            <a:off x="3063214" y="1510126"/>
            <a:ext cx="697148" cy="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9" name="Connecteur droit 88"/>
          <p:cNvCxnSpPr>
            <a:stCxn id="86" idx="2"/>
            <a:endCxn id="60" idx="6"/>
          </p:cNvCxnSpPr>
          <p:nvPr/>
        </p:nvCxnSpPr>
        <p:spPr>
          <a:xfrm flipH="1">
            <a:off x="5380371" y="1504610"/>
            <a:ext cx="649481" cy="5517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0" name="Connecteur droit 89"/>
          <p:cNvCxnSpPr>
            <a:stCxn id="60" idx="5"/>
            <a:endCxn id="83" idx="1"/>
          </p:cNvCxnSpPr>
          <p:nvPr/>
        </p:nvCxnSpPr>
        <p:spPr>
          <a:xfrm>
            <a:off x="5143127" y="1807446"/>
            <a:ext cx="315607" cy="33126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1" name="Connecteur droit 90"/>
          <p:cNvCxnSpPr>
            <a:stCxn id="60" idx="3"/>
            <a:endCxn id="84" idx="7"/>
          </p:cNvCxnSpPr>
          <p:nvPr/>
        </p:nvCxnSpPr>
        <p:spPr>
          <a:xfrm flipH="1">
            <a:off x="3769297" y="1807447"/>
            <a:ext cx="228317" cy="287294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2" name="Connecteur droit 91"/>
          <p:cNvCxnSpPr>
            <a:stCxn id="60" idx="7"/>
            <a:endCxn id="85" idx="3"/>
          </p:cNvCxnSpPr>
          <p:nvPr/>
        </p:nvCxnSpPr>
        <p:spPr>
          <a:xfrm flipV="1">
            <a:off x="5143127" y="812322"/>
            <a:ext cx="379949" cy="400486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116" name="Ellipse 115"/>
          <p:cNvSpPr/>
          <p:nvPr/>
        </p:nvSpPr>
        <p:spPr>
          <a:xfrm>
            <a:off x="7481443" y="2201191"/>
            <a:ext cx="985550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Full irrigation</a:t>
            </a:r>
          </a:p>
        </p:txBody>
      </p:sp>
      <p:sp>
        <p:nvSpPr>
          <p:cNvPr id="117" name="Ellipse 116"/>
          <p:cNvSpPr/>
          <p:nvPr/>
        </p:nvSpPr>
        <p:spPr>
          <a:xfrm>
            <a:off x="7538585" y="3774304"/>
            <a:ext cx="928407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Drip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irrigation</a:t>
            </a:r>
          </a:p>
        </p:txBody>
      </p:sp>
      <p:sp>
        <p:nvSpPr>
          <p:cNvPr id="118" name="Ellipse 117"/>
          <p:cNvSpPr/>
          <p:nvPr/>
        </p:nvSpPr>
        <p:spPr>
          <a:xfrm>
            <a:off x="6274120" y="4211785"/>
            <a:ext cx="899702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No irrigation</a:t>
            </a:r>
          </a:p>
        </p:txBody>
      </p:sp>
      <p:cxnSp>
        <p:nvCxnSpPr>
          <p:cNvPr id="119" name="Connecteur droit 118"/>
          <p:cNvCxnSpPr>
            <a:stCxn id="116" idx="3"/>
            <a:endCxn id="61" idx="7"/>
          </p:cNvCxnSpPr>
          <p:nvPr/>
        </p:nvCxnSpPr>
        <p:spPr>
          <a:xfrm flipH="1">
            <a:off x="7303729" y="2918987"/>
            <a:ext cx="322046" cy="246339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0" name="Connecteur droit 119"/>
          <p:cNvCxnSpPr>
            <a:stCxn id="117" idx="1"/>
            <a:endCxn id="61" idx="5"/>
          </p:cNvCxnSpPr>
          <p:nvPr/>
        </p:nvCxnSpPr>
        <p:spPr>
          <a:xfrm flipH="1" flipV="1">
            <a:off x="7303729" y="3759972"/>
            <a:ext cx="370820" cy="137495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1" name="Connecteur droit 120"/>
          <p:cNvCxnSpPr>
            <a:stCxn id="118" idx="0"/>
            <a:endCxn id="61" idx="4"/>
          </p:cNvCxnSpPr>
          <p:nvPr/>
        </p:nvCxnSpPr>
        <p:spPr>
          <a:xfrm flipV="1">
            <a:off x="6723972" y="3883119"/>
            <a:ext cx="7000" cy="328666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122" name="Ellipse 121"/>
          <p:cNvSpPr/>
          <p:nvPr/>
        </p:nvSpPr>
        <p:spPr>
          <a:xfrm>
            <a:off x="5098166" y="3831397"/>
            <a:ext cx="896731" cy="84095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Soil</a:t>
            </a:r>
            <a:r>
              <a:rPr lang="fr-BE" sz="11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fr-BE" sz="1100" kern="0" dirty="0" err="1">
                <a:solidFill>
                  <a:srgbClr val="F79646">
                    <a:lumMod val="75000"/>
                  </a:srgbClr>
                </a:solidFill>
              </a:rPr>
              <a:t>mulch</a:t>
            </a:r>
            <a:endParaRPr lang="fr-BE" sz="11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123" name="Connecteur droit 122"/>
          <p:cNvCxnSpPr>
            <a:stCxn id="122" idx="7"/>
            <a:endCxn id="61" idx="3"/>
          </p:cNvCxnSpPr>
          <p:nvPr/>
        </p:nvCxnSpPr>
        <p:spPr>
          <a:xfrm flipV="1">
            <a:off x="5863567" y="3759965"/>
            <a:ext cx="294650" cy="194586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0757" y="2698588"/>
            <a:ext cx="1337057" cy="1542248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1481" y="71531"/>
            <a:ext cx="882651" cy="101810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046" y="68327"/>
            <a:ext cx="882651" cy="101810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0027" y="955010"/>
            <a:ext cx="882651" cy="10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belle histoire d'un grain de blé &lt;1&g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2"/>
          <a:stretch/>
        </p:blipFill>
        <p:spPr bwMode="auto">
          <a:xfrm>
            <a:off x="457199" y="2530115"/>
            <a:ext cx="2170585" cy="20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800" b="1" i="1" dirty="0" err="1" smtClean="0"/>
              <a:t>Example</a:t>
            </a:r>
            <a:r>
              <a:rPr lang="fr-FR" sz="1800" b="1" i="1" dirty="0" smtClean="0"/>
              <a:t> </a:t>
            </a:r>
            <a:r>
              <a:rPr lang="fr-FR" sz="1800" b="1" i="1" dirty="0" smtClean="0"/>
              <a:t>: </a:t>
            </a:r>
            <a:r>
              <a:rPr lang="fr-FR" sz="1800" b="1" i="1" dirty="0" err="1" smtClean="0"/>
              <a:t>soil</a:t>
            </a:r>
            <a:r>
              <a:rPr lang="fr-FR" sz="1800" b="1" i="1" dirty="0" smtClean="0"/>
              <a:t> tillage</a:t>
            </a:r>
            <a:endParaRPr lang="fr-FR" sz="1800" b="1" i="1" dirty="0"/>
          </a:p>
        </p:txBody>
      </p:sp>
      <p:pic>
        <p:nvPicPr>
          <p:cNvPr id="1032" name="Picture 8" descr="Résultat de recherche d'images pour &quot;decompacteur rotative semoir combiné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12" y="2516499"/>
            <a:ext cx="3258764" cy="20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54"/>
          <a:stretch/>
        </p:blipFill>
        <p:spPr>
          <a:xfrm>
            <a:off x="6318597" y="2499742"/>
            <a:ext cx="2719763" cy="204712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field</a:t>
            </a:r>
            <a:r>
              <a:rPr lang="fr-BE" sz="2200" b="1" dirty="0"/>
              <a:t>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543273" y="2092955"/>
            <a:ext cx="193892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sz="1600" dirty="0" err="1" smtClean="0"/>
              <a:t>Conventionnal</a:t>
            </a:r>
            <a:r>
              <a:rPr lang="fr-BE" sz="1600" dirty="0" smtClean="0"/>
              <a:t> tillage</a:t>
            </a:r>
            <a:endParaRPr lang="fr-BE" sz="1600" dirty="0"/>
          </a:p>
        </p:txBody>
      </p:sp>
      <p:sp>
        <p:nvSpPr>
          <p:cNvPr id="8" name="Rectangle 7"/>
          <p:cNvSpPr/>
          <p:nvPr/>
        </p:nvSpPr>
        <p:spPr>
          <a:xfrm>
            <a:off x="3870535" y="2092955"/>
            <a:ext cx="13495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sz="1600" dirty="0" err="1" smtClean="0"/>
              <a:t>Reduce</a:t>
            </a:r>
            <a:r>
              <a:rPr lang="fr-BE" sz="1600" dirty="0" smtClean="0"/>
              <a:t> tillage</a:t>
            </a:r>
            <a:endParaRPr lang="fr-BE" sz="1600" dirty="0"/>
          </a:p>
        </p:txBody>
      </p:sp>
      <p:sp>
        <p:nvSpPr>
          <p:cNvPr id="9" name="Rectangle 8"/>
          <p:cNvSpPr/>
          <p:nvPr/>
        </p:nvSpPr>
        <p:spPr>
          <a:xfrm>
            <a:off x="7380312" y="2092955"/>
            <a:ext cx="99245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BE" sz="1600" dirty="0" smtClean="0"/>
              <a:t>No-tillage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9163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33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76" y="1515750"/>
            <a:ext cx="4125081" cy="305273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543808" y="1839951"/>
            <a:ext cx="627019" cy="55198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400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r="44324"/>
          <a:stretch/>
        </p:blipFill>
        <p:spPr>
          <a:xfrm>
            <a:off x="587799" y="1722572"/>
            <a:ext cx="3405478" cy="18572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278" y="3758450"/>
            <a:ext cx="1984007" cy="807967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field</a:t>
            </a:r>
            <a:r>
              <a:rPr lang="fr-BE" sz="2200" b="1" dirty="0"/>
              <a:t>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  <p:sp>
        <p:nvSpPr>
          <p:cNvPr id="14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9" y="981083"/>
            <a:ext cx="8378050" cy="35874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800" b="1" i="1" dirty="0" err="1"/>
              <a:t>Example</a:t>
            </a:r>
            <a:r>
              <a:rPr lang="fr-FR" sz="1800" b="1" i="1" dirty="0"/>
              <a:t> : </a:t>
            </a:r>
            <a:r>
              <a:rPr lang="fr-FR" sz="1800" b="1" i="1" dirty="0" err="1"/>
              <a:t>soil</a:t>
            </a:r>
            <a:r>
              <a:rPr lang="fr-FR" sz="1800" b="1" i="1" dirty="0"/>
              <a:t> tillage</a:t>
            </a:r>
            <a:endParaRPr lang="fr-FR" sz="1800" b="1" i="1" dirty="0"/>
          </a:p>
        </p:txBody>
      </p:sp>
    </p:spTree>
    <p:extLst>
      <p:ext uri="{BB962C8B-B14F-4D97-AF65-F5344CB8AC3E}">
        <p14:creationId xmlns:p14="http://schemas.microsoft.com/office/powerpoint/2010/main" val="19965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842919" y="2715766"/>
            <a:ext cx="1404156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Cropping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syst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.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scale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050113" y="2689707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Spatial distribution</a:t>
            </a:r>
          </a:p>
        </p:txBody>
      </p:sp>
      <p:sp>
        <p:nvSpPr>
          <p:cNvPr id="17" name="Ellipse 16"/>
          <p:cNvSpPr/>
          <p:nvPr/>
        </p:nvSpPr>
        <p:spPr>
          <a:xfrm>
            <a:off x="5247075" y="3691773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Weed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management</a:t>
            </a:r>
          </a:p>
        </p:txBody>
      </p:sp>
      <p:sp>
        <p:nvSpPr>
          <p:cNvPr id="18" name="Ellipse 17"/>
          <p:cNvSpPr/>
          <p:nvPr/>
        </p:nvSpPr>
        <p:spPr>
          <a:xfrm>
            <a:off x="2222919" y="3691773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and cultivar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choice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cxnSp>
        <p:nvCxnSpPr>
          <p:cNvPr id="19" name="Connecteur droit 18"/>
          <p:cNvCxnSpPr>
            <a:stCxn id="15" idx="2"/>
            <a:endCxn id="16" idx="6"/>
          </p:cNvCxnSpPr>
          <p:nvPr/>
        </p:nvCxnSpPr>
        <p:spPr>
          <a:xfrm flipH="1" flipV="1">
            <a:off x="2670113" y="3110182"/>
            <a:ext cx="1172806" cy="26059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5" idx="5"/>
            <a:endCxn id="17" idx="1"/>
          </p:cNvCxnSpPr>
          <p:nvPr/>
        </p:nvCxnSpPr>
        <p:spPr>
          <a:xfrm>
            <a:off x="5041441" y="3433562"/>
            <a:ext cx="442878" cy="38136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5" idx="3"/>
            <a:endCxn id="18" idx="7"/>
          </p:cNvCxnSpPr>
          <p:nvPr/>
        </p:nvCxnSpPr>
        <p:spPr>
          <a:xfrm flipH="1">
            <a:off x="3605675" y="3433562"/>
            <a:ext cx="442878" cy="38136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5" idx="4"/>
          </p:cNvCxnSpPr>
          <p:nvPr/>
        </p:nvCxnSpPr>
        <p:spPr>
          <a:xfrm>
            <a:off x="4544997" y="3556716"/>
            <a:ext cx="0" cy="182334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2222919" y="1563638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Temporal </a:t>
            </a:r>
            <a:r>
              <a:rPr lang="fr-BE" sz="1400" b="1" dirty="0" smtClean="0">
                <a:solidFill>
                  <a:srgbClr val="5B9BD5">
                    <a:lumMod val="50000"/>
                  </a:srgbClr>
                </a:solidFill>
              </a:rPr>
              <a:t>succession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cxnSp>
        <p:nvCxnSpPr>
          <p:cNvPr id="24" name="Connecteur droit 23"/>
          <p:cNvCxnSpPr>
            <a:stCxn id="15" idx="1"/>
            <a:endCxn id="23" idx="5"/>
          </p:cNvCxnSpPr>
          <p:nvPr/>
        </p:nvCxnSpPr>
        <p:spPr>
          <a:xfrm flipH="1" flipV="1">
            <a:off x="3605675" y="2281434"/>
            <a:ext cx="442878" cy="55748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229034" y="2715766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 smtClean="0">
                <a:solidFill>
                  <a:srgbClr val="5B9BD5">
                    <a:lumMod val="50000"/>
                  </a:srgbClr>
                </a:solidFill>
              </a:rPr>
              <a:t>Disease</a:t>
            </a:r>
            <a:r>
              <a:rPr lang="fr-BE" sz="1400" b="1" dirty="0" smtClean="0">
                <a:solidFill>
                  <a:srgbClr val="5B9BD5">
                    <a:lumMod val="50000"/>
                  </a:srgbClr>
                </a:solidFill>
              </a:rPr>
              <a:t> management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cxnSp>
        <p:nvCxnSpPr>
          <p:cNvPr id="26" name="Connecteur droit 25"/>
          <p:cNvCxnSpPr>
            <a:stCxn id="15" idx="6"/>
            <a:endCxn id="25" idx="2"/>
          </p:cNvCxnSpPr>
          <p:nvPr/>
        </p:nvCxnSpPr>
        <p:spPr>
          <a:xfrm>
            <a:off x="5247075" y="3136241"/>
            <a:ext cx="981959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5041441" y="1563638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 smtClean="0">
                <a:solidFill>
                  <a:srgbClr val="5B9BD5">
                    <a:lumMod val="50000"/>
                  </a:srgbClr>
                </a:solidFill>
              </a:rPr>
              <a:t>Insect</a:t>
            </a:r>
            <a:endParaRPr lang="fr-BE" sz="1400" b="1" dirty="0" smtClean="0">
              <a:solidFill>
                <a:srgbClr val="5B9BD5">
                  <a:lumMod val="50000"/>
                </a:srgbClr>
              </a:solidFill>
            </a:endParaRPr>
          </a:p>
          <a:p>
            <a:pPr algn="ctr" defTabSz="685664"/>
            <a:r>
              <a:rPr lang="fr-BE" sz="1400" b="1" dirty="0" smtClean="0">
                <a:solidFill>
                  <a:srgbClr val="5B9BD5">
                    <a:lumMod val="50000"/>
                  </a:srgbClr>
                </a:solidFill>
              </a:rPr>
              <a:t>management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cxnSp>
        <p:nvCxnSpPr>
          <p:cNvPr id="34" name="Connecteur droit 33"/>
          <p:cNvCxnSpPr>
            <a:stCxn id="15" idx="7"/>
            <a:endCxn id="30" idx="3"/>
          </p:cNvCxnSpPr>
          <p:nvPr/>
        </p:nvCxnSpPr>
        <p:spPr>
          <a:xfrm flipV="1">
            <a:off x="5041441" y="2281434"/>
            <a:ext cx="237244" cy="55748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 smtClean="0"/>
              <a:t>cropping</a:t>
            </a:r>
            <a:r>
              <a:rPr lang="fr-BE" sz="2200" b="1" dirty="0" smtClean="0"/>
              <a:t> system </a:t>
            </a:r>
            <a:r>
              <a:rPr lang="fr-BE" sz="2200" b="1" dirty="0" err="1" smtClean="0"/>
              <a:t>scale</a:t>
            </a: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18428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35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842920" y="3042139"/>
            <a:ext cx="1404156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Cropping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syst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.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scale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895608" y="3042139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Fungus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management</a:t>
            </a:r>
          </a:p>
        </p:txBody>
      </p:sp>
      <p:cxnSp>
        <p:nvCxnSpPr>
          <p:cNvPr id="29" name="Connecteur droit 28"/>
          <p:cNvCxnSpPr>
            <a:stCxn id="27" idx="6"/>
            <a:endCxn id="28" idx="2"/>
          </p:cNvCxnSpPr>
          <p:nvPr/>
        </p:nvCxnSpPr>
        <p:spPr>
          <a:xfrm>
            <a:off x="5247078" y="3462614"/>
            <a:ext cx="648532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7" idx="4"/>
          </p:cNvCxnSpPr>
          <p:nvPr/>
        </p:nvCxnSpPr>
        <p:spPr>
          <a:xfrm>
            <a:off x="4544998" y="3883089"/>
            <a:ext cx="0" cy="132667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3734998" y="1318462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Weed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management</a:t>
            </a:r>
          </a:p>
        </p:txBody>
      </p:sp>
      <p:cxnSp>
        <p:nvCxnSpPr>
          <p:cNvPr id="32" name="Connecteur droit 31"/>
          <p:cNvCxnSpPr>
            <a:stCxn id="27" idx="0"/>
            <a:endCxn id="31" idx="4"/>
          </p:cNvCxnSpPr>
          <p:nvPr/>
        </p:nvCxnSpPr>
        <p:spPr>
          <a:xfrm flipV="1">
            <a:off x="4544998" y="2159413"/>
            <a:ext cx="0" cy="88272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505694" y="3042139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Insect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management</a:t>
            </a:r>
          </a:p>
        </p:txBody>
      </p:sp>
      <p:cxnSp>
        <p:nvCxnSpPr>
          <p:cNvPr id="34" name="Connecteur droit 33"/>
          <p:cNvCxnSpPr>
            <a:stCxn id="27" idx="2"/>
            <a:endCxn id="33" idx="6"/>
          </p:cNvCxnSpPr>
          <p:nvPr/>
        </p:nvCxnSpPr>
        <p:spPr>
          <a:xfrm flipH="1">
            <a:off x="3125694" y="3462614"/>
            <a:ext cx="717226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cropping</a:t>
            </a:r>
            <a:r>
              <a:rPr lang="fr-BE" sz="2200" b="1" dirty="0"/>
              <a:t> system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20089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cropping</a:t>
            </a:r>
            <a:r>
              <a:rPr lang="fr-BE" sz="2200" b="1" dirty="0"/>
              <a:t> system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36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842920" y="3042139"/>
            <a:ext cx="1404156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Cropping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syst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.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scale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895608" y="3042139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Fungus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management</a:t>
            </a:r>
          </a:p>
        </p:txBody>
      </p:sp>
      <p:cxnSp>
        <p:nvCxnSpPr>
          <p:cNvPr id="29" name="Connecteur droit 28"/>
          <p:cNvCxnSpPr>
            <a:stCxn id="27" idx="6"/>
            <a:endCxn id="28" idx="2"/>
          </p:cNvCxnSpPr>
          <p:nvPr/>
        </p:nvCxnSpPr>
        <p:spPr>
          <a:xfrm>
            <a:off x="5247078" y="3462614"/>
            <a:ext cx="648532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7" idx="4"/>
          </p:cNvCxnSpPr>
          <p:nvPr/>
        </p:nvCxnSpPr>
        <p:spPr>
          <a:xfrm>
            <a:off x="4544998" y="3883089"/>
            <a:ext cx="0" cy="132667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3734998" y="1318462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Weed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management</a:t>
            </a:r>
          </a:p>
        </p:txBody>
      </p:sp>
      <p:cxnSp>
        <p:nvCxnSpPr>
          <p:cNvPr id="32" name="Connecteur droit 31"/>
          <p:cNvCxnSpPr>
            <a:stCxn id="27" idx="0"/>
            <a:endCxn id="31" idx="4"/>
          </p:cNvCxnSpPr>
          <p:nvPr/>
        </p:nvCxnSpPr>
        <p:spPr>
          <a:xfrm flipV="1">
            <a:off x="4544998" y="2159413"/>
            <a:ext cx="0" cy="88272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505694" y="3042139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Insect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management</a:t>
            </a:r>
          </a:p>
        </p:txBody>
      </p:sp>
      <p:cxnSp>
        <p:nvCxnSpPr>
          <p:cNvPr id="34" name="Connecteur droit 33"/>
          <p:cNvCxnSpPr>
            <a:stCxn id="27" idx="2"/>
            <a:endCxn id="33" idx="6"/>
          </p:cNvCxnSpPr>
          <p:nvPr/>
        </p:nvCxnSpPr>
        <p:spPr>
          <a:xfrm flipH="1">
            <a:off x="3125694" y="3462614"/>
            <a:ext cx="717226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209528" y="3570019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Bio-</a:t>
            </a:r>
            <a:br>
              <a:rPr lang="fr-BE" sz="11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control</a:t>
            </a:r>
          </a:p>
        </p:txBody>
      </p:sp>
      <p:cxnSp>
        <p:nvCxnSpPr>
          <p:cNvPr id="36" name="Connecteur droit 35"/>
          <p:cNvCxnSpPr>
            <a:stCxn id="35" idx="6"/>
            <a:endCxn id="33" idx="3"/>
          </p:cNvCxnSpPr>
          <p:nvPr/>
        </p:nvCxnSpPr>
        <p:spPr>
          <a:xfrm flipV="1">
            <a:off x="1106250" y="3759937"/>
            <a:ext cx="636688" cy="23055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3115775" y="3849973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System. </a:t>
            </a:r>
            <a:r>
              <a:rPr lang="fr-BE" sz="1100" dirty="0" err="1" smtClean="0">
                <a:solidFill>
                  <a:srgbClr val="5B9BD5">
                    <a:lumMod val="75000"/>
                  </a:srgbClr>
                </a:solidFill>
              </a:rPr>
              <a:t>Chemic</a:t>
            </a:r>
            <a:r>
              <a:rPr lang="fr-BE" sz="1100" dirty="0" smtClean="0">
                <a:solidFill>
                  <a:srgbClr val="5B9BD5">
                    <a:lumMod val="75000"/>
                  </a:srgbClr>
                </a:solidFill>
              </a:rPr>
              <a:t>.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38" name="Connecteur droit 37"/>
          <p:cNvCxnSpPr>
            <a:stCxn id="33" idx="5"/>
            <a:endCxn id="37" idx="1"/>
          </p:cNvCxnSpPr>
          <p:nvPr/>
        </p:nvCxnSpPr>
        <p:spPr>
          <a:xfrm>
            <a:off x="2888452" y="3759943"/>
            <a:ext cx="358640" cy="21319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1865233" y="4253461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IPM </a:t>
            </a:r>
            <a:r>
              <a:rPr lang="fr-BE" sz="1100" dirty="0" err="1" smtClean="0">
                <a:solidFill>
                  <a:srgbClr val="5B9BD5">
                    <a:lumMod val="75000"/>
                  </a:srgbClr>
                </a:solidFill>
              </a:rPr>
              <a:t>chemic</a:t>
            </a:r>
            <a:r>
              <a:rPr lang="fr-BE" sz="1100" dirty="0" smtClean="0">
                <a:solidFill>
                  <a:srgbClr val="5B9BD5">
                    <a:lumMod val="75000"/>
                  </a:srgbClr>
                </a:solidFill>
              </a:rPr>
              <a:t>.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42" name="Connecteur droit 41"/>
          <p:cNvCxnSpPr>
            <a:stCxn id="41" idx="0"/>
            <a:endCxn id="33" idx="4"/>
          </p:cNvCxnSpPr>
          <p:nvPr/>
        </p:nvCxnSpPr>
        <p:spPr>
          <a:xfrm flipV="1">
            <a:off x="2313591" y="3883091"/>
            <a:ext cx="2104" cy="37037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527871" y="2135944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Nothing</a:t>
            </a:r>
          </a:p>
        </p:txBody>
      </p:sp>
      <p:cxnSp>
        <p:nvCxnSpPr>
          <p:cNvPr id="44" name="Connecteur droit 43"/>
          <p:cNvCxnSpPr>
            <a:stCxn id="43" idx="5"/>
            <a:endCxn id="33" idx="1"/>
          </p:cNvCxnSpPr>
          <p:nvPr/>
        </p:nvCxnSpPr>
        <p:spPr>
          <a:xfrm>
            <a:off x="1293270" y="2853746"/>
            <a:ext cx="449668" cy="31155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5109964" y="3859981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System. </a:t>
            </a:r>
            <a:r>
              <a:rPr lang="fr-BE" sz="1100" dirty="0" err="1" smtClean="0">
                <a:solidFill>
                  <a:srgbClr val="5B9BD5">
                    <a:lumMod val="75000"/>
                  </a:srgbClr>
                </a:solidFill>
              </a:rPr>
              <a:t>Chemic</a:t>
            </a:r>
            <a:r>
              <a:rPr lang="fr-BE" sz="1100" dirty="0" smtClean="0">
                <a:solidFill>
                  <a:srgbClr val="5B9BD5">
                    <a:lumMod val="75000"/>
                  </a:srgbClr>
                </a:solidFill>
              </a:rPr>
              <a:t>.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46" name="Connecteur droit 45"/>
          <p:cNvCxnSpPr>
            <a:stCxn id="28" idx="3"/>
            <a:endCxn id="45" idx="7"/>
          </p:cNvCxnSpPr>
          <p:nvPr/>
        </p:nvCxnSpPr>
        <p:spPr>
          <a:xfrm flipH="1">
            <a:off x="5875371" y="3759943"/>
            <a:ext cx="257489" cy="22320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6257250" y="4225768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IPM </a:t>
            </a:r>
            <a:r>
              <a:rPr lang="fr-BE" sz="1100" dirty="0" err="1" smtClean="0">
                <a:solidFill>
                  <a:srgbClr val="5B9BD5">
                    <a:lumMod val="75000"/>
                  </a:srgbClr>
                </a:solidFill>
              </a:rPr>
              <a:t>chemic</a:t>
            </a:r>
            <a:r>
              <a:rPr lang="fr-BE" sz="1100" dirty="0" smtClean="0">
                <a:solidFill>
                  <a:srgbClr val="5B9BD5">
                    <a:lumMod val="75000"/>
                  </a:srgbClr>
                </a:solidFill>
              </a:rPr>
              <a:t>.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50" name="Connecteur droit 49"/>
          <p:cNvCxnSpPr>
            <a:stCxn id="49" idx="0"/>
            <a:endCxn id="28" idx="4"/>
          </p:cNvCxnSpPr>
          <p:nvPr/>
        </p:nvCxnSpPr>
        <p:spPr>
          <a:xfrm flipV="1">
            <a:off x="6705608" y="3883097"/>
            <a:ext cx="0" cy="34267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7515616" y="2135944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Nothing</a:t>
            </a:r>
          </a:p>
        </p:txBody>
      </p:sp>
      <p:cxnSp>
        <p:nvCxnSpPr>
          <p:cNvPr id="52" name="Connecteur droit 51"/>
          <p:cNvCxnSpPr>
            <a:stCxn id="51" idx="3"/>
            <a:endCxn id="28" idx="7"/>
          </p:cNvCxnSpPr>
          <p:nvPr/>
        </p:nvCxnSpPr>
        <p:spPr>
          <a:xfrm flipH="1">
            <a:off x="7278372" y="2853746"/>
            <a:ext cx="368567" cy="31155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5875371" y="1318463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IPM </a:t>
            </a:r>
            <a:r>
              <a:rPr lang="fr-BE" sz="1100" dirty="0" err="1" smtClean="0">
                <a:solidFill>
                  <a:srgbClr val="5B9BD5">
                    <a:lumMod val="75000"/>
                  </a:srgbClr>
                </a:solidFill>
              </a:rPr>
              <a:t>chemic</a:t>
            </a:r>
            <a:r>
              <a:rPr lang="fr-BE" sz="1100" dirty="0" smtClean="0">
                <a:solidFill>
                  <a:srgbClr val="5B9BD5">
                    <a:lumMod val="75000"/>
                  </a:srgbClr>
                </a:solidFill>
              </a:rPr>
              <a:t>.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56" name="Connecteur droit 55"/>
          <p:cNvCxnSpPr>
            <a:stCxn id="55" idx="2"/>
            <a:endCxn id="31" idx="6"/>
          </p:cNvCxnSpPr>
          <p:nvPr/>
        </p:nvCxnSpPr>
        <p:spPr>
          <a:xfrm flipH="1" flipV="1">
            <a:off x="5354998" y="1738937"/>
            <a:ext cx="520373" cy="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2228963" y="1318463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Mech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.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weed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.</a:t>
            </a:r>
          </a:p>
        </p:txBody>
      </p:sp>
      <p:cxnSp>
        <p:nvCxnSpPr>
          <p:cNvPr id="58" name="Connecteur droit 57"/>
          <p:cNvCxnSpPr>
            <a:stCxn id="57" idx="6"/>
            <a:endCxn id="31" idx="2"/>
          </p:cNvCxnSpPr>
          <p:nvPr/>
        </p:nvCxnSpPr>
        <p:spPr>
          <a:xfrm flipV="1">
            <a:off x="3125694" y="1738937"/>
            <a:ext cx="609304" cy="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lipse 84"/>
          <p:cNvSpPr/>
          <p:nvPr/>
        </p:nvSpPr>
        <p:spPr>
          <a:xfrm>
            <a:off x="8003090" y="3552652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Bio-</a:t>
            </a:r>
            <a:br>
              <a:rPr lang="fr-BE" sz="11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control</a:t>
            </a:r>
          </a:p>
        </p:txBody>
      </p:sp>
      <p:cxnSp>
        <p:nvCxnSpPr>
          <p:cNvPr id="86" name="Connecteur droit 85"/>
          <p:cNvCxnSpPr>
            <a:stCxn id="85" idx="2"/>
            <a:endCxn id="28" idx="5"/>
          </p:cNvCxnSpPr>
          <p:nvPr/>
        </p:nvCxnSpPr>
        <p:spPr>
          <a:xfrm flipH="1" flipV="1">
            <a:off x="7278364" y="3759943"/>
            <a:ext cx="724718" cy="21319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/>
          <p:nvPr/>
        </p:nvSpPr>
        <p:spPr>
          <a:xfrm>
            <a:off x="4096632" y="123478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smtClean="0">
                <a:solidFill>
                  <a:srgbClr val="5B9BD5">
                    <a:lumMod val="75000"/>
                  </a:srgbClr>
                </a:solidFill>
              </a:rPr>
              <a:t>IPM + </a:t>
            </a:r>
            <a:r>
              <a:rPr lang="fr-BE" sz="1100" dirty="0" err="1" smtClean="0">
                <a:solidFill>
                  <a:srgbClr val="5B9BD5">
                    <a:lumMod val="75000"/>
                  </a:srgbClr>
                </a:solidFill>
              </a:rPr>
              <a:t>Mech</a:t>
            </a:r>
            <a:r>
              <a:rPr lang="fr-BE" sz="1100" dirty="0" smtClean="0">
                <a:solidFill>
                  <a:srgbClr val="5B9BD5">
                    <a:lumMod val="75000"/>
                  </a:srgbClr>
                </a:solidFill>
              </a:rPr>
              <a:t>.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65" name="Connecteur droit 64"/>
          <p:cNvCxnSpPr>
            <a:stCxn id="64" idx="4"/>
            <a:endCxn id="31" idx="0"/>
          </p:cNvCxnSpPr>
          <p:nvPr/>
        </p:nvCxnSpPr>
        <p:spPr>
          <a:xfrm>
            <a:off x="4544998" y="964428"/>
            <a:ext cx="0" cy="354034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37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3869922" y="3125772"/>
            <a:ext cx="1404156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Cropping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syst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.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scale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5922610" y="3125772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Temporal succession</a:t>
            </a:r>
          </a:p>
        </p:txBody>
      </p:sp>
      <p:cxnSp>
        <p:nvCxnSpPr>
          <p:cNvPr id="48" name="Connecteur droit 47"/>
          <p:cNvCxnSpPr>
            <a:stCxn id="40" idx="6"/>
            <a:endCxn id="47" idx="2"/>
          </p:cNvCxnSpPr>
          <p:nvPr/>
        </p:nvCxnSpPr>
        <p:spPr>
          <a:xfrm>
            <a:off x="5274078" y="3546247"/>
            <a:ext cx="648532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40" idx="4"/>
          </p:cNvCxnSpPr>
          <p:nvPr/>
        </p:nvCxnSpPr>
        <p:spPr>
          <a:xfrm>
            <a:off x="4572000" y="3966722"/>
            <a:ext cx="0" cy="117113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/>
          <p:nvPr/>
        </p:nvSpPr>
        <p:spPr>
          <a:xfrm>
            <a:off x="3762000" y="1335187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Spatial distribution</a:t>
            </a:r>
          </a:p>
        </p:txBody>
      </p:sp>
      <p:cxnSp>
        <p:nvCxnSpPr>
          <p:cNvPr id="65" name="Connecteur droit 64"/>
          <p:cNvCxnSpPr>
            <a:stCxn id="40" idx="0"/>
            <a:endCxn id="64" idx="4"/>
          </p:cNvCxnSpPr>
          <p:nvPr/>
        </p:nvCxnSpPr>
        <p:spPr>
          <a:xfrm flipV="1">
            <a:off x="4572000" y="2176137"/>
            <a:ext cx="0" cy="94963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1455121" y="3125772"/>
            <a:ext cx="1697576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and cultivar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choice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cxnSp>
        <p:nvCxnSpPr>
          <p:cNvPr id="67" name="Connecteur droit 66"/>
          <p:cNvCxnSpPr>
            <a:stCxn id="40" idx="2"/>
            <a:endCxn id="66" idx="6"/>
          </p:cNvCxnSpPr>
          <p:nvPr/>
        </p:nvCxnSpPr>
        <p:spPr>
          <a:xfrm flipH="1">
            <a:off x="3152697" y="3546247"/>
            <a:ext cx="717226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cropping</a:t>
            </a:r>
            <a:r>
              <a:rPr lang="fr-BE" sz="2200" b="1" dirty="0"/>
              <a:t> system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14270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38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3869922" y="3125772"/>
            <a:ext cx="1404156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Cropping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syst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.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scale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5922610" y="3125772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Temporal succession</a:t>
            </a:r>
          </a:p>
        </p:txBody>
      </p:sp>
      <p:cxnSp>
        <p:nvCxnSpPr>
          <p:cNvPr id="48" name="Connecteur droit 47"/>
          <p:cNvCxnSpPr>
            <a:stCxn id="40" idx="6"/>
            <a:endCxn id="47" idx="2"/>
          </p:cNvCxnSpPr>
          <p:nvPr/>
        </p:nvCxnSpPr>
        <p:spPr>
          <a:xfrm>
            <a:off x="5274078" y="3546247"/>
            <a:ext cx="648532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40" idx="4"/>
          </p:cNvCxnSpPr>
          <p:nvPr/>
        </p:nvCxnSpPr>
        <p:spPr>
          <a:xfrm>
            <a:off x="4572000" y="3966722"/>
            <a:ext cx="0" cy="117113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/>
          <p:nvPr/>
        </p:nvSpPr>
        <p:spPr>
          <a:xfrm>
            <a:off x="3762000" y="1335187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Spatial distribution</a:t>
            </a:r>
          </a:p>
        </p:txBody>
      </p:sp>
      <p:cxnSp>
        <p:nvCxnSpPr>
          <p:cNvPr id="65" name="Connecteur droit 64"/>
          <p:cNvCxnSpPr>
            <a:stCxn id="40" idx="0"/>
            <a:endCxn id="64" idx="4"/>
          </p:cNvCxnSpPr>
          <p:nvPr/>
        </p:nvCxnSpPr>
        <p:spPr>
          <a:xfrm flipV="1">
            <a:off x="4572000" y="2176137"/>
            <a:ext cx="0" cy="94963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1455121" y="3125772"/>
            <a:ext cx="1697576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and cultivar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choice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cxnSp>
        <p:nvCxnSpPr>
          <p:cNvPr id="67" name="Connecteur droit 66"/>
          <p:cNvCxnSpPr>
            <a:stCxn id="40" idx="2"/>
            <a:endCxn id="66" idx="6"/>
          </p:cNvCxnSpPr>
          <p:nvPr/>
        </p:nvCxnSpPr>
        <p:spPr>
          <a:xfrm flipH="1">
            <a:off x="3152697" y="3546247"/>
            <a:ext cx="717226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/>
          <p:cNvSpPr/>
          <p:nvPr/>
        </p:nvSpPr>
        <p:spPr>
          <a:xfrm>
            <a:off x="1860886" y="4236022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Cultivar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choice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69" name="Connecteur droit 68"/>
          <p:cNvCxnSpPr>
            <a:stCxn id="66" idx="4"/>
            <a:endCxn id="68" idx="0"/>
          </p:cNvCxnSpPr>
          <p:nvPr/>
        </p:nvCxnSpPr>
        <p:spPr>
          <a:xfrm>
            <a:off x="2303917" y="3966722"/>
            <a:ext cx="5335" cy="26930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7614638" y="4021696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Long rotation</a:t>
            </a:r>
          </a:p>
        </p:txBody>
      </p:sp>
      <p:cxnSp>
        <p:nvCxnSpPr>
          <p:cNvPr id="73" name="Connecteur droit 72"/>
          <p:cNvCxnSpPr>
            <a:stCxn id="47" idx="5"/>
            <a:endCxn id="72" idx="1"/>
          </p:cNvCxnSpPr>
          <p:nvPr/>
        </p:nvCxnSpPr>
        <p:spPr>
          <a:xfrm>
            <a:off x="7305367" y="3843567"/>
            <a:ext cx="440588" cy="30128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4847491" y="3985399"/>
            <a:ext cx="1022179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Monocrop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/>
            </a:r>
            <a:br>
              <a:rPr lang="fr-BE" sz="11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&amp; Short rotation </a:t>
            </a:r>
          </a:p>
        </p:txBody>
      </p:sp>
      <p:cxnSp>
        <p:nvCxnSpPr>
          <p:cNvPr id="75" name="Connecteur droit 74"/>
          <p:cNvCxnSpPr>
            <a:stCxn id="47" idx="3"/>
            <a:endCxn id="74" idx="7"/>
          </p:cNvCxnSpPr>
          <p:nvPr/>
        </p:nvCxnSpPr>
        <p:spPr>
          <a:xfrm flipH="1">
            <a:off x="5719967" y="3843575"/>
            <a:ext cx="439887" cy="26498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/>
          <p:cNvSpPr/>
          <p:nvPr/>
        </p:nvSpPr>
        <p:spPr>
          <a:xfrm>
            <a:off x="6290247" y="4282651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Medium rotation</a:t>
            </a:r>
          </a:p>
        </p:txBody>
      </p:sp>
      <p:cxnSp>
        <p:nvCxnSpPr>
          <p:cNvPr id="77" name="Connecteur droit 76"/>
          <p:cNvCxnSpPr>
            <a:stCxn id="76" idx="0"/>
            <a:endCxn id="47" idx="4"/>
          </p:cNvCxnSpPr>
          <p:nvPr/>
        </p:nvCxnSpPr>
        <p:spPr>
          <a:xfrm flipH="1" flipV="1">
            <a:off x="6732618" y="3966730"/>
            <a:ext cx="5995" cy="31592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7616344" y="2200096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Land use</a:t>
            </a:r>
          </a:p>
        </p:txBody>
      </p:sp>
      <p:cxnSp>
        <p:nvCxnSpPr>
          <p:cNvPr id="79" name="Connecteur droit 78"/>
          <p:cNvCxnSpPr>
            <a:stCxn id="78" idx="3"/>
            <a:endCxn id="47" idx="7"/>
          </p:cNvCxnSpPr>
          <p:nvPr/>
        </p:nvCxnSpPr>
        <p:spPr>
          <a:xfrm flipH="1">
            <a:off x="7305368" y="2917898"/>
            <a:ext cx="442293" cy="33103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lipse 81"/>
          <p:cNvSpPr/>
          <p:nvPr/>
        </p:nvSpPr>
        <p:spPr>
          <a:xfrm>
            <a:off x="2475346" y="683848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Sole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crop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83" name="Connecteur droit 82"/>
          <p:cNvCxnSpPr>
            <a:stCxn id="82" idx="6"/>
            <a:endCxn id="64" idx="1"/>
          </p:cNvCxnSpPr>
          <p:nvPr/>
        </p:nvCxnSpPr>
        <p:spPr>
          <a:xfrm>
            <a:off x="3372070" y="1104322"/>
            <a:ext cx="627176" cy="35402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5711666" y="655525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Inter-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cropping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87" name="Connecteur droit 86"/>
          <p:cNvCxnSpPr>
            <a:stCxn id="84" idx="2"/>
            <a:endCxn id="64" idx="7"/>
          </p:cNvCxnSpPr>
          <p:nvPr/>
        </p:nvCxnSpPr>
        <p:spPr>
          <a:xfrm flipH="1">
            <a:off x="5144757" y="1076001"/>
            <a:ext cx="566902" cy="38234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4953428" y="2193745"/>
            <a:ext cx="1077113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Temporary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grassland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89" name="Connecteur droit 88"/>
          <p:cNvCxnSpPr>
            <a:stCxn id="88" idx="5"/>
            <a:endCxn id="47" idx="1"/>
          </p:cNvCxnSpPr>
          <p:nvPr/>
        </p:nvCxnSpPr>
        <p:spPr>
          <a:xfrm>
            <a:off x="5872795" y="2911540"/>
            <a:ext cx="287060" cy="33738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/>
          <p:cNvSpPr/>
          <p:nvPr/>
        </p:nvSpPr>
        <p:spPr>
          <a:xfrm>
            <a:off x="1810698" y="2026951"/>
            <a:ext cx="980094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Residues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managt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.</a:t>
            </a:r>
          </a:p>
        </p:txBody>
      </p:sp>
      <p:cxnSp>
        <p:nvCxnSpPr>
          <p:cNvPr id="91" name="Connecteur droit 90"/>
          <p:cNvCxnSpPr>
            <a:stCxn id="66" idx="0"/>
            <a:endCxn id="90" idx="4"/>
          </p:cNvCxnSpPr>
          <p:nvPr/>
        </p:nvCxnSpPr>
        <p:spPr>
          <a:xfrm flipH="1" flipV="1">
            <a:off x="2300746" y="2867901"/>
            <a:ext cx="3164" cy="25787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413120" y="2259219"/>
            <a:ext cx="1042009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Cover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crop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93" name="Connecteur droit 92"/>
          <p:cNvCxnSpPr>
            <a:stCxn id="66" idx="1"/>
            <a:endCxn id="92" idx="5"/>
          </p:cNvCxnSpPr>
          <p:nvPr/>
        </p:nvCxnSpPr>
        <p:spPr>
          <a:xfrm flipH="1" flipV="1">
            <a:off x="1302530" y="2977015"/>
            <a:ext cx="401203" cy="27191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lipse 93"/>
          <p:cNvSpPr/>
          <p:nvPr/>
        </p:nvSpPr>
        <p:spPr>
          <a:xfrm>
            <a:off x="6275498" y="1933825"/>
            <a:ext cx="914223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Legume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crop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95" name="Connecteur droit 94"/>
          <p:cNvCxnSpPr>
            <a:stCxn id="47" idx="0"/>
            <a:endCxn id="94" idx="4"/>
          </p:cNvCxnSpPr>
          <p:nvPr/>
        </p:nvCxnSpPr>
        <p:spPr>
          <a:xfrm flipV="1">
            <a:off x="6732610" y="2774774"/>
            <a:ext cx="0" cy="35099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/>
          <p:cNvSpPr/>
          <p:nvPr/>
        </p:nvSpPr>
        <p:spPr>
          <a:xfrm>
            <a:off x="386586" y="3985399"/>
            <a:ext cx="1148208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Temporary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grassland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composition</a:t>
            </a:r>
          </a:p>
        </p:txBody>
      </p:sp>
      <p:cxnSp>
        <p:nvCxnSpPr>
          <p:cNvPr id="101" name="Connecteur droit 100"/>
          <p:cNvCxnSpPr>
            <a:stCxn id="66" idx="3"/>
            <a:endCxn id="100" idx="7"/>
          </p:cNvCxnSpPr>
          <p:nvPr/>
        </p:nvCxnSpPr>
        <p:spPr>
          <a:xfrm flipH="1">
            <a:off x="1366645" y="3843575"/>
            <a:ext cx="337082" cy="26498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/>
          <p:cNvSpPr/>
          <p:nvPr/>
        </p:nvSpPr>
        <p:spPr>
          <a:xfrm>
            <a:off x="3012697" y="2274313"/>
            <a:ext cx="1085423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Ratio Permanent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grassland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36" name="Connecteur droit 135"/>
          <p:cNvCxnSpPr>
            <a:stCxn id="66" idx="7"/>
            <a:endCxn id="135" idx="3"/>
          </p:cNvCxnSpPr>
          <p:nvPr/>
        </p:nvCxnSpPr>
        <p:spPr>
          <a:xfrm flipV="1">
            <a:off x="2904101" y="2992116"/>
            <a:ext cx="267553" cy="25681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50" idx="3"/>
            <a:endCxn id="68" idx="6"/>
          </p:cNvCxnSpPr>
          <p:nvPr/>
        </p:nvCxnSpPr>
        <p:spPr>
          <a:xfrm flipH="1">
            <a:off x="2757617" y="4481507"/>
            <a:ext cx="214117" cy="17499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2919657" y="4163054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54" name="Connecteur droit 53"/>
          <p:cNvCxnSpPr>
            <a:stCxn id="55" idx="2"/>
            <a:endCxn id="68" idx="6"/>
          </p:cNvCxnSpPr>
          <p:nvPr/>
        </p:nvCxnSpPr>
        <p:spPr>
          <a:xfrm flipH="1" flipV="1">
            <a:off x="2757608" y="4656505"/>
            <a:ext cx="197199" cy="22894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2954815" y="469889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60" name="Connecteur droit 59"/>
          <p:cNvCxnSpPr>
            <a:stCxn id="61" idx="3"/>
            <a:endCxn id="100" idx="0"/>
          </p:cNvCxnSpPr>
          <p:nvPr/>
        </p:nvCxnSpPr>
        <p:spPr>
          <a:xfrm flipH="1">
            <a:off x="960698" y="3881414"/>
            <a:ext cx="226471" cy="10399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1135093" y="356295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62" name="Connecteur droit 61"/>
          <p:cNvCxnSpPr>
            <a:stCxn id="70" idx="5"/>
            <a:endCxn id="100" idx="0"/>
          </p:cNvCxnSpPr>
          <p:nvPr/>
        </p:nvCxnSpPr>
        <p:spPr>
          <a:xfrm>
            <a:off x="727653" y="3882291"/>
            <a:ext cx="233045" cy="10311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/>
          <p:cNvSpPr/>
          <p:nvPr/>
        </p:nvSpPr>
        <p:spPr>
          <a:xfrm>
            <a:off x="424134" y="3563829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110650" y="183122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85" name="Connecteur droit 84"/>
          <p:cNvCxnSpPr>
            <a:stCxn id="86" idx="5"/>
            <a:endCxn id="92" idx="0"/>
          </p:cNvCxnSpPr>
          <p:nvPr/>
        </p:nvCxnSpPr>
        <p:spPr>
          <a:xfrm>
            <a:off x="693934" y="2124829"/>
            <a:ext cx="240191" cy="13439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/>
          <p:cNvSpPr/>
          <p:nvPr/>
        </p:nvSpPr>
        <p:spPr>
          <a:xfrm>
            <a:off x="390414" y="1806368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96" name="Connecteur droit 95"/>
          <p:cNvCxnSpPr>
            <a:stCxn id="71" idx="3"/>
            <a:endCxn id="92" idx="0"/>
          </p:cNvCxnSpPr>
          <p:nvPr/>
        </p:nvCxnSpPr>
        <p:spPr>
          <a:xfrm flipH="1">
            <a:off x="934125" y="2149676"/>
            <a:ext cx="228601" cy="10954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e 96"/>
          <p:cNvSpPr/>
          <p:nvPr/>
        </p:nvSpPr>
        <p:spPr>
          <a:xfrm>
            <a:off x="755055" y="164496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98" name="Connecteur droit 97"/>
          <p:cNvCxnSpPr>
            <a:stCxn id="97" idx="4"/>
            <a:endCxn id="92" idx="0"/>
          </p:cNvCxnSpPr>
          <p:nvPr/>
        </p:nvCxnSpPr>
        <p:spPr>
          <a:xfrm>
            <a:off x="932845" y="2018056"/>
            <a:ext cx="1272" cy="24116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e 98"/>
          <p:cNvSpPr/>
          <p:nvPr/>
        </p:nvSpPr>
        <p:spPr>
          <a:xfrm>
            <a:off x="782901" y="336392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02" name="Connecteur droit 101"/>
          <p:cNvCxnSpPr>
            <a:stCxn id="99" idx="4"/>
            <a:endCxn id="100" idx="0"/>
          </p:cNvCxnSpPr>
          <p:nvPr/>
        </p:nvCxnSpPr>
        <p:spPr>
          <a:xfrm>
            <a:off x="960690" y="3737014"/>
            <a:ext cx="0" cy="248384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stCxn id="110" idx="5"/>
            <a:endCxn id="90" idx="0"/>
          </p:cNvCxnSpPr>
          <p:nvPr/>
        </p:nvCxnSpPr>
        <p:spPr>
          <a:xfrm>
            <a:off x="2057707" y="1897942"/>
            <a:ext cx="243038" cy="12901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/>
          <p:cNvSpPr/>
          <p:nvPr/>
        </p:nvSpPr>
        <p:spPr>
          <a:xfrm>
            <a:off x="1754196" y="157948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2465337" y="160231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13" name="Connecteur droit 112"/>
          <p:cNvCxnSpPr>
            <a:stCxn id="112" idx="3"/>
            <a:endCxn id="90" idx="0"/>
          </p:cNvCxnSpPr>
          <p:nvPr/>
        </p:nvCxnSpPr>
        <p:spPr>
          <a:xfrm flipH="1">
            <a:off x="2300754" y="1920772"/>
            <a:ext cx="216665" cy="10618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Ellipse 113"/>
          <p:cNvSpPr/>
          <p:nvPr/>
        </p:nvSpPr>
        <p:spPr>
          <a:xfrm>
            <a:off x="2123721" y="143016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15" name="Connecteur droit 114"/>
          <p:cNvCxnSpPr>
            <a:stCxn id="114" idx="4"/>
            <a:endCxn id="90" idx="0"/>
          </p:cNvCxnSpPr>
          <p:nvPr/>
        </p:nvCxnSpPr>
        <p:spPr>
          <a:xfrm flipH="1">
            <a:off x="2300745" y="1803262"/>
            <a:ext cx="766" cy="22369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>
            <a:stCxn id="122" idx="5"/>
            <a:endCxn id="135" idx="0"/>
          </p:cNvCxnSpPr>
          <p:nvPr/>
        </p:nvCxnSpPr>
        <p:spPr>
          <a:xfrm>
            <a:off x="3312503" y="2145925"/>
            <a:ext cx="242898" cy="12838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lipse 121"/>
          <p:cNvSpPr/>
          <p:nvPr/>
        </p:nvSpPr>
        <p:spPr>
          <a:xfrm>
            <a:off x="3008991" y="182747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3720138" y="185030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24" name="Connecteur droit 123"/>
          <p:cNvCxnSpPr>
            <a:stCxn id="123" idx="3"/>
            <a:endCxn id="135" idx="0"/>
          </p:cNvCxnSpPr>
          <p:nvPr/>
        </p:nvCxnSpPr>
        <p:spPr>
          <a:xfrm flipH="1">
            <a:off x="3555400" y="2168755"/>
            <a:ext cx="216806" cy="10555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/>
          <p:cNvSpPr/>
          <p:nvPr/>
        </p:nvSpPr>
        <p:spPr>
          <a:xfrm>
            <a:off x="3378517" y="167815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26" name="Connecteur droit 125"/>
          <p:cNvCxnSpPr>
            <a:stCxn id="125" idx="4"/>
            <a:endCxn id="135" idx="0"/>
          </p:cNvCxnSpPr>
          <p:nvPr/>
        </p:nvCxnSpPr>
        <p:spPr>
          <a:xfrm flipH="1">
            <a:off x="3555401" y="2051252"/>
            <a:ext cx="906" cy="22306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cropping</a:t>
            </a:r>
            <a:r>
              <a:rPr lang="fr-BE" sz="2200" b="1" dirty="0"/>
              <a:t> system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37047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39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3869922" y="3125772"/>
            <a:ext cx="1404156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Cropping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syst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.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scale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5922610" y="3125772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Temporal succession</a:t>
            </a:r>
          </a:p>
        </p:txBody>
      </p:sp>
      <p:cxnSp>
        <p:nvCxnSpPr>
          <p:cNvPr id="48" name="Connecteur droit 47"/>
          <p:cNvCxnSpPr>
            <a:stCxn id="40" idx="6"/>
            <a:endCxn id="47" idx="2"/>
          </p:cNvCxnSpPr>
          <p:nvPr/>
        </p:nvCxnSpPr>
        <p:spPr>
          <a:xfrm>
            <a:off x="5274078" y="3546247"/>
            <a:ext cx="648532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40" idx="4"/>
          </p:cNvCxnSpPr>
          <p:nvPr/>
        </p:nvCxnSpPr>
        <p:spPr>
          <a:xfrm>
            <a:off x="4572000" y="3966722"/>
            <a:ext cx="0" cy="117113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/>
          <p:nvPr/>
        </p:nvSpPr>
        <p:spPr>
          <a:xfrm>
            <a:off x="3762000" y="1335187"/>
            <a:ext cx="1620000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Spatial distribution</a:t>
            </a:r>
          </a:p>
        </p:txBody>
      </p:sp>
      <p:cxnSp>
        <p:nvCxnSpPr>
          <p:cNvPr id="65" name="Connecteur droit 64"/>
          <p:cNvCxnSpPr>
            <a:stCxn id="40" idx="0"/>
            <a:endCxn id="64" idx="4"/>
          </p:cNvCxnSpPr>
          <p:nvPr/>
        </p:nvCxnSpPr>
        <p:spPr>
          <a:xfrm flipV="1">
            <a:off x="4572000" y="2176137"/>
            <a:ext cx="0" cy="94963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1455121" y="3125772"/>
            <a:ext cx="1697576" cy="840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Crop</a:t>
            </a:r>
            <a:r>
              <a:rPr lang="fr-BE" sz="1400" b="1" dirty="0">
                <a:solidFill>
                  <a:srgbClr val="5B9BD5">
                    <a:lumMod val="50000"/>
                  </a:srgbClr>
                </a:solidFill>
              </a:rPr>
              <a:t> and cultivar </a:t>
            </a:r>
            <a:r>
              <a:rPr lang="fr-BE" sz="1400" b="1" dirty="0" err="1">
                <a:solidFill>
                  <a:srgbClr val="5B9BD5">
                    <a:lumMod val="50000"/>
                  </a:srgbClr>
                </a:solidFill>
              </a:rPr>
              <a:t>choice</a:t>
            </a:r>
            <a:endParaRPr lang="fr-BE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cxnSp>
        <p:nvCxnSpPr>
          <p:cNvPr id="67" name="Connecteur droit 66"/>
          <p:cNvCxnSpPr>
            <a:stCxn id="40" idx="2"/>
            <a:endCxn id="66" idx="6"/>
          </p:cNvCxnSpPr>
          <p:nvPr/>
        </p:nvCxnSpPr>
        <p:spPr>
          <a:xfrm flipH="1">
            <a:off x="3152697" y="3546247"/>
            <a:ext cx="717226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/>
          <p:cNvSpPr/>
          <p:nvPr/>
        </p:nvSpPr>
        <p:spPr>
          <a:xfrm>
            <a:off x="1860886" y="4236022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Cultivar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choice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69" name="Connecteur droit 68"/>
          <p:cNvCxnSpPr>
            <a:stCxn id="66" idx="4"/>
            <a:endCxn id="68" idx="0"/>
          </p:cNvCxnSpPr>
          <p:nvPr/>
        </p:nvCxnSpPr>
        <p:spPr>
          <a:xfrm>
            <a:off x="2303917" y="3966722"/>
            <a:ext cx="5335" cy="26930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7614638" y="4021696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Long rotation</a:t>
            </a:r>
          </a:p>
        </p:txBody>
      </p:sp>
      <p:cxnSp>
        <p:nvCxnSpPr>
          <p:cNvPr id="73" name="Connecteur droit 72"/>
          <p:cNvCxnSpPr>
            <a:stCxn id="47" idx="5"/>
            <a:endCxn id="72" idx="1"/>
          </p:cNvCxnSpPr>
          <p:nvPr/>
        </p:nvCxnSpPr>
        <p:spPr>
          <a:xfrm>
            <a:off x="7305367" y="3843567"/>
            <a:ext cx="440588" cy="30128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4847491" y="3985399"/>
            <a:ext cx="1022179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Monocrop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/>
            </a:r>
            <a:br>
              <a:rPr lang="fr-BE" sz="11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&amp; Short rotation </a:t>
            </a:r>
          </a:p>
        </p:txBody>
      </p:sp>
      <p:cxnSp>
        <p:nvCxnSpPr>
          <p:cNvPr id="75" name="Connecteur droit 74"/>
          <p:cNvCxnSpPr>
            <a:stCxn id="47" idx="3"/>
            <a:endCxn id="74" idx="7"/>
          </p:cNvCxnSpPr>
          <p:nvPr/>
        </p:nvCxnSpPr>
        <p:spPr>
          <a:xfrm flipH="1">
            <a:off x="5719967" y="3843575"/>
            <a:ext cx="439887" cy="26498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/>
          <p:cNvSpPr/>
          <p:nvPr/>
        </p:nvSpPr>
        <p:spPr>
          <a:xfrm>
            <a:off x="6290247" y="4282651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Medium rotation</a:t>
            </a:r>
          </a:p>
        </p:txBody>
      </p:sp>
      <p:cxnSp>
        <p:nvCxnSpPr>
          <p:cNvPr id="77" name="Connecteur droit 76"/>
          <p:cNvCxnSpPr>
            <a:stCxn id="76" idx="0"/>
            <a:endCxn id="47" idx="4"/>
          </p:cNvCxnSpPr>
          <p:nvPr/>
        </p:nvCxnSpPr>
        <p:spPr>
          <a:xfrm flipH="1" flipV="1">
            <a:off x="6732618" y="3966730"/>
            <a:ext cx="5995" cy="31592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7616344" y="2200096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Land use</a:t>
            </a:r>
          </a:p>
        </p:txBody>
      </p:sp>
      <p:cxnSp>
        <p:nvCxnSpPr>
          <p:cNvPr id="79" name="Connecteur droit 78"/>
          <p:cNvCxnSpPr>
            <a:stCxn id="78" idx="3"/>
            <a:endCxn id="47" idx="7"/>
          </p:cNvCxnSpPr>
          <p:nvPr/>
        </p:nvCxnSpPr>
        <p:spPr>
          <a:xfrm flipH="1">
            <a:off x="7305368" y="2917898"/>
            <a:ext cx="442293" cy="33103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lipse 81"/>
          <p:cNvSpPr/>
          <p:nvPr/>
        </p:nvSpPr>
        <p:spPr>
          <a:xfrm>
            <a:off x="2475346" y="683848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Sole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crop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83" name="Connecteur droit 82"/>
          <p:cNvCxnSpPr>
            <a:stCxn id="82" idx="6"/>
            <a:endCxn id="64" idx="1"/>
          </p:cNvCxnSpPr>
          <p:nvPr/>
        </p:nvCxnSpPr>
        <p:spPr>
          <a:xfrm>
            <a:off x="3372070" y="1104322"/>
            <a:ext cx="627176" cy="35402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5711666" y="655525"/>
            <a:ext cx="896731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Inter-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cropping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87" name="Connecteur droit 86"/>
          <p:cNvCxnSpPr>
            <a:stCxn id="84" idx="2"/>
            <a:endCxn id="64" idx="7"/>
          </p:cNvCxnSpPr>
          <p:nvPr/>
        </p:nvCxnSpPr>
        <p:spPr>
          <a:xfrm flipH="1">
            <a:off x="5144757" y="1076001"/>
            <a:ext cx="566902" cy="38234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4953428" y="2193745"/>
            <a:ext cx="1077113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Temporary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grassland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89" name="Connecteur droit 88"/>
          <p:cNvCxnSpPr>
            <a:stCxn id="88" idx="5"/>
            <a:endCxn id="47" idx="1"/>
          </p:cNvCxnSpPr>
          <p:nvPr/>
        </p:nvCxnSpPr>
        <p:spPr>
          <a:xfrm>
            <a:off x="5872795" y="2911540"/>
            <a:ext cx="287060" cy="33738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/>
          <p:cNvSpPr/>
          <p:nvPr/>
        </p:nvSpPr>
        <p:spPr>
          <a:xfrm>
            <a:off x="1810698" y="2026951"/>
            <a:ext cx="980094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Residues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managt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.</a:t>
            </a:r>
          </a:p>
        </p:txBody>
      </p:sp>
      <p:cxnSp>
        <p:nvCxnSpPr>
          <p:cNvPr id="91" name="Connecteur droit 90"/>
          <p:cNvCxnSpPr>
            <a:stCxn id="66" idx="0"/>
            <a:endCxn id="90" idx="4"/>
          </p:cNvCxnSpPr>
          <p:nvPr/>
        </p:nvCxnSpPr>
        <p:spPr>
          <a:xfrm flipH="1" flipV="1">
            <a:off x="2300746" y="2867901"/>
            <a:ext cx="3164" cy="25787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413120" y="2259219"/>
            <a:ext cx="1042009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Cover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crop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93" name="Connecteur droit 92"/>
          <p:cNvCxnSpPr>
            <a:stCxn id="66" idx="1"/>
            <a:endCxn id="92" idx="5"/>
          </p:cNvCxnSpPr>
          <p:nvPr/>
        </p:nvCxnSpPr>
        <p:spPr>
          <a:xfrm flipH="1" flipV="1">
            <a:off x="1302530" y="2977015"/>
            <a:ext cx="401203" cy="27191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lipse 93"/>
          <p:cNvSpPr/>
          <p:nvPr/>
        </p:nvSpPr>
        <p:spPr>
          <a:xfrm>
            <a:off x="6275498" y="1933825"/>
            <a:ext cx="914223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Legume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crop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95" name="Connecteur droit 94"/>
          <p:cNvCxnSpPr>
            <a:stCxn id="47" idx="0"/>
            <a:endCxn id="94" idx="4"/>
          </p:cNvCxnSpPr>
          <p:nvPr/>
        </p:nvCxnSpPr>
        <p:spPr>
          <a:xfrm flipV="1">
            <a:off x="6732610" y="2774774"/>
            <a:ext cx="0" cy="35099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/>
          <p:cNvSpPr/>
          <p:nvPr/>
        </p:nvSpPr>
        <p:spPr>
          <a:xfrm>
            <a:off x="386586" y="3985399"/>
            <a:ext cx="1148208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Temporary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grassland</a:t>
            </a:r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 composition</a:t>
            </a:r>
          </a:p>
        </p:txBody>
      </p:sp>
      <p:cxnSp>
        <p:nvCxnSpPr>
          <p:cNvPr id="101" name="Connecteur droit 100"/>
          <p:cNvCxnSpPr>
            <a:stCxn id="66" idx="3"/>
            <a:endCxn id="100" idx="7"/>
          </p:cNvCxnSpPr>
          <p:nvPr/>
        </p:nvCxnSpPr>
        <p:spPr>
          <a:xfrm flipH="1">
            <a:off x="1366645" y="3843575"/>
            <a:ext cx="337082" cy="26498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/>
          <p:cNvSpPr/>
          <p:nvPr/>
        </p:nvSpPr>
        <p:spPr>
          <a:xfrm>
            <a:off x="3012697" y="2274313"/>
            <a:ext cx="1085423" cy="8409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r>
              <a:rPr lang="fr-BE" sz="1100" dirty="0">
                <a:solidFill>
                  <a:srgbClr val="5B9BD5">
                    <a:lumMod val="75000"/>
                  </a:srgbClr>
                </a:solidFill>
              </a:rPr>
              <a:t>Ratio Permanent </a:t>
            </a:r>
            <a:r>
              <a:rPr lang="fr-BE" sz="1100" dirty="0" err="1">
                <a:solidFill>
                  <a:srgbClr val="5B9BD5">
                    <a:lumMod val="75000"/>
                  </a:srgbClr>
                </a:solidFill>
              </a:rPr>
              <a:t>grassland</a:t>
            </a:r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36" name="Connecteur droit 135"/>
          <p:cNvCxnSpPr>
            <a:stCxn id="66" idx="7"/>
            <a:endCxn id="135" idx="3"/>
          </p:cNvCxnSpPr>
          <p:nvPr/>
        </p:nvCxnSpPr>
        <p:spPr>
          <a:xfrm flipV="1">
            <a:off x="2904101" y="2992116"/>
            <a:ext cx="267553" cy="25681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71863">
            <a:off x="7521350" y="2306929"/>
            <a:ext cx="1473085" cy="238163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306374" flipH="1">
            <a:off x="4406040" y="2365049"/>
            <a:ext cx="1486661" cy="2401827"/>
          </a:xfrm>
          <a:prstGeom prst="rect">
            <a:avLst/>
          </a:prstGeom>
        </p:spPr>
      </p:pic>
      <p:cxnSp>
        <p:nvCxnSpPr>
          <p:cNvPr id="45" name="Connecteur droit 44"/>
          <p:cNvCxnSpPr>
            <a:stCxn id="50" idx="3"/>
            <a:endCxn id="68" idx="6"/>
          </p:cNvCxnSpPr>
          <p:nvPr/>
        </p:nvCxnSpPr>
        <p:spPr>
          <a:xfrm flipH="1">
            <a:off x="2757617" y="4481507"/>
            <a:ext cx="214117" cy="17499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2919657" y="4163054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54" name="Connecteur droit 53"/>
          <p:cNvCxnSpPr>
            <a:stCxn id="55" idx="2"/>
            <a:endCxn id="68" idx="6"/>
          </p:cNvCxnSpPr>
          <p:nvPr/>
        </p:nvCxnSpPr>
        <p:spPr>
          <a:xfrm flipH="1" flipV="1">
            <a:off x="2757608" y="4656505"/>
            <a:ext cx="197199" cy="22894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2954815" y="469889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60" name="Connecteur droit 59"/>
          <p:cNvCxnSpPr>
            <a:stCxn id="61" idx="3"/>
            <a:endCxn id="100" idx="0"/>
          </p:cNvCxnSpPr>
          <p:nvPr/>
        </p:nvCxnSpPr>
        <p:spPr>
          <a:xfrm flipH="1">
            <a:off x="960698" y="3881414"/>
            <a:ext cx="226471" cy="10399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1135093" y="356295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62" name="Connecteur droit 61"/>
          <p:cNvCxnSpPr>
            <a:stCxn id="70" idx="5"/>
            <a:endCxn id="100" idx="0"/>
          </p:cNvCxnSpPr>
          <p:nvPr/>
        </p:nvCxnSpPr>
        <p:spPr>
          <a:xfrm>
            <a:off x="727653" y="3882291"/>
            <a:ext cx="233045" cy="10311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/>
          <p:cNvSpPr/>
          <p:nvPr/>
        </p:nvSpPr>
        <p:spPr>
          <a:xfrm>
            <a:off x="424134" y="3563829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110650" y="183122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85" name="Connecteur droit 84"/>
          <p:cNvCxnSpPr>
            <a:stCxn id="86" idx="5"/>
            <a:endCxn id="92" idx="0"/>
          </p:cNvCxnSpPr>
          <p:nvPr/>
        </p:nvCxnSpPr>
        <p:spPr>
          <a:xfrm>
            <a:off x="693934" y="2124829"/>
            <a:ext cx="240191" cy="13439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/>
          <p:cNvSpPr/>
          <p:nvPr/>
        </p:nvSpPr>
        <p:spPr>
          <a:xfrm>
            <a:off x="390414" y="1806368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96" name="Connecteur droit 95"/>
          <p:cNvCxnSpPr>
            <a:stCxn id="71" idx="3"/>
            <a:endCxn id="92" idx="0"/>
          </p:cNvCxnSpPr>
          <p:nvPr/>
        </p:nvCxnSpPr>
        <p:spPr>
          <a:xfrm flipH="1">
            <a:off x="934125" y="2149676"/>
            <a:ext cx="228601" cy="10954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e 96"/>
          <p:cNvSpPr/>
          <p:nvPr/>
        </p:nvSpPr>
        <p:spPr>
          <a:xfrm>
            <a:off x="755055" y="164496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98" name="Connecteur droit 97"/>
          <p:cNvCxnSpPr>
            <a:stCxn id="97" idx="4"/>
            <a:endCxn id="92" idx="0"/>
          </p:cNvCxnSpPr>
          <p:nvPr/>
        </p:nvCxnSpPr>
        <p:spPr>
          <a:xfrm>
            <a:off x="932845" y="2018056"/>
            <a:ext cx="1272" cy="24116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e 98"/>
          <p:cNvSpPr/>
          <p:nvPr/>
        </p:nvSpPr>
        <p:spPr>
          <a:xfrm>
            <a:off x="782901" y="336392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02" name="Connecteur droit 101"/>
          <p:cNvCxnSpPr>
            <a:stCxn id="99" idx="4"/>
            <a:endCxn id="100" idx="0"/>
          </p:cNvCxnSpPr>
          <p:nvPr/>
        </p:nvCxnSpPr>
        <p:spPr>
          <a:xfrm>
            <a:off x="960690" y="3737014"/>
            <a:ext cx="0" cy="248384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stCxn id="110" idx="5"/>
            <a:endCxn id="90" idx="0"/>
          </p:cNvCxnSpPr>
          <p:nvPr/>
        </p:nvCxnSpPr>
        <p:spPr>
          <a:xfrm>
            <a:off x="2057707" y="1897942"/>
            <a:ext cx="243038" cy="12901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/>
          <p:cNvSpPr/>
          <p:nvPr/>
        </p:nvSpPr>
        <p:spPr>
          <a:xfrm>
            <a:off x="1754196" y="157948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2465337" y="160231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13" name="Connecteur droit 112"/>
          <p:cNvCxnSpPr>
            <a:stCxn id="112" idx="3"/>
            <a:endCxn id="90" idx="0"/>
          </p:cNvCxnSpPr>
          <p:nvPr/>
        </p:nvCxnSpPr>
        <p:spPr>
          <a:xfrm flipH="1">
            <a:off x="2300754" y="1920772"/>
            <a:ext cx="216665" cy="10618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Ellipse 113"/>
          <p:cNvSpPr/>
          <p:nvPr/>
        </p:nvSpPr>
        <p:spPr>
          <a:xfrm>
            <a:off x="2123721" y="143016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15" name="Connecteur droit 114"/>
          <p:cNvCxnSpPr>
            <a:stCxn id="114" idx="4"/>
            <a:endCxn id="90" idx="0"/>
          </p:cNvCxnSpPr>
          <p:nvPr/>
        </p:nvCxnSpPr>
        <p:spPr>
          <a:xfrm flipH="1">
            <a:off x="2300745" y="1803262"/>
            <a:ext cx="766" cy="22369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>
            <a:stCxn id="122" idx="5"/>
            <a:endCxn id="135" idx="0"/>
          </p:cNvCxnSpPr>
          <p:nvPr/>
        </p:nvCxnSpPr>
        <p:spPr>
          <a:xfrm>
            <a:off x="3312503" y="2145925"/>
            <a:ext cx="242898" cy="12838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lipse 121"/>
          <p:cNvSpPr/>
          <p:nvPr/>
        </p:nvSpPr>
        <p:spPr>
          <a:xfrm>
            <a:off x="3008991" y="182747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3720138" y="1850301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24" name="Connecteur droit 123"/>
          <p:cNvCxnSpPr>
            <a:stCxn id="123" idx="3"/>
            <a:endCxn id="135" idx="0"/>
          </p:cNvCxnSpPr>
          <p:nvPr/>
        </p:nvCxnSpPr>
        <p:spPr>
          <a:xfrm flipH="1">
            <a:off x="3555400" y="2168755"/>
            <a:ext cx="216806" cy="10555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/>
          <p:cNvSpPr/>
          <p:nvPr/>
        </p:nvSpPr>
        <p:spPr>
          <a:xfrm>
            <a:off x="3378517" y="1678152"/>
            <a:ext cx="355595" cy="3730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100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26" name="Connecteur droit 125"/>
          <p:cNvCxnSpPr>
            <a:stCxn id="125" idx="4"/>
            <a:endCxn id="135" idx="0"/>
          </p:cNvCxnSpPr>
          <p:nvPr/>
        </p:nvCxnSpPr>
        <p:spPr>
          <a:xfrm flipH="1">
            <a:off x="3555401" y="2051252"/>
            <a:ext cx="906" cy="22306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cropping</a:t>
            </a:r>
            <a:r>
              <a:rPr lang="fr-BE" sz="2200" b="1" dirty="0"/>
              <a:t> system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22745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Where</a:t>
            </a:r>
            <a:r>
              <a:rPr lang="fr-BE" sz="2400" b="1" dirty="0"/>
              <a:t> </a:t>
            </a:r>
            <a:r>
              <a:rPr lang="fr-BE" sz="2400" b="1" dirty="0" err="1"/>
              <a:t>does</a:t>
            </a:r>
            <a:r>
              <a:rPr lang="fr-BE" sz="2400" b="1" dirty="0"/>
              <a:t> SEGAE lies in the AE concept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err="1"/>
              <a:t>Agroecology</a:t>
            </a:r>
            <a:r>
              <a:rPr lang="fr-FR" sz="1600" dirty="0"/>
              <a:t> has to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seen</a:t>
            </a:r>
            <a:r>
              <a:rPr lang="fr-FR" sz="1600" dirty="0"/>
              <a:t> as a </a:t>
            </a:r>
            <a:r>
              <a:rPr lang="fr-FR" sz="1600" b="1" i="1" dirty="0"/>
              <a:t>continuum of agricultural practices</a:t>
            </a:r>
            <a:r>
              <a:rPr lang="fr-FR" sz="1600" dirty="0"/>
              <a:t>, </a:t>
            </a:r>
            <a:r>
              <a:rPr lang="fr-FR" sz="1600" dirty="0" err="1"/>
              <a:t>instead</a:t>
            </a:r>
            <a:r>
              <a:rPr lang="fr-FR" sz="1600" dirty="0"/>
              <a:t> of a </a:t>
            </a:r>
            <a:r>
              <a:rPr lang="fr-FR" sz="1600" dirty="0" err="1"/>
              <a:t>fixed</a:t>
            </a:r>
            <a:r>
              <a:rPr lang="fr-FR" sz="1600" dirty="0"/>
              <a:t> minimal set of </a:t>
            </a:r>
            <a:r>
              <a:rPr lang="fr-FR" sz="1600" dirty="0" err="1"/>
              <a:t>specifications</a:t>
            </a:r>
            <a:r>
              <a:rPr lang="fr-FR" sz="1600" dirty="0"/>
              <a:t>/practices to </a:t>
            </a:r>
            <a:r>
              <a:rPr lang="fr-FR" sz="1600" dirty="0" err="1"/>
              <a:t>be</a:t>
            </a:r>
            <a:r>
              <a:rPr lang="fr-FR" sz="1600" dirty="0"/>
              <a:t> met (</a:t>
            </a:r>
            <a:r>
              <a:rPr lang="fr-FR" sz="1600" dirty="0" err="1"/>
              <a:t>e.g</a:t>
            </a:r>
            <a:r>
              <a:rPr lang="fr-FR" sz="1600" dirty="0"/>
              <a:t>. </a:t>
            </a:r>
            <a:r>
              <a:rPr lang="fr-FR" sz="1600" dirty="0" err="1"/>
              <a:t>organic</a:t>
            </a:r>
            <a:r>
              <a:rPr lang="fr-FR" sz="1600" dirty="0"/>
              <a:t> </a:t>
            </a:r>
            <a:r>
              <a:rPr lang="fr-FR" sz="1600" dirty="0" err="1"/>
              <a:t>farming</a:t>
            </a:r>
            <a:r>
              <a:rPr lang="fr-FR" sz="1600" dirty="0"/>
              <a:t>) !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SEGAE </a:t>
            </a:r>
            <a:r>
              <a:rPr lang="fr-FR" sz="1600" dirty="0" err="1" smtClean="0"/>
              <a:t>is</a:t>
            </a:r>
            <a:r>
              <a:rPr lang="fr-FR" sz="1600" dirty="0" smtClean="0"/>
              <a:t> a </a:t>
            </a:r>
            <a:r>
              <a:rPr lang="fr-FR" sz="1600" dirty="0" err="1" smtClean="0"/>
              <a:t>realistic</a:t>
            </a:r>
            <a:r>
              <a:rPr lang="fr-FR" sz="1600" dirty="0" smtClean="0"/>
              <a:t> </a:t>
            </a:r>
            <a:r>
              <a:rPr lang="fr-FR" sz="1600" dirty="0" err="1" smtClean="0"/>
              <a:t>game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represent</a:t>
            </a:r>
            <a:r>
              <a:rPr lang="fr-FR" sz="1600" dirty="0" smtClean="0"/>
              <a:t> a </a:t>
            </a:r>
            <a:r>
              <a:rPr lang="fr-FR" sz="1600" dirty="0" err="1" smtClean="0"/>
              <a:t>potential</a:t>
            </a:r>
            <a:r>
              <a:rPr lang="fr-FR" sz="1600" dirty="0" smtClean="0"/>
              <a:t> reality – This </a:t>
            </a:r>
            <a:r>
              <a:rPr lang="fr-FR" sz="1600" dirty="0" err="1" smtClean="0"/>
              <a:t>is</a:t>
            </a:r>
            <a:r>
              <a:rPr lang="fr-FR" sz="1600" dirty="0" smtClean="0"/>
              <a:t> not « the reality » !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4615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40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864690" y="2497852"/>
            <a:ext cx="1404156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</a:rPr>
              <a:t>Landscape</a:t>
            </a:r>
            <a:r>
              <a:rPr lang="fr-BE" sz="1400" b="1" kern="0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</a:rPr>
              <a:t>scale</a:t>
            </a:r>
            <a:endParaRPr lang="fr-BE" sz="1400" b="1" kern="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5895607" y="2497207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9BBB59">
                    <a:lumMod val="50000"/>
                  </a:srgbClr>
                </a:solidFill>
              </a:rPr>
              <a:t>Green </a:t>
            </a:r>
            <a:r>
              <a:rPr lang="fr-BE" sz="1400" b="1" kern="0" dirty="0" err="1" smtClean="0">
                <a:solidFill>
                  <a:srgbClr val="9BBB59">
                    <a:lumMod val="50000"/>
                  </a:srgbClr>
                </a:solidFill>
              </a:rPr>
              <a:t>infrastruct</a:t>
            </a:r>
            <a:r>
              <a:rPr lang="fr-BE" sz="1400" b="1" kern="0" dirty="0" smtClean="0">
                <a:solidFill>
                  <a:srgbClr val="9BBB59">
                    <a:lumMod val="50000"/>
                  </a:srgbClr>
                </a:solidFill>
              </a:rPr>
              <a:t>.</a:t>
            </a:r>
            <a:endParaRPr lang="fr-BE" sz="1400" b="1" kern="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602005" y="2497207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</a:rPr>
              <a:t>Landscape</a:t>
            </a:r>
            <a:r>
              <a:rPr lang="fr-BE" sz="1400" b="1" kern="0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</a:rPr>
              <a:t>complexity</a:t>
            </a:r>
            <a:endParaRPr lang="fr-BE" sz="1400" b="1" kern="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50" name="Connecteur droit 49"/>
          <p:cNvCxnSpPr>
            <a:stCxn id="47" idx="6"/>
            <a:endCxn id="48" idx="2"/>
          </p:cNvCxnSpPr>
          <p:nvPr/>
        </p:nvCxnSpPr>
        <p:spPr>
          <a:xfrm flipV="1">
            <a:off x="5268854" y="2917683"/>
            <a:ext cx="626761" cy="646"/>
          </a:xfrm>
          <a:prstGeom prst="line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cxnSp>
        <p:nvCxnSpPr>
          <p:cNvPr id="51" name="Connecteur droit 50"/>
          <p:cNvCxnSpPr>
            <a:stCxn id="47" idx="2"/>
            <a:endCxn id="49" idx="6"/>
          </p:cNvCxnSpPr>
          <p:nvPr/>
        </p:nvCxnSpPr>
        <p:spPr>
          <a:xfrm flipH="1" flipV="1">
            <a:off x="3222004" y="2917683"/>
            <a:ext cx="642686" cy="646"/>
          </a:xfrm>
          <a:prstGeom prst="line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cxnSp>
        <p:nvCxnSpPr>
          <p:cNvPr id="52" name="Connecteur droit 51"/>
          <p:cNvCxnSpPr>
            <a:stCxn id="47" idx="4"/>
          </p:cNvCxnSpPr>
          <p:nvPr/>
        </p:nvCxnSpPr>
        <p:spPr>
          <a:xfrm>
            <a:off x="4566768" y="3338810"/>
            <a:ext cx="5232" cy="1804699"/>
          </a:xfrm>
          <a:prstGeom prst="line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sp>
        <p:nvSpPr>
          <p:cNvPr id="13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 smtClean="0"/>
              <a:t>landscape</a:t>
            </a:r>
            <a:r>
              <a:rPr lang="fr-BE" sz="2200" b="1" dirty="0" smtClean="0"/>
              <a:t> </a:t>
            </a:r>
            <a:r>
              <a:rPr lang="fr-BE" sz="2200" b="1" dirty="0" err="1" smtClean="0"/>
              <a:t>scale</a:t>
            </a: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32031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3613" y="4767263"/>
            <a:ext cx="560387" cy="274637"/>
          </a:xfrm>
        </p:spPr>
        <p:txBody>
          <a:bodyPr/>
          <a:lstStyle/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41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864690" y="2497852"/>
            <a:ext cx="1404156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</a:rPr>
              <a:t>Landscape</a:t>
            </a:r>
            <a:r>
              <a:rPr lang="fr-BE" sz="1400" b="1" kern="0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</a:rPr>
              <a:t>scale</a:t>
            </a:r>
            <a:endParaRPr lang="fr-BE" sz="1400" b="1" kern="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5895607" y="2497207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>
                <a:solidFill>
                  <a:srgbClr val="9BBB59">
                    <a:lumMod val="50000"/>
                  </a:srgbClr>
                </a:solidFill>
              </a:rPr>
              <a:t>Green </a:t>
            </a:r>
            <a:r>
              <a:rPr lang="fr-BE" sz="1400" b="1" kern="0" dirty="0" err="1" smtClean="0">
                <a:solidFill>
                  <a:srgbClr val="9BBB59">
                    <a:lumMod val="50000"/>
                  </a:srgbClr>
                </a:solidFill>
              </a:rPr>
              <a:t>infrastruct</a:t>
            </a:r>
            <a:r>
              <a:rPr lang="fr-BE" sz="1400" b="1" kern="0" dirty="0" smtClean="0">
                <a:solidFill>
                  <a:srgbClr val="9BBB59">
                    <a:lumMod val="50000"/>
                  </a:srgbClr>
                </a:solidFill>
              </a:rPr>
              <a:t>.</a:t>
            </a:r>
            <a:endParaRPr lang="fr-BE" sz="1400" b="1" kern="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602005" y="2497207"/>
            <a:ext cx="1620000" cy="8409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</a:rPr>
              <a:t>Landscape</a:t>
            </a:r>
            <a:r>
              <a:rPr lang="fr-BE" sz="1400" b="1" kern="0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fr-BE" sz="1400" b="1" kern="0" dirty="0" err="1">
                <a:solidFill>
                  <a:srgbClr val="9BBB59">
                    <a:lumMod val="50000"/>
                  </a:srgbClr>
                </a:solidFill>
              </a:rPr>
              <a:t>complexity</a:t>
            </a:r>
            <a:endParaRPr lang="fr-BE" sz="1400" b="1" kern="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50" name="Connecteur droit 49"/>
          <p:cNvCxnSpPr>
            <a:stCxn id="47" idx="6"/>
            <a:endCxn id="48" idx="2"/>
          </p:cNvCxnSpPr>
          <p:nvPr/>
        </p:nvCxnSpPr>
        <p:spPr>
          <a:xfrm flipV="1">
            <a:off x="5268854" y="2917683"/>
            <a:ext cx="626761" cy="646"/>
          </a:xfrm>
          <a:prstGeom prst="line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cxnSp>
        <p:nvCxnSpPr>
          <p:cNvPr id="51" name="Connecteur droit 50"/>
          <p:cNvCxnSpPr>
            <a:stCxn id="47" idx="2"/>
            <a:endCxn id="49" idx="6"/>
          </p:cNvCxnSpPr>
          <p:nvPr/>
        </p:nvCxnSpPr>
        <p:spPr>
          <a:xfrm flipH="1" flipV="1">
            <a:off x="3222004" y="2917683"/>
            <a:ext cx="642686" cy="646"/>
          </a:xfrm>
          <a:prstGeom prst="line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cxnSp>
        <p:nvCxnSpPr>
          <p:cNvPr id="52" name="Connecteur droit 51"/>
          <p:cNvCxnSpPr>
            <a:stCxn id="47" idx="4"/>
          </p:cNvCxnSpPr>
          <p:nvPr/>
        </p:nvCxnSpPr>
        <p:spPr>
          <a:xfrm>
            <a:off x="4566768" y="3338810"/>
            <a:ext cx="5232" cy="1804699"/>
          </a:xfrm>
          <a:prstGeom prst="line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sp>
        <p:nvSpPr>
          <p:cNvPr id="53" name="Ellipse 52"/>
          <p:cNvSpPr/>
          <p:nvPr/>
        </p:nvSpPr>
        <p:spPr>
          <a:xfrm>
            <a:off x="1250639" y="1457761"/>
            <a:ext cx="896731" cy="84095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Low</a:t>
            </a:r>
            <a:r>
              <a:rPr lang="fr-BE" sz="1100" kern="0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complex</a:t>
            </a:r>
            <a:r>
              <a:rPr lang="fr-BE" sz="1100" kern="0" dirty="0">
                <a:solidFill>
                  <a:srgbClr val="9BBB59">
                    <a:lumMod val="75000"/>
                  </a:srgbClr>
                </a:solidFill>
              </a:rPr>
              <a:t>.</a:t>
            </a:r>
          </a:p>
        </p:txBody>
      </p:sp>
      <p:cxnSp>
        <p:nvCxnSpPr>
          <p:cNvPr id="54" name="Connecteur droit 53"/>
          <p:cNvCxnSpPr>
            <a:stCxn id="49" idx="1"/>
            <a:endCxn id="53" idx="4"/>
          </p:cNvCxnSpPr>
          <p:nvPr/>
        </p:nvCxnSpPr>
        <p:spPr>
          <a:xfrm flipH="1" flipV="1">
            <a:off x="1698997" y="2298711"/>
            <a:ext cx="140252" cy="321652"/>
          </a:xfrm>
          <a:prstGeom prst="line">
            <a:avLst/>
          </a:prstGeom>
          <a:noFill/>
          <a:ln w="381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55" name="Ellipse 54"/>
          <p:cNvSpPr/>
          <p:nvPr/>
        </p:nvSpPr>
        <p:spPr>
          <a:xfrm>
            <a:off x="2750896" y="1476103"/>
            <a:ext cx="896731" cy="84095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9BBB59">
                    <a:lumMod val="75000"/>
                  </a:srgbClr>
                </a:solidFill>
              </a:rPr>
              <a:t>High </a:t>
            </a: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complex</a:t>
            </a:r>
            <a:r>
              <a:rPr lang="fr-BE" sz="1100" kern="0" dirty="0">
                <a:solidFill>
                  <a:srgbClr val="9BBB59">
                    <a:lumMod val="75000"/>
                  </a:srgbClr>
                </a:solidFill>
              </a:rPr>
              <a:t>.</a:t>
            </a:r>
          </a:p>
        </p:txBody>
      </p:sp>
      <p:cxnSp>
        <p:nvCxnSpPr>
          <p:cNvPr id="56" name="Connecteur droit 55"/>
          <p:cNvCxnSpPr>
            <a:stCxn id="49" idx="7"/>
            <a:endCxn id="55" idx="4"/>
          </p:cNvCxnSpPr>
          <p:nvPr/>
        </p:nvCxnSpPr>
        <p:spPr>
          <a:xfrm flipV="1">
            <a:off x="2984769" y="2317054"/>
            <a:ext cx="214493" cy="303308"/>
          </a:xfrm>
          <a:prstGeom prst="line">
            <a:avLst/>
          </a:prstGeom>
          <a:noFill/>
          <a:ln w="381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57" name="Ellipse 56"/>
          <p:cNvSpPr/>
          <p:nvPr/>
        </p:nvSpPr>
        <p:spPr>
          <a:xfrm>
            <a:off x="7484954" y="3619507"/>
            <a:ext cx="896731" cy="84095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9BBB59">
                    <a:lumMod val="75000"/>
                  </a:srgbClr>
                </a:solidFill>
              </a:rPr>
              <a:t>No </a:t>
            </a: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element</a:t>
            </a:r>
            <a:endParaRPr lang="fr-BE" sz="1100" kern="0" dirty="0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58" name="Connecteur droit 57"/>
          <p:cNvCxnSpPr>
            <a:stCxn id="48" idx="5"/>
            <a:endCxn id="57" idx="1"/>
          </p:cNvCxnSpPr>
          <p:nvPr/>
        </p:nvCxnSpPr>
        <p:spPr>
          <a:xfrm>
            <a:off x="7278371" y="3215003"/>
            <a:ext cx="337907" cy="527661"/>
          </a:xfrm>
          <a:prstGeom prst="line">
            <a:avLst/>
          </a:prstGeom>
          <a:noFill/>
          <a:ln w="381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59" name="Ellipse 58"/>
          <p:cNvSpPr/>
          <p:nvPr/>
        </p:nvSpPr>
        <p:spPr>
          <a:xfrm>
            <a:off x="5068753" y="3635476"/>
            <a:ext cx="896731" cy="84095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9BBB59">
                    <a:lumMod val="75000"/>
                  </a:srgbClr>
                </a:solidFill>
              </a:rPr>
              <a:t>Wild-</a:t>
            </a: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flowers</a:t>
            </a:r>
            <a:r>
              <a:rPr lang="fr-BE" sz="1100" kern="0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strip</a:t>
            </a:r>
            <a:endParaRPr lang="fr-BE" sz="1100" kern="0" dirty="0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60" name="Connecteur droit 59"/>
          <p:cNvCxnSpPr>
            <a:stCxn id="48" idx="3"/>
            <a:endCxn id="59" idx="7"/>
          </p:cNvCxnSpPr>
          <p:nvPr/>
        </p:nvCxnSpPr>
        <p:spPr>
          <a:xfrm flipH="1">
            <a:off x="5834160" y="3215010"/>
            <a:ext cx="298699" cy="543629"/>
          </a:xfrm>
          <a:prstGeom prst="line">
            <a:avLst/>
          </a:prstGeom>
          <a:noFill/>
          <a:ln w="381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61" name="Ellipse 60"/>
          <p:cNvSpPr/>
          <p:nvPr/>
        </p:nvSpPr>
        <p:spPr>
          <a:xfrm>
            <a:off x="4970952" y="1384435"/>
            <a:ext cx="896731" cy="84095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Beetle</a:t>
            </a:r>
            <a:r>
              <a:rPr lang="fr-BE" sz="1100" kern="0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bank</a:t>
            </a:r>
            <a:endParaRPr lang="fr-BE" sz="1100" kern="0" dirty="0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62" name="Connecteur droit 61"/>
          <p:cNvCxnSpPr>
            <a:stCxn id="48" idx="1"/>
            <a:endCxn id="61" idx="5"/>
          </p:cNvCxnSpPr>
          <p:nvPr/>
        </p:nvCxnSpPr>
        <p:spPr>
          <a:xfrm flipH="1" flipV="1">
            <a:off x="5736352" y="2102231"/>
            <a:ext cx="396500" cy="518130"/>
          </a:xfrm>
          <a:prstGeom prst="line">
            <a:avLst/>
          </a:prstGeom>
          <a:noFill/>
          <a:ln w="381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63" name="Ellipse 62"/>
          <p:cNvSpPr/>
          <p:nvPr/>
        </p:nvSpPr>
        <p:spPr>
          <a:xfrm>
            <a:off x="6247409" y="1035832"/>
            <a:ext cx="896731" cy="84095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>
                <a:solidFill>
                  <a:srgbClr val="9BBB59">
                    <a:lumMod val="75000"/>
                  </a:srgbClr>
                </a:solidFill>
              </a:rPr>
              <a:t>Grass </a:t>
            </a: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margins</a:t>
            </a:r>
            <a:endParaRPr lang="fr-BE" sz="1100" kern="0" dirty="0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64" name="Connecteur droit 63"/>
          <p:cNvCxnSpPr>
            <a:stCxn id="48" idx="0"/>
            <a:endCxn id="63" idx="4"/>
          </p:cNvCxnSpPr>
          <p:nvPr/>
        </p:nvCxnSpPr>
        <p:spPr>
          <a:xfrm flipH="1" flipV="1">
            <a:off x="6695767" y="1876782"/>
            <a:ext cx="9840" cy="620424"/>
          </a:xfrm>
          <a:prstGeom prst="line">
            <a:avLst/>
          </a:prstGeom>
          <a:noFill/>
          <a:ln w="381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65" name="Ellipse 64"/>
          <p:cNvSpPr/>
          <p:nvPr/>
        </p:nvSpPr>
        <p:spPr>
          <a:xfrm>
            <a:off x="7523867" y="1396888"/>
            <a:ext cx="896731" cy="84095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Hedgerows</a:t>
            </a:r>
            <a:endParaRPr lang="fr-BE" sz="1100" kern="0" dirty="0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66" name="Connecteur droit 65"/>
          <p:cNvCxnSpPr>
            <a:stCxn id="48" idx="7"/>
            <a:endCxn id="65" idx="3"/>
          </p:cNvCxnSpPr>
          <p:nvPr/>
        </p:nvCxnSpPr>
        <p:spPr>
          <a:xfrm flipV="1">
            <a:off x="7278371" y="2114685"/>
            <a:ext cx="376819" cy="505678"/>
          </a:xfrm>
          <a:prstGeom prst="line">
            <a:avLst/>
          </a:prstGeom>
          <a:noFill/>
          <a:ln w="381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77" name="Ellipse 76"/>
          <p:cNvSpPr/>
          <p:nvPr/>
        </p:nvSpPr>
        <p:spPr>
          <a:xfrm>
            <a:off x="6261258" y="4037737"/>
            <a:ext cx="896731" cy="84095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568" tIns="34289" rIns="68568" bIns="34289" rtlCol="0" anchor="ctr"/>
          <a:lstStyle/>
          <a:p>
            <a:pPr algn="ctr" defTabSz="685664">
              <a:defRPr/>
            </a:pPr>
            <a:r>
              <a:rPr lang="fr-BE" sz="1100" kern="0" dirty="0" err="1">
                <a:solidFill>
                  <a:srgbClr val="9BBB59">
                    <a:lumMod val="75000"/>
                  </a:srgbClr>
                </a:solidFill>
              </a:rPr>
              <a:t>Agroforestry</a:t>
            </a:r>
            <a:endParaRPr lang="fr-BE" sz="1100" kern="0" dirty="0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78" name="Connecteur droit 77"/>
          <p:cNvCxnSpPr>
            <a:stCxn id="48" idx="4"/>
            <a:endCxn id="77" idx="0"/>
          </p:cNvCxnSpPr>
          <p:nvPr/>
        </p:nvCxnSpPr>
        <p:spPr>
          <a:xfrm>
            <a:off x="6705615" y="3338156"/>
            <a:ext cx="4009" cy="699582"/>
          </a:xfrm>
          <a:prstGeom prst="line">
            <a:avLst/>
          </a:prstGeom>
          <a:noFill/>
          <a:ln w="381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958" y="2049452"/>
            <a:ext cx="1337057" cy="1542248"/>
          </a:xfrm>
          <a:prstGeom prst="rect">
            <a:avLst/>
          </a:prstGeom>
        </p:spPr>
      </p:pic>
      <p:sp>
        <p:nvSpPr>
          <p:cNvPr id="30" name="Titre 1"/>
          <p:cNvSpPr txBox="1">
            <a:spLocks/>
          </p:cNvSpPr>
          <p:nvPr/>
        </p:nvSpPr>
        <p:spPr>
          <a:xfrm>
            <a:off x="457199" y="205987"/>
            <a:ext cx="8561295" cy="63757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200" b="1" dirty="0"/>
              <a:t>Practices at </a:t>
            </a:r>
            <a:r>
              <a:rPr lang="fr-BE" sz="2200" b="1" dirty="0" err="1"/>
              <a:t>landscape</a:t>
            </a:r>
            <a:r>
              <a:rPr lang="fr-BE" sz="2200" b="1" dirty="0"/>
              <a:t> </a:t>
            </a:r>
            <a:r>
              <a:rPr lang="fr-BE" sz="2200" b="1" dirty="0" err="1"/>
              <a:t>scale</a:t>
            </a: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7800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>
                <a:latin typeface="+mn-lt"/>
              </a:rPr>
              <a:t>From</a:t>
            </a:r>
            <a:r>
              <a:rPr lang="fr-BE" dirty="0" smtClean="0">
                <a:latin typeface="+mn-lt"/>
              </a:rPr>
              <a:t> </a:t>
            </a:r>
            <a:r>
              <a:rPr lang="fr-BE" dirty="0" err="1" smtClean="0">
                <a:latin typeface="+mn-lt"/>
              </a:rPr>
              <a:t>game</a:t>
            </a:r>
            <a:r>
              <a:rPr lang="fr-BE" dirty="0" smtClean="0">
                <a:latin typeface="+mn-lt"/>
              </a:rPr>
              <a:t> concept to </a:t>
            </a:r>
            <a:r>
              <a:rPr lang="fr-BE" dirty="0" err="1" smtClean="0">
                <a:latin typeface="+mn-lt"/>
              </a:rPr>
              <a:t>game-play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8242175" cy="1125140"/>
          </a:xfrm>
        </p:spPr>
        <p:txBody>
          <a:bodyPr>
            <a:normAutofit/>
          </a:bodyPr>
          <a:lstStyle/>
          <a:p>
            <a:r>
              <a:rPr lang="fr-BE" sz="3000" b="1" dirty="0" smtClean="0"/>
              <a:t>Agro-</a:t>
            </a:r>
            <a:r>
              <a:rPr lang="fr-BE" sz="3000" b="1" dirty="0" err="1" smtClean="0"/>
              <a:t>Ecology</a:t>
            </a:r>
            <a:r>
              <a:rPr lang="fr-BE" sz="3000" b="1" dirty="0" smtClean="0"/>
              <a:t> in </a:t>
            </a:r>
            <a:r>
              <a:rPr lang="fr-BE" sz="3000" b="1" dirty="0" smtClean="0"/>
              <a:t>action </a:t>
            </a:r>
            <a:r>
              <a:rPr lang="fr-BE" sz="3000" b="1" dirty="0" smtClean="0"/>
              <a:t>– </a:t>
            </a:r>
            <a:r>
              <a:rPr lang="fr-BE" sz="3000" b="1" dirty="0" err="1" smtClean="0"/>
              <a:t>Some</a:t>
            </a:r>
            <a:r>
              <a:rPr lang="fr-BE" sz="3000" b="1" dirty="0" smtClean="0"/>
              <a:t> </a:t>
            </a:r>
            <a:r>
              <a:rPr lang="fr-BE" sz="3000" b="1" dirty="0" err="1" smtClean="0"/>
              <a:t>specificities</a:t>
            </a:r>
            <a:endParaRPr lang="fr-BE" sz="3000" b="1" dirty="0"/>
          </a:p>
        </p:txBody>
      </p:sp>
    </p:spTree>
    <p:extLst>
      <p:ext uri="{BB962C8B-B14F-4D97-AF65-F5344CB8AC3E}">
        <p14:creationId xmlns:p14="http://schemas.microsoft.com/office/powerpoint/2010/main" val="12794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smtClean="0"/>
              <a:t>The land use in the SEGAE </a:t>
            </a:r>
            <a:r>
              <a:rPr lang="fr-BE" sz="2400" b="1" dirty="0" err="1" smtClean="0"/>
              <a:t>farm</a:t>
            </a:r>
            <a:r>
              <a:rPr lang="fr-BE" sz="2400" b="1" dirty="0" smtClean="0"/>
              <a:t>  </a:t>
            </a:r>
            <a:endParaRPr lang="fr-BE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580112" y="987574"/>
            <a:ext cx="3096344" cy="3600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6547463" y="546234"/>
            <a:ext cx="163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farm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– X ha</a:t>
            </a:r>
            <a:endParaRPr lang="fr-B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4978896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1600" dirty="0" smtClean="0"/>
              <a:t>The initial </a:t>
            </a:r>
            <a:r>
              <a:rPr lang="fr-BE" sz="1600" dirty="0" err="1" smtClean="0"/>
              <a:t>farm</a:t>
            </a:r>
            <a:r>
              <a:rPr lang="fr-BE" sz="1600" dirty="0" smtClean="0"/>
              <a:t> </a:t>
            </a:r>
            <a:r>
              <a:rPr lang="fr-BE" sz="1600" dirty="0" err="1" smtClean="0"/>
              <a:t>is</a:t>
            </a:r>
            <a:r>
              <a:rPr lang="fr-BE" sz="1600" dirty="0" smtClean="0"/>
              <a:t> X ha (country </a:t>
            </a:r>
            <a:r>
              <a:rPr lang="fr-BE" sz="1600" dirty="0" err="1" smtClean="0"/>
              <a:t>dependent</a:t>
            </a:r>
            <a:r>
              <a:rPr lang="fr-BE" sz="1600" dirty="0" smtClean="0"/>
              <a:t>)</a:t>
            </a:r>
            <a:endParaRPr lang="fr-BE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8988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The land use in the SEGAE </a:t>
            </a:r>
            <a:r>
              <a:rPr lang="fr-BE" sz="2400" b="1" dirty="0" err="1"/>
              <a:t>farm</a:t>
            </a:r>
            <a:r>
              <a:rPr lang="fr-BE" sz="2400" b="1" dirty="0"/>
              <a:t> </a:t>
            </a:r>
            <a:endParaRPr lang="fr-BE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580112" y="987574"/>
            <a:ext cx="3096344" cy="3600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652120" y="1059582"/>
            <a:ext cx="2952328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/>
              <a:t>Permanent </a:t>
            </a:r>
            <a:r>
              <a:rPr lang="fr-BE" sz="1400" b="1" dirty="0" err="1" smtClean="0"/>
              <a:t>pasture</a:t>
            </a:r>
            <a:r>
              <a:rPr lang="fr-BE" sz="1400" b="1" dirty="0" smtClean="0"/>
              <a:t> </a:t>
            </a:r>
            <a:r>
              <a:rPr lang="fr-BE" sz="1400" b="1" dirty="0" smtClean="0"/>
              <a:t>: 0 - 10 - 20 %</a:t>
            </a:r>
            <a:endParaRPr lang="fr-BE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5652120" y="1707654"/>
            <a:ext cx="1440160" cy="2808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err="1" smtClean="0"/>
              <a:t>Cropping</a:t>
            </a:r>
            <a:r>
              <a:rPr lang="fr-BE" sz="1400" b="1" dirty="0" smtClean="0"/>
              <a:t> </a:t>
            </a:r>
            <a:br>
              <a:rPr lang="fr-BE" sz="1400" b="1" dirty="0" smtClean="0"/>
            </a:br>
            <a:r>
              <a:rPr lang="fr-BE" sz="1400" b="1" dirty="0" smtClean="0"/>
              <a:t>system #1</a:t>
            </a:r>
            <a:endParaRPr lang="fr-BE" sz="1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7164289" y="1707654"/>
            <a:ext cx="1440160" cy="28083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err="1"/>
              <a:t>Cropping</a:t>
            </a:r>
            <a:r>
              <a:rPr lang="fr-BE" sz="1400" b="1" dirty="0"/>
              <a:t> </a:t>
            </a:r>
            <a:br>
              <a:rPr lang="fr-BE" sz="1400" b="1" dirty="0"/>
            </a:br>
            <a:r>
              <a:rPr lang="fr-BE" sz="1400" b="1" dirty="0"/>
              <a:t>system #</a:t>
            </a:r>
            <a:r>
              <a:rPr lang="fr-BE" sz="1400" b="1" dirty="0" smtClean="0"/>
              <a:t>2</a:t>
            </a:r>
            <a:endParaRPr lang="fr-BE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6547463" y="546234"/>
            <a:ext cx="163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farm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– X ha</a:t>
            </a:r>
            <a:endParaRPr lang="fr-B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4978896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1600" dirty="0" smtClean="0"/>
              <a:t>The initial </a:t>
            </a:r>
            <a:r>
              <a:rPr lang="fr-BE" sz="1600" dirty="0" err="1" smtClean="0"/>
              <a:t>farm</a:t>
            </a:r>
            <a:r>
              <a:rPr lang="fr-BE" sz="1600" dirty="0" smtClean="0"/>
              <a:t> </a:t>
            </a:r>
            <a:r>
              <a:rPr lang="fr-BE" sz="1600" dirty="0" err="1" smtClean="0"/>
              <a:t>is</a:t>
            </a:r>
            <a:r>
              <a:rPr lang="fr-BE" sz="1600" dirty="0" smtClean="0"/>
              <a:t> X ha (country </a:t>
            </a:r>
            <a:r>
              <a:rPr lang="fr-BE" sz="1600" dirty="0" err="1" smtClean="0"/>
              <a:t>dependent</a:t>
            </a:r>
            <a:r>
              <a:rPr lang="fr-BE" sz="1600" dirty="0" smtClean="0"/>
              <a:t>)</a:t>
            </a:r>
            <a:endParaRPr lang="fr-BE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 smtClean="0"/>
              <a:t>Permanent </a:t>
            </a:r>
            <a:r>
              <a:rPr lang="fr-BE" sz="1600" dirty="0" err="1" smtClean="0"/>
              <a:t>pasture</a:t>
            </a:r>
            <a:r>
              <a:rPr lang="fr-BE" sz="1600" dirty="0" smtClean="0"/>
              <a:t> </a:t>
            </a:r>
            <a:r>
              <a:rPr lang="fr-BE" sz="1600" dirty="0" err="1" smtClean="0"/>
              <a:t>accounts</a:t>
            </a:r>
            <a:r>
              <a:rPr lang="fr-BE" sz="1600" dirty="0" smtClean="0"/>
              <a:t> for 0, 10 or 20% </a:t>
            </a: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 err="1" smtClean="0"/>
              <a:t>Two</a:t>
            </a:r>
            <a:r>
              <a:rPr lang="fr-BE" sz="1600" dirty="0" smtClean="0"/>
              <a:t> </a:t>
            </a:r>
            <a:r>
              <a:rPr lang="fr-BE" sz="1600" dirty="0" err="1" smtClean="0"/>
              <a:t>cropping</a:t>
            </a:r>
            <a:r>
              <a:rPr lang="fr-BE" sz="1600" dirty="0" smtClean="0"/>
              <a:t> </a:t>
            </a:r>
            <a:r>
              <a:rPr lang="fr-BE" sz="1600" dirty="0" err="1" smtClean="0"/>
              <a:t>systems</a:t>
            </a:r>
            <a:r>
              <a:rPr lang="fr-BE" sz="1600" dirty="0" smtClean="0"/>
              <a:t> </a:t>
            </a:r>
            <a:r>
              <a:rPr lang="fr-BE" sz="1600" dirty="0" err="1" smtClean="0"/>
              <a:t>occupy</a:t>
            </a:r>
            <a:r>
              <a:rPr lang="fr-BE" sz="1600" dirty="0" smtClean="0"/>
              <a:t> the </a:t>
            </a:r>
            <a:r>
              <a:rPr lang="fr-BE" sz="1600" dirty="0" err="1" smtClean="0"/>
              <a:t>cultivated</a:t>
            </a:r>
            <a:r>
              <a:rPr lang="fr-BE" sz="1600" dirty="0" smtClean="0"/>
              <a:t> land -</a:t>
            </a:r>
            <a:r>
              <a:rPr lang="fr-BE" sz="1600" dirty="0" err="1" smtClean="0"/>
              <a:t>each</a:t>
            </a:r>
            <a:r>
              <a:rPr lang="fr-BE" sz="1600" dirty="0" smtClean="0"/>
              <a:t> system </a:t>
            </a:r>
            <a:r>
              <a:rPr lang="fr-BE" sz="1600" dirty="0" err="1" smtClean="0"/>
              <a:t>occupied</a:t>
            </a:r>
            <a:r>
              <a:rPr lang="fr-BE" sz="1600" dirty="0" smtClean="0"/>
              <a:t> 50</a:t>
            </a:r>
            <a:r>
              <a:rPr lang="fr-BE" sz="1600" dirty="0" smtClean="0"/>
              <a:t>% </a:t>
            </a:r>
            <a:r>
              <a:rPr lang="fr-BE" sz="1600" dirty="0" smtClean="0"/>
              <a:t>of the </a:t>
            </a:r>
            <a:r>
              <a:rPr lang="fr-BE" sz="1600" dirty="0" err="1" smtClean="0"/>
              <a:t>remaining</a:t>
            </a:r>
            <a:r>
              <a:rPr lang="fr-BE" sz="1600" dirty="0" smtClean="0"/>
              <a:t> surface</a:t>
            </a:r>
            <a:endParaRPr lang="fr-BE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6224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The land use in the SEGAE </a:t>
            </a:r>
            <a:r>
              <a:rPr lang="fr-BE" sz="2400" b="1" dirty="0" err="1"/>
              <a:t>farm</a:t>
            </a:r>
            <a:r>
              <a:rPr lang="fr-BE" sz="2400" b="1" dirty="0"/>
              <a:t> 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4978896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1600" dirty="0" smtClean="0"/>
              <a:t>The initial </a:t>
            </a:r>
            <a:r>
              <a:rPr lang="fr-BE" sz="1600" dirty="0" err="1" smtClean="0"/>
              <a:t>farm</a:t>
            </a:r>
            <a:r>
              <a:rPr lang="fr-BE" sz="1600" dirty="0" smtClean="0"/>
              <a:t> </a:t>
            </a:r>
            <a:r>
              <a:rPr lang="fr-BE" sz="1600" dirty="0" err="1" smtClean="0"/>
              <a:t>is</a:t>
            </a:r>
            <a:r>
              <a:rPr lang="fr-BE" sz="1600" dirty="0" smtClean="0"/>
              <a:t> X ha (country </a:t>
            </a:r>
            <a:r>
              <a:rPr lang="fr-BE" sz="1600" dirty="0" err="1" smtClean="0"/>
              <a:t>dependent</a:t>
            </a:r>
            <a:r>
              <a:rPr lang="fr-BE" sz="1600" dirty="0" smtClean="0"/>
              <a:t>)</a:t>
            </a:r>
            <a:endParaRPr lang="fr-BE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 smtClean="0"/>
              <a:t>Permanent </a:t>
            </a:r>
            <a:r>
              <a:rPr lang="fr-BE" sz="1600" dirty="0" err="1" smtClean="0"/>
              <a:t>pasture</a:t>
            </a:r>
            <a:r>
              <a:rPr lang="fr-BE" sz="1600" dirty="0" smtClean="0"/>
              <a:t> </a:t>
            </a:r>
            <a:r>
              <a:rPr lang="fr-BE" sz="1600" dirty="0" err="1" smtClean="0"/>
              <a:t>accounts</a:t>
            </a:r>
            <a:r>
              <a:rPr lang="fr-BE" sz="1600" dirty="0" smtClean="0"/>
              <a:t> for 0, 10 or 20% </a:t>
            </a: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 err="1" smtClean="0"/>
              <a:t>Two</a:t>
            </a:r>
            <a:r>
              <a:rPr lang="fr-BE" sz="1600" dirty="0" smtClean="0"/>
              <a:t> </a:t>
            </a:r>
            <a:r>
              <a:rPr lang="fr-BE" sz="1600" dirty="0" err="1" smtClean="0"/>
              <a:t>cropping</a:t>
            </a:r>
            <a:r>
              <a:rPr lang="fr-BE" sz="1600" dirty="0" smtClean="0"/>
              <a:t> </a:t>
            </a:r>
            <a:r>
              <a:rPr lang="fr-BE" sz="1600" dirty="0" err="1" smtClean="0"/>
              <a:t>systems</a:t>
            </a:r>
            <a:r>
              <a:rPr lang="fr-BE" sz="1600" dirty="0" smtClean="0"/>
              <a:t> </a:t>
            </a:r>
            <a:r>
              <a:rPr lang="fr-BE" sz="1600" dirty="0" err="1" smtClean="0"/>
              <a:t>occupy</a:t>
            </a:r>
            <a:r>
              <a:rPr lang="fr-BE" sz="1600" dirty="0" smtClean="0"/>
              <a:t> the </a:t>
            </a:r>
            <a:r>
              <a:rPr lang="fr-BE" sz="1600" dirty="0" err="1" smtClean="0"/>
              <a:t>cultivated</a:t>
            </a:r>
            <a:r>
              <a:rPr lang="fr-BE" sz="1600" dirty="0" smtClean="0"/>
              <a:t> land -</a:t>
            </a:r>
            <a:r>
              <a:rPr lang="fr-BE" sz="1600" dirty="0" err="1" smtClean="0"/>
              <a:t>each</a:t>
            </a:r>
            <a:r>
              <a:rPr lang="fr-BE" sz="1600" dirty="0" smtClean="0"/>
              <a:t> system </a:t>
            </a:r>
            <a:r>
              <a:rPr lang="fr-BE" sz="1600" dirty="0" err="1" smtClean="0"/>
              <a:t>occupied</a:t>
            </a:r>
            <a:r>
              <a:rPr lang="fr-BE" sz="1600" dirty="0" smtClean="0"/>
              <a:t> 50</a:t>
            </a:r>
            <a:r>
              <a:rPr lang="fr-BE" sz="1600" dirty="0" smtClean="0"/>
              <a:t>% </a:t>
            </a:r>
            <a:r>
              <a:rPr lang="fr-BE" sz="1600" dirty="0" smtClean="0"/>
              <a:t>of the </a:t>
            </a:r>
            <a:r>
              <a:rPr lang="fr-BE" sz="1600" dirty="0" err="1" smtClean="0"/>
              <a:t>remaining</a:t>
            </a:r>
            <a:r>
              <a:rPr lang="fr-BE" sz="1600" dirty="0" smtClean="0"/>
              <a:t> surface</a:t>
            </a:r>
            <a:endParaRPr lang="fr-BE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1600" dirty="0" smtClean="0"/>
              <a:t>The area </a:t>
            </a:r>
            <a:r>
              <a:rPr lang="fr-BE" sz="1600" dirty="0" err="1" smtClean="0"/>
              <a:t>occupied</a:t>
            </a:r>
            <a:r>
              <a:rPr lang="fr-BE" sz="1600" dirty="0" smtClean="0"/>
              <a:t> by </a:t>
            </a:r>
            <a:r>
              <a:rPr lang="fr-BE" sz="1600" dirty="0" err="1" smtClean="0"/>
              <a:t>each</a:t>
            </a:r>
            <a:r>
              <a:rPr lang="fr-BE" sz="1600" dirty="0" smtClean="0"/>
              <a:t> </a:t>
            </a:r>
            <a:r>
              <a:rPr lang="fr-BE" sz="1600" dirty="0" err="1" smtClean="0"/>
              <a:t>crop</a:t>
            </a:r>
            <a:r>
              <a:rPr lang="fr-BE" sz="1600" dirty="0" smtClean="0"/>
              <a:t> </a:t>
            </a:r>
            <a:r>
              <a:rPr lang="fr-BE" sz="1600" dirty="0" err="1" smtClean="0"/>
              <a:t>is</a:t>
            </a:r>
            <a:r>
              <a:rPr lang="fr-BE" sz="1600" dirty="0" smtClean="0"/>
              <a:t> </a:t>
            </a:r>
            <a:r>
              <a:rPr lang="fr-BE" sz="1600" dirty="0" err="1" smtClean="0"/>
              <a:t>automatically</a:t>
            </a:r>
            <a:r>
              <a:rPr lang="fr-BE" sz="1600" dirty="0" smtClean="0"/>
              <a:t> </a:t>
            </a:r>
            <a:r>
              <a:rPr lang="fr-BE" sz="1600" dirty="0" err="1" smtClean="0"/>
              <a:t>computed</a:t>
            </a:r>
            <a:r>
              <a:rPr lang="fr-BE" sz="1600" dirty="0" smtClean="0"/>
              <a:t> </a:t>
            </a:r>
            <a:r>
              <a:rPr lang="fr-BE" sz="1600" dirty="0" err="1" smtClean="0"/>
              <a:t>depending</a:t>
            </a:r>
            <a:r>
              <a:rPr lang="fr-BE" sz="1600" dirty="0" smtClean="0"/>
              <a:t> </a:t>
            </a:r>
            <a:r>
              <a:rPr lang="fr-BE" sz="1600" dirty="0" err="1" smtClean="0"/>
              <a:t>upon</a:t>
            </a:r>
            <a:r>
              <a:rPr lang="fr-BE" sz="1600" dirty="0" smtClean="0"/>
              <a:t> the rotation </a:t>
            </a:r>
            <a:r>
              <a:rPr lang="fr-BE" sz="1600" dirty="0" err="1" smtClean="0"/>
              <a:t>that</a:t>
            </a:r>
            <a:r>
              <a:rPr lang="fr-BE" sz="1600" dirty="0" smtClean="0"/>
              <a:t> are </a:t>
            </a:r>
            <a:r>
              <a:rPr lang="fr-BE" sz="1600" dirty="0" err="1" smtClean="0"/>
              <a:t>implemented</a:t>
            </a:r>
            <a:r>
              <a:rPr lang="fr-BE" sz="1600" dirty="0" smtClean="0"/>
              <a:t> in </a:t>
            </a:r>
            <a:r>
              <a:rPr lang="fr-BE" sz="1600" dirty="0" err="1" smtClean="0"/>
              <a:t>each</a:t>
            </a:r>
            <a:r>
              <a:rPr lang="fr-BE" sz="1600" dirty="0" smtClean="0"/>
              <a:t> </a:t>
            </a:r>
            <a:r>
              <a:rPr lang="fr-BE" sz="1600" dirty="0" err="1" smtClean="0"/>
              <a:t>systems</a:t>
            </a:r>
            <a:endParaRPr lang="fr-BE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  <p:sp>
        <p:nvSpPr>
          <p:cNvPr id="2" name="Rectangle 1"/>
          <p:cNvSpPr/>
          <p:nvPr/>
        </p:nvSpPr>
        <p:spPr>
          <a:xfrm>
            <a:off x="5580112" y="987574"/>
            <a:ext cx="3096344" cy="3600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652120" y="1059582"/>
            <a:ext cx="2952328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/>
              <a:t>Permanent </a:t>
            </a:r>
            <a:r>
              <a:rPr lang="fr-BE" sz="1400" b="1" dirty="0" err="1"/>
              <a:t>pasture</a:t>
            </a:r>
            <a:r>
              <a:rPr lang="fr-BE" sz="1400" b="1" dirty="0"/>
              <a:t> : 0 - 10 - 20 %</a:t>
            </a:r>
            <a:endParaRPr lang="fr-BE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5652120" y="1707654"/>
            <a:ext cx="1440160" cy="280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7164289" y="1707654"/>
            <a:ext cx="1440160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5791281" y="4568810"/>
            <a:ext cx="116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b="1" dirty="0" err="1" smtClean="0">
                <a:solidFill>
                  <a:schemeClr val="accent6">
                    <a:lumMod val="75000"/>
                  </a:schemeClr>
                </a:solidFill>
              </a:rPr>
              <a:t>Cropping</a:t>
            </a:r>
            <a:r>
              <a:rPr lang="fr-BE" sz="1400" b="1" dirty="0" smtClean="0">
                <a:solidFill>
                  <a:schemeClr val="accent6">
                    <a:lumMod val="75000"/>
                  </a:schemeClr>
                </a:solidFill>
              </a:rPr>
              <a:t> system #1</a:t>
            </a:r>
            <a:endParaRPr lang="fr-B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1777298"/>
            <a:ext cx="129614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Maize</a:t>
            </a:r>
            <a:endParaRPr lang="fr-B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7" y="2677378"/>
            <a:ext cx="129614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Winter </a:t>
            </a:r>
            <a:b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Wheat</a:t>
            </a:r>
            <a:endParaRPr lang="fr-BE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5724128" y="3579862"/>
            <a:ext cx="129614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Winter </a:t>
            </a:r>
            <a:b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Barley</a:t>
            </a:r>
            <a:endParaRPr lang="fr-B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3450" y="4568810"/>
            <a:ext cx="116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b="1" dirty="0" err="1" smtClean="0">
                <a:solidFill>
                  <a:schemeClr val="accent2">
                    <a:lumMod val="75000"/>
                  </a:schemeClr>
                </a:solidFill>
              </a:rPr>
              <a:t>Cropping</a:t>
            </a:r>
            <a:r>
              <a:rPr lang="fr-BE" sz="1400" b="1" dirty="0" smtClean="0">
                <a:solidFill>
                  <a:schemeClr val="accent2">
                    <a:lumMod val="75000"/>
                  </a:schemeClr>
                </a:solidFill>
              </a:rPr>
              <a:t> system #2</a:t>
            </a:r>
            <a:endParaRPr lang="fr-B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6296" y="1779662"/>
            <a:ext cx="1296000" cy="61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bg1"/>
                </a:solidFill>
              </a:rPr>
              <a:t>Potato</a:t>
            </a:r>
            <a:endParaRPr lang="fr-BE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6296" y="2463806"/>
            <a:ext cx="1296000" cy="61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bg1"/>
                </a:solidFill>
              </a:rPr>
              <a:t>Winter</a:t>
            </a:r>
            <a:br>
              <a:rPr lang="fr-BE" sz="1400" b="1" dirty="0" smtClean="0">
                <a:solidFill>
                  <a:schemeClr val="bg1"/>
                </a:solidFill>
              </a:rPr>
            </a:br>
            <a:r>
              <a:rPr lang="fr-BE" sz="1400" b="1" dirty="0" err="1" smtClean="0">
                <a:solidFill>
                  <a:schemeClr val="bg1"/>
                </a:solidFill>
              </a:rPr>
              <a:t>Wheat</a:t>
            </a:r>
            <a:endParaRPr lang="fr-BE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5915" y="3147814"/>
            <a:ext cx="1296000" cy="61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err="1" smtClean="0">
                <a:solidFill>
                  <a:schemeClr val="bg1"/>
                </a:solidFill>
              </a:rPr>
              <a:t>Rapeseed</a:t>
            </a:r>
            <a:endParaRPr lang="fr-BE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5915" y="3831958"/>
            <a:ext cx="1296000" cy="61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bg1"/>
                </a:solidFill>
              </a:rPr>
              <a:t>Winter</a:t>
            </a:r>
            <a:br>
              <a:rPr lang="fr-BE" sz="1400" b="1" dirty="0" smtClean="0">
                <a:solidFill>
                  <a:schemeClr val="bg1"/>
                </a:solidFill>
              </a:rPr>
            </a:br>
            <a:r>
              <a:rPr lang="fr-BE" sz="1400" b="1" dirty="0" err="1" smtClean="0">
                <a:solidFill>
                  <a:schemeClr val="bg1"/>
                </a:solidFill>
              </a:rPr>
              <a:t>Wheat</a:t>
            </a:r>
            <a:endParaRPr lang="fr-BE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7463" y="546234"/>
            <a:ext cx="163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farm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– X ha</a:t>
            </a:r>
            <a:endParaRPr lang="fr-B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 smtClean="0"/>
              <a:t>Pre-defined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cropping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systems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363272" cy="36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 err="1" smtClean="0"/>
              <a:t>Predefined</a:t>
            </a:r>
            <a:r>
              <a:rPr lang="fr-BE" sz="1600" dirty="0" smtClean="0"/>
              <a:t> </a:t>
            </a:r>
            <a:r>
              <a:rPr lang="fr-BE" sz="1600" dirty="0" err="1" smtClean="0"/>
              <a:t>cropping</a:t>
            </a:r>
            <a:r>
              <a:rPr lang="fr-BE" sz="1600" dirty="0" smtClean="0"/>
              <a:t> </a:t>
            </a:r>
            <a:r>
              <a:rPr lang="fr-BE" sz="1600" dirty="0" err="1" smtClean="0"/>
              <a:t>systems</a:t>
            </a:r>
            <a:r>
              <a:rPr lang="fr-BE" sz="1600" dirty="0" smtClean="0"/>
              <a:t> are </a:t>
            </a:r>
            <a:r>
              <a:rPr lang="fr-BE" sz="1600" dirty="0" err="1" smtClean="0"/>
              <a:t>proposed</a:t>
            </a:r>
            <a:r>
              <a:rPr lang="fr-BE" sz="1600" dirty="0" smtClean="0"/>
              <a:t> to the </a:t>
            </a:r>
            <a:r>
              <a:rPr lang="fr-BE" sz="1600" dirty="0" err="1" smtClean="0"/>
              <a:t>player</a:t>
            </a:r>
            <a:r>
              <a:rPr lang="fr-BE" sz="1600" dirty="0" smtClean="0"/>
              <a:t>, </a:t>
            </a:r>
            <a:r>
              <a:rPr lang="fr-BE" sz="1600" dirty="0" err="1" smtClean="0"/>
              <a:t>based</a:t>
            </a:r>
            <a:r>
              <a:rPr lang="fr-BE" sz="1600" dirty="0" smtClean="0"/>
              <a:t> on the cultural </a:t>
            </a:r>
            <a:r>
              <a:rPr lang="fr-BE" sz="1600" dirty="0" err="1" smtClean="0"/>
              <a:t>diversity</a:t>
            </a:r>
            <a:r>
              <a:rPr lang="fr-BE" sz="1600" dirty="0" smtClean="0"/>
              <a:t> of </a:t>
            </a:r>
            <a:r>
              <a:rPr lang="fr-BE" sz="1600" dirty="0" err="1" smtClean="0"/>
              <a:t>crops</a:t>
            </a:r>
            <a:r>
              <a:rPr lang="fr-BE" sz="1600" dirty="0" smtClean="0"/>
              <a:t> :</a:t>
            </a:r>
            <a:endParaRPr lang="fr-BE" sz="1600" dirty="0" smtClean="0"/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 err="1" smtClean="0"/>
              <a:t>Low</a:t>
            </a:r>
            <a:r>
              <a:rPr lang="fr-BE" sz="1200" dirty="0" smtClean="0"/>
              <a:t> </a:t>
            </a:r>
            <a:r>
              <a:rPr lang="fr-BE" sz="1200" dirty="0" err="1" smtClean="0"/>
              <a:t>di</a:t>
            </a:r>
            <a:r>
              <a:rPr lang="fr-BE" sz="1200" dirty="0" err="1" smtClean="0"/>
              <a:t>versity</a:t>
            </a:r>
            <a:endParaRPr lang="fr-BE" sz="1200" dirty="0" smtClean="0"/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 smtClean="0"/>
              <a:t>Medium </a:t>
            </a:r>
            <a:r>
              <a:rPr lang="fr-BE" sz="1200" dirty="0" err="1" smtClean="0"/>
              <a:t>d</a:t>
            </a:r>
            <a:r>
              <a:rPr lang="fr-BE" sz="1200" dirty="0" err="1" smtClean="0"/>
              <a:t>iversity</a:t>
            </a:r>
            <a:r>
              <a:rPr lang="fr-BE" sz="1200" dirty="0" smtClean="0"/>
              <a:t> </a:t>
            </a:r>
            <a:r>
              <a:rPr lang="fr-BE" sz="1200" dirty="0" smtClean="0"/>
              <a:t>	</a:t>
            </a:r>
            <a:r>
              <a:rPr lang="fr-BE" sz="1200" dirty="0" smtClean="0">
                <a:sym typeface="Wingdings" panose="05000000000000000000" pitchFamily="2" charset="2"/>
              </a:rPr>
              <a:t> </a:t>
            </a:r>
            <a:r>
              <a:rPr lang="fr-BE" sz="1200" dirty="0" err="1" smtClean="0"/>
              <a:t>Without</a:t>
            </a:r>
            <a:r>
              <a:rPr lang="fr-BE" sz="1200" dirty="0" smtClean="0"/>
              <a:t> </a:t>
            </a:r>
            <a:r>
              <a:rPr lang="fr-BE" sz="1200" dirty="0" err="1" smtClean="0"/>
              <a:t>legume</a:t>
            </a:r>
            <a:r>
              <a:rPr lang="fr-BE" sz="1200" dirty="0" smtClean="0"/>
              <a:t> and </a:t>
            </a:r>
            <a:r>
              <a:rPr lang="fr-BE" sz="1200" dirty="0" err="1" smtClean="0"/>
              <a:t>without</a:t>
            </a:r>
            <a:r>
              <a:rPr lang="fr-BE" sz="1200" dirty="0" smtClean="0"/>
              <a:t> </a:t>
            </a:r>
            <a:r>
              <a:rPr lang="fr-BE" sz="1200" dirty="0" err="1" smtClean="0"/>
              <a:t>temporary</a:t>
            </a:r>
            <a:r>
              <a:rPr lang="fr-BE" sz="1200" dirty="0" smtClean="0"/>
              <a:t> </a:t>
            </a:r>
            <a:r>
              <a:rPr lang="fr-BE" sz="1200" dirty="0" err="1" smtClean="0"/>
              <a:t>pasture</a:t>
            </a:r>
            <a:endParaRPr lang="fr-BE" sz="1200" dirty="0" smtClean="0"/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/>
              <a:t>Medium </a:t>
            </a:r>
            <a:r>
              <a:rPr lang="fr-BE" sz="1200" dirty="0" err="1"/>
              <a:t>diversity</a:t>
            </a:r>
            <a:r>
              <a:rPr lang="fr-BE" sz="1200" dirty="0"/>
              <a:t> </a:t>
            </a:r>
            <a:r>
              <a:rPr lang="fr-BE" sz="1200" dirty="0"/>
              <a:t>	</a:t>
            </a:r>
            <a:r>
              <a:rPr lang="fr-BE" sz="1200" dirty="0" smtClean="0">
                <a:sym typeface="Wingdings" panose="05000000000000000000" pitchFamily="2" charset="2"/>
              </a:rPr>
              <a:t> </a:t>
            </a:r>
            <a:r>
              <a:rPr lang="fr-BE" sz="1200" b="1" dirty="0" err="1" smtClean="0"/>
              <a:t>With</a:t>
            </a:r>
            <a:r>
              <a:rPr lang="fr-BE" sz="1200" b="1" dirty="0" smtClean="0"/>
              <a:t> </a:t>
            </a:r>
            <a:r>
              <a:rPr lang="fr-BE" sz="1200" b="1" dirty="0" err="1"/>
              <a:t>legume</a:t>
            </a:r>
            <a:r>
              <a:rPr lang="fr-BE" sz="1200" b="1" dirty="0"/>
              <a:t> </a:t>
            </a:r>
            <a:r>
              <a:rPr lang="fr-BE" sz="1200" dirty="0"/>
              <a:t>and </a:t>
            </a:r>
            <a:r>
              <a:rPr lang="fr-BE" sz="1200" dirty="0" err="1"/>
              <a:t>without</a:t>
            </a:r>
            <a:r>
              <a:rPr lang="fr-BE" sz="1200" dirty="0"/>
              <a:t> </a:t>
            </a:r>
            <a:r>
              <a:rPr lang="fr-BE" sz="1200" dirty="0" err="1"/>
              <a:t>temporary</a:t>
            </a:r>
            <a:r>
              <a:rPr lang="fr-BE" sz="1200" dirty="0"/>
              <a:t> </a:t>
            </a:r>
            <a:r>
              <a:rPr lang="fr-BE" sz="1200" dirty="0" err="1"/>
              <a:t>pasture</a:t>
            </a:r>
            <a:endParaRPr lang="fr-BE" sz="1200" dirty="0"/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/>
              <a:t>Medium </a:t>
            </a:r>
            <a:r>
              <a:rPr lang="fr-BE" sz="1200" dirty="0" err="1"/>
              <a:t>diversity</a:t>
            </a:r>
            <a:r>
              <a:rPr lang="fr-BE" sz="1200" dirty="0"/>
              <a:t> </a:t>
            </a:r>
            <a:r>
              <a:rPr lang="fr-BE" sz="1200" dirty="0"/>
              <a:t>	</a:t>
            </a:r>
            <a:r>
              <a:rPr lang="fr-BE" sz="1200" dirty="0" smtClean="0">
                <a:sym typeface="Wingdings" panose="05000000000000000000" pitchFamily="2" charset="2"/>
              </a:rPr>
              <a:t> </a:t>
            </a:r>
            <a:r>
              <a:rPr lang="fr-BE" sz="1200" dirty="0" err="1"/>
              <a:t>Without</a:t>
            </a:r>
            <a:r>
              <a:rPr lang="fr-BE" sz="1200" dirty="0"/>
              <a:t> </a:t>
            </a:r>
            <a:r>
              <a:rPr lang="fr-BE" sz="1200" dirty="0" err="1"/>
              <a:t>legume</a:t>
            </a:r>
            <a:r>
              <a:rPr lang="fr-BE" sz="1200" dirty="0"/>
              <a:t> and </a:t>
            </a:r>
            <a:r>
              <a:rPr lang="fr-BE" sz="1200" b="1" dirty="0" err="1" smtClean="0"/>
              <a:t>with</a:t>
            </a:r>
            <a:r>
              <a:rPr lang="fr-BE" sz="1200" b="1" dirty="0" smtClean="0"/>
              <a:t> </a:t>
            </a:r>
            <a:r>
              <a:rPr lang="fr-BE" sz="1200" b="1" dirty="0" err="1"/>
              <a:t>temporary</a:t>
            </a:r>
            <a:r>
              <a:rPr lang="fr-BE" sz="1200" b="1" dirty="0"/>
              <a:t> </a:t>
            </a:r>
            <a:r>
              <a:rPr lang="fr-BE" sz="1200" b="1" dirty="0" err="1"/>
              <a:t>pasture</a:t>
            </a:r>
            <a:endParaRPr lang="fr-BE" sz="1200" b="1" dirty="0" smtClean="0"/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 smtClean="0"/>
              <a:t>High </a:t>
            </a:r>
            <a:r>
              <a:rPr lang="fr-BE" sz="1200" dirty="0" err="1" smtClean="0"/>
              <a:t>diversity</a:t>
            </a:r>
            <a:r>
              <a:rPr lang="fr-BE" sz="1200" dirty="0" smtClean="0"/>
              <a:t> </a:t>
            </a:r>
            <a:r>
              <a:rPr lang="fr-BE" sz="1200" dirty="0" smtClean="0"/>
              <a:t>	</a:t>
            </a:r>
            <a:r>
              <a:rPr lang="fr-BE" sz="1200" dirty="0" smtClean="0">
                <a:sym typeface="Wingdings" panose="05000000000000000000" pitchFamily="2" charset="2"/>
              </a:rPr>
              <a:t> </a:t>
            </a:r>
            <a:r>
              <a:rPr lang="fr-BE" sz="1200" b="1" dirty="0" err="1" smtClean="0"/>
              <a:t>With</a:t>
            </a:r>
            <a:r>
              <a:rPr lang="fr-BE" sz="1200" b="1" dirty="0" smtClean="0"/>
              <a:t> </a:t>
            </a:r>
            <a:r>
              <a:rPr lang="fr-BE" sz="1200" b="1" dirty="0" err="1"/>
              <a:t>legume</a:t>
            </a:r>
            <a:r>
              <a:rPr lang="fr-BE" sz="1200" b="1" dirty="0"/>
              <a:t> and </a:t>
            </a:r>
            <a:r>
              <a:rPr lang="fr-BE" sz="1200" b="1" dirty="0" err="1" smtClean="0"/>
              <a:t>with</a:t>
            </a:r>
            <a:r>
              <a:rPr lang="fr-BE" sz="1200" b="1" dirty="0" smtClean="0"/>
              <a:t> </a:t>
            </a:r>
            <a:r>
              <a:rPr lang="fr-BE" sz="1200" b="1" dirty="0" err="1"/>
              <a:t>temporary</a:t>
            </a:r>
            <a:r>
              <a:rPr lang="fr-BE" sz="1200" b="1" dirty="0"/>
              <a:t> </a:t>
            </a:r>
            <a:r>
              <a:rPr lang="fr-BE" sz="1200" b="1" dirty="0" err="1"/>
              <a:t>pasture</a:t>
            </a:r>
            <a:endParaRPr lang="fr-BE" sz="1200" b="1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 smtClean="0"/>
          </a:p>
        </p:txBody>
      </p:sp>
    </p:spTree>
    <p:extLst>
      <p:ext uri="{BB962C8B-B14F-4D97-AF65-F5344CB8AC3E}">
        <p14:creationId xmlns:p14="http://schemas.microsoft.com/office/powerpoint/2010/main" val="32259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Pre-defined</a:t>
            </a:r>
            <a:r>
              <a:rPr lang="fr-BE" sz="2400" b="1" dirty="0"/>
              <a:t> </a:t>
            </a:r>
            <a:r>
              <a:rPr lang="fr-BE" sz="2400" b="1" dirty="0" err="1"/>
              <a:t>cropping</a:t>
            </a:r>
            <a:r>
              <a:rPr lang="fr-BE" sz="2400" b="1" dirty="0"/>
              <a:t> </a:t>
            </a:r>
            <a:r>
              <a:rPr lang="fr-BE" sz="2400" b="1" dirty="0" err="1"/>
              <a:t>systems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363272" cy="36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 err="1"/>
              <a:t>Predefined</a:t>
            </a:r>
            <a:r>
              <a:rPr lang="fr-BE" sz="1600" dirty="0"/>
              <a:t> </a:t>
            </a:r>
            <a:r>
              <a:rPr lang="fr-BE" sz="1600" dirty="0" err="1"/>
              <a:t>cropping</a:t>
            </a:r>
            <a:r>
              <a:rPr lang="fr-BE" sz="1600" dirty="0"/>
              <a:t> </a:t>
            </a:r>
            <a:r>
              <a:rPr lang="fr-BE" sz="1600" dirty="0" err="1"/>
              <a:t>systems</a:t>
            </a:r>
            <a:r>
              <a:rPr lang="fr-BE" sz="1600" dirty="0"/>
              <a:t> are </a:t>
            </a:r>
            <a:r>
              <a:rPr lang="fr-BE" sz="1600" dirty="0" err="1"/>
              <a:t>proposed</a:t>
            </a:r>
            <a:r>
              <a:rPr lang="fr-BE" sz="1600" dirty="0"/>
              <a:t> to the </a:t>
            </a:r>
            <a:r>
              <a:rPr lang="fr-BE" sz="1600" dirty="0" err="1"/>
              <a:t>player</a:t>
            </a:r>
            <a:r>
              <a:rPr lang="fr-BE" sz="1600" dirty="0"/>
              <a:t>, </a:t>
            </a:r>
            <a:r>
              <a:rPr lang="fr-BE" sz="1600" dirty="0" err="1"/>
              <a:t>based</a:t>
            </a:r>
            <a:r>
              <a:rPr lang="fr-BE" sz="1600" dirty="0"/>
              <a:t> on the cultural </a:t>
            </a:r>
            <a:r>
              <a:rPr lang="fr-BE" sz="1600" dirty="0" err="1"/>
              <a:t>diversity</a:t>
            </a:r>
            <a:r>
              <a:rPr lang="fr-BE" sz="1600" dirty="0"/>
              <a:t> of </a:t>
            </a:r>
            <a:r>
              <a:rPr lang="fr-BE" sz="1600" dirty="0" err="1"/>
              <a:t>crops</a:t>
            </a:r>
            <a:r>
              <a:rPr lang="fr-BE" sz="1600" dirty="0"/>
              <a:t> :</a:t>
            </a:r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 err="1"/>
              <a:t>Low</a:t>
            </a:r>
            <a:r>
              <a:rPr lang="fr-BE" sz="1200" dirty="0"/>
              <a:t> </a:t>
            </a:r>
            <a:r>
              <a:rPr lang="fr-BE" sz="1200" dirty="0" err="1"/>
              <a:t>diversity</a:t>
            </a:r>
            <a:endParaRPr lang="fr-BE" sz="1200" dirty="0"/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/>
              <a:t>Medium </a:t>
            </a:r>
            <a:r>
              <a:rPr lang="fr-BE" sz="1200" dirty="0" err="1"/>
              <a:t>diversity</a:t>
            </a:r>
            <a:r>
              <a:rPr lang="fr-BE" sz="1200" dirty="0"/>
              <a:t> 	</a:t>
            </a:r>
            <a:r>
              <a:rPr lang="fr-BE" sz="1200" dirty="0">
                <a:sym typeface="Wingdings" panose="05000000000000000000" pitchFamily="2" charset="2"/>
              </a:rPr>
              <a:t> </a:t>
            </a:r>
            <a:r>
              <a:rPr lang="fr-BE" sz="1200" dirty="0" err="1"/>
              <a:t>Without</a:t>
            </a:r>
            <a:r>
              <a:rPr lang="fr-BE" sz="1200" dirty="0"/>
              <a:t> </a:t>
            </a:r>
            <a:r>
              <a:rPr lang="fr-BE" sz="1200" dirty="0" err="1"/>
              <a:t>legume</a:t>
            </a:r>
            <a:r>
              <a:rPr lang="fr-BE" sz="1200" dirty="0"/>
              <a:t> and </a:t>
            </a:r>
            <a:r>
              <a:rPr lang="fr-BE" sz="1200" dirty="0" err="1"/>
              <a:t>without</a:t>
            </a:r>
            <a:r>
              <a:rPr lang="fr-BE" sz="1200" dirty="0"/>
              <a:t> </a:t>
            </a:r>
            <a:r>
              <a:rPr lang="fr-BE" sz="1200" dirty="0" err="1"/>
              <a:t>temporary</a:t>
            </a:r>
            <a:r>
              <a:rPr lang="fr-BE" sz="1200" dirty="0"/>
              <a:t> </a:t>
            </a:r>
            <a:r>
              <a:rPr lang="fr-BE" sz="1200" dirty="0" err="1"/>
              <a:t>pasture</a:t>
            </a:r>
            <a:endParaRPr lang="fr-BE" sz="1200" dirty="0"/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/>
              <a:t>Medium </a:t>
            </a:r>
            <a:r>
              <a:rPr lang="fr-BE" sz="1200" dirty="0" err="1"/>
              <a:t>diversity</a:t>
            </a:r>
            <a:r>
              <a:rPr lang="fr-BE" sz="1200" dirty="0"/>
              <a:t> 	</a:t>
            </a:r>
            <a:r>
              <a:rPr lang="fr-BE" sz="1200" dirty="0">
                <a:sym typeface="Wingdings" panose="05000000000000000000" pitchFamily="2" charset="2"/>
              </a:rPr>
              <a:t> </a:t>
            </a:r>
            <a:r>
              <a:rPr lang="fr-BE" sz="1200" b="1" dirty="0" err="1"/>
              <a:t>With</a:t>
            </a:r>
            <a:r>
              <a:rPr lang="fr-BE" sz="1200" b="1" dirty="0"/>
              <a:t> </a:t>
            </a:r>
            <a:r>
              <a:rPr lang="fr-BE" sz="1200" b="1" dirty="0" err="1"/>
              <a:t>legume</a:t>
            </a:r>
            <a:r>
              <a:rPr lang="fr-BE" sz="1200" b="1" dirty="0"/>
              <a:t> </a:t>
            </a:r>
            <a:r>
              <a:rPr lang="fr-BE" sz="1200" dirty="0"/>
              <a:t>and </a:t>
            </a:r>
            <a:r>
              <a:rPr lang="fr-BE" sz="1200" dirty="0" err="1"/>
              <a:t>without</a:t>
            </a:r>
            <a:r>
              <a:rPr lang="fr-BE" sz="1200" dirty="0"/>
              <a:t> </a:t>
            </a:r>
            <a:r>
              <a:rPr lang="fr-BE" sz="1200" dirty="0" err="1"/>
              <a:t>temporary</a:t>
            </a:r>
            <a:r>
              <a:rPr lang="fr-BE" sz="1200" dirty="0"/>
              <a:t> </a:t>
            </a:r>
            <a:r>
              <a:rPr lang="fr-BE" sz="1200" dirty="0" err="1"/>
              <a:t>pasture</a:t>
            </a:r>
            <a:endParaRPr lang="fr-BE" sz="1200" dirty="0"/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/>
              <a:t>Medium </a:t>
            </a:r>
            <a:r>
              <a:rPr lang="fr-BE" sz="1200" dirty="0" err="1"/>
              <a:t>diversity</a:t>
            </a:r>
            <a:r>
              <a:rPr lang="fr-BE" sz="1200" dirty="0"/>
              <a:t> 	</a:t>
            </a:r>
            <a:r>
              <a:rPr lang="fr-BE" sz="1200" dirty="0">
                <a:sym typeface="Wingdings" panose="05000000000000000000" pitchFamily="2" charset="2"/>
              </a:rPr>
              <a:t> </a:t>
            </a:r>
            <a:r>
              <a:rPr lang="fr-BE" sz="1200" dirty="0" err="1"/>
              <a:t>Without</a:t>
            </a:r>
            <a:r>
              <a:rPr lang="fr-BE" sz="1200" dirty="0"/>
              <a:t> </a:t>
            </a:r>
            <a:r>
              <a:rPr lang="fr-BE" sz="1200" dirty="0" err="1"/>
              <a:t>legume</a:t>
            </a:r>
            <a:r>
              <a:rPr lang="fr-BE" sz="1200" dirty="0"/>
              <a:t> and </a:t>
            </a:r>
            <a:r>
              <a:rPr lang="fr-BE" sz="1200" b="1" dirty="0" err="1"/>
              <a:t>with</a:t>
            </a:r>
            <a:r>
              <a:rPr lang="fr-BE" sz="1200" b="1" dirty="0"/>
              <a:t> </a:t>
            </a:r>
            <a:r>
              <a:rPr lang="fr-BE" sz="1200" b="1" dirty="0" err="1"/>
              <a:t>temporary</a:t>
            </a:r>
            <a:r>
              <a:rPr lang="fr-BE" sz="1200" b="1" dirty="0"/>
              <a:t> </a:t>
            </a:r>
            <a:r>
              <a:rPr lang="fr-BE" sz="1200" b="1" dirty="0" err="1"/>
              <a:t>pasture</a:t>
            </a:r>
            <a:endParaRPr lang="fr-BE" sz="1200" b="1" dirty="0"/>
          </a:p>
          <a:p>
            <a:pPr>
              <a:buFont typeface="Wingdings" panose="05000000000000000000" pitchFamily="2" charset="2"/>
              <a:buChar char="Ø"/>
              <a:tabLst>
                <a:tab pos="2238375" algn="l"/>
              </a:tabLst>
            </a:pPr>
            <a:r>
              <a:rPr lang="fr-BE" sz="1200" dirty="0"/>
              <a:t>High </a:t>
            </a:r>
            <a:r>
              <a:rPr lang="fr-BE" sz="1200" dirty="0" err="1"/>
              <a:t>diversity</a:t>
            </a:r>
            <a:r>
              <a:rPr lang="fr-BE" sz="1200" dirty="0"/>
              <a:t> 	</a:t>
            </a:r>
            <a:r>
              <a:rPr lang="fr-BE" sz="1200" dirty="0">
                <a:sym typeface="Wingdings" panose="05000000000000000000" pitchFamily="2" charset="2"/>
              </a:rPr>
              <a:t> </a:t>
            </a:r>
            <a:r>
              <a:rPr lang="fr-BE" sz="1200" b="1" dirty="0" err="1"/>
              <a:t>With</a:t>
            </a:r>
            <a:r>
              <a:rPr lang="fr-BE" sz="1200" b="1" dirty="0"/>
              <a:t> </a:t>
            </a:r>
            <a:r>
              <a:rPr lang="fr-BE" sz="1200" b="1" dirty="0" err="1"/>
              <a:t>legume</a:t>
            </a:r>
            <a:r>
              <a:rPr lang="fr-BE" sz="1200" b="1" dirty="0"/>
              <a:t> and </a:t>
            </a:r>
            <a:r>
              <a:rPr lang="fr-BE" sz="1200" b="1" dirty="0" err="1"/>
              <a:t>with</a:t>
            </a:r>
            <a:r>
              <a:rPr lang="fr-BE" sz="1200" b="1" dirty="0"/>
              <a:t> </a:t>
            </a:r>
            <a:r>
              <a:rPr lang="fr-BE" sz="1200" b="1" dirty="0" err="1"/>
              <a:t>temporary</a:t>
            </a:r>
            <a:r>
              <a:rPr lang="fr-BE" sz="1200" b="1" dirty="0"/>
              <a:t> </a:t>
            </a:r>
            <a:r>
              <a:rPr lang="fr-BE" sz="1200" b="1" dirty="0" err="1"/>
              <a:t>pasture</a:t>
            </a:r>
            <a:endParaRPr lang="fr-BE" sz="1200" b="1" dirty="0"/>
          </a:p>
          <a:p>
            <a:pPr marL="0" indent="0">
              <a:buNone/>
            </a:pPr>
            <a:endParaRPr lang="fr-BE" sz="1600" dirty="0" smtClean="0"/>
          </a:p>
          <a:p>
            <a:pPr marL="0" indent="0">
              <a:buNone/>
            </a:pPr>
            <a:r>
              <a:rPr lang="fr-BE" sz="1600" dirty="0" err="1" smtClean="0"/>
              <a:t>Exp</a:t>
            </a:r>
            <a:r>
              <a:rPr lang="fr-BE" sz="1600" dirty="0" smtClean="0"/>
              <a:t> : </a:t>
            </a:r>
            <a:r>
              <a:rPr lang="fr-BE" sz="1600" dirty="0" smtClean="0"/>
              <a:t>The French </a:t>
            </a:r>
            <a:r>
              <a:rPr lang="fr-BE" sz="1600" dirty="0" err="1" smtClean="0"/>
              <a:t>farm</a:t>
            </a:r>
            <a:endParaRPr lang="fr-BE" sz="1600" dirty="0" smtClean="0"/>
          </a:p>
          <a:p>
            <a:pPr marL="0" indent="0">
              <a:buNone/>
            </a:pPr>
            <a:endParaRPr lang="fr-BE" sz="16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7814"/>
            <a:ext cx="65532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1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 smtClean="0"/>
              <a:t>Equilibrium</a:t>
            </a:r>
            <a:r>
              <a:rPr lang="fr-BE" sz="2400" b="1" dirty="0" smtClean="0"/>
              <a:t> production – self-</a:t>
            </a:r>
            <a:r>
              <a:rPr lang="fr-BE" sz="2400" b="1" dirty="0" err="1" smtClean="0"/>
              <a:t>consumption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363272" cy="36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/>
              <a:t>To </a:t>
            </a:r>
            <a:r>
              <a:rPr lang="fr-BE" sz="1600" dirty="0" err="1"/>
              <a:t>answer</a:t>
            </a:r>
            <a:r>
              <a:rPr lang="fr-BE" sz="1600" dirty="0"/>
              <a:t> the question of </a:t>
            </a:r>
            <a:r>
              <a:rPr lang="fr-BE" sz="1600" dirty="0" smtClean="0"/>
              <a:t>« how to </a:t>
            </a:r>
            <a:r>
              <a:rPr lang="fr-BE" sz="1600" dirty="0" err="1" smtClean="0"/>
              <a:t>feed</a:t>
            </a:r>
            <a:r>
              <a:rPr lang="fr-BE" sz="1600" dirty="0" smtClean="0"/>
              <a:t> </a:t>
            </a:r>
            <a:r>
              <a:rPr lang="fr-BE" sz="1600" dirty="0" err="1" smtClean="0"/>
              <a:t>animals</a:t>
            </a:r>
            <a:r>
              <a:rPr lang="fr-BE" sz="1600" dirty="0" smtClean="0"/>
              <a:t> », the </a:t>
            </a:r>
            <a:r>
              <a:rPr lang="fr-BE" sz="1600" dirty="0" err="1" smtClean="0"/>
              <a:t>principles</a:t>
            </a:r>
            <a:r>
              <a:rPr lang="fr-BE" sz="1600" dirty="0" smtClean="0"/>
              <a:t> are </a:t>
            </a:r>
            <a:r>
              <a:rPr lang="fr-BE" sz="16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400" dirty="0" err="1" smtClean="0"/>
              <a:t>Each</a:t>
            </a:r>
            <a:r>
              <a:rPr lang="fr-BE" sz="1400" dirty="0" smtClean="0"/>
              <a:t> production </a:t>
            </a:r>
            <a:r>
              <a:rPr lang="fr-BE" sz="1400" dirty="0" err="1" smtClean="0"/>
              <a:t>that</a:t>
            </a:r>
            <a:r>
              <a:rPr lang="fr-BE" sz="1400" dirty="0" smtClean="0"/>
              <a:t> </a:t>
            </a:r>
            <a:r>
              <a:rPr lang="fr-BE" sz="1400" dirty="0" err="1" smtClean="0"/>
              <a:t>can</a:t>
            </a:r>
            <a:r>
              <a:rPr lang="fr-BE" sz="1400" dirty="0" smtClean="0"/>
              <a:t> </a:t>
            </a:r>
            <a:r>
              <a:rPr lang="fr-BE" sz="1400" dirty="0" err="1" smtClean="0"/>
              <a:t>be</a:t>
            </a:r>
            <a:r>
              <a:rPr lang="fr-BE" sz="1400" dirty="0" smtClean="0"/>
              <a:t> self-</a:t>
            </a:r>
            <a:r>
              <a:rPr lang="fr-BE" sz="1400" dirty="0" err="1" smtClean="0"/>
              <a:t>consumed</a:t>
            </a:r>
            <a:r>
              <a:rPr lang="fr-BE" sz="1400" dirty="0" smtClean="0"/>
              <a:t> on </a:t>
            </a:r>
            <a:r>
              <a:rPr lang="fr-BE" sz="1400" dirty="0" err="1" smtClean="0"/>
              <a:t>farm</a:t>
            </a:r>
            <a:r>
              <a:rPr lang="fr-BE" sz="1400" dirty="0" smtClean="0"/>
              <a:t>, </a:t>
            </a:r>
            <a:r>
              <a:rPr lang="fr-BE" sz="1400" dirty="0" err="1" smtClean="0"/>
              <a:t>will</a:t>
            </a:r>
            <a:r>
              <a:rPr lang="fr-BE" sz="1400" dirty="0" smtClean="0"/>
              <a:t> </a:t>
            </a:r>
            <a:r>
              <a:rPr lang="fr-BE" sz="1400" dirty="0" err="1" smtClean="0"/>
              <a:t>be</a:t>
            </a:r>
            <a:r>
              <a:rPr lang="fr-BE" sz="1400" dirty="0"/>
              <a:t>;</a:t>
            </a:r>
            <a:endParaRPr lang="fr-BE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1400" dirty="0" err="1" smtClean="0"/>
              <a:t>Everything</a:t>
            </a:r>
            <a:r>
              <a:rPr lang="fr-BE" sz="1400" dirty="0" smtClean="0"/>
              <a:t> not </a:t>
            </a:r>
            <a:r>
              <a:rPr lang="fr-BE" sz="1400" dirty="0" err="1" smtClean="0"/>
              <a:t>produced</a:t>
            </a:r>
            <a:r>
              <a:rPr lang="fr-BE" sz="1400" dirty="0" smtClean="0"/>
              <a:t> on </a:t>
            </a:r>
            <a:r>
              <a:rPr lang="fr-BE" sz="1400" dirty="0" err="1" smtClean="0"/>
              <a:t>farm</a:t>
            </a:r>
            <a:r>
              <a:rPr lang="fr-BE" sz="1400" dirty="0" smtClean="0"/>
              <a:t> </a:t>
            </a:r>
            <a:r>
              <a:rPr lang="fr-BE" sz="1400" dirty="0" err="1" smtClean="0"/>
              <a:t>will</a:t>
            </a:r>
            <a:r>
              <a:rPr lang="fr-BE" sz="1400" dirty="0" smtClean="0"/>
              <a:t> </a:t>
            </a:r>
            <a:r>
              <a:rPr lang="fr-BE" sz="1400" dirty="0" err="1" smtClean="0"/>
              <a:t>automatically</a:t>
            </a:r>
            <a:r>
              <a:rPr lang="fr-BE" sz="1400" dirty="0" smtClean="0"/>
              <a:t> </a:t>
            </a:r>
            <a:r>
              <a:rPr lang="fr-BE" sz="1400" dirty="0" err="1" smtClean="0"/>
              <a:t>be</a:t>
            </a:r>
            <a:r>
              <a:rPr lang="fr-BE" sz="1400" dirty="0" smtClean="0"/>
              <a:t> </a:t>
            </a:r>
            <a:r>
              <a:rPr lang="fr-BE" sz="1400" dirty="0" err="1" smtClean="0"/>
              <a:t>bought</a:t>
            </a:r>
            <a:r>
              <a:rPr lang="fr-BE" sz="1400" dirty="0" smtClean="0"/>
              <a:t>.</a:t>
            </a:r>
            <a:endParaRPr lang="fr-BE" sz="1400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 smtClean="0"/>
          </a:p>
        </p:txBody>
      </p:sp>
      <p:pic>
        <p:nvPicPr>
          <p:cNvPr id="4" name="Picture 8" descr="Résultat de recherche d'images pour &quot;menu pictogram&quot;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2"/>
          <a:stretch/>
        </p:blipFill>
        <p:spPr bwMode="auto">
          <a:xfrm rot="21443249">
            <a:off x="7336178" y="1739748"/>
            <a:ext cx="1440158" cy="14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1405007" y="3269516"/>
            <a:ext cx="6357938" cy="864000"/>
          </a:xfrm>
          <a:prstGeom prst="line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iangle isocèle 5"/>
          <p:cNvSpPr/>
          <p:nvPr/>
        </p:nvSpPr>
        <p:spPr>
          <a:xfrm>
            <a:off x="4355976" y="3843299"/>
            <a:ext cx="456001" cy="36497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/>
            <a:endParaRPr lang="fr-BE" sz="1400">
              <a:solidFill>
                <a:prstClr val="white"/>
              </a:solidFill>
            </a:endParaRPr>
          </a:p>
        </p:txBody>
      </p:sp>
      <p:pic>
        <p:nvPicPr>
          <p:cNvPr id="7" name="Picture 6" descr="Résultat de recherche d'images pour &quot;cow pictogram&quot;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928">
            <a:off x="6451426" y="2070914"/>
            <a:ext cx="1468284" cy="14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Résultat de recherche d'images pour &quot;pictogram crop rotation&quot;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9"/>
          <a:stretch/>
        </p:blipFill>
        <p:spPr bwMode="auto">
          <a:xfrm rot="21191845">
            <a:off x="972613" y="2778534"/>
            <a:ext cx="1698078" cy="13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954144" cy="1125140"/>
          </a:xfrm>
        </p:spPr>
        <p:txBody>
          <a:bodyPr>
            <a:normAutofit/>
          </a:bodyPr>
          <a:lstStyle/>
          <a:p>
            <a:r>
              <a:rPr lang="fr-BE" sz="3000" b="1" dirty="0" err="1" smtClean="0"/>
              <a:t>Thanks</a:t>
            </a:r>
            <a:r>
              <a:rPr lang="fr-BE" sz="3000" b="1" dirty="0" smtClean="0"/>
              <a:t> for </a:t>
            </a:r>
            <a:r>
              <a:rPr lang="fr-BE" sz="3000" b="1" dirty="0" err="1" smtClean="0"/>
              <a:t>you</a:t>
            </a:r>
            <a:r>
              <a:rPr lang="fr-BE" sz="3000" b="1" dirty="0" err="1" smtClean="0"/>
              <a:t>r</a:t>
            </a:r>
            <a:r>
              <a:rPr lang="fr-BE" sz="3000" b="1" dirty="0" smtClean="0"/>
              <a:t> </a:t>
            </a:r>
            <a:r>
              <a:rPr lang="fr-BE" sz="3000" b="1" dirty="0" smtClean="0"/>
              <a:t>attention</a:t>
            </a:r>
            <a:endParaRPr lang="fr-BE" sz="30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28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Where</a:t>
            </a:r>
            <a:r>
              <a:rPr lang="fr-BE" sz="2400" b="1" dirty="0"/>
              <a:t> </a:t>
            </a:r>
            <a:r>
              <a:rPr lang="fr-BE" sz="2400" b="1" dirty="0" err="1"/>
              <a:t>does</a:t>
            </a:r>
            <a:r>
              <a:rPr lang="fr-BE" sz="2400" b="1" dirty="0"/>
              <a:t> SEGAE lies in the AE concept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32" y="785746"/>
            <a:ext cx="2430271" cy="12961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4" y="1116314"/>
            <a:ext cx="5688632" cy="33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7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Where</a:t>
            </a:r>
            <a:r>
              <a:rPr lang="fr-BE" sz="2400" b="1" dirty="0"/>
              <a:t> </a:t>
            </a:r>
            <a:r>
              <a:rPr lang="fr-BE" sz="2400" b="1" dirty="0" err="1"/>
              <a:t>does</a:t>
            </a:r>
            <a:r>
              <a:rPr lang="fr-BE" sz="2400" b="1" dirty="0"/>
              <a:t> SEGAE lies in the AE concept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4"/>
            <a:ext cx="8229600" cy="3679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32" y="785746"/>
            <a:ext cx="2430271" cy="12961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4" y="1116314"/>
            <a:ext cx="5688632" cy="335673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19849455">
            <a:off x="4831681" y="1478835"/>
            <a:ext cx="1245821" cy="1980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 rot="1135848">
            <a:off x="415050" y="1391540"/>
            <a:ext cx="2808000" cy="280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/>
          </a:p>
        </p:txBody>
      </p:sp>
      <p:sp>
        <p:nvSpPr>
          <p:cNvPr id="9" name="Flèche droite 8"/>
          <p:cNvSpPr/>
          <p:nvPr/>
        </p:nvSpPr>
        <p:spPr>
          <a:xfrm>
            <a:off x="3347865" y="2375988"/>
            <a:ext cx="1440160" cy="710873"/>
          </a:xfrm>
          <a:prstGeom prst="rightArrow">
            <a:avLst>
              <a:gd name="adj1" fmla="val 50000"/>
              <a:gd name="adj2" fmla="val 346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3710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Let’s consider the following example : </a:t>
            </a:r>
            <a:endParaRPr lang="en-US" sz="14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14298" indent="-21429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</a:rPr>
              <a:t>In </a:t>
            </a:r>
            <a:r>
              <a:rPr lang="en-US" sz="1400" i="1" dirty="0" smtClean="0">
                <a:solidFill>
                  <a:prstClr val="black"/>
                </a:solidFill>
              </a:rPr>
              <a:t>Nature</a:t>
            </a:r>
            <a:r>
              <a:rPr lang="en-US" sz="1400" dirty="0" smtClean="0">
                <a:solidFill>
                  <a:prstClr val="black"/>
                </a:solidFill>
              </a:rPr>
              <a:t> there are auxiliary insects, that have an impact through predation on harmful insects, which impact detrimentally crop production</a:t>
            </a:r>
          </a:p>
          <a:p>
            <a:pPr marL="214298" indent="-21429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3FEF291D-73DB-4215-B34E-CC1FF0B4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273844"/>
            <a:ext cx="8335353" cy="4722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700" b="1" dirty="0" smtClean="0"/>
              <a:t>The concept </a:t>
            </a:r>
            <a:r>
              <a:rPr lang="fr-FR" sz="2700" b="1" dirty="0" err="1" smtClean="0"/>
              <a:t>behind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Soil-Crop-Ecology</a:t>
            </a:r>
            <a:r>
              <a:rPr lang="fr-FR" sz="2700" b="1" dirty="0" smtClean="0"/>
              <a:t> module</a:t>
            </a:r>
            <a:endParaRPr lang="fr-FR" sz="27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0819" y="4767265"/>
            <a:ext cx="560070" cy="27384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47722CF1-4994-419C-800E-FFD5B7A2494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2357785" y="3402646"/>
            <a:ext cx="918101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r>
              <a:rPr lang="fr-BE" sz="1200" b="1" dirty="0" err="1" smtClean="0">
                <a:solidFill>
                  <a:schemeClr val="tx1"/>
                </a:solidFill>
              </a:rPr>
              <a:t>Auxilliary</a:t>
            </a:r>
            <a:endParaRPr lang="fr-BE" sz="1200" b="1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3437902" y="3402646"/>
            <a:ext cx="1080120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r>
              <a:rPr lang="fr-BE" sz="1200" b="1" dirty="0" err="1">
                <a:solidFill>
                  <a:schemeClr val="tx1"/>
                </a:solidFill>
              </a:rPr>
              <a:t>Predation</a:t>
            </a:r>
            <a:endParaRPr lang="fr-BE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680043" y="3402646"/>
            <a:ext cx="918101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r>
              <a:rPr lang="fr-BE" sz="1200" b="1" dirty="0" smtClean="0">
                <a:solidFill>
                  <a:schemeClr val="tx1"/>
                </a:solidFill>
              </a:rPr>
              <a:t>Pest</a:t>
            </a:r>
            <a:endParaRPr lang="fr-BE" sz="1200" b="1" dirty="0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760160" y="3402646"/>
            <a:ext cx="118813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r>
              <a:rPr lang="fr-BE" sz="1200" b="1" dirty="0" smtClean="0">
                <a:solidFill>
                  <a:schemeClr val="tx1"/>
                </a:solidFill>
              </a:rPr>
              <a:t>Pressure</a:t>
            </a:r>
            <a:endParaRPr lang="fr-BE" sz="1200" b="1" dirty="0">
              <a:solidFill>
                <a:schemeClr val="tx1"/>
              </a:solidFill>
            </a:endParaRPr>
          </a:p>
        </p:txBody>
      </p:sp>
      <p:cxnSp>
        <p:nvCxnSpPr>
          <p:cNvPr id="33" name="Connecteur droit avec flèche 32"/>
          <p:cNvCxnSpPr>
            <a:stCxn id="29" idx="3"/>
            <a:endCxn id="30" idx="1"/>
          </p:cNvCxnSpPr>
          <p:nvPr/>
        </p:nvCxnSpPr>
        <p:spPr>
          <a:xfrm>
            <a:off x="3275886" y="3618670"/>
            <a:ext cx="162019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0" idx="3"/>
            <a:endCxn id="31" idx="1"/>
          </p:cNvCxnSpPr>
          <p:nvPr/>
        </p:nvCxnSpPr>
        <p:spPr>
          <a:xfrm>
            <a:off x="4518025" y="3618670"/>
            <a:ext cx="162019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31" idx="3"/>
            <a:endCxn id="32" idx="1"/>
          </p:cNvCxnSpPr>
          <p:nvPr/>
        </p:nvCxnSpPr>
        <p:spPr>
          <a:xfrm>
            <a:off x="5598144" y="3618670"/>
            <a:ext cx="162019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32" idx="3"/>
          </p:cNvCxnSpPr>
          <p:nvPr/>
        </p:nvCxnSpPr>
        <p:spPr>
          <a:xfrm>
            <a:off x="6948292" y="3618670"/>
            <a:ext cx="16201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7110313" y="3402646"/>
            <a:ext cx="918101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r>
              <a:rPr lang="fr-BE" sz="1200" b="1" dirty="0">
                <a:solidFill>
                  <a:schemeClr val="tx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25574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8" y="981083"/>
            <a:ext cx="8683657" cy="35874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In this system :</a:t>
            </a:r>
            <a:endParaRPr lang="en-US" sz="14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err="1" smtClean="0">
                <a:solidFill>
                  <a:prstClr val="black"/>
                </a:solidFill>
              </a:rPr>
              <a:t>Auxilliary</a:t>
            </a:r>
            <a:r>
              <a:rPr lang="en-US" sz="1400" dirty="0" smtClean="0">
                <a:solidFill>
                  <a:prstClr val="black"/>
                </a:solidFill>
              </a:rPr>
              <a:t> and harmful insects (pest) </a:t>
            </a:r>
            <a:r>
              <a:rPr lang="en-US" sz="1400" dirty="0" smtClean="0">
                <a:solidFill>
                  <a:prstClr val="black"/>
                </a:solidFill>
              </a:rPr>
              <a:t>are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biological structures </a:t>
            </a:r>
            <a:r>
              <a:rPr lang="en-US" sz="1400" dirty="0" smtClean="0">
                <a:solidFill>
                  <a:prstClr val="black"/>
                </a:solidFill>
              </a:rPr>
              <a:t>(or describe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</a:rPr>
              <a:t>fonctional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 biodiversity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</a:rPr>
              <a:t>Predation and pressure are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and ecological functions</a:t>
            </a:r>
            <a:endParaRPr lang="en-US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</a:rPr>
              <a:t>Crop production is a provided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service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3FEF291D-73DB-4215-B34E-CC1FF0B4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273844"/>
            <a:ext cx="8335353" cy="4722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700" b="1" dirty="0"/>
              <a:t>The concept </a:t>
            </a:r>
            <a:r>
              <a:rPr lang="fr-FR" sz="2700" b="1" dirty="0" err="1"/>
              <a:t>behind</a:t>
            </a:r>
            <a:r>
              <a:rPr lang="fr-FR" sz="2700" b="1" dirty="0"/>
              <a:t> </a:t>
            </a:r>
            <a:r>
              <a:rPr lang="fr-FR" sz="2700" b="1" dirty="0" err="1"/>
              <a:t>Soil-Crop-Ecology</a:t>
            </a:r>
            <a:r>
              <a:rPr lang="fr-FR" sz="2700" b="1" dirty="0"/>
              <a:t> module</a:t>
            </a:r>
            <a:endParaRPr lang="fr-FR" sz="27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0819" y="4767265"/>
            <a:ext cx="560070" cy="27384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47722CF1-4994-419C-800E-FFD5B7A2494B}" type="slidenum">
              <a:rPr lang="fr-FR" smtClean="0"/>
              <a:pPr/>
              <a:t>8</a:t>
            </a:fld>
            <a:endParaRPr lang="fr-FR" dirty="0"/>
          </a:p>
        </p:txBody>
      </p:sp>
      <p:cxnSp>
        <p:nvCxnSpPr>
          <p:cNvPr id="67" name="Connecteur droit 66"/>
          <p:cNvCxnSpPr/>
          <p:nvPr/>
        </p:nvCxnSpPr>
        <p:spPr>
          <a:xfrm>
            <a:off x="1331667" y="2646563"/>
            <a:ext cx="6588732" cy="0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68" name="Connecteur droit 67"/>
          <p:cNvCxnSpPr/>
          <p:nvPr/>
        </p:nvCxnSpPr>
        <p:spPr>
          <a:xfrm>
            <a:off x="1331667" y="2970599"/>
            <a:ext cx="6588732" cy="0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2627813" y="2693602"/>
            <a:ext cx="1582800" cy="28469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Biological</a:t>
            </a:r>
            <a:r>
              <a:rPr kumimoji="0" lang="fr-BE" sz="1400" b="1" i="0" u="none" strike="noStrike" kern="0" cap="none" spc="0" normalizeH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structure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922822" y="2693602"/>
            <a:ext cx="704354" cy="28469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Process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28291" y="2693602"/>
            <a:ext cx="758042" cy="28853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Services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2" name="Rectangle à coins arrondis 71"/>
          <p:cNvSpPr/>
          <p:nvPr/>
        </p:nvSpPr>
        <p:spPr>
          <a:xfrm>
            <a:off x="2357784" y="3402646"/>
            <a:ext cx="918101" cy="432048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lvl="0" defTabSz="685766"/>
            <a:r>
              <a:rPr lang="fr-BE" sz="1200" b="1" dirty="0" err="1" smtClean="0">
                <a:solidFill>
                  <a:schemeClr val="accent3">
                    <a:lumMod val="50000"/>
                  </a:schemeClr>
                </a:solidFill>
              </a:rPr>
              <a:t>Auxilliary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3437902" y="3402646"/>
            <a:ext cx="1080120" cy="4320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Predation</a:t>
            </a: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4680042" y="3402646"/>
            <a:ext cx="918101" cy="432048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5760160" y="3402646"/>
            <a:ext cx="1188132" cy="4320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Connecteur droit avec flèche 75"/>
          <p:cNvCxnSpPr>
            <a:stCxn id="72" idx="3"/>
            <a:endCxn id="73" idx="1"/>
          </p:cNvCxnSpPr>
          <p:nvPr/>
        </p:nvCxnSpPr>
        <p:spPr>
          <a:xfrm>
            <a:off x="3275885" y="3618670"/>
            <a:ext cx="16201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Connecteur droit avec flèche 76"/>
          <p:cNvCxnSpPr>
            <a:stCxn id="73" idx="3"/>
            <a:endCxn id="74" idx="1"/>
          </p:cNvCxnSpPr>
          <p:nvPr/>
        </p:nvCxnSpPr>
        <p:spPr>
          <a:xfrm>
            <a:off x="4518024" y="3618670"/>
            <a:ext cx="16201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Connecteur droit avec flèche 77"/>
          <p:cNvCxnSpPr>
            <a:stCxn id="74" idx="3"/>
            <a:endCxn id="75" idx="1"/>
          </p:cNvCxnSpPr>
          <p:nvPr/>
        </p:nvCxnSpPr>
        <p:spPr>
          <a:xfrm>
            <a:off x="5598143" y="3618670"/>
            <a:ext cx="16201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Connecteur droit avec flèche 78"/>
          <p:cNvCxnSpPr>
            <a:stCxn id="75" idx="3"/>
          </p:cNvCxnSpPr>
          <p:nvPr/>
        </p:nvCxnSpPr>
        <p:spPr>
          <a:xfrm>
            <a:off x="6948292" y="3618670"/>
            <a:ext cx="16201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0" name="Rectangle à coins arrondis 79"/>
          <p:cNvSpPr/>
          <p:nvPr/>
        </p:nvSpPr>
        <p:spPr>
          <a:xfrm>
            <a:off x="7110312" y="3402646"/>
            <a:ext cx="918101" cy="432048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607487" y="2268523"/>
            <a:ext cx="1089075" cy="346247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lvl="0" defTabSz="685766">
              <a:defRPr/>
            </a:pPr>
            <a:r>
              <a:rPr lang="fr-BE" b="1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Indicators</a:t>
            </a:r>
            <a:endParaRPr lang="fr-BE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994A4D5-6455-4B94-B898-41E08AC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8" y="981083"/>
            <a:ext cx="8683657" cy="35874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Pratices</a:t>
            </a:r>
            <a:r>
              <a:rPr lang="en-US" sz="1400" b="1" dirty="0" smtClean="0">
                <a:solidFill>
                  <a:srgbClr val="FF0000"/>
                </a:solidFill>
              </a:rPr>
              <a:t> and AE levers </a:t>
            </a:r>
            <a:r>
              <a:rPr lang="en-US" sz="1400" dirty="0" smtClean="0">
                <a:solidFill>
                  <a:prstClr val="black"/>
                </a:solidFill>
              </a:rPr>
              <a:t>will influence this reaction chain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3FEF291D-73DB-4215-B34E-CC1FF0B4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273844"/>
            <a:ext cx="8335353" cy="4722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700" b="1" dirty="0"/>
              <a:t>The concept </a:t>
            </a:r>
            <a:r>
              <a:rPr lang="fr-FR" sz="2700" b="1" dirty="0" err="1"/>
              <a:t>behind</a:t>
            </a:r>
            <a:r>
              <a:rPr lang="fr-FR" sz="2700" b="1" dirty="0"/>
              <a:t> </a:t>
            </a:r>
            <a:r>
              <a:rPr lang="fr-FR" sz="2700" b="1" dirty="0" err="1"/>
              <a:t>Soil-Crop-Ecology</a:t>
            </a:r>
            <a:r>
              <a:rPr lang="fr-FR" sz="2700" b="1" dirty="0"/>
              <a:t> module</a:t>
            </a:r>
            <a:endParaRPr lang="fr-FR" sz="27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17FA131-7250-4E70-AF19-826E7606B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0819" y="4767265"/>
            <a:ext cx="560070" cy="27384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47722CF1-4994-419C-800E-FFD5B7A2494B}" type="slidenum">
              <a:rPr lang="fr-FR" smtClean="0"/>
              <a:pPr/>
              <a:t>9</a:t>
            </a:fld>
            <a:endParaRPr lang="fr-FR" dirty="0"/>
          </a:p>
        </p:txBody>
      </p:sp>
      <p:cxnSp>
        <p:nvCxnSpPr>
          <p:cNvPr id="67" name="Connecteur droit 66"/>
          <p:cNvCxnSpPr/>
          <p:nvPr/>
        </p:nvCxnSpPr>
        <p:spPr>
          <a:xfrm>
            <a:off x="1331667" y="2646563"/>
            <a:ext cx="6588732" cy="0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68" name="Connecteur droit 67"/>
          <p:cNvCxnSpPr/>
          <p:nvPr/>
        </p:nvCxnSpPr>
        <p:spPr>
          <a:xfrm>
            <a:off x="1331667" y="2970599"/>
            <a:ext cx="6588732" cy="0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6" name="Connecteur droit avec flèche 75"/>
          <p:cNvCxnSpPr/>
          <p:nvPr/>
        </p:nvCxnSpPr>
        <p:spPr>
          <a:xfrm>
            <a:off x="3275887" y="3618670"/>
            <a:ext cx="16201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Connecteur droit avec flèche 76"/>
          <p:cNvCxnSpPr/>
          <p:nvPr/>
        </p:nvCxnSpPr>
        <p:spPr>
          <a:xfrm>
            <a:off x="4518024" y="3618670"/>
            <a:ext cx="16201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Connecteur droit avec flèche 77"/>
          <p:cNvCxnSpPr/>
          <p:nvPr/>
        </p:nvCxnSpPr>
        <p:spPr>
          <a:xfrm>
            <a:off x="5598143" y="3618670"/>
            <a:ext cx="16201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Connecteur droit avec flèche 78"/>
          <p:cNvCxnSpPr/>
          <p:nvPr/>
        </p:nvCxnSpPr>
        <p:spPr>
          <a:xfrm>
            <a:off x="6948292" y="3618670"/>
            <a:ext cx="16201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4607487" y="2268523"/>
            <a:ext cx="1089075" cy="346247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lvl="0" defTabSz="685766">
              <a:defRPr/>
            </a:pPr>
            <a:r>
              <a:rPr lang="fr-BE" b="1" kern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Indicators</a:t>
            </a:r>
            <a:endParaRPr lang="fr-BE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2195763" y="2160509"/>
            <a:ext cx="0" cy="2592288"/>
          </a:xfrm>
          <a:prstGeom prst="line">
            <a:avLst/>
          </a:prstGeom>
          <a:noFill/>
          <a:ln w="635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1223656" y="2268523"/>
            <a:ext cx="990656" cy="34624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Practices</a:t>
            </a: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217735" y="3402646"/>
            <a:ext cx="918101" cy="43204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X</a:t>
            </a:r>
          </a:p>
        </p:txBody>
      </p:sp>
      <p:cxnSp>
        <p:nvCxnSpPr>
          <p:cNvPr id="27" name="Connecteur droit avec flèche 26"/>
          <p:cNvCxnSpPr>
            <a:stCxn id="26" idx="3"/>
          </p:cNvCxnSpPr>
          <p:nvPr/>
        </p:nvCxnSpPr>
        <p:spPr>
          <a:xfrm>
            <a:off x="2135836" y="3618670"/>
            <a:ext cx="22194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Rectangle à coins arrondis 27"/>
          <p:cNvSpPr/>
          <p:nvPr/>
        </p:nvSpPr>
        <p:spPr>
          <a:xfrm>
            <a:off x="2357784" y="3402646"/>
            <a:ext cx="918101" cy="432048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lvl="0" defTabSz="685766"/>
            <a:r>
              <a:rPr lang="fr-BE" sz="1200" b="1" dirty="0" err="1" smtClean="0">
                <a:solidFill>
                  <a:schemeClr val="accent3">
                    <a:lumMod val="50000"/>
                  </a:schemeClr>
                </a:solidFill>
              </a:rPr>
              <a:t>Auxilliary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3437902" y="3402646"/>
            <a:ext cx="1080120" cy="4320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Predation</a:t>
            </a: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4680042" y="3402646"/>
            <a:ext cx="918101" cy="432048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5760160" y="3402646"/>
            <a:ext cx="1188132" cy="4320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</a:t>
            </a:r>
            <a:endParaRPr kumimoji="0" lang="fr-BE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7110312" y="3402646"/>
            <a:ext cx="918101" cy="432048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27813" y="2693602"/>
            <a:ext cx="1582800" cy="28469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Biological</a:t>
            </a:r>
            <a:r>
              <a:rPr kumimoji="0" lang="fr-BE" sz="1400" b="1" i="0" u="none" strike="noStrike" kern="0" cap="none" spc="0" normalizeH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structure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22822" y="2693602"/>
            <a:ext cx="704354" cy="28469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Process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8291" y="2693602"/>
            <a:ext cx="758042" cy="28853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Services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79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</TotalTime>
  <Words>1365</Words>
  <Application>Microsoft Office PowerPoint</Application>
  <PresentationFormat>Affichage à l'écran (16:9)</PresentationFormat>
  <Paragraphs>411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SEGAE – Teacher Session</vt:lpstr>
      <vt:lpstr>From Science to serious game</vt:lpstr>
      <vt:lpstr>Where does SEGAE lies in the AE concept</vt:lpstr>
      <vt:lpstr>Where does SEGAE lies in the AE concept</vt:lpstr>
      <vt:lpstr>Where does SEGAE lies in the AE concept</vt:lpstr>
      <vt:lpstr>Where does SEGAE lies in the AE concept</vt:lpstr>
      <vt:lpstr>The concept behind Soil-Crop-Ecology module</vt:lpstr>
      <vt:lpstr>The concept behind Soil-Crop-Ecology module</vt:lpstr>
      <vt:lpstr>The concept behind Soil-Crop-Ecology module</vt:lpstr>
      <vt:lpstr>The concept behind Soil-Crop-Ecology module</vt:lpstr>
      <vt:lpstr>The concept behind Soil-Crop-Ecology module</vt:lpstr>
      <vt:lpstr>Where does SEGAE lies in the AE concept</vt:lpstr>
      <vt:lpstr>Develop knowledge on the impacts of AE practices</vt:lpstr>
      <vt:lpstr>Develop knowledge on the impacts of AE practices</vt:lpstr>
      <vt:lpstr>Develop knowledge on the impacts of AE practices</vt:lpstr>
      <vt:lpstr>Develop knowledge on the impacts of AE practices</vt:lpstr>
      <vt:lpstr>Develop knowledge on the impacts of AE practices</vt:lpstr>
      <vt:lpstr>Develop knowledge on the impacts of AE practices</vt:lpstr>
      <vt:lpstr>Develop knowledge on the impacts of AE practices</vt:lpstr>
      <vt:lpstr>Develop a system-thinking approach </vt:lpstr>
      <vt:lpstr>Develop a system-thinking approach </vt:lpstr>
      <vt:lpstr>Develop a system-thinking approach </vt:lpstr>
      <vt:lpstr>Develop a system-thinking approach </vt:lpstr>
      <vt:lpstr>Develop a system-thinking approach </vt:lpstr>
      <vt:lpstr>Develop a system-thinking approach </vt:lpstr>
      <vt:lpstr>Game description</vt:lpstr>
      <vt:lpstr>Choosing your practices depending upon the scale considered</vt:lpstr>
      <vt:lpstr>The concept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From game concept to game-play</vt:lpstr>
      <vt:lpstr>The land use in the SEGAE farm  </vt:lpstr>
      <vt:lpstr>The land use in the SEGAE farm </vt:lpstr>
      <vt:lpstr>The land use in the SEGAE farm </vt:lpstr>
      <vt:lpstr>Pre-defined cropping systems</vt:lpstr>
      <vt:lpstr>Pre-defined cropping systems</vt:lpstr>
      <vt:lpstr>Equilibrium production – self-consumption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B.Dumont</cp:lastModifiedBy>
  <cp:revision>219</cp:revision>
  <dcterms:created xsi:type="dcterms:W3CDTF">2020-04-18T12:29:17Z</dcterms:created>
  <dcterms:modified xsi:type="dcterms:W3CDTF">2020-11-23T19:53:11Z</dcterms:modified>
</cp:coreProperties>
</file>