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5" r:id="rId3"/>
  </p:sldMasterIdLst>
  <p:notesMasterIdLst>
    <p:notesMasterId r:id="rId23"/>
  </p:notesMasterIdLst>
  <p:sldIdLst>
    <p:sldId id="256" r:id="rId4"/>
    <p:sldId id="307" r:id="rId5"/>
    <p:sldId id="295" r:id="rId6"/>
    <p:sldId id="319" r:id="rId7"/>
    <p:sldId id="296" r:id="rId8"/>
    <p:sldId id="308" r:id="rId9"/>
    <p:sldId id="309" r:id="rId10"/>
    <p:sldId id="310" r:id="rId11"/>
    <p:sldId id="311" r:id="rId12"/>
    <p:sldId id="312" r:id="rId13"/>
    <p:sldId id="318" r:id="rId14"/>
    <p:sldId id="320" r:id="rId15"/>
    <p:sldId id="321" r:id="rId16"/>
    <p:sldId id="313" r:id="rId17"/>
    <p:sldId id="322" r:id="rId18"/>
    <p:sldId id="315" r:id="rId19"/>
    <p:sldId id="316" r:id="rId20"/>
    <p:sldId id="317" r:id="rId21"/>
    <p:sldId id="263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B05"/>
    <a:srgbClr val="B8C2E1"/>
    <a:srgbClr val="B9B9FF"/>
    <a:srgbClr val="FFFFFF"/>
    <a:srgbClr val="C9D6FF"/>
    <a:srgbClr val="C9C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9" autoAdjust="0"/>
    <p:restoredTop sz="89357" autoAdjust="0"/>
  </p:normalViewPr>
  <p:slideViewPr>
    <p:cSldViewPr snapToGrid="0">
      <p:cViewPr varScale="1">
        <p:scale>
          <a:sx n="99" d="100"/>
          <a:sy n="99" d="100"/>
        </p:scale>
        <p:origin x="60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Feuil1!$E$19</c:f>
              <c:strCache>
                <c:ptCount val="1"/>
                <c:pt idx="0">
                  <c:v>NEEDS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Pt>
            <c:idx val="3"/>
            <c:invertIfNegative val="0"/>
            <c:bubble3D val="0"/>
            <c:spPr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  <a:round/>
              </a:ln>
            </c:spPr>
            <c:extLst>
              <c:ext xmlns:c16="http://schemas.microsoft.com/office/drawing/2014/chart" uri="{C3380CC4-5D6E-409C-BE32-E72D297353CC}">
                <c16:uniqueId val="{00000001-197B-487D-A212-20BA647F5F85}"/>
              </c:ext>
            </c:extLst>
          </c:dPt>
          <c:dPt>
            <c:idx val="4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197B-487D-A212-20BA647F5F85}"/>
              </c:ext>
            </c:extLst>
          </c:dPt>
          <c:dPt>
            <c:idx val="5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197B-487D-A212-20BA647F5F85}"/>
              </c:ext>
            </c:extLst>
          </c:dPt>
          <c:dPt>
            <c:idx val="6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197B-487D-A212-20BA647F5F85}"/>
              </c:ext>
            </c:extLst>
          </c:dPt>
          <c:dPt>
            <c:idx val="7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197B-487D-A212-20BA647F5F85}"/>
              </c:ext>
            </c:extLst>
          </c:dPt>
          <c:dPt>
            <c:idx val="8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197B-487D-A212-20BA647F5F85}"/>
              </c:ext>
            </c:extLst>
          </c:dPt>
          <c:dPt>
            <c:idx val="9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D-197B-487D-A212-20BA647F5F85}"/>
              </c:ext>
            </c:extLst>
          </c:dPt>
          <c:val>
            <c:numRef>
              <c:f>Feuil1!$E$20:$E$31</c:f>
              <c:numCache>
                <c:formatCode>General</c:formatCode>
                <c:ptCount val="12"/>
                <c:pt idx="0">
                  <c:v>180</c:v>
                </c:pt>
                <c:pt idx="1">
                  <c:v>199</c:v>
                </c:pt>
                <c:pt idx="2">
                  <c:v>180</c:v>
                </c:pt>
                <c:pt idx="3">
                  <c:v>210</c:v>
                </c:pt>
                <c:pt idx="4">
                  <c:v>240</c:v>
                </c:pt>
                <c:pt idx="5">
                  <c:v>250</c:v>
                </c:pt>
                <c:pt idx="6">
                  <c:v>290</c:v>
                </c:pt>
                <c:pt idx="7">
                  <c:v>220</c:v>
                </c:pt>
                <c:pt idx="8">
                  <c:v>220</c:v>
                </c:pt>
                <c:pt idx="9">
                  <c:v>240</c:v>
                </c:pt>
                <c:pt idx="10">
                  <c:v>180</c:v>
                </c:pt>
                <c:pt idx="1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97B-487D-A212-20BA647F5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945616"/>
        <c:axId val="504946032"/>
      </c:barChart>
      <c:lineChart>
        <c:grouping val="standard"/>
        <c:varyColors val="0"/>
        <c:ser>
          <c:idx val="0"/>
          <c:order val="0"/>
          <c:tx>
            <c:strRef>
              <c:f>Feuil1!$B$19</c:f>
              <c:strCache>
                <c:ptCount val="1"/>
                <c:pt idx="0">
                  <c:v>RESOURCES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accent2"/>
              </a:solidFill>
              <a:round/>
            </a:ln>
          </c:spPr>
          <c:marker>
            <c:symbol val="none"/>
          </c:marker>
          <c:val>
            <c:numRef>
              <c:f>Feuil1!$B$20:$B$31</c:f>
              <c:numCache>
                <c:formatCode>General</c:formatCode>
                <c:ptCount val="12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97B-487D-A212-20BA647F5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945616"/>
        <c:axId val="504946032"/>
      </c:lineChart>
      <c:catAx>
        <c:axId val="50494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504946032"/>
        <c:crosses val="autoZero"/>
        <c:auto val="1"/>
        <c:lblAlgn val="ctr"/>
        <c:lblOffset val="100"/>
        <c:noMultiLvlLbl val="0"/>
      </c:catAx>
      <c:valAx>
        <c:axId val="504946032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504945616"/>
        <c:crosses val="autoZero"/>
        <c:crossBetween val="between"/>
      </c:valAx>
      <c:spPr>
        <a:prstGeom prst="rect">
          <a:avLst/>
        </a:prstGeom>
        <a:noFill/>
        <a:ln>
          <a:noFill/>
        </a:ln>
      </c:spPr>
    </c:plotArea>
    <c:legend>
      <c:legendPos val="b"/>
      <c:layout/>
      <c:overlay val="0"/>
      <c:spPr>
        <a:prstGeom prst="rect">
          <a:avLst/>
        </a:prstGeom>
        <a:noFill/>
        <a:ln>
          <a:noFill/>
        </a:ln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spPr>
    <a:xfrm>
      <a:off x="1467293" y="1733107"/>
      <a:ext cx="8402570" cy="4157329"/>
    </a:xfrm>
    <a:prstGeom prst="rect">
      <a:avLst/>
    </a:prstGeom>
    <a:noFill/>
    <a:ln>
      <a:noFill/>
    </a:ln>
  </c:spPr>
  <c:txPr>
    <a:bodyPr/>
    <a:lstStyle/>
    <a:p>
      <a:pPr>
        <a:defRPr sz="105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Feuil1!$E$19</c:f>
              <c:strCache>
                <c:ptCount val="1"/>
                <c:pt idx="0">
                  <c:v>NEEDS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Pt>
            <c:idx val="6"/>
            <c:invertIfNegative val="0"/>
            <c:bubble3D val="0"/>
            <c:spPr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2CD-43A6-8FDA-708D697CD184}"/>
              </c:ext>
            </c:extLst>
          </c:dPt>
          <c:val>
            <c:numRef>
              <c:f>Feuil1!$E$20:$E$31</c:f>
              <c:numCache>
                <c:formatCode>General</c:formatCode>
                <c:ptCount val="12"/>
                <c:pt idx="0">
                  <c:v>180</c:v>
                </c:pt>
                <c:pt idx="1">
                  <c:v>199</c:v>
                </c:pt>
                <c:pt idx="2">
                  <c:v>180</c:v>
                </c:pt>
                <c:pt idx="3">
                  <c:v>210</c:v>
                </c:pt>
                <c:pt idx="4">
                  <c:v>240</c:v>
                </c:pt>
                <c:pt idx="5">
                  <c:v>250</c:v>
                </c:pt>
                <c:pt idx="6">
                  <c:v>290</c:v>
                </c:pt>
                <c:pt idx="7">
                  <c:v>220</c:v>
                </c:pt>
                <c:pt idx="8">
                  <c:v>220</c:v>
                </c:pt>
                <c:pt idx="9">
                  <c:v>240</c:v>
                </c:pt>
                <c:pt idx="10">
                  <c:v>180</c:v>
                </c:pt>
                <c:pt idx="1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CD-43A6-8FDA-708D697CD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945616"/>
        <c:axId val="504946032"/>
      </c:barChart>
      <c:lineChart>
        <c:grouping val="standard"/>
        <c:varyColors val="0"/>
        <c:ser>
          <c:idx val="0"/>
          <c:order val="0"/>
          <c:tx>
            <c:strRef>
              <c:f>Feuil1!$B$19</c:f>
              <c:strCache>
                <c:ptCount val="1"/>
                <c:pt idx="0">
                  <c:v>RESOURCES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accent2"/>
              </a:solidFill>
              <a:round/>
            </a:ln>
          </c:spPr>
          <c:marker>
            <c:symbol val="none"/>
          </c:marker>
          <c:val>
            <c:numRef>
              <c:f>Feuil1!$B$20:$B$31</c:f>
              <c:numCache>
                <c:formatCode>General</c:formatCode>
                <c:ptCount val="12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CD-43A6-8FDA-708D697CD184}"/>
            </c:ext>
          </c:extLst>
        </c:ser>
        <c:ser>
          <c:idx val="2"/>
          <c:order val="2"/>
          <c:tx>
            <c:strRef>
              <c:f>Feuil1!$F$19</c:f>
              <c:strCache>
                <c:ptCount val="1"/>
                <c:pt idx="0">
                  <c:v>MAX RESOURCES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rgbClr val="FF0000"/>
              </a:solidFill>
              <a:round/>
            </a:ln>
          </c:spPr>
          <c:marker>
            <c:symbol val="none"/>
          </c:marker>
          <c:val>
            <c:numRef>
              <c:f>Feuil1!$F$20:$F$31</c:f>
              <c:numCache>
                <c:formatCode>General</c:formatCode>
                <c:ptCount val="12"/>
                <c:pt idx="0">
                  <c:v>275</c:v>
                </c:pt>
                <c:pt idx="1">
                  <c:v>275</c:v>
                </c:pt>
                <c:pt idx="2">
                  <c:v>275</c:v>
                </c:pt>
                <c:pt idx="3">
                  <c:v>275</c:v>
                </c:pt>
                <c:pt idx="4">
                  <c:v>275</c:v>
                </c:pt>
                <c:pt idx="5">
                  <c:v>275</c:v>
                </c:pt>
                <c:pt idx="6">
                  <c:v>275</c:v>
                </c:pt>
                <c:pt idx="7">
                  <c:v>275</c:v>
                </c:pt>
                <c:pt idx="8">
                  <c:v>275</c:v>
                </c:pt>
                <c:pt idx="9">
                  <c:v>275</c:v>
                </c:pt>
                <c:pt idx="10">
                  <c:v>275</c:v>
                </c:pt>
                <c:pt idx="11">
                  <c:v>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2CD-43A6-8FDA-708D697CD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945616"/>
        <c:axId val="504946032"/>
      </c:lineChart>
      <c:catAx>
        <c:axId val="50494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4946032"/>
        <c:crosses val="autoZero"/>
        <c:auto val="1"/>
        <c:lblAlgn val="ctr"/>
        <c:lblOffset val="100"/>
        <c:noMultiLvlLbl val="0"/>
      </c:catAx>
      <c:valAx>
        <c:axId val="504946032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4945616"/>
        <c:crosses val="autoZero"/>
        <c:crossBetween val="between"/>
      </c:valAx>
      <c:spPr>
        <a:prstGeom prst="rect">
          <a:avLst/>
        </a:prstGeom>
        <a:noFill/>
        <a:ln>
          <a:noFill/>
        </a:ln>
      </c:spPr>
    </c:plotArea>
    <c:legend>
      <c:legendPos val="b"/>
      <c:layout/>
      <c:overlay val="0"/>
      <c:spPr>
        <a:prstGeom prst="rect">
          <a:avLst/>
        </a:prstGeom>
        <a:noFill/>
        <a:ln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xfrm>
      <a:off x="1865746" y="1791854"/>
      <a:ext cx="7915562" cy="3860800"/>
    </a:xfrm>
    <a:prstGeom prst="rect">
      <a:avLst/>
    </a:prstGeom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 err="1" smtClean="0">
              <a:solidFill>
                <a:srgbClr val="002060"/>
              </a:solidFill>
            </a:rPr>
            <a:t>Added</a:t>
          </a:r>
          <a:r>
            <a:rPr lang="fr-FR" b="1" dirty="0" smtClean="0">
              <a:solidFill>
                <a:srgbClr val="002060"/>
              </a:solidFill>
            </a:rPr>
            <a:t> Value </a:t>
          </a:r>
          <a:r>
            <a:rPr lang="fr-FR" dirty="0" smtClean="0">
              <a:solidFill>
                <a:srgbClr val="002060"/>
              </a:solidFill>
            </a:rPr>
            <a:t>(</a:t>
          </a:r>
          <a:r>
            <a:rPr lang="fr-FR" dirty="0" err="1" smtClean="0">
              <a:solidFill>
                <a:srgbClr val="002060"/>
              </a:solidFill>
            </a:rPr>
            <a:t>Products</a:t>
          </a:r>
          <a:r>
            <a:rPr lang="fr-FR" dirty="0" smtClean="0">
              <a:solidFill>
                <a:srgbClr val="002060"/>
              </a:solidFill>
            </a:rPr>
            <a:t> </a:t>
          </a:r>
          <a:r>
            <a:rPr lang="fr-FR" dirty="0">
              <a:solidFill>
                <a:srgbClr val="002060"/>
              </a:solidFill>
            </a:rPr>
            <a:t>– </a:t>
          </a:r>
          <a:r>
            <a:rPr lang="fr-FR" dirty="0" err="1" smtClean="0">
              <a:solidFill>
                <a:srgbClr val="002060"/>
              </a:solidFill>
            </a:rPr>
            <a:t>Costs</a:t>
          </a:r>
          <a:r>
            <a:rPr lang="fr-FR" dirty="0">
              <a:solidFill>
                <a:srgbClr val="002060"/>
              </a:solidFill>
            </a:rPr>
            <a:t>)</a:t>
          </a:r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 err="1" smtClean="0">
              <a:solidFill>
                <a:srgbClr val="B8C2E1"/>
              </a:solidFill>
            </a:rPr>
            <a:t>Products</a:t>
          </a:r>
          <a:endParaRPr lang="fr-FR" b="1" dirty="0">
            <a:solidFill>
              <a:srgbClr val="B8C2E1"/>
            </a:solidFill>
          </a:endParaRPr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4273E-2B1D-4D90-B664-2EFC2B5B99BD}" type="pres">
      <dgm:prSet presAssocID="{018BF8C1-1410-401B-A0CD-F433F4FF0E17}" presName="upArrow" presStyleLbl="node1" presStyleIdx="1" presStyleCnt="2"/>
      <dgm:spPr>
        <a:solidFill>
          <a:srgbClr val="B8C2E1"/>
        </a:solidFill>
      </dgm:spPr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 smtClean="0">
              <a:solidFill>
                <a:schemeClr val="accent1"/>
              </a:solidFill>
            </a:rPr>
            <a:t>Animal </a:t>
          </a:r>
          <a:r>
            <a:rPr lang="fr-FR" b="1" dirty="0" err="1" smtClean="0">
              <a:solidFill>
                <a:schemeClr val="accent1"/>
              </a:solidFill>
            </a:rPr>
            <a:t>products</a:t>
          </a:r>
          <a:endParaRPr lang="fr-FR" dirty="0">
            <a:solidFill>
              <a:schemeClr val="accent1"/>
            </a:solidFill>
          </a:endParaRPr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 err="1" smtClean="0">
              <a:solidFill>
                <a:schemeClr val="accent6"/>
              </a:solidFill>
            </a:rPr>
            <a:t>Vegetal</a:t>
          </a:r>
          <a:r>
            <a:rPr lang="fr-FR" b="1" dirty="0" smtClean="0">
              <a:solidFill>
                <a:schemeClr val="accent6"/>
              </a:solidFill>
            </a:rPr>
            <a:t> </a:t>
          </a:r>
          <a:r>
            <a:rPr lang="fr-FR" b="1" dirty="0" err="1" smtClean="0">
              <a:solidFill>
                <a:schemeClr val="accent6"/>
              </a:solidFill>
            </a:rPr>
            <a:t>products</a:t>
          </a:r>
          <a:endParaRPr lang="fr-FR" b="1" dirty="0">
            <a:solidFill>
              <a:schemeClr val="accent6"/>
            </a:solidFill>
          </a:endParaRPr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 err="1" smtClean="0"/>
            <a:t>Needs</a:t>
          </a:r>
          <a:r>
            <a:rPr lang="fr-FR" b="0" dirty="0" smtClean="0"/>
            <a:t> </a:t>
          </a:r>
          <a:endParaRPr lang="fr-FR" b="0" dirty="0"/>
        </a:p>
        <a:p>
          <a:r>
            <a:rPr lang="fr-FR" b="0" i="1" dirty="0" smtClean="0"/>
            <a:t>(routine, </a:t>
          </a:r>
          <a:r>
            <a:rPr lang="fr-FR" b="0" i="1" dirty="0" err="1" smtClean="0"/>
            <a:t>seasonnal</a:t>
          </a:r>
          <a:r>
            <a:rPr lang="fr-FR" b="0" i="1" dirty="0" smtClean="0"/>
            <a:t>, </a:t>
          </a:r>
          <a:r>
            <a:rPr lang="fr-FR" b="0" i="1" dirty="0" err="1" smtClean="0"/>
            <a:t>according</a:t>
          </a:r>
          <a:r>
            <a:rPr lang="fr-FR" b="0" i="1" dirty="0" smtClean="0"/>
            <a:t> to practices)</a:t>
          </a:r>
          <a:endParaRPr lang="fr-FR" b="0" i="1" dirty="0"/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 b="0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 b="0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 err="1" smtClean="0"/>
            <a:t>Resources</a:t>
          </a:r>
          <a:r>
            <a:rPr lang="fr-FR" b="0" dirty="0" smtClean="0"/>
            <a:t> </a:t>
          </a:r>
          <a:r>
            <a:rPr lang="fr-FR" b="0" i="1" dirty="0" smtClean="0"/>
            <a:t>(</a:t>
          </a:r>
          <a:r>
            <a:rPr lang="fr-FR" b="0" i="1" dirty="0" err="1" smtClean="0"/>
            <a:t>family</a:t>
          </a:r>
          <a:r>
            <a:rPr lang="fr-FR" b="0" i="1" dirty="0" smtClean="0"/>
            <a:t>, </a:t>
          </a:r>
          <a:r>
            <a:rPr lang="fr-FR" b="0" i="1" dirty="0" err="1" smtClean="0"/>
            <a:t>employees</a:t>
          </a:r>
          <a:r>
            <a:rPr lang="fr-FR" b="0" i="1" dirty="0" smtClean="0"/>
            <a:t>)</a:t>
          </a:r>
          <a:endParaRPr lang="fr-FR" b="0" i="1" dirty="0"/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 b="0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 b="0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 err="1" smtClean="0"/>
            <a:t>Needs</a:t>
          </a:r>
          <a:r>
            <a:rPr lang="fr-FR" b="0" dirty="0" smtClean="0"/>
            <a:t> </a:t>
          </a:r>
          <a:endParaRPr lang="fr-FR" b="0" dirty="0"/>
        </a:p>
        <a:p>
          <a:r>
            <a:rPr lang="fr-FR" b="0" i="1" dirty="0" smtClean="0"/>
            <a:t>(routine, </a:t>
          </a:r>
          <a:r>
            <a:rPr lang="fr-FR" b="0" i="1" dirty="0" err="1" smtClean="0"/>
            <a:t>seasonnal</a:t>
          </a:r>
          <a:r>
            <a:rPr lang="fr-FR" b="0" i="1" dirty="0" smtClean="0"/>
            <a:t>, </a:t>
          </a:r>
          <a:r>
            <a:rPr lang="fr-FR" b="0" i="1" dirty="0" err="1" smtClean="0"/>
            <a:t>according</a:t>
          </a:r>
          <a:r>
            <a:rPr lang="fr-FR" b="0" i="1" dirty="0" smtClean="0"/>
            <a:t> to practices)</a:t>
          </a:r>
          <a:endParaRPr lang="fr-FR" b="0" i="1" dirty="0"/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 b="0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 b="0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 err="1" smtClean="0"/>
            <a:t>Resources</a:t>
          </a:r>
          <a:r>
            <a:rPr lang="fr-FR" b="0" dirty="0" smtClean="0"/>
            <a:t> </a:t>
          </a:r>
          <a:r>
            <a:rPr lang="fr-FR" b="0" i="1" dirty="0" smtClean="0"/>
            <a:t>(</a:t>
          </a:r>
          <a:r>
            <a:rPr lang="fr-FR" b="0" i="1" dirty="0" err="1" smtClean="0"/>
            <a:t>family</a:t>
          </a:r>
          <a:r>
            <a:rPr lang="fr-FR" b="0" i="1" dirty="0" smtClean="0"/>
            <a:t>, </a:t>
          </a:r>
          <a:r>
            <a:rPr lang="fr-FR" b="0" i="1" dirty="0" err="1" smtClean="0"/>
            <a:t>employees</a:t>
          </a:r>
          <a:r>
            <a:rPr lang="fr-FR" b="0" i="1" dirty="0" smtClean="0"/>
            <a:t>)</a:t>
          </a:r>
          <a:endParaRPr lang="fr-FR" b="0" i="1" dirty="0"/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 b="0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 b="0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 err="1" smtClean="0"/>
            <a:t>Needs</a:t>
          </a:r>
          <a:r>
            <a:rPr lang="fr-FR" b="0" dirty="0" smtClean="0"/>
            <a:t> </a:t>
          </a:r>
          <a:endParaRPr lang="fr-FR" b="0" dirty="0"/>
        </a:p>
        <a:p>
          <a:r>
            <a:rPr lang="fr-FR" b="0" i="1" dirty="0" smtClean="0"/>
            <a:t>(routine, </a:t>
          </a:r>
          <a:r>
            <a:rPr lang="fr-FR" b="0" i="1" dirty="0" err="1" smtClean="0"/>
            <a:t>seasonnal</a:t>
          </a:r>
          <a:r>
            <a:rPr lang="fr-FR" b="0" i="1" dirty="0" smtClean="0"/>
            <a:t>, </a:t>
          </a:r>
          <a:r>
            <a:rPr lang="fr-FR" b="0" i="1" dirty="0" err="1" smtClean="0"/>
            <a:t>according</a:t>
          </a:r>
          <a:r>
            <a:rPr lang="fr-FR" b="0" i="1" dirty="0" smtClean="0"/>
            <a:t> to practices)</a:t>
          </a:r>
          <a:endParaRPr lang="fr-FR" b="0" i="1" dirty="0"/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 b="0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 b="0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 err="1" smtClean="0"/>
            <a:t>Resources</a:t>
          </a:r>
          <a:r>
            <a:rPr lang="fr-FR" b="0" dirty="0" smtClean="0"/>
            <a:t> </a:t>
          </a:r>
          <a:r>
            <a:rPr lang="fr-FR" b="0" i="1" dirty="0" smtClean="0"/>
            <a:t>(</a:t>
          </a:r>
          <a:r>
            <a:rPr lang="fr-FR" b="0" i="1" dirty="0" err="1" smtClean="0"/>
            <a:t>family</a:t>
          </a:r>
          <a:r>
            <a:rPr lang="fr-FR" b="0" i="1" dirty="0" smtClean="0"/>
            <a:t>, </a:t>
          </a:r>
          <a:r>
            <a:rPr lang="fr-FR" b="0" i="1" dirty="0" err="1" smtClean="0"/>
            <a:t>employees</a:t>
          </a:r>
          <a:r>
            <a:rPr lang="fr-FR" b="0" i="1" dirty="0" smtClean="0"/>
            <a:t>)</a:t>
          </a:r>
          <a:endParaRPr lang="fr-FR" b="0" i="1" dirty="0"/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 b="0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 b="0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err="1" smtClean="0">
              <a:solidFill>
                <a:srgbClr val="002060"/>
              </a:solidFill>
            </a:rPr>
            <a:t>Added</a:t>
          </a:r>
          <a:r>
            <a:rPr lang="fr-FR" sz="2300" b="1" kern="1200" dirty="0" smtClean="0">
              <a:solidFill>
                <a:srgbClr val="002060"/>
              </a:solidFill>
            </a:rPr>
            <a:t> Value </a:t>
          </a:r>
          <a:r>
            <a:rPr lang="fr-FR" sz="2300" kern="1200" dirty="0" smtClean="0">
              <a:solidFill>
                <a:srgbClr val="002060"/>
              </a:solidFill>
            </a:rPr>
            <a:t>(</a:t>
          </a:r>
          <a:r>
            <a:rPr lang="fr-FR" sz="2300" kern="1200" dirty="0" err="1" smtClean="0">
              <a:solidFill>
                <a:srgbClr val="002060"/>
              </a:solidFill>
            </a:rPr>
            <a:t>Products</a:t>
          </a:r>
          <a:r>
            <a:rPr lang="fr-FR" sz="2300" kern="1200" dirty="0" smtClean="0">
              <a:solidFill>
                <a:srgbClr val="002060"/>
              </a:solidFill>
            </a:rPr>
            <a:t> </a:t>
          </a:r>
          <a:r>
            <a:rPr lang="fr-FR" sz="2300" kern="1200" dirty="0">
              <a:solidFill>
                <a:srgbClr val="002060"/>
              </a:solidFill>
            </a:rPr>
            <a:t>– </a:t>
          </a:r>
          <a:r>
            <a:rPr lang="fr-FR" sz="2300" kern="1200" dirty="0" err="1" smtClean="0">
              <a:solidFill>
                <a:srgbClr val="002060"/>
              </a:solidFill>
            </a:rPr>
            <a:t>Costs</a:t>
          </a:r>
          <a:r>
            <a:rPr lang="fr-FR" sz="2300" kern="1200" dirty="0">
              <a:solidFill>
                <a:srgbClr val="002060"/>
              </a:solidFill>
            </a:rPr>
            <a:t>)</a:t>
          </a:r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rgbClr val="B8C2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err="1" smtClean="0">
              <a:solidFill>
                <a:srgbClr val="B8C2E1"/>
              </a:solidFill>
            </a:rPr>
            <a:t>Products</a:t>
          </a:r>
          <a:endParaRPr lang="fr-FR" sz="2300" b="1" kern="1200" dirty="0">
            <a:solidFill>
              <a:srgbClr val="B8C2E1"/>
            </a:solidFill>
          </a:endParaRPr>
        </a:p>
      </dsp:txBody>
      <dsp:txXfrm>
        <a:off x="655791" y="1963709"/>
        <a:ext cx="1399021" cy="1421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accent1"/>
              </a:solidFill>
            </a:rPr>
            <a:t>Animal </a:t>
          </a:r>
          <a:r>
            <a:rPr lang="fr-FR" sz="2300" b="1" kern="1200" dirty="0" err="1" smtClean="0">
              <a:solidFill>
                <a:schemeClr val="accent1"/>
              </a:solidFill>
            </a:rPr>
            <a:t>products</a:t>
          </a:r>
          <a:endParaRPr lang="fr-FR" sz="2300" kern="1200" dirty="0">
            <a:solidFill>
              <a:schemeClr val="accent1"/>
            </a:solidFill>
          </a:endParaRPr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err="1" smtClean="0">
              <a:solidFill>
                <a:schemeClr val="accent6"/>
              </a:solidFill>
            </a:rPr>
            <a:t>Vegetal</a:t>
          </a:r>
          <a:r>
            <a:rPr lang="fr-FR" sz="2300" b="1" kern="1200" dirty="0" smtClean="0">
              <a:solidFill>
                <a:schemeClr val="accent6"/>
              </a:solidFill>
            </a:rPr>
            <a:t> </a:t>
          </a:r>
          <a:r>
            <a:rPr lang="fr-FR" sz="2300" b="1" kern="1200" dirty="0" err="1" smtClean="0">
              <a:solidFill>
                <a:schemeClr val="accent6"/>
              </a:solidFill>
            </a:rPr>
            <a:t>products</a:t>
          </a:r>
          <a:endParaRPr lang="fr-FR" sz="2300" b="1" kern="1200" dirty="0">
            <a:solidFill>
              <a:schemeClr val="accent6"/>
            </a:solidFill>
          </a:endParaRPr>
        </a:p>
      </dsp:txBody>
      <dsp:txXfrm>
        <a:off x="655791" y="1963709"/>
        <a:ext cx="1399021" cy="1421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/>
            <a:t>Needs</a:t>
          </a:r>
          <a:r>
            <a:rPr lang="fr-FR" sz="1800" b="0" kern="1200" dirty="0" smtClean="0"/>
            <a:t> </a:t>
          </a:r>
          <a:endParaRPr lang="fr-FR" sz="1800" b="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1" kern="1200" dirty="0" smtClean="0"/>
            <a:t>(routine, </a:t>
          </a:r>
          <a:r>
            <a:rPr lang="fr-FR" sz="1800" b="0" i="1" kern="1200" dirty="0" err="1" smtClean="0"/>
            <a:t>seasonnal</a:t>
          </a:r>
          <a:r>
            <a:rPr lang="fr-FR" sz="1800" b="0" i="1" kern="1200" dirty="0" smtClean="0"/>
            <a:t>, </a:t>
          </a:r>
          <a:r>
            <a:rPr lang="fr-FR" sz="1800" b="0" i="1" kern="1200" dirty="0" err="1" smtClean="0"/>
            <a:t>according</a:t>
          </a:r>
          <a:r>
            <a:rPr lang="fr-FR" sz="1800" b="0" i="1" kern="1200" dirty="0" smtClean="0"/>
            <a:t> to practices)</a:t>
          </a:r>
          <a:endParaRPr lang="fr-FR" sz="1800" b="0" i="1" kern="1200" dirty="0"/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/>
            <a:t>Resources</a:t>
          </a:r>
          <a:r>
            <a:rPr lang="fr-FR" sz="1800" b="0" kern="1200" dirty="0" smtClean="0"/>
            <a:t> </a:t>
          </a:r>
          <a:r>
            <a:rPr lang="fr-FR" sz="1800" b="0" i="1" kern="1200" dirty="0" smtClean="0"/>
            <a:t>(</a:t>
          </a:r>
          <a:r>
            <a:rPr lang="fr-FR" sz="1800" b="0" i="1" kern="1200" dirty="0" err="1" smtClean="0"/>
            <a:t>family</a:t>
          </a:r>
          <a:r>
            <a:rPr lang="fr-FR" sz="1800" b="0" i="1" kern="1200" dirty="0" smtClean="0"/>
            <a:t>, </a:t>
          </a:r>
          <a:r>
            <a:rPr lang="fr-FR" sz="1800" b="0" i="1" kern="1200" dirty="0" err="1" smtClean="0"/>
            <a:t>employees</a:t>
          </a:r>
          <a:r>
            <a:rPr lang="fr-FR" sz="1800" b="0" i="1" kern="1200" dirty="0" smtClean="0"/>
            <a:t>)</a:t>
          </a:r>
          <a:endParaRPr lang="fr-FR" sz="1800" b="0" i="1" kern="1200" dirty="0"/>
        </a:p>
      </dsp:txBody>
      <dsp:txXfrm>
        <a:off x="655791" y="1963709"/>
        <a:ext cx="1399021" cy="1421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/>
            <a:t>Needs</a:t>
          </a:r>
          <a:r>
            <a:rPr lang="fr-FR" sz="1800" b="0" kern="1200" dirty="0" smtClean="0"/>
            <a:t> </a:t>
          </a:r>
          <a:endParaRPr lang="fr-FR" sz="1800" b="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1" kern="1200" dirty="0" smtClean="0"/>
            <a:t>(routine, </a:t>
          </a:r>
          <a:r>
            <a:rPr lang="fr-FR" sz="1800" b="0" i="1" kern="1200" dirty="0" err="1" smtClean="0"/>
            <a:t>seasonnal</a:t>
          </a:r>
          <a:r>
            <a:rPr lang="fr-FR" sz="1800" b="0" i="1" kern="1200" dirty="0" smtClean="0"/>
            <a:t>, </a:t>
          </a:r>
          <a:r>
            <a:rPr lang="fr-FR" sz="1800" b="0" i="1" kern="1200" dirty="0" err="1" smtClean="0"/>
            <a:t>according</a:t>
          </a:r>
          <a:r>
            <a:rPr lang="fr-FR" sz="1800" b="0" i="1" kern="1200" dirty="0" smtClean="0"/>
            <a:t> to practices)</a:t>
          </a:r>
          <a:endParaRPr lang="fr-FR" sz="1800" b="0" i="1" kern="1200" dirty="0"/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/>
            <a:t>Resources</a:t>
          </a:r>
          <a:r>
            <a:rPr lang="fr-FR" sz="1800" b="0" kern="1200" dirty="0" smtClean="0"/>
            <a:t> </a:t>
          </a:r>
          <a:r>
            <a:rPr lang="fr-FR" sz="1800" b="0" i="1" kern="1200" dirty="0" smtClean="0"/>
            <a:t>(</a:t>
          </a:r>
          <a:r>
            <a:rPr lang="fr-FR" sz="1800" b="0" i="1" kern="1200" dirty="0" err="1" smtClean="0"/>
            <a:t>family</a:t>
          </a:r>
          <a:r>
            <a:rPr lang="fr-FR" sz="1800" b="0" i="1" kern="1200" dirty="0" smtClean="0"/>
            <a:t>, </a:t>
          </a:r>
          <a:r>
            <a:rPr lang="fr-FR" sz="1800" b="0" i="1" kern="1200" dirty="0" err="1" smtClean="0"/>
            <a:t>employees</a:t>
          </a:r>
          <a:r>
            <a:rPr lang="fr-FR" sz="1800" b="0" i="1" kern="1200" dirty="0" smtClean="0"/>
            <a:t>)</a:t>
          </a:r>
          <a:endParaRPr lang="fr-FR" sz="1800" b="0" i="1" kern="1200" dirty="0"/>
        </a:p>
      </dsp:txBody>
      <dsp:txXfrm>
        <a:off x="655791" y="1963709"/>
        <a:ext cx="1399021" cy="1421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/>
            <a:t>Needs</a:t>
          </a:r>
          <a:r>
            <a:rPr lang="fr-FR" sz="1800" b="0" kern="1200" dirty="0" smtClean="0"/>
            <a:t> </a:t>
          </a:r>
          <a:endParaRPr lang="fr-FR" sz="1800" b="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1" kern="1200" dirty="0" smtClean="0"/>
            <a:t>(routine, </a:t>
          </a:r>
          <a:r>
            <a:rPr lang="fr-FR" sz="1800" b="0" i="1" kern="1200" dirty="0" err="1" smtClean="0"/>
            <a:t>seasonnal</a:t>
          </a:r>
          <a:r>
            <a:rPr lang="fr-FR" sz="1800" b="0" i="1" kern="1200" dirty="0" smtClean="0"/>
            <a:t>, </a:t>
          </a:r>
          <a:r>
            <a:rPr lang="fr-FR" sz="1800" b="0" i="1" kern="1200" dirty="0" err="1" smtClean="0"/>
            <a:t>according</a:t>
          </a:r>
          <a:r>
            <a:rPr lang="fr-FR" sz="1800" b="0" i="1" kern="1200" dirty="0" smtClean="0"/>
            <a:t> to practices)</a:t>
          </a:r>
          <a:endParaRPr lang="fr-FR" sz="1800" b="0" i="1" kern="1200" dirty="0"/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/>
            <a:t>Resources</a:t>
          </a:r>
          <a:r>
            <a:rPr lang="fr-FR" sz="1800" b="0" kern="1200" dirty="0" smtClean="0"/>
            <a:t> </a:t>
          </a:r>
          <a:r>
            <a:rPr lang="fr-FR" sz="1800" b="0" i="1" kern="1200" dirty="0" smtClean="0"/>
            <a:t>(</a:t>
          </a:r>
          <a:r>
            <a:rPr lang="fr-FR" sz="1800" b="0" i="1" kern="1200" dirty="0" err="1" smtClean="0"/>
            <a:t>family</a:t>
          </a:r>
          <a:r>
            <a:rPr lang="fr-FR" sz="1800" b="0" i="1" kern="1200" dirty="0" smtClean="0"/>
            <a:t>, </a:t>
          </a:r>
          <a:r>
            <a:rPr lang="fr-FR" sz="1800" b="0" i="1" kern="1200" dirty="0" err="1" smtClean="0"/>
            <a:t>employees</a:t>
          </a:r>
          <a:r>
            <a:rPr lang="fr-FR" sz="1800" b="0" i="1" kern="1200" dirty="0" smtClean="0"/>
            <a:t>)</a:t>
          </a:r>
          <a:endParaRPr lang="fr-FR" sz="1800" b="0" i="1" kern="1200" dirty="0"/>
        </a:p>
      </dsp:txBody>
      <dsp:txXfrm>
        <a:off x="655791" y="1963709"/>
        <a:ext cx="1399021" cy="1421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AC9F5-3CE1-4DCC-95E7-9FA53D79D31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CB240-D47D-47E7-B5B7-11FE7BE289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76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40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286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65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03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40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52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687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Parmi les indicateurs de durabilité sociale ces 4 indicateurs sont évalués à dire d’experts à partir des pratiques choisies : 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la simplicité : une note est attribuée selon le système de cultures choisi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la santé : une note est attribuée selon l’usage de phyto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la production alimentaire : il s’agit d’un service écosystémique de provision , lié directement au niveau des rendements de production des biens alimentaires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le bien – être animal : une note est attribuée selon les conduites choisies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33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609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320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91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12515E76-ED2A-4C60-B1CF-11E5826BE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F55F0DA-50CD-4658-8EE4-8A4E7B2E25E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F1338BE-7E10-4F49-BA2C-3E573322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452" y="1308099"/>
            <a:ext cx="11170733" cy="4783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</a:t>
            </a:r>
            <a:r>
              <a:rPr lang="en-US" noProof="0" dirty="0" err="1"/>
              <a:t>texte</a:t>
            </a:r>
            <a:r>
              <a:rPr lang="fr-FR" dirty="0"/>
              <a:t>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7" name="Titre 26">
            <a:extLst>
              <a:ext uri="{FF2B5EF4-FFF2-40B4-BE49-F238E27FC236}">
                <a16:creationId xmlns:a16="http://schemas.microsoft.com/office/drawing/2014/main" id="{A0CFEACE-7FF8-4218-8378-EE06E976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0F0D61D-AA82-4993-9F68-10A62835B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425" y="6356350"/>
            <a:ext cx="74676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12">
            <a:extLst>
              <a:ext uri="{FF2B5EF4-FFF2-40B4-BE49-F238E27FC236}">
                <a16:creationId xmlns:a16="http://schemas.microsoft.com/office/drawing/2014/main" id="{C9767327-615F-41AD-9C85-EEA4F1BEB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8562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07" indent="0">
              <a:buNone/>
              <a:defRPr sz="1600"/>
            </a:lvl2pPr>
            <a:lvl3pPr marL="1219020" indent="0">
              <a:buNone/>
              <a:defRPr sz="1333"/>
            </a:lvl3pPr>
            <a:lvl4pPr marL="1828528" indent="0">
              <a:buNone/>
              <a:defRPr sz="1200"/>
            </a:lvl4pPr>
            <a:lvl5pPr marL="2438038" indent="0">
              <a:buNone/>
              <a:defRPr sz="1200"/>
            </a:lvl5pPr>
            <a:lvl6pPr marL="3047544" indent="0">
              <a:buNone/>
              <a:defRPr sz="1200"/>
            </a:lvl6pPr>
            <a:lvl7pPr marL="3657051" indent="0">
              <a:buNone/>
              <a:defRPr sz="1200"/>
            </a:lvl7pPr>
            <a:lvl8pPr marL="4266560" indent="0">
              <a:buNone/>
              <a:defRPr sz="1200"/>
            </a:lvl8pPr>
            <a:lvl9pPr marL="4876069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400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07" indent="0">
              <a:buNone/>
              <a:defRPr sz="3733"/>
            </a:lvl2pPr>
            <a:lvl3pPr marL="1219020" indent="0">
              <a:buNone/>
              <a:defRPr sz="3200"/>
            </a:lvl3pPr>
            <a:lvl4pPr marL="1828528" indent="0">
              <a:buNone/>
              <a:defRPr sz="2667"/>
            </a:lvl4pPr>
            <a:lvl5pPr marL="2438038" indent="0">
              <a:buNone/>
              <a:defRPr sz="2667"/>
            </a:lvl5pPr>
            <a:lvl6pPr marL="3047544" indent="0">
              <a:buNone/>
              <a:defRPr sz="2667"/>
            </a:lvl6pPr>
            <a:lvl7pPr marL="3657051" indent="0">
              <a:buNone/>
              <a:defRPr sz="2667"/>
            </a:lvl7pPr>
            <a:lvl8pPr marL="4266560" indent="0">
              <a:buNone/>
              <a:defRPr sz="2667"/>
            </a:lvl8pPr>
            <a:lvl9pPr marL="4876069" indent="0">
              <a:buNone/>
              <a:defRPr sz="2667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45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07" indent="0">
              <a:buNone/>
              <a:defRPr sz="1600"/>
            </a:lvl2pPr>
            <a:lvl3pPr marL="1219020" indent="0">
              <a:buNone/>
              <a:defRPr sz="1333"/>
            </a:lvl3pPr>
            <a:lvl4pPr marL="1828528" indent="0">
              <a:buNone/>
              <a:defRPr sz="1200"/>
            </a:lvl4pPr>
            <a:lvl5pPr marL="2438038" indent="0">
              <a:buNone/>
              <a:defRPr sz="1200"/>
            </a:lvl5pPr>
            <a:lvl6pPr marL="3047544" indent="0">
              <a:buNone/>
              <a:defRPr sz="1200"/>
            </a:lvl6pPr>
            <a:lvl7pPr marL="3657051" indent="0">
              <a:buNone/>
              <a:defRPr sz="1200"/>
            </a:lvl7pPr>
            <a:lvl8pPr marL="4266560" indent="0">
              <a:buNone/>
              <a:defRPr sz="1200"/>
            </a:lvl8pPr>
            <a:lvl9pPr marL="4876069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7179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222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51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F1338BE-7E10-4F49-BA2C-3E573322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452" y="1308099"/>
            <a:ext cx="11170733" cy="4783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</a:t>
            </a:r>
            <a:r>
              <a:rPr lang="en-US" noProof="0" dirty="0" err="1"/>
              <a:t>texte</a:t>
            </a:r>
            <a:r>
              <a:rPr lang="fr-FR" dirty="0"/>
              <a:t>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7" name="Titre 26">
            <a:extLst>
              <a:ext uri="{FF2B5EF4-FFF2-40B4-BE49-F238E27FC236}">
                <a16:creationId xmlns:a16="http://schemas.microsoft.com/office/drawing/2014/main" id="{A0CFEACE-7FF8-4218-8378-EE06E976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0F0D61D-AA82-4993-9F68-10A62835B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425" y="6356350"/>
            <a:ext cx="74676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12">
            <a:extLst>
              <a:ext uri="{FF2B5EF4-FFF2-40B4-BE49-F238E27FC236}">
                <a16:creationId xmlns:a16="http://schemas.microsoft.com/office/drawing/2014/main" id="{C9767327-615F-41AD-9C85-EEA4F1BEB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04672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039946F-D9EB-4CA0-A183-82F769F2D32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803" y="548681"/>
            <a:ext cx="983827" cy="5799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B17D452-D995-474A-8D9D-1AA637EEC230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474" y="544447"/>
            <a:ext cx="1662007" cy="58504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D6B7B6C-59F9-4E37-8482-5BE8DBE9A703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9" r="17921"/>
          <a:stretch/>
        </p:blipFill>
        <p:spPr>
          <a:xfrm>
            <a:off x="4113802" y="544778"/>
            <a:ext cx="734060" cy="57996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2813088-BD27-4209-9DEF-B337999CDDE5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125" y="452670"/>
            <a:ext cx="1584960" cy="5808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A70CB3D-7ACC-4D55-933F-15993CEA01EE}"/>
              </a:ext>
            </a:extLst>
          </p:cNvPr>
          <p:cNvPicPr/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4" b="35022"/>
          <a:stretch/>
        </p:blipFill>
        <p:spPr>
          <a:xfrm>
            <a:off x="7023914" y="546141"/>
            <a:ext cx="1472353" cy="583353"/>
          </a:xfrm>
          <a:prstGeom prst="rect">
            <a:avLst/>
          </a:prstGeom>
        </p:spPr>
      </p:pic>
      <p:pic>
        <p:nvPicPr>
          <p:cNvPr id="12" name="Image 11" descr="C:\Users\admin\AppData\Local\Temp\Rar$DRa8344.49958\logo-transitroire-institut-agro-agrocampus-ouest-couleur.jpg"/>
          <p:cNvPicPr/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403901"/>
            <a:ext cx="3388360" cy="718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769FACD-344C-444E-B0F5-57E32F9B9084}"/>
              </a:ext>
            </a:extLst>
          </p:cNvPr>
          <p:cNvPicPr/>
          <p:nvPr userDrawn="1"/>
        </p:nvPicPr>
        <p:blipFill rotWithShape="1">
          <a:blip r:embed="rId8"/>
          <a:srcRect t="16790" b="25263"/>
          <a:stretch/>
        </p:blipFill>
        <p:spPr>
          <a:xfrm>
            <a:off x="5797329" y="5836170"/>
            <a:ext cx="2337647" cy="76118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CBF033B-DBF7-4B79-B1D3-529C04AB0814}"/>
              </a:ext>
            </a:extLst>
          </p:cNvPr>
          <p:cNvPicPr/>
          <p:nvPr userDrawn="1"/>
        </p:nvPicPr>
        <p:blipFill rotWithShape="1">
          <a:blip r:embed="rId9"/>
          <a:srcRect t="14550" b="14440"/>
          <a:stretch/>
        </p:blipFill>
        <p:spPr>
          <a:xfrm>
            <a:off x="4843981" y="5733256"/>
            <a:ext cx="836507" cy="9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9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721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0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02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52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03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54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05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56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06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277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236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07" indent="0">
              <a:buNone/>
              <a:defRPr sz="2667" b="1"/>
            </a:lvl2pPr>
            <a:lvl3pPr marL="1219020" indent="0">
              <a:buNone/>
              <a:defRPr sz="2400" b="1"/>
            </a:lvl3pPr>
            <a:lvl4pPr marL="1828528" indent="0">
              <a:buNone/>
              <a:defRPr sz="2133" b="1"/>
            </a:lvl4pPr>
            <a:lvl5pPr marL="2438038" indent="0">
              <a:buNone/>
              <a:defRPr sz="2133" b="1"/>
            </a:lvl5pPr>
            <a:lvl6pPr marL="3047544" indent="0">
              <a:buNone/>
              <a:defRPr sz="2133" b="1"/>
            </a:lvl6pPr>
            <a:lvl7pPr marL="3657051" indent="0">
              <a:buNone/>
              <a:defRPr sz="2133" b="1"/>
            </a:lvl7pPr>
            <a:lvl8pPr marL="4266560" indent="0">
              <a:buNone/>
              <a:defRPr sz="2133" b="1"/>
            </a:lvl8pPr>
            <a:lvl9pPr marL="4876069" indent="0">
              <a:buNone/>
              <a:defRPr sz="213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07" indent="0">
              <a:buNone/>
              <a:defRPr sz="2667" b="1"/>
            </a:lvl2pPr>
            <a:lvl3pPr marL="1219020" indent="0">
              <a:buNone/>
              <a:defRPr sz="2400" b="1"/>
            </a:lvl3pPr>
            <a:lvl4pPr marL="1828528" indent="0">
              <a:buNone/>
              <a:defRPr sz="2133" b="1"/>
            </a:lvl4pPr>
            <a:lvl5pPr marL="2438038" indent="0">
              <a:buNone/>
              <a:defRPr sz="2133" b="1"/>
            </a:lvl5pPr>
            <a:lvl6pPr marL="3047544" indent="0">
              <a:buNone/>
              <a:defRPr sz="2133" b="1"/>
            </a:lvl6pPr>
            <a:lvl7pPr marL="3657051" indent="0">
              <a:buNone/>
              <a:defRPr sz="2133" b="1"/>
            </a:lvl7pPr>
            <a:lvl8pPr marL="4266560" indent="0">
              <a:buNone/>
              <a:defRPr sz="2133" b="1"/>
            </a:lvl8pPr>
            <a:lvl9pPr marL="4876069" indent="0">
              <a:buNone/>
              <a:defRPr sz="213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320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072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516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4220140-A9D0-4B6E-AA95-C9475D9EB7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30A7D0-C0A1-4803-9FE1-6873347691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E36B89-B8C3-4246-8C88-A010289D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3" y="365126"/>
            <a:ext cx="11209918" cy="666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48471F-6569-4354-9B22-417E7150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451" y="1293223"/>
            <a:ext cx="11209917" cy="4804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D2C2BB-B8C6-420E-BFE3-5C73EBD87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3608" y="6342193"/>
            <a:ext cx="746760" cy="380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5E17D50-48C3-4E29-99C7-F72A87771B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1" b="25435"/>
          <a:stretch/>
        </p:blipFill>
        <p:spPr>
          <a:xfrm>
            <a:off x="474180" y="6192428"/>
            <a:ext cx="2212853" cy="600891"/>
          </a:xfrm>
          <a:prstGeom prst="rect">
            <a:avLst/>
          </a:prstGeom>
        </p:spPr>
      </p:pic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D90A1B5B-8A5E-4E6E-8EE5-A42DEB370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16662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E36B89-B8C3-4246-8C88-A010289D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3" y="365126"/>
            <a:ext cx="11209918" cy="666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48471F-6569-4354-9B22-417E7150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451" y="1293223"/>
            <a:ext cx="11209917" cy="4804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D2C2BB-B8C6-420E-BFE3-5C73EBD87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3608" y="6342193"/>
            <a:ext cx="746760" cy="380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5E17D50-48C3-4E29-99C7-F72A87771B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1" b="25435"/>
          <a:stretch/>
        </p:blipFill>
        <p:spPr>
          <a:xfrm>
            <a:off x="474180" y="6192428"/>
            <a:ext cx="2212853" cy="600891"/>
          </a:xfrm>
          <a:prstGeom prst="rect">
            <a:avLst/>
          </a:prstGeom>
        </p:spPr>
      </p:pic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D90A1B5B-8A5E-4E6E-8EE5-A42DEB370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081699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9" name="Triangle isocèle 8"/>
          <p:cNvSpPr/>
          <p:nvPr/>
        </p:nvSpPr>
        <p:spPr>
          <a:xfrm rot="5400000">
            <a:off x="360000" y="-360000"/>
            <a:ext cx="720000" cy="1440000"/>
          </a:xfrm>
          <a:prstGeom prst="triangl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0" name="Rectangle 9"/>
          <p:cNvSpPr/>
          <p:nvPr/>
        </p:nvSpPr>
        <p:spPr>
          <a:xfrm rot="19980000">
            <a:off x="-116801" y="599445"/>
            <a:ext cx="720000" cy="24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645383"/>
            <a:ext cx="12192000" cy="2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2" name="Triangle isocèle 11"/>
          <p:cNvSpPr/>
          <p:nvPr/>
        </p:nvSpPr>
        <p:spPr>
          <a:xfrm rot="16200000">
            <a:off x="11112000" y="5805384"/>
            <a:ext cx="720000" cy="1440000"/>
          </a:xfrm>
          <a:prstGeom prst="triangl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3" name="Rectangle 12"/>
          <p:cNvSpPr/>
          <p:nvPr/>
        </p:nvSpPr>
        <p:spPr>
          <a:xfrm rot="9240000">
            <a:off x="11567120" y="6052120"/>
            <a:ext cx="720000" cy="24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</p:spTree>
    <p:extLst>
      <p:ext uri="{BB962C8B-B14F-4D97-AF65-F5344CB8AC3E}">
        <p14:creationId xmlns:p14="http://schemas.microsoft.com/office/powerpoint/2010/main" val="237318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121902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54" indent="-380944" algn="l" defTabSz="1219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773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80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790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296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808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316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824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07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20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28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38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544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051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0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069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1424" y="1316765"/>
            <a:ext cx="10363200" cy="1248139"/>
          </a:xfrm>
        </p:spPr>
        <p:txBody>
          <a:bodyPr>
            <a:normAutofit/>
          </a:bodyPr>
          <a:lstStyle/>
          <a:p>
            <a:r>
              <a:rPr lang="fr-BE" b="1" dirty="0"/>
              <a:t>SEGAE – Teacher Session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3446" y="4389107"/>
            <a:ext cx="9985109" cy="1248139"/>
          </a:xfrm>
        </p:spPr>
        <p:txBody>
          <a:bodyPr>
            <a:noAutofit/>
          </a:bodyPr>
          <a:lstStyle/>
          <a:p>
            <a:r>
              <a:rPr lang="fr-BE" sz="3733" b="1" dirty="0"/>
              <a:t>The socio </a:t>
            </a:r>
            <a:r>
              <a:rPr lang="fr-BE" sz="3733" b="1" dirty="0" err="1"/>
              <a:t>economic</a:t>
            </a:r>
            <a:r>
              <a:rPr lang="fr-BE" sz="3733" b="1" dirty="0"/>
              <a:t> module</a:t>
            </a:r>
          </a:p>
          <a:p>
            <a:r>
              <a:rPr lang="fr-FR" sz="1867" dirty="0"/>
              <a:t>Aude Ridier et Anne-Lise Jacquot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306646" y="5637245"/>
            <a:ext cx="9985109" cy="864096"/>
          </a:xfrm>
          <a:prstGeom prst="rect">
            <a:avLst/>
          </a:prstGeom>
        </p:spPr>
        <p:txBody>
          <a:bodyPr vert="horz" lIns="121907" tIns="60953" rIns="121907" bIns="60953" rtlCol="0">
            <a:noAutofit/>
          </a:bodyPr>
          <a:lstStyle>
            <a:lvl1pPr marL="0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2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88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30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74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15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57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00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143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020"/>
            <a:r>
              <a:rPr lang="fr-BE" sz="1333" dirty="0">
                <a:solidFill>
                  <a:prstClr val="black">
                    <a:tint val="75000"/>
                  </a:prstClr>
                </a:solidFill>
                <a:latin typeface="Calibri"/>
              </a:rPr>
              <a:t>Avec le soutien de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296" y="2468893"/>
            <a:ext cx="1457408" cy="168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03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b="1" dirty="0"/>
              <a:t>Economic sustainability : indicators</a:t>
            </a:r>
            <a:endParaRPr lang="en-US" sz="3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4137156" y="5103625"/>
            <a:ext cx="3627796" cy="44627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= </a:t>
            </a:r>
            <a:r>
              <a:rPr lang="fr-FR" sz="2300" b="1" dirty="0" err="1" smtClean="0"/>
              <a:t>Farm</a:t>
            </a:r>
            <a:r>
              <a:rPr lang="fr-FR" sz="2300" b="1" dirty="0" smtClean="0"/>
              <a:t> diversification</a:t>
            </a:r>
            <a:endParaRPr lang="fr-FR" sz="2300" b="1" dirty="0"/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913788"/>
              </p:ext>
            </p:extLst>
          </p:nvPr>
        </p:nvGraphicFramePr>
        <p:xfrm>
          <a:off x="3694668" y="1145266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805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43480"/>
              </p:ext>
            </p:extLst>
          </p:nvPr>
        </p:nvGraphicFramePr>
        <p:xfrm>
          <a:off x="2266892" y="1780588"/>
          <a:ext cx="81279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Economic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sustainability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indicators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Social </a:t>
                      </a:r>
                      <a:r>
                        <a:rPr lang="fr-FR" sz="2000" dirty="0" err="1" smtClean="0"/>
                        <a:t>sustainability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6 </a:t>
                      </a:r>
                      <a:r>
                        <a:rPr lang="fr-FR" sz="2000" dirty="0" err="1" smtClean="0"/>
                        <a:t>indicators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Labor conditions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Social expectations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Farm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Workload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Food production </a:t>
                      </a:r>
                      <a:r>
                        <a:rPr lang="fr-FR" sz="2000" dirty="0" err="1" smtClean="0"/>
                        <a:t>potential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Economic</a:t>
                      </a:r>
                      <a:r>
                        <a:rPr lang="fr-FR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chemeClr val="bg1"/>
                          </a:solidFill>
                        </a:rPr>
                        <a:t>efficiency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Simplicity</a:t>
                      </a:r>
                      <a:r>
                        <a:rPr lang="fr-FR" sz="2000" dirty="0" smtClean="0"/>
                        <a:t> of the system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Contribution </a:t>
                      </a:r>
                      <a:r>
                        <a:rPr lang="fr-FR" sz="2000" dirty="0" smtClean="0"/>
                        <a:t>to </a:t>
                      </a:r>
                      <a:r>
                        <a:rPr lang="fr-FR" sz="2000" dirty="0" err="1" smtClean="0"/>
                        <a:t>employement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Farmer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Health</a:t>
                      </a:r>
                      <a:r>
                        <a:rPr lang="fr-FR" sz="2000" dirty="0" smtClean="0"/>
                        <a:t> 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 smtClean="0"/>
                        <a:t>(/</a:t>
                      </a:r>
                      <a:r>
                        <a:rPr lang="fr-FR" sz="2000" dirty="0" err="1" smtClean="0"/>
                        <a:t>safety</a:t>
                      </a:r>
                      <a:r>
                        <a:rPr lang="fr-FR" sz="2000" dirty="0" smtClean="0"/>
                        <a:t> of pesticide </a:t>
                      </a:r>
                      <a:r>
                        <a:rPr lang="fr-FR" sz="2000" dirty="0" err="1" smtClean="0"/>
                        <a:t>users</a:t>
                      </a:r>
                      <a:r>
                        <a:rPr lang="fr-FR" sz="2000" dirty="0" smtClean="0"/>
                        <a:t>)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Animal </a:t>
                      </a:r>
                      <a:r>
                        <a:rPr lang="fr-FR" sz="2000" dirty="0" err="1" smtClean="0"/>
                        <a:t>welfare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Farm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diversification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  <p:sp>
        <p:nvSpPr>
          <p:cNvPr id="7" name="Titre 2">
            <a:extLst>
              <a:ext uri="{FF2B5EF4-FFF2-40B4-BE49-F238E27FC236}">
                <a16:creationId xmlns:a16="http://schemas.microsoft.com/office/drawing/2014/main" id="{8671CC21-9803-423A-8C7D-EC14A375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 smtClean="0"/>
              <a:t>Social</a:t>
            </a:r>
            <a:r>
              <a:rPr lang="en-US" sz="3200" dirty="0" smtClean="0"/>
              <a:t> sustainability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9841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8671CC21-9803-423A-8C7D-EC14A375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/>
              <a:t>Social</a:t>
            </a:r>
            <a:r>
              <a:rPr lang="en-US" sz="3200" dirty="0"/>
              <a:t> sustainability</a:t>
            </a:r>
            <a:endParaRPr lang="en-US" sz="32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881451"/>
              </p:ext>
            </p:extLst>
          </p:nvPr>
        </p:nvGraphicFramePr>
        <p:xfrm>
          <a:off x="2266892" y="1780588"/>
          <a:ext cx="81279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Economic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sustainability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indicators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Social </a:t>
                      </a:r>
                      <a:r>
                        <a:rPr lang="fr-FR" sz="2000" dirty="0" err="1" smtClean="0"/>
                        <a:t>sustainability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6 </a:t>
                      </a:r>
                      <a:r>
                        <a:rPr lang="fr-FR" sz="2000" dirty="0" err="1" smtClean="0"/>
                        <a:t>indicators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Labor conditions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Social expectations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Farm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Workload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smtClean="0">
                          <a:solidFill>
                            <a:srgbClr val="FF0000"/>
                          </a:solidFill>
                        </a:rPr>
                        <a:t>Food production </a:t>
                      </a:r>
                      <a:r>
                        <a:rPr lang="fr-FR" sz="2000" i="1" dirty="0" err="1" smtClean="0">
                          <a:solidFill>
                            <a:srgbClr val="FF0000"/>
                          </a:solidFill>
                        </a:rPr>
                        <a:t>potential</a:t>
                      </a:r>
                      <a:endParaRPr lang="fr-FR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Economic</a:t>
                      </a:r>
                      <a:r>
                        <a:rPr lang="fr-FR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chemeClr val="bg1"/>
                          </a:solidFill>
                        </a:rPr>
                        <a:t>efficiency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solidFill>
                            <a:srgbClr val="FF0000"/>
                          </a:solidFill>
                        </a:rPr>
                        <a:t>Simplicity</a:t>
                      </a:r>
                      <a:r>
                        <a:rPr lang="fr-FR" sz="2000" i="1" dirty="0" smtClean="0">
                          <a:solidFill>
                            <a:srgbClr val="FF0000"/>
                          </a:solidFill>
                        </a:rPr>
                        <a:t> of the system</a:t>
                      </a:r>
                      <a:endParaRPr lang="fr-FR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>
                          <a:solidFill>
                            <a:srgbClr val="FF0000"/>
                          </a:solidFill>
                        </a:rPr>
                        <a:t>Contribution </a:t>
                      </a:r>
                      <a:r>
                        <a:rPr lang="fr-FR" sz="2000" i="1" dirty="0" smtClean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fr-FR" sz="2000" i="1" dirty="0" err="1" smtClean="0">
                          <a:solidFill>
                            <a:srgbClr val="FF0000"/>
                          </a:solidFill>
                        </a:rPr>
                        <a:t>employement</a:t>
                      </a:r>
                      <a:endParaRPr lang="fr-FR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Farmer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solidFill>
                            <a:srgbClr val="FF0000"/>
                          </a:solidFill>
                        </a:rPr>
                        <a:t>Health</a:t>
                      </a:r>
                      <a:r>
                        <a:rPr lang="fr-FR" sz="20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2000" i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000" i="1" dirty="0" smtClean="0">
                          <a:solidFill>
                            <a:srgbClr val="FF0000"/>
                          </a:solidFill>
                        </a:rPr>
                        <a:t>(/</a:t>
                      </a:r>
                      <a:r>
                        <a:rPr lang="fr-FR" sz="2000" i="1" dirty="0" err="1" smtClean="0">
                          <a:solidFill>
                            <a:srgbClr val="FF0000"/>
                          </a:solidFill>
                        </a:rPr>
                        <a:t>safety</a:t>
                      </a:r>
                      <a:r>
                        <a:rPr lang="fr-FR" sz="2000" i="1" dirty="0" smtClean="0">
                          <a:solidFill>
                            <a:srgbClr val="FF0000"/>
                          </a:solidFill>
                        </a:rPr>
                        <a:t> of pesticide </a:t>
                      </a:r>
                      <a:r>
                        <a:rPr lang="fr-FR" sz="2000" i="1" dirty="0" err="1" smtClean="0">
                          <a:solidFill>
                            <a:srgbClr val="FF0000"/>
                          </a:solidFill>
                        </a:rPr>
                        <a:t>users</a:t>
                      </a:r>
                      <a:r>
                        <a:rPr lang="fr-FR" sz="2000" i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fr-FR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Animal </a:t>
                      </a:r>
                      <a:r>
                        <a:rPr lang="fr-FR" sz="2000" dirty="0" err="1" smtClean="0"/>
                        <a:t>welfare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Farm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diversification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15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8671CC21-9803-423A-8C7D-EC14A375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/>
              <a:t>Social</a:t>
            </a:r>
            <a:r>
              <a:rPr lang="en-US" sz="3200" dirty="0"/>
              <a:t> sustainability</a:t>
            </a:r>
            <a:endParaRPr lang="en-US" sz="32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01345"/>
              </p:ext>
            </p:extLst>
          </p:nvPr>
        </p:nvGraphicFramePr>
        <p:xfrm>
          <a:off x="2266892" y="1780588"/>
          <a:ext cx="81279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Economic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sustainability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000" dirty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indicators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Social </a:t>
                      </a:r>
                      <a:r>
                        <a:rPr lang="fr-FR" sz="2000" dirty="0" err="1" smtClean="0"/>
                        <a:t>sustainability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6 </a:t>
                      </a:r>
                      <a:r>
                        <a:rPr lang="fr-FR" sz="2000" dirty="0" err="1" smtClean="0"/>
                        <a:t>indicators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Labor conditions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Social expectations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Farm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Workload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solidFill>
                            <a:schemeClr val="bg1"/>
                          </a:solidFill>
                        </a:rPr>
                        <a:t>Food production </a:t>
                      </a:r>
                      <a:r>
                        <a:rPr lang="fr-FR" sz="2000" i="0" dirty="0" err="1" smtClean="0">
                          <a:solidFill>
                            <a:schemeClr val="bg1"/>
                          </a:solidFill>
                        </a:rPr>
                        <a:t>potential</a:t>
                      </a:r>
                      <a:endParaRPr lang="fr-FR" sz="200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Economic</a:t>
                      </a:r>
                      <a:r>
                        <a:rPr lang="fr-FR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chemeClr val="bg1"/>
                          </a:solidFill>
                        </a:rPr>
                        <a:t>efficiency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err="1" smtClean="0">
                          <a:solidFill>
                            <a:schemeClr val="bg1"/>
                          </a:solidFill>
                        </a:rPr>
                        <a:t>Simplicity</a:t>
                      </a:r>
                      <a:r>
                        <a:rPr lang="fr-FR" sz="2000" i="0" dirty="0" smtClean="0">
                          <a:solidFill>
                            <a:schemeClr val="bg1"/>
                          </a:solidFill>
                        </a:rPr>
                        <a:t> of the system</a:t>
                      </a:r>
                      <a:endParaRPr lang="fr-FR" sz="200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>
                          <a:solidFill>
                            <a:schemeClr val="bg1"/>
                          </a:solidFill>
                        </a:rPr>
                        <a:t>Contribution </a:t>
                      </a:r>
                      <a:r>
                        <a:rPr lang="fr-FR" sz="2000" i="0" dirty="0" smtClean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fr-FR" sz="2000" i="0" dirty="0" err="1" smtClean="0">
                          <a:solidFill>
                            <a:schemeClr val="bg1"/>
                          </a:solidFill>
                        </a:rPr>
                        <a:t>employement</a:t>
                      </a:r>
                      <a:endParaRPr lang="fr-FR" sz="200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Farmer </a:t>
                      </a: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err="1" smtClean="0">
                          <a:solidFill>
                            <a:schemeClr val="bg1"/>
                          </a:solidFill>
                        </a:rPr>
                        <a:t>Health</a:t>
                      </a:r>
                      <a:r>
                        <a:rPr lang="fr-FR" sz="2000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2000" i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000" i="0" dirty="0" smtClean="0">
                          <a:solidFill>
                            <a:schemeClr val="bg1"/>
                          </a:solidFill>
                        </a:rPr>
                        <a:t>(/</a:t>
                      </a:r>
                      <a:r>
                        <a:rPr lang="fr-FR" sz="2000" i="0" dirty="0" err="1" smtClean="0">
                          <a:solidFill>
                            <a:schemeClr val="bg1"/>
                          </a:solidFill>
                        </a:rPr>
                        <a:t>safety</a:t>
                      </a:r>
                      <a:r>
                        <a:rPr lang="fr-FR" sz="2000" i="0" dirty="0" smtClean="0">
                          <a:solidFill>
                            <a:schemeClr val="bg1"/>
                          </a:solidFill>
                        </a:rPr>
                        <a:t> of pesticide </a:t>
                      </a:r>
                      <a:r>
                        <a:rPr lang="fr-FR" sz="2000" i="0" dirty="0" err="1" smtClean="0">
                          <a:solidFill>
                            <a:schemeClr val="bg1"/>
                          </a:solidFill>
                        </a:rPr>
                        <a:t>users</a:t>
                      </a:r>
                      <a:r>
                        <a:rPr lang="fr-FR" sz="2000" i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200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Animal </a:t>
                      </a:r>
                      <a:r>
                        <a:rPr lang="fr-FR" sz="2000" dirty="0" err="1" smtClean="0"/>
                        <a:t>welfare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Farm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 diversification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997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/>
              <a:t>Social</a:t>
            </a:r>
            <a:r>
              <a:rPr lang="en-US" sz="3200" dirty="0"/>
              <a:t> sustainability</a:t>
            </a:r>
            <a:endParaRPr lang="en-US" sz="3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1195993" y="5103625"/>
            <a:ext cx="3185311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 err="1" smtClean="0"/>
              <a:t>Work</a:t>
            </a:r>
            <a:r>
              <a:rPr lang="fr-FR" sz="2300" b="1" dirty="0" smtClean="0"/>
              <a:t> </a:t>
            </a:r>
            <a:r>
              <a:rPr lang="fr-FR" sz="2300" b="1" dirty="0" err="1" smtClean="0"/>
              <a:t>load</a:t>
            </a:r>
            <a:endParaRPr lang="fr-FR" sz="2300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3D259D-08AC-4F9A-90AC-DCECFAD4C52B}"/>
              </a:ext>
            </a:extLst>
          </p:cNvPr>
          <p:cNvSpPr txBox="1"/>
          <p:nvPr/>
        </p:nvSpPr>
        <p:spPr>
          <a:xfrm>
            <a:off x="1094460" y="1308099"/>
            <a:ext cx="3286844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</a:t>
            </a:r>
            <a:r>
              <a:rPr lang="fr-FR" dirty="0" smtClean="0">
                <a:solidFill>
                  <a:schemeClr val="tx1"/>
                </a:solidFill>
              </a:rPr>
              <a:t>Routine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62ED818-300E-458D-A55C-510CE2257F65}"/>
              </a:ext>
            </a:extLst>
          </p:cNvPr>
          <p:cNvSpPr txBox="1"/>
          <p:nvPr/>
        </p:nvSpPr>
        <p:spPr>
          <a:xfrm>
            <a:off x="1094458" y="3522465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</a:t>
            </a:r>
            <a:r>
              <a:rPr lang="fr-FR" dirty="0" err="1" smtClean="0">
                <a:solidFill>
                  <a:schemeClr val="tx1"/>
                </a:solidFill>
              </a:rPr>
              <a:t>Other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occasional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25AAAD3-B220-4FBD-A61F-DF0014916005}"/>
              </a:ext>
            </a:extLst>
          </p:cNvPr>
          <p:cNvSpPr txBox="1"/>
          <p:nvPr/>
        </p:nvSpPr>
        <p:spPr>
          <a:xfrm>
            <a:off x="1094458" y="2784343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</a:t>
            </a:r>
            <a:r>
              <a:rPr lang="fr-FR" dirty="0" smtClean="0">
                <a:solidFill>
                  <a:schemeClr val="tx1"/>
                </a:solidFill>
              </a:rPr>
              <a:t>Administratif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A564B0-CA88-4E4E-B633-32C800C3AEB4}"/>
              </a:ext>
            </a:extLst>
          </p:cNvPr>
          <p:cNvSpPr txBox="1"/>
          <p:nvPr/>
        </p:nvSpPr>
        <p:spPr>
          <a:xfrm>
            <a:off x="1094458" y="2046221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</a:t>
            </a:r>
            <a:r>
              <a:rPr lang="fr-FR" dirty="0" err="1" smtClean="0">
                <a:solidFill>
                  <a:schemeClr val="tx1"/>
                </a:solidFill>
              </a:rPr>
              <a:t>Seasonnal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6E5EDFE-F5D0-42B4-B873-10F84CE31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715" y="994736"/>
            <a:ext cx="3779390" cy="2226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B52CE53-89B9-4CA8-A2CA-9604CAB91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329" y="1043049"/>
            <a:ext cx="3532633" cy="222655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643BC041-298A-4147-909D-081BD9AE7FB9}"/>
              </a:ext>
            </a:extLst>
          </p:cNvPr>
          <p:cNvSpPr txBox="1"/>
          <p:nvPr/>
        </p:nvSpPr>
        <p:spPr>
          <a:xfrm>
            <a:off x="10284643" y="3212340"/>
            <a:ext cx="11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IDELE (2010)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6803213-6A80-4DA4-9EF8-8419FB096FDD}"/>
              </a:ext>
            </a:extLst>
          </p:cNvPr>
          <p:cNvGrpSpPr/>
          <p:nvPr/>
        </p:nvGrpSpPr>
        <p:grpSpPr>
          <a:xfrm>
            <a:off x="5106844" y="3317916"/>
            <a:ext cx="5177799" cy="2884920"/>
            <a:chOff x="5374328" y="1052349"/>
            <a:chExt cx="6402324" cy="381681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CAC25C00-CAC1-47CE-9A60-0DABC58DE5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852"/>
            <a:stretch/>
          </p:blipFill>
          <p:spPr>
            <a:xfrm>
              <a:off x="5374328" y="1052349"/>
              <a:ext cx="6402324" cy="3816811"/>
            </a:xfrm>
            <a:prstGeom prst="rect">
              <a:avLst/>
            </a:prstGeom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B10CCFA-FA40-42EC-A18C-B1A17D0BED64}"/>
                </a:ext>
              </a:extLst>
            </p:cNvPr>
            <p:cNvSpPr txBox="1"/>
            <p:nvPr/>
          </p:nvSpPr>
          <p:spPr>
            <a:xfrm>
              <a:off x="5790552" y="1093293"/>
              <a:ext cx="2448272" cy="2850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r>
                <a:rPr lang="en-US" sz="1400" dirty="0"/>
                <a:t>H / months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C0FD657-3EB8-4C27-80EE-7E61F56BFC38}"/>
                </a:ext>
              </a:extLst>
            </p:cNvPr>
            <p:cNvSpPr txBox="1"/>
            <p:nvPr/>
          </p:nvSpPr>
          <p:spPr>
            <a:xfrm>
              <a:off x="6066227" y="2353246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smtClean="0"/>
                <a:t>Grass system : </a:t>
              </a:r>
              <a:r>
                <a:rPr lang="en-US" sz="1100" dirty="0"/>
                <a:t>6ha </a:t>
              </a:r>
              <a:r>
                <a:rPr lang="en-US" sz="1100" dirty="0" smtClean="0"/>
                <a:t>maize </a:t>
              </a:r>
              <a:r>
                <a:rPr lang="en-US" sz="1100" dirty="0"/>
                <a:t>(14%) + 39 ha </a:t>
              </a:r>
              <a:r>
                <a:rPr lang="en-US" sz="1100" dirty="0" smtClean="0"/>
                <a:t>pasture</a:t>
              </a:r>
              <a:endParaRPr lang="en-US" sz="11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B52796-1588-4796-A1B8-C76B5549A92F}"/>
                </a:ext>
              </a:extLst>
            </p:cNvPr>
            <p:cNvSpPr/>
            <p:nvPr/>
          </p:nvSpPr>
          <p:spPr>
            <a:xfrm>
              <a:off x="6066217" y="1698231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 </a:t>
              </a:r>
              <a:r>
                <a:rPr lang="en-US" sz="1100" dirty="0" smtClean="0"/>
                <a:t>maize system </a:t>
              </a:r>
              <a:r>
                <a:rPr lang="en-US" sz="1100" dirty="0"/>
                <a:t>: 19ha </a:t>
              </a:r>
              <a:r>
                <a:rPr lang="en-US" sz="1100" dirty="0" smtClean="0"/>
                <a:t>maize </a:t>
              </a:r>
              <a:r>
                <a:rPr lang="en-US" sz="1100" dirty="0"/>
                <a:t>(41%) + 25ha </a:t>
              </a:r>
              <a:r>
                <a:rPr lang="en-US" sz="1100" dirty="0" smtClean="0"/>
                <a:t>pasture</a:t>
              </a:r>
              <a:endParaRPr lang="en-US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F96AEF-28F4-41F9-AAF6-6DC737D1513D}"/>
                </a:ext>
              </a:extLst>
            </p:cNvPr>
            <p:cNvSpPr/>
            <p:nvPr/>
          </p:nvSpPr>
          <p:spPr>
            <a:xfrm>
              <a:off x="6084215" y="2103294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E7DF1C-1C9C-4538-84C8-71F347D8DBC7}"/>
                </a:ext>
              </a:extLst>
            </p:cNvPr>
            <p:cNvSpPr/>
            <p:nvPr/>
          </p:nvSpPr>
          <p:spPr>
            <a:xfrm>
              <a:off x="6066217" y="2762046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11E4773A-DED7-45F7-BB73-BC2AF9EC1DDE}"/>
              </a:ext>
            </a:extLst>
          </p:cNvPr>
          <p:cNvSpPr txBox="1"/>
          <p:nvPr/>
        </p:nvSpPr>
        <p:spPr>
          <a:xfrm>
            <a:off x="10247823" y="6115292"/>
            <a:ext cx="1141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CRAB (2006)</a:t>
            </a:r>
          </a:p>
        </p:txBody>
      </p:sp>
    </p:spTree>
    <p:extLst>
      <p:ext uri="{BB962C8B-B14F-4D97-AF65-F5344CB8AC3E}">
        <p14:creationId xmlns:p14="http://schemas.microsoft.com/office/powerpoint/2010/main" val="9534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/>
              <a:t>Social</a:t>
            </a:r>
            <a:r>
              <a:rPr lang="en-US" sz="3200" dirty="0"/>
              <a:t> sustainability</a:t>
            </a:r>
            <a:endParaRPr lang="en-US" sz="3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1195993" y="5103625"/>
            <a:ext cx="3185311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 err="1" smtClean="0"/>
              <a:t>Work</a:t>
            </a:r>
            <a:r>
              <a:rPr lang="fr-FR" sz="2300" b="1" dirty="0" smtClean="0"/>
              <a:t> </a:t>
            </a:r>
            <a:r>
              <a:rPr lang="fr-FR" sz="2300" b="1" dirty="0" err="1" smtClean="0"/>
              <a:t>load</a:t>
            </a:r>
            <a:endParaRPr lang="fr-FR" sz="2300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3D259D-08AC-4F9A-90AC-DCECFAD4C52B}"/>
              </a:ext>
            </a:extLst>
          </p:cNvPr>
          <p:cNvSpPr txBox="1"/>
          <p:nvPr/>
        </p:nvSpPr>
        <p:spPr>
          <a:xfrm>
            <a:off x="1094460" y="1308099"/>
            <a:ext cx="3286844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</a:t>
            </a:r>
            <a:r>
              <a:rPr lang="fr-FR" dirty="0" smtClean="0">
                <a:solidFill>
                  <a:schemeClr val="tx1"/>
                </a:solidFill>
              </a:rPr>
              <a:t>Routine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62ED818-300E-458D-A55C-510CE2257F65}"/>
              </a:ext>
            </a:extLst>
          </p:cNvPr>
          <p:cNvSpPr txBox="1"/>
          <p:nvPr/>
        </p:nvSpPr>
        <p:spPr>
          <a:xfrm>
            <a:off x="1094458" y="3522465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</a:t>
            </a:r>
            <a:r>
              <a:rPr lang="fr-FR" dirty="0" err="1" smtClean="0">
                <a:solidFill>
                  <a:schemeClr val="tx1"/>
                </a:solidFill>
              </a:rPr>
              <a:t>Other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occasional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25AAAD3-B220-4FBD-A61F-DF0014916005}"/>
              </a:ext>
            </a:extLst>
          </p:cNvPr>
          <p:cNvSpPr txBox="1"/>
          <p:nvPr/>
        </p:nvSpPr>
        <p:spPr>
          <a:xfrm>
            <a:off x="1094458" y="2784343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</a:t>
            </a:r>
            <a:r>
              <a:rPr lang="fr-FR" dirty="0" smtClean="0">
                <a:solidFill>
                  <a:schemeClr val="tx1"/>
                </a:solidFill>
              </a:rPr>
              <a:t>Administratif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A564B0-CA88-4E4E-B633-32C800C3AEB4}"/>
              </a:ext>
            </a:extLst>
          </p:cNvPr>
          <p:cNvSpPr txBox="1"/>
          <p:nvPr/>
        </p:nvSpPr>
        <p:spPr>
          <a:xfrm>
            <a:off x="1094458" y="2046221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</a:t>
            </a:r>
            <a:r>
              <a:rPr lang="fr-FR" dirty="0" err="1" smtClean="0">
                <a:solidFill>
                  <a:schemeClr val="tx1"/>
                </a:solidFill>
              </a:rPr>
              <a:t>Seasonnal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6E5EDFE-F5D0-42B4-B873-10F84CE31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715" y="994736"/>
            <a:ext cx="3779390" cy="2226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B52CE53-89B9-4CA8-A2CA-9604CAB91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329" y="1043049"/>
            <a:ext cx="3532633" cy="222655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643BC041-298A-4147-909D-081BD9AE7FB9}"/>
              </a:ext>
            </a:extLst>
          </p:cNvPr>
          <p:cNvSpPr txBox="1"/>
          <p:nvPr/>
        </p:nvSpPr>
        <p:spPr>
          <a:xfrm>
            <a:off x="10284643" y="3212340"/>
            <a:ext cx="11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IDELE (2010)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6803213-6A80-4DA4-9EF8-8419FB096FDD}"/>
              </a:ext>
            </a:extLst>
          </p:cNvPr>
          <p:cNvGrpSpPr/>
          <p:nvPr/>
        </p:nvGrpSpPr>
        <p:grpSpPr>
          <a:xfrm>
            <a:off x="5106844" y="3317916"/>
            <a:ext cx="5177799" cy="2884920"/>
            <a:chOff x="5374328" y="1052349"/>
            <a:chExt cx="6402324" cy="381681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CAC25C00-CAC1-47CE-9A60-0DABC58DE5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852"/>
            <a:stretch/>
          </p:blipFill>
          <p:spPr>
            <a:xfrm>
              <a:off x="5374328" y="1052349"/>
              <a:ext cx="6402324" cy="3816811"/>
            </a:xfrm>
            <a:prstGeom prst="rect">
              <a:avLst/>
            </a:prstGeom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B10CCFA-FA40-42EC-A18C-B1A17D0BED64}"/>
                </a:ext>
              </a:extLst>
            </p:cNvPr>
            <p:cNvSpPr txBox="1"/>
            <p:nvPr/>
          </p:nvSpPr>
          <p:spPr>
            <a:xfrm>
              <a:off x="5790552" y="1093293"/>
              <a:ext cx="2448272" cy="2850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r>
                <a:rPr lang="en-US" sz="1400" dirty="0"/>
                <a:t>H / months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C0FD657-3EB8-4C27-80EE-7E61F56BFC38}"/>
                </a:ext>
              </a:extLst>
            </p:cNvPr>
            <p:cNvSpPr txBox="1"/>
            <p:nvPr/>
          </p:nvSpPr>
          <p:spPr>
            <a:xfrm>
              <a:off x="6066227" y="2353246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smtClean="0"/>
                <a:t>Grass system : </a:t>
              </a:r>
              <a:r>
                <a:rPr lang="en-US" sz="1100" dirty="0"/>
                <a:t>6ha </a:t>
              </a:r>
              <a:r>
                <a:rPr lang="en-US" sz="1100" dirty="0" smtClean="0"/>
                <a:t>maize </a:t>
              </a:r>
              <a:r>
                <a:rPr lang="en-US" sz="1100" dirty="0"/>
                <a:t>(14%) + 39 ha </a:t>
              </a:r>
              <a:r>
                <a:rPr lang="en-US" sz="1100" dirty="0" smtClean="0"/>
                <a:t>pasture</a:t>
              </a:r>
              <a:endParaRPr lang="en-US" sz="11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B52796-1588-4796-A1B8-C76B5549A92F}"/>
                </a:ext>
              </a:extLst>
            </p:cNvPr>
            <p:cNvSpPr/>
            <p:nvPr/>
          </p:nvSpPr>
          <p:spPr>
            <a:xfrm>
              <a:off x="6066217" y="1698231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 </a:t>
              </a:r>
              <a:r>
                <a:rPr lang="en-US" sz="1100" dirty="0" smtClean="0"/>
                <a:t>maize system </a:t>
              </a:r>
              <a:r>
                <a:rPr lang="en-US" sz="1100" dirty="0"/>
                <a:t>: 19ha </a:t>
              </a:r>
              <a:r>
                <a:rPr lang="en-US" sz="1100" dirty="0" smtClean="0"/>
                <a:t>maize </a:t>
              </a:r>
              <a:r>
                <a:rPr lang="en-US" sz="1100" dirty="0"/>
                <a:t>(41%) + 25ha </a:t>
              </a:r>
              <a:r>
                <a:rPr lang="en-US" sz="1100" dirty="0" smtClean="0"/>
                <a:t>pasture</a:t>
              </a:r>
              <a:endParaRPr lang="en-US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F96AEF-28F4-41F9-AAF6-6DC737D1513D}"/>
                </a:ext>
              </a:extLst>
            </p:cNvPr>
            <p:cNvSpPr/>
            <p:nvPr/>
          </p:nvSpPr>
          <p:spPr>
            <a:xfrm>
              <a:off x="6084215" y="2103294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E7DF1C-1C9C-4538-84C8-71F347D8DBC7}"/>
                </a:ext>
              </a:extLst>
            </p:cNvPr>
            <p:cNvSpPr/>
            <p:nvPr/>
          </p:nvSpPr>
          <p:spPr>
            <a:xfrm>
              <a:off x="6066217" y="2762046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11E4773A-DED7-45F7-BB73-BC2AF9EC1DDE}"/>
              </a:ext>
            </a:extLst>
          </p:cNvPr>
          <p:cNvSpPr txBox="1"/>
          <p:nvPr/>
        </p:nvSpPr>
        <p:spPr>
          <a:xfrm>
            <a:off x="10247823" y="6115292"/>
            <a:ext cx="1141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CRAB (2006)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369552C7-7B0A-40D8-9D79-B3CED8E40D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385" y="2651098"/>
            <a:ext cx="590133" cy="61850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BCEFF7A6-7E71-4987-859C-4E67A86D9C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424" y="3429000"/>
            <a:ext cx="590133" cy="6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9479732"/>
              </p:ext>
            </p:extLst>
          </p:nvPr>
        </p:nvGraphicFramePr>
        <p:xfrm>
          <a:off x="470452" y="1223654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re 2">
            <a:extLst>
              <a:ext uri="{FF2B5EF4-FFF2-40B4-BE49-F238E27FC236}">
                <a16:creationId xmlns:a16="http://schemas.microsoft.com/office/drawing/2014/main" id="{CB42EFB8-55FC-4BE0-84DF-008B080C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/>
              <a:t>Social</a:t>
            </a:r>
            <a:r>
              <a:rPr lang="en-US" sz="3200" dirty="0"/>
              <a:t> sustainability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761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4363400" y="5976131"/>
            <a:ext cx="3627796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Pics de travail</a:t>
            </a:r>
          </a:p>
        </p:txBody>
      </p:sp>
      <p:graphicFrame>
        <p:nvGraphicFramePr>
          <p:cNvPr id="8" name="Graphique 31">
            <a:extLst>
              <a:ext uri="{FF2B5EF4-FFF2-40B4-BE49-F238E27FC236}">
                <a16:creationId xmlns:a16="http://schemas.microsoft.com/office/drawing/2014/main" id="{9CFBA360-9CC4-4258-BFCD-05FD6DD1B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08310"/>
              </p:ext>
            </p:extLst>
          </p:nvPr>
        </p:nvGraphicFramePr>
        <p:xfrm>
          <a:off x="5866956" y="1544297"/>
          <a:ext cx="5379221" cy="375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42">
            <a:extLst>
              <a:ext uri="{FF2B5EF4-FFF2-40B4-BE49-F238E27FC236}">
                <a16:creationId xmlns:a16="http://schemas.microsoft.com/office/drawing/2014/main" id="{249E3F28-9E33-4A55-B527-12E2943E07DB}"/>
              </a:ext>
            </a:extLst>
          </p:cNvPr>
          <p:cNvSpPr>
            <a:spLocks/>
          </p:cNvSpPr>
          <p:nvPr/>
        </p:nvSpPr>
        <p:spPr bwMode="auto">
          <a:xfrm>
            <a:off x="6055817" y="2610146"/>
            <a:ext cx="1548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1,5 </a:t>
            </a:r>
            <a:r>
              <a:rPr lang="fr-FR" sz="1600" dirty="0" err="1" smtClean="0">
                <a:solidFill>
                  <a:schemeClr val="accent2">
                    <a:lumMod val="75000"/>
                  </a:schemeClr>
                </a:solidFill>
              </a:rPr>
              <a:t>labor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accent2">
                    <a:lumMod val="75000"/>
                  </a:schemeClr>
                </a:solidFill>
              </a:rPr>
              <a:t>units</a:t>
            </a:r>
            <a:endParaRPr lang="fr-F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A95EFD7-F2C0-4E70-BC6E-91029B7BDBFA}"/>
              </a:ext>
            </a:extLst>
          </p:cNvPr>
          <p:cNvSpPr txBox="1"/>
          <p:nvPr/>
        </p:nvSpPr>
        <p:spPr>
          <a:xfrm>
            <a:off x="5866955" y="1213190"/>
            <a:ext cx="1482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hours</a:t>
            </a:r>
            <a:r>
              <a:rPr lang="fr-FR" sz="1400" dirty="0" smtClean="0"/>
              <a:t>/</a:t>
            </a:r>
            <a:r>
              <a:rPr lang="fr-FR" sz="1400" dirty="0" err="1" smtClean="0"/>
              <a:t>moonth</a:t>
            </a:r>
            <a:endParaRPr lang="fr-FR" sz="1400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7EAA8FE8-2789-4E68-A896-F7A9F27A04B7}"/>
              </a:ext>
            </a:extLst>
          </p:cNvPr>
          <p:cNvSpPr>
            <a:spLocks/>
          </p:cNvSpPr>
          <p:nvPr/>
        </p:nvSpPr>
        <p:spPr bwMode="auto">
          <a:xfrm>
            <a:off x="8457558" y="1733107"/>
            <a:ext cx="306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7/12 </a:t>
            </a:r>
            <a:r>
              <a:rPr lang="fr-F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labor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peeks</a:t>
            </a:r>
            <a:endParaRPr lang="fr-FR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648A7590-B755-4C71-9A82-F42444189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/>
              <a:t>Social</a:t>
            </a:r>
            <a:r>
              <a:rPr lang="en-US" sz="3200" dirty="0"/>
              <a:t> sustainability</a:t>
            </a:r>
            <a:endParaRPr lang="en-US" sz="3200" dirty="0"/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768120"/>
              </p:ext>
            </p:extLst>
          </p:nvPr>
        </p:nvGraphicFramePr>
        <p:xfrm>
          <a:off x="470452" y="1223654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40963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4363400" y="5976131"/>
            <a:ext cx="3627796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 err="1" smtClean="0"/>
              <a:t>Decision</a:t>
            </a:r>
            <a:r>
              <a:rPr lang="fr-FR" sz="2300" b="1" dirty="0" smtClean="0"/>
              <a:t> to </a:t>
            </a:r>
            <a:r>
              <a:rPr lang="fr-FR" sz="2300" b="1" dirty="0" err="1" smtClean="0"/>
              <a:t>hire</a:t>
            </a:r>
            <a:r>
              <a:rPr lang="fr-FR" sz="2300" b="1" dirty="0" smtClean="0"/>
              <a:t> </a:t>
            </a:r>
            <a:r>
              <a:rPr lang="fr-FR" sz="2300" b="1" dirty="0" err="1" smtClean="0"/>
              <a:t>employee</a:t>
            </a:r>
            <a:endParaRPr lang="fr-FR" sz="2300" b="1" dirty="0"/>
          </a:p>
        </p:txBody>
      </p:sp>
      <p:sp>
        <p:nvSpPr>
          <p:cNvPr id="9" name="ZoneTexte 42">
            <a:extLst>
              <a:ext uri="{FF2B5EF4-FFF2-40B4-BE49-F238E27FC236}">
                <a16:creationId xmlns:a16="http://schemas.microsoft.com/office/drawing/2014/main" id="{249E3F28-9E33-4A55-B527-12E2943E07DB}"/>
              </a:ext>
            </a:extLst>
          </p:cNvPr>
          <p:cNvSpPr>
            <a:spLocks/>
          </p:cNvSpPr>
          <p:nvPr/>
        </p:nvSpPr>
        <p:spPr bwMode="auto">
          <a:xfrm>
            <a:off x="6055818" y="2610146"/>
            <a:ext cx="134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1,5 UTH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A95EFD7-F2C0-4E70-BC6E-91029B7BDBFA}"/>
              </a:ext>
            </a:extLst>
          </p:cNvPr>
          <p:cNvSpPr txBox="1"/>
          <p:nvPr/>
        </p:nvSpPr>
        <p:spPr>
          <a:xfrm>
            <a:off x="5765532" y="1213190"/>
            <a:ext cx="1482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hours</a:t>
            </a:r>
            <a:r>
              <a:rPr lang="fr-FR" sz="1400" dirty="0" smtClean="0"/>
              <a:t>/mois</a:t>
            </a:r>
            <a:endParaRPr lang="fr-FR" sz="1400" dirty="0"/>
          </a:p>
        </p:txBody>
      </p:sp>
      <p:graphicFrame>
        <p:nvGraphicFramePr>
          <p:cNvPr id="11" name="Graphique 31">
            <a:extLst>
              <a:ext uri="{FF2B5EF4-FFF2-40B4-BE49-F238E27FC236}">
                <a16:creationId xmlns:a16="http://schemas.microsoft.com/office/drawing/2014/main" id="{48CE02B7-F61C-49D4-AD57-36DC8EACF4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916012"/>
              </p:ext>
            </p:extLst>
          </p:nvPr>
        </p:nvGraphicFramePr>
        <p:xfrm>
          <a:off x="5765532" y="1520967"/>
          <a:ext cx="5621155" cy="3757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ZoneTexte 1">
            <a:extLst>
              <a:ext uri="{FF2B5EF4-FFF2-40B4-BE49-F238E27FC236}">
                <a16:creationId xmlns:a16="http://schemas.microsoft.com/office/drawing/2014/main" id="{840AD1EA-6304-4135-A35E-06821CFFD3D9}"/>
              </a:ext>
            </a:extLst>
          </p:cNvPr>
          <p:cNvSpPr>
            <a:spLocks/>
          </p:cNvSpPr>
          <p:nvPr/>
        </p:nvSpPr>
        <p:spPr bwMode="auto">
          <a:xfrm>
            <a:off x="6023008" y="1990360"/>
            <a:ext cx="306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i="1" dirty="0" err="1" smtClean="0">
                <a:solidFill>
                  <a:srgbClr val="F10B05"/>
                </a:solidFill>
              </a:rPr>
              <a:t>Tolerance</a:t>
            </a:r>
            <a:r>
              <a:rPr lang="fr-FR" sz="1600" i="1" dirty="0" smtClean="0">
                <a:solidFill>
                  <a:srgbClr val="F10B05"/>
                </a:solidFill>
              </a:rPr>
              <a:t> band (275 h/</a:t>
            </a:r>
            <a:r>
              <a:rPr lang="fr-FR" sz="1600" i="1" dirty="0" err="1" smtClean="0">
                <a:solidFill>
                  <a:srgbClr val="F10B05"/>
                </a:solidFill>
              </a:rPr>
              <a:t>month</a:t>
            </a:r>
            <a:r>
              <a:rPr lang="fr-FR" sz="1600" i="1" dirty="0" smtClean="0">
                <a:solidFill>
                  <a:srgbClr val="F10B05"/>
                </a:solidFill>
              </a:rPr>
              <a:t>)</a:t>
            </a:r>
            <a:endParaRPr lang="fr-FR" sz="1600" i="1" dirty="0">
              <a:solidFill>
                <a:srgbClr val="F10B05"/>
              </a:solidFill>
            </a:endParaRP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25568F29-2C3E-41A9-B93B-B249CE307E31}"/>
              </a:ext>
            </a:extLst>
          </p:cNvPr>
          <p:cNvSpPr>
            <a:spLocks/>
          </p:cNvSpPr>
          <p:nvPr/>
        </p:nvSpPr>
        <p:spPr bwMode="auto">
          <a:xfrm>
            <a:off x="8457558" y="1733107"/>
            <a:ext cx="306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Decision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to </a:t>
            </a:r>
            <a:r>
              <a:rPr lang="fr-F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hire</a:t>
            </a:r>
            <a:endParaRPr lang="fr-FR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2DF20780-F105-4659-B74E-86ED538C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b="1" dirty="0"/>
              <a:t>Social</a:t>
            </a:r>
            <a:r>
              <a:rPr lang="en-US" sz="3200" dirty="0"/>
              <a:t> sustainability</a:t>
            </a:r>
            <a:endParaRPr lang="en-US" sz="3200" dirty="0"/>
          </a:p>
        </p:txBody>
      </p:sp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525565"/>
              </p:ext>
            </p:extLst>
          </p:nvPr>
        </p:nvGraphicFramePr>
        <p:xfrm>
          <a:off x="470452" y="1223654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59668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605525" cy="1500187"/>
          </a:xfrm>
        </p:spPr>
        <p:txBody>
          <a:bodyPr>
            <a:normAutofit/>
          </a:bodyPr>
          <a:lstStyle/>
          <a:p>
            <a:r>
              <a:rPr lang="fr-BE" sz="4000" b="1" dirty="0" err="1" smtClean="0"/>
              <a:t>Thank</a:t>
            </a:r>
            <a:r>
              <a:rPr lang="fr-BE" sz="4000" b="1" dirty="0" smtClean="0"/>
              <a:t> </a:t>
            </a:r>
            <a:r>
              <a:rPr lang="fr-BE" sz="4000" b="1" dirty="0" err="1" smtClean="0"/>
              <a:t>you</a:t>
            </a:r>
            <a:r>
              <a:rPr lang="fr-BE" sz="4000" b="1" dirty="0" smtClean="0"/>
              <a:t> for </a:t>
            </a:r>
            <a:r>
              <a:rPr lang="fr-BE" sz="4000" b="1" dirty="0" err="1" smtClean="0"/>
              <a:t>your</a:t>
            </a:r>
            <a:r>
              <a:rPr lang="fr-BE" sz="4000" b="1" dirty="0" smtClean="0"/>
              <a:t> </a:t>
            </a:r>
            <a:r>
              <a:rPr lang="fr-BE" sz="4000" b="1" dirty="0" smtClean="0"/>
              <a:t>attention</a:t>
            </a:r>
            <a:endParaRPr lang="fr-BE" sz="4000" b="1" dirty="0"/>
          </a:p>
        </p:txBody>
      </p:sp>
    </p:spTree>
    <p:extLst>
      <p:ext uri="{BB962C8B-B14F-4D97-AF65-F5344CB8AC3E}">
        <p14:creationId xmlns:p14="http://schemas.microsoft.com/office/powerpoint/2010/main" val="76280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 36">
            <a:extLst>
              <a:ext uri="{FF2B5EF4-FFF2-40B4-BE49-F238E27FC236}">
                <a16:creationId xmlns:a16="http://schemas.microsoft.com/office/drawing/2014/main" id="{A085C477-62C0-4F6C-A615-51D0646441A9}"/>
              </a:ext>
            </a:extLst>
          </p:cNvPr>
          <p:cNvGrpSpPr/>
          <p:nvPr/>
        </p:nvGrpSpPr>
        <p:grpSpPr>
          <a:xfrm>
            <a:off x="1744431" y="3427423"/>
            <a:ext cx="3064185" cy="905159"/>
            <a:chOff x="1744431" y="3024060"/>
            <a:chExt cx="3064185" cy="905159"/>
          </a:xfrm>
        </p:grpSpPr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9D234131-A663-4AC5-B0D2-6B731AE5D74D}"/>
                </a:ext>
              </a:extLst>
            </p:cNvPr>
            <p:cNvSpPr/>
            <p:nvPr/>
          </p:nvSpPr>
          <p:spPr>
            <a:xfrm>
              <a:off x="1744431" y="3024060"/>
              <a:ext cx="2091679" cy="905159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FF3399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/>
                <a:t>Worload</a:t>
              </a:r>
              <a:r>
                <a:rPr lang="fr-FR" b="1" dirty="0" smtClean="0"/>
                <a:t> and </a:t>
              </a:r>
              <a:r>
                <a:rPr lang="fr-FR" b="1" dirty="0" err="1" smtClean="0"/>
                <a:t>labor</a:t>
              </a:r>
              <a:r>
                <a:rPr lang="fr-FR" b="1" dirty="0" smtClean="0"/>
                <a:t> conditions</a:t>
              </a:r>
              <a:endParaRPr lang="fr-FR" b="1" dirty="0"/>
            </a:p>
          </p:txBody>
        </p:sp>
        <p:cxnSp>
          <p:nvCxnSpPr>
            <p:cNvPr id="40" name="Connecteur : en angle 39">
              <a:extLst>
                <a:ext uri="{FF2B5EF4-FFF2-40B4-BE49-F238E27FC236}">
                  <a16:creationId xmlns:a16="http://schemas.microsoft.com/office/drawing/2014/main" id="{88038D1A-2D78-41DD-B40D-12006651C464}"/>
                </a:ext>
              </a:extLst>
            </p:cNvPr>
            <p:cNvCxnSpPr>
              <a:endCxn id="39" idx="6"/>
            </p:cNvCxnSpPr>
            <p:nvPr/>
          </p:nvCxnSpPr>
          <p:spPr>
            <a:xfrm rot="10800000">
              <a:off x="3836110" y="3476641"/>
              <a:ext cx="972506" cy="5727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122CB-DF5D-4C6E-894E-FD4CAAC80E04}"/>
              </a:ext>
            </a:extLst>
          </p:cNvPr>
          <p:cNvSpPr txBox="1"/>
          <p:nvPr/>
        </p:nvSpPr>
        <p:spPr>
          <a:xfrm>
            <a:off x="2802835" y="6338858"/>
            <a:ext cx="658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Teacher Session 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92" y="269853"/>
            <a:ext cx="11584528" cy="629610"/>
          </a:xfrm>
        </p:spPr>
        <p:txBody>
          <a:bodyPr>
            <a:normAutofit/>
          </a:bodyPr>
          <a:lstStyle/>
          <a:p>
            <a:r>
              <a:rPr lang="fr-FR" sz="3200" dirty="0"/>
              <a:t>1- </a:t>
            </a:r>
            <a:r>
              <a:rPr lang="fr-FR" sz="3200" dirty="0" smtClean="0"/>
              <a:t>Evaluation </a:t>
            </a:r>
            <a:r>
              <a:rPr lang="fr-FR" sz="3200" dirty="0" err="1" smtClean="0"/>
              <a:t>Scales</a:t>
            </a:r>
            <a:endParaRPr lang="fr-FR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D74F4A73-CF48-4B3B-8527-C07207265CC6}"/>
              </a:ext>
            </a:extLst>
          </p:cNvPr>
          <p:cNvSpPr/>
          <p:nvPr/>
        </p:nvSpPr>
        <p:spPr>
          <a:xfrm>
            <a:off x="4808616" y="2505613"/>
            <a:ext cx="2574767" cy="1953508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Livestock farmin</a:t>
            </a:r>
            <a:r>
              <a:rPr lang="en-US" sz="2400" b="1" dirty="0" smtClean="0">
                <a:solidFill>
                  <a:schemeClr val="tx1"/>
                </a:solidFill>
              </a:rPr>
              <a:t>g system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08E2301-E857-4A00-8D81-34535D93071E}"/>
              </a:ext>
            </a:extLst>
          </p:cNvPr>
          <p:cNvCxnSpPr/>
          <p:nvPr/>
        </p:nvCxnSpPr>
        <p:spPr>
          <a:xfrm>
            <a:off x="3244295" y="2366243"/>
            <a:ext cx="727280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BE99F88-776B-490E-8860-D6AA1308B11A}"/>
              </a:ext>
            </a:extLst>
          </p:cNvPr>
          <p:cNvCxnSpPr/>
          <p:nvPr/>
        </p:nvCxnSpPr>
        <p:spPr>
          <a:xfrm>
            <a:off x="3316303" y="4598491"/>
            <a:ext cx="734481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33ECEFC1-51B5-4687-B1A6-39AB7FB264AB}"/>
              </a:ext>
            </a:extLst>
          </p:cNvPr>
          <p:cNvSpPr txBox="1"/>
          <p:nvPr/>
        </p:nvSpPr>
        <p:spPr>
          <a:xfrm>
            <a:off x="279891" y="1344250"/>
            <a:ext cx="29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Environnement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41CDD63-BB26-41AE-BC3F-0AEBD540AED8}"/>
              </a:ext>
            </a:extLst>
          </p:cNvPr>
          <p:cNvSpPr txBox="1"/>
          <p:nvPr/>
        </p:nvSpPr>
        <p:spPr>
          <a:xfrm>
            <a:off x="279891" y="5147542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b="1"/>
            </a:lvl1pPr>
          </a:lstStyle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Society 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02EB9D5-34D0-4377-8AEE-60CF167B6956}"/>
              </a:ext>
            </a:extLst>
          </p:cNvPr>
          <p:cNvSpPr txBox="1"/>
          <p:nvPr/>
        </p:nvSpPr>
        <p:spPr>
          <a:xfrm>
            <a:off x="279891" y="3041592"/>
            <a:ext cx="257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Farm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163D83CB-5919-4737-8726-48D1CE718EF5}"/>
              </a:ext>
            </a:extLst>
          </p:cNvPr>
          <p:cNvGrpSpPr/>
          <p:nvPr/>
        </p:nvGrpSpPr>
        <p:grpSpPr>
          <a:xfrm>
            <a:off x="3196574" y="1180201"/>
            <a:ext cx="7247621" cy="1325413"/>
            <a:chOff x="3196574" y="1180201"/>
            <a:chExt cx="7247621" cy="132541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83B2BE3-F538-481F-8F88-2683061DED5E}"/>
                </a:ext>
              </a:extLst>
            </p:cNvPr>
            <p:cNvSpPr/>
            <p:nvPr/>
          </p:nvSpPr>
          <p:spPr>
            <a:xfrm>
              <a:off x="5776141" y="1294358"/>
              <a:ext cx="1872208" cy="7920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/>
                <a:t>Landscapes</a:t>
              </a:r>
              <a:endParaRPr lang="fr-FR" b="1" dirty="0"/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DE3CA2A2-5570-476F-BB60-81FE09A5242A}"/>
                </a:ext>
              </a:extLst>
            </p:cNvPr>
            <p:cNvSpPr/>
            <p:nvPr/>
          </p:nvSpPr>
          <p:spPr>
            <a:xfrm>
              <a:off x="8352516" y="1180201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/>
                <a:t>Biodiversity</a:t>
              </a:r>
              <a:endParaRPr lang="fr-FR" b="1" dirty="0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A2005C51-C0E5-4C8E-988E-9BA025543DF4}"/>
                </a:ext>
              </a:extLst>
            </p:cNvPr>
            <p:cNvSpPr/>
            <p:nvPr/>
          </p:nvSpPr>
          <p:spPr>
            <a:xfrm>
              <a:off x="3196574" y="1281475"/>
              <a:ext cx="2051720" cy="80388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Natural </a:t>
              </a:r>
              <a:r>
                <a:rPr lang="fr-FR" b="1" dirty="0" err="1" smtClean="0"/>
                <a:t>Resources</a:t>
              </a:r>
              <a:endParaRPr lang="fr-FR" b="1" dirty="0"/>
            </a:p>
          </p:txBody>
        </p:sp>
        <p:cxnSp>
          <p:nvCxnSpPr>
            <p:cNvPr id="21" name="Connecteur : en angle 20">
              <a:extLst>
                <a:ext uri="{FF2B5EF4-FFF2-40B4-BE49-F238E27FC236}">
                  <a16:creationId xmlns:a16="http://schemas.microsoft.com/office/drawing/2014/main" id="{E4039FC1-97C7-4C28-A6BB-5A7BC16457E5}"/>
                </a:ext>
              </a:extLst>
            </p:cNvPr>
            <p:cNvCxnSpPr>
              <a:stCxn id="7" idx="0"/>
              <a:endCxn id="13" idx="4"/>
            </p:cNvCxnSpPr>
            <p:nvPr/>
          </p:nvCxnSpPr>
          <p:spPr>
            <a:xfrm rot="16200000" flipV="1">
              <a:off x="4949091" y="1358704"/>
              <a:ext cx="420252" cy="187356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 : en angle 22">
              <a:extLst>
                <a:ext uri="{FF2B5EF4-FFF2-40B4-BE49-F238E27FC236}">
                  <a16:creationId xmlns:a16="http://schemas.microsoft.com/office/drawing/2014/main" id="{6570B1CA-6AFD-490F-8F6A-D088301F19FC}"/>
                </a:ext>
              </a:extLst>
            </p:cNvPr>
            <p:cNvCxnSpPr>
              <a:stCxn id="7" idx="0"/>
              <a:endCxn id="11" idx="4"/>
            </p:cNvCxnSpPr>
            <p:nvPr/>
          </p:nvCxnSpPr>
          <p:spPr>
            <a:xfrm rot="5400000" flipH="1" flipV="1">
              <a:off x="6194539" y="1987908"/>
              <a:ext cx="419167" cy="616245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 : en angle 24">
              <a:extLst>
                <a:ext uri="{FF2B5EF4-FFF2-40B4-BE49-F238E27FC236}">
                  <a16:creationId xmlns:a16="http://schemas.microsoft.com/office/drawing/2014/main" id="{4241DDCD-2A0D-4B4E-A1DD-B654809941F3}"/>
                </a:ext>
              </a:extLst>
            </p:cNvPr>
            <p:cNvCxnSpPr>
              <a:stCxn id="7" idx="0"/>
              <a:endCxn id="12" idx="4"/>
            </p:cNvCxnSpPr>
            <p:nvPr/>
          </p:nvCxnSpPr>
          <p:spPr>
            <a:xfrm rot="5400000" flipH="1" flipV="1">
              <a:off x="7537052" y="644309"/>
              <a:ext cx="420253" cy="330235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722EB992-5D51-4011-96B4-351B9697ACAE}"/>
              </a:ext>
            </a:extLst>
          </p:cNvPr>
          <p:cNvGrpSpPr/>
          <p:nvPr/>
        </p:nvGrpSpPr>
        <p:grpSpPr>
          <a:xfrm>
            <a:off x="7383383" y="3018134"/>
            <a:ext cx="3630027" cy="928466"/>
            <a:chOff x="7383383" y="3018134"/>
            <a:chExt cx="3630027" cy="928466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7C9DC9B2-A167-482B-977B-060D2D9822C2}"/>
                </a:ext>
              </a:extLst>
            </p:cNvPr>
            <p:cNvSpPr/>
            <p:nvPr/>
          </p:nvSpPr>
          <p:spPr>
            <a:xfrm>
              <a:off x="8827501" y="3018134"/>
              <a:ext cx="2185909" cy="928466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FF3399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err="1" smtClean="0">
                  <a:solidFill>
                    <a:schemeClr val="bg1"/>
                  </a:solidFill>
                </a:rPr>
                <a:t>Goods</a:t>
              </a:r>
              <a:r>
                <a:rPr lang="fr-FR" b="1" dirty="0" smtClean="0">
                  <a:solidFill>
                    <a:schemeClr val="bg1"/>
                  </a:solidFill>
                </a:rPr>
                <a:t> and services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Connecteur : en angle 30">
              <a:extLst>
                <a:ext uri="{FF2B5EF4-FFF2-40B4-BE49-F238E27FC236}">
                  <a16:creationId xmlns:a16="http://schemas.microsoft.com/office/drawing/2014/main" id="{70AE9BA4-C90E-4AD4-8F3F-5E71AB79550F}"/>
                </a:ext>
              </a:extLst>
            </p:cNvPr>
            <p:cNvCxnSpPr>
              <a:endCxn id="30" idx="2"/>
            </p:cNvCxnSpPr>
            <p:nvPr/>
          </p:nvCxnSpPr>
          <p:spPr>
            <a:xfrm flipV="1">
              <a:off x="7383383" y="3482367"/>
              <a:ext cx="1444118" cy="4311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D33535C-B5DF-473A-ADFD-9CA30CB088C1}"/>
              </a:ext>
            </a:extLst>
          </p:cNvPr>
          <p:cNvGrpSpPr/>
          <p:nvPr/>
        </p:nvGrpSpPr>
        <p:grpSpPr>
          <a:xfrm>
            <a:off x="1735240" y="2461383"/>
            <a:ext cx="3064185" cy="905159"/>
            <a:chOff x="1744431" y="3024060"/>
            <a:chExt cx="3064185" cy="90515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76DF093-5BA2-4B74-BF72-261E3BD4638E}"/>
                </a:ext>
              </a:extLst>
            </p:cNvPr>
            <p:cNvSpPr/>
            <p:nvPr/>
          </p:nvSpPr>
          <p:spPr>
            <a:xfrm>
              <a:off x="1744431" y="3024060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rgbClr val="FF3399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Animal </a:t>
              </a:r>
              <a:r>
                <a:rPr lang="fr-FR" b="1" dirty="0" err="1" smtClean="0"/>
                <a:t>wlefare</a:t>
              </a:r>
              <a:endParaRPr lang="fr-FR" b="1" dirty="0"/>
            </a:p>
          </p:txBody>
        </p:sp>
        <p:cxnSp>
          <p:nvCxnSpPr>
            <p:cNvPr id="34" name="Connecteur : en angle 33">
              <a:extLst>
                <a:ext uri="{FF2B5EF4-FFF2-40B4-BE49-F238E27FC236}">
                  <a16:creationId xmlns:a16="http://schemas.microsoft.com/office/drawing/2014/main" id="{CB485658-71A6-449D-BDF1-9DDE83E0A070}"/>
                </a:ext>
              </a:extLst>
            </p:cNvPr>
            <p:cNvCxnSpPr>
              <a:stCxn id="7" idx="1"/>
              <a:endCxn id="33" idx="6"/>
            </p:cNvCxnSpPr>
            <p:nvPr/>
          </p:nvCxnSpPr>
          <p:spPr>
            <a:xfrm rot="10800000">
              <a:off x="3836110" y="3476641"/>
              <a:ext cx="972506" cy="5727"/>
            </a:xfrm>
            <a:prstGeom prst="bentConnector3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Ellipse 23">
            <a:extLst>
              <a:ext uri="{FF2B5EF4-FFF2-40B4-BE49-F238E27FC236}">
                <a16:creationId xmlns:a16="http://schemas.microsoft.com/office/drawing/2014/main" id="{C9BBE6FF-10B1-4EBD-A3F2-A99A1A9F868F}"/>
              </a:ext>
            </a:extLst>
          </p:cNvPr>
          <p:cNvSpPr/>
          <p:nvPr/>
        </p:nvSpPr>
        <p:spPr>
          <a:xfrm>
            <a:off x="3942826" y="4935134"/>
            <a:ext cx="2515650" cy="892011"/>
          </a:xfrm>
          <a:prstGeom prst="ellips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Food </a:t>
            </a:r>
            <a:r>
              <a:rPr lang="fr-FR" b="1" dirty="0" err="1" smtClean="0">
                <a:solidFill>
                  <a:schemeClr val="bg1"/>
                </a:solidFill>
              </a:rPr>
              <a:t>chains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&amp; </a:t>
            </a:r>
            <a:r>
              <a:rPr lang="fr-FR" b="1" dirty="0">
                <a:solidFill>
                  <a:schemeClr val="bg1"/>
                </a:solidFill>
              </a:rPr>
              <a:t>local </a:t>
            </a:r>
            <a:r>
              <a:rPr lang="fr-FR" b="1" dirty="0" err="1" smtClean="0">
                <a:solidFill>
                  <a:schemeClr val="bg1"/>
                </a:solidFill>
              </a:rPr>
              <a:t>development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B3A5EAE-16B2-4953-B36B-BAFD6A946277}"/>
              </a:ext>
            </a:extLst>
          </p:cNvPr>
          <p:cNvSpPr/>
          <p:nvPr/>
        </p:nvSpPr>
        <p:spPr>
          <a:xfrm>
            <a:off x="1615159" y="4930841"/>
            <a:ext cx="1996521" cy="828080"/>
          </a:xfrm>
          <a:prstGeom prst="ellips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Employment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78FE187-347E-40F6-AA66-1429F169FE93}"/>
              </a:ext>
            </a:extLst>
          </p:cNvPr>
          <p:cNvSpPr/>
          <p:nvPr/>
        </p:nvSpPr>
        <p:spPr>
          <a:xfrm>
            <a:off x="8801097" y="4943532"/>
            <a:ext cx="1938610" cy="78368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Tourism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8886978-633B-45CC-A868-892D75E49B79}"/>
              </a:ext>
            </a:extLst>
          </p:cNvPr>
          <p:cNvSpPr/>
          <p:nvPr/>
        </p:nvSpPr>
        <p:spPr>
          <a:xfrm>
            <a:off x="6532225" y="4945223"/>
            <a:ext cx="2305495" cy="82808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Social life &amp; social structures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8" name="Connecteur : en angle 7">
            <a:extLst>
              <a:ext uri="{FF2B5EF4-FFF2-40B4-BE49-F238E27FC236}">
                <a16:creationId xmlns:a16="http://schemas.microsoft.com/office/drawing/2014/main" id="{D93FCF4B-4862-4000-892A-4BFE914D0E4E}"/>
              </a:ext>
            </a:extLst>
          </p:cNvPr>
          <p:cNvCxnSpPr>
            <a:cxnSpLocks/>
            <a:stCxn id="7" idx="2"/>
            <a:endCxn id="26" idx="0"/>
          </p:cNvCxnSpPr>
          <p:nvPr/>
        </p:nvCxnSpPr>
        <p:spPr>
          <a:xfrm rot="5400000">
            <a:off x="4118850" y="2953691"/>
            <a:ext cx="471720" cy="348258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 : en angle 13">
            <a:extLst>
              <a:ext uri="{FF2B5EF4-FFF2-40B4-BE49-F238E27FC236}">
                <a16:creationId xmlns:a16="http://schemas.microsoft.com/office/drawing/2014/main" id="{EBF2481A-A936-47A6-AD54-18B58D48EA78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 rot="5400000">
            <a:off x="5410320" y="4249453"/>
            <a:ext cx="476013" cy="89534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 : en angle 34">
            <a:extLst>
              <a:ext uri="{FF2B5EF4-FFF2-40B4-BE49-F238E27FC236}">
                <a16:creationId xmlns:a16="http://schemas.microsoft.com/office/drawing/2014/main" id="{16604AF7-9542-4895-88C6-4D5502EFB826}"/>
              </a:ext>
            </a:extLst>
          </p:cNvPr>
          <p:cNvCxnSpPr>
            <a:cxnSpLocks/>
            <a:stCxn id="7" idx="2"/>
            <a:endCxn id="32" idx="0"/>
          </p:cNvCxnSpPr>
          <p:nvPr/>
        </p:nvCxnSpPr>
        <p:spPr>
          <a:xfrm rot="16200000" flipH="1">
            <a:off x="6647435" y="3907685"/>
            <a:ext cx="486102" cy="158897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0EC7DB84-093A-4019-A6FD-4272BBB87DBE}"/>
              </a:ext>
            </a:extLst>
          </p:cNvPr>
          <p:cNvCxnSpPr>
            <a:cxnSpLocks/>
            <a:stCxn id="7" idx="2"/>
            <a:endCxn id="27" idx="0"/>
          </p:cNvCxnSpPr>
          <p:nvPr/>
        </p:nvCxnSpPr>
        <p:spPr>
          <a:xfrm rot="16200000" flipH="1">
            <a:off x="7690996" y="2864125"/>
            <a:ext cx="484411" cy="367440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7C5ECB70-DCF7-4EF8-A6DE-6B108356AA52}"/>
              </a:ext>
            </a:extLst>
          </p:cNvPr>
          <p:cNvSpPr txBox="1"/>
          <p:nvPr/>
        </p:nvSpPr>
        <p:spPr>
          <a:xfrm rot="19314249">
            <a:off x="3605886" y="4058440"/>
            <a:ext cx="142354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Social </a:t>
            </a:r>
            <a:r>
              <a:rPr lang="fr-FR" dirty="0" err="1" smtClean="0">
                <a:solidFill>
                  <a:schemeClr val="accent2"/>
                </a:solidFill>
              </a:rPr>
              <a:t>sustainability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B94FC32-BAE6-477D-831D-6ECDD14610CE}"/>
              </a:ext>
            </a:extLst>
          </p:cNvPr>
          <p:cNvSpPr txBox="1"/>
          <p:nvPr/>
        </p:nvSpPr>
        <p:spPr>
          <a:xfrm rot="19314249">
            <a:off x="7446476" y="3009824"/>
            <a:ext cx="14960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rgbClr val="00B0F0"/>
                </a:solidFill>
              </a:rPr>
              <a:t>Economic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sustainability</a:t>
            </a:r>
            <a:endParaRPr lang="fr-F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38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2 – </a:t>
            </a:r>
            <a:r>
              <a:rPr lang="en-US" sz="3200" dirty="0" smtClean="0"/>
              <a:t>Economic and social sustainability</a:t>
            </a:r>
            <a:endParaRPr lang="en-US" sz="32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912606"/>
              </p:ext>
            </p:extLst>
          </p:nvPr>
        </p:nvGraphicFramePr>
        <p:xfrm>
          <a:off x="2055045" y="1299821"/>
          <a:ext cx="843411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372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811372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811372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Economic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sustainability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4 </a:t>
                      </a:r>
                      <a:r>
                        <a:rPr lang="fr-FR" sz="2000" dirty="0" err="1" smtClean="0"/>
                        <a:t>indicators</a:t>
                      </a:r>
                      <a:endParaRPr lang="fr-FR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Social </a:t>
                      </a:r>
                      <a:r>
                        <a:rPr lang="fr-FR" sz="2000" dirty="0" err="1" smtClean="0"/>
                        <a:t>sustainability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6 </a:t>
                      </a:r>
                      <a:r>
                        <a:rPr lang="fr-FR" sz="2000" dirty="0" err="1" smtClean="0"/>
                        <a:t>indicators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Labor conditions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Social expectations</a:t>
                      </a:r>
                      <a:endParaRPr lang="fr-FR" sz="2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Farm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income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Workload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Food production </a:t>
                      </a:r>
                      <a:r>
                        <a:rPr lang="fr-FR" sz="2000" dirty="0" err="1" smtClean="0"/>
                        <a:t>potential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Economic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efficiency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Simplicity</a:t>
                      </a:r>
                      <a:r>
                        <a:rPr lang="fr-FR" sz="2000" dirty="0" smtClean="0"/>
                        <a:t> of the system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Contribution </a:t>
                      </a:r>
                      <a:r>
                        <a:rPr lang="fr-FR" sz="2000" dirty="0" smtClean="0"/>
                        <a:t>to </a:t>
                      </a:r>
                      <a:r>
                        <a:rPr lang="fr-FR" sz="2000" dirty="0" err="1" smtClean="0"/>
                        <a:t>employement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Farmer </a:t>
                      </a:r>
                      <a:r>
                        <a:rPr lang="fr-FR" sz="2000" dirty="0" err="1" smtClean="0"/>
                        <a:t>income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Health</a:t>
                      </a:r>
                      <a:r>
                        <a:rPr lang="fr-FR" sz="2000" dirty="0" smtClean="0"/>
                        <a:t> 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 smtClean="0"/>
                        <a:t>(/</a:t>
                      </a:r>
                      <a:r>
                        <a:rPr lang="fr-FR" sz="2000" dirty="0" err="1" smtClean="0"/>
                        <a:t>safety</a:t>
                      </a:r>
                      <a:r>
                        <a:rPr lang="fr-FR" sz="2000" dirty="0" smtClean="0"/>
                        <a:t> of pesticide </a:t>
                      </a:r>
                      <a:r>
                        <a:rPr lang="fr-FR" sz="2000" dirty="0" err="1" smtClean="0"/>
                        <a:t>users</a:t>
                      </a:r>
                      <a:r>
                        <a:rPr lang="fr-FR" sz="2000" dirty="0" smtClean="0"/>
                        <a:t>)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Animal </a:t>
                      </a:r>
                      <a:r>
                        <a:rPr lang="fr-FR" sz="2000" dirty="0" err="1" smtClean="0"/>
                        <a:t>welfare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Farm</a:t>
                      </a:r>
                      <a:r>
                        <a:rPr lang="fr-FR" sz="2000" dirty="0" smtClean="0"/>
                        <a:t> diversification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84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2 </a:t>
            </a:r>
            <a:r>
              <a:rPr lang="en-US" sz="3200" dirty="0"/>
              <a:t>– Economic and social sustainability</a:t>
            </a:r>
            <a:endParaRPr lang="en-US" sz="32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73217"/>
              </p:ext>
            </p:extLst>
          </p:nvPr>
        </p:nvGraphicFramePr>
        <p:xfrm>
          <a:off x="2266892" y="1780588"/>
          <a:ext cx="81279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Economic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sustainability</a:t>
                      </a:r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4 </a:t>
                      </a:r>
                      <a:r>
                        <a:rPr lang="fr-FR" sz="2000" dirty="0" err="1" smtClean="0"/>
                        <a:t>indicators</a:t>
                      </a:r>
                      <a:endParaRPr lang="fr-FR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Social sustainability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 indicators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Labor conditions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Social expectations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Farm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income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Workload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Food production potential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Economic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efficiency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Simplicity of the system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Contribution to employement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Farmer </a:t>
                      </a:r>
                      <a:r>
                        <a:rPr lang="fr-FR" sz="2000" dirty="0" err="1" smtClean="0"/>
                        <a:t>income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Health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(/safety of pesticide users)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Animal </a:t>
                      </a:r>
                      <a:r>
                        <a:rPr lang="fr-FR" sz="20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welfare</a:t>
                      </a:r>
                      <a:endParaRPr lang="fr-FR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Farm</a:t>
                      </a:r>
                      <a:r>
                        <a:rPr lang="fr-FR" sz="2000" dirty="0" smtClean="0"/>
                        <a:t> diversification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04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</a:t>
            </a:r>
            <a:r>
              <a:rPr lang="en-US" sz="3200" dirty="0" smtClean="0"/>
              <a:t>–</a:t>
            </a:r>
            <a:r>
              <a:rPr lang="en-US" sz="3200" b="1" dirty="0" smtClean="0"/>
              <a:t>Economic sustainability : indicators</a:t>
            </a:r>
            <a:endParaRPr lang="en-US" sz="3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9DABC7-5F80-407C-9BFD-983635629B7F}"/>
              </a:ext>
            </a:extLst>
          </p:cNvPr>
          <p:cNvSpPr txBox="1"/>
          <p:nvPr/>
        </p:nvSpPr>
        <p:spPr>
          <a:xfrm>
            <a:off x="828348" y="4436054"/>
            <a:ext cx="2883650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= </a:t>
            </a:r>
            <a:r>
              <a:rPr lang="fr-FR" b="1" dirty="0" err="1" smtClean="0"/>
              <a:t>Farm</a:t>
            </a:r>
            <a:r>
              <a:rPr lang="fr-FR" b="1" dirty="0" smtClean="0"/>
              <a:t> </a:t>
            </a:r>
            <a:r>
              <a:rPr lang="fr-FR" b="1" dirty="0" err="1" smtClean="0"/>
              <a:t>income</a:t>
            </a:r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91759C-266E-40CB-BF7E-7F7B42BB2B1C}"/>
              </a:ext>
            </a:extLst>
          </p:cNvPr>
          <p:cNvSpPr txBox="1"/>
          <p:nvPr/>
        </p:nvSpPr>
        <p:spPr>
          <a:xfrm>
            <a:off x="828348" y="2130547"/>
            <a:ext cx="288365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</a:t>
            </a:r>
            <a:r>
              <a:rPr lang="fr-FR" dirty="0" smtClean="0">
                <a:solidFill>
                  <a:schemeClr val="tx1"/>
                </a:solidFill>
              </a:rPr>
              <a:t>Animal </a:t>
            </a:r>
            <a:r>
              <a:rPr lang="fr-FR" dirty="0" err="1" smtClean="0">
                <a:solidFill>
                  <a:schemeClr val="tx1"/>
                </a:solidFill>
              </a:rPr>
              <a:t>margin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A739AC1-BE96-45D7-BE6E-016DC5942F2E}"/>
              </a:ext>
            </a:extLst>
          </p:cNvPr>
          <p:cNvSpPr txBox="1"/>
          <p:nvPr/>
        </p:nvSpPr>
        <p:spPr>
          <a:xfrm>
            <a:off x="828348" y="2618754"/>
            <a:ext cx="2883651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+ </a:t>
            </a:r>
            <a:r>
              <a:rPr lang="fr-FR" dirty="0" smtClean="0"/>
              <a:t>CAP subsidies</a:t>
            </a:r>
            <a:endParaRPr lang="fr-FR" dirty="0"/>
          </a:p>
          <a:p>
            <a:r>
              <a:rPr lang="fr-FR" dirty="0"/>
              <a:t>  </a:t>
            </a:r>
            <a:r>
              <a:rPr lang="fr-FR" sz="1600" dirty="0" smtClean="0"/>
              <a:t>1</a:t>
            </a:r>
            <a:r>
              <a:rPr lang="fr-FR" sz="1600" baseline="30000" dirty="0" smtClean="0"/>
              <a:t>rst</a:t>
            </a:r>
            <a:r>
              <a:rPr lang="fr-FR" sz="1600" dirty="0" smtClean="0"/>
              <a:t> </a:t>
            </a:r>
            <a:r>
              <a:rPr lang="fr-FR" sz="1600" dirty="0" err="1" smtClean="0"/>
              <a:t>pillar</a:t>
            </a:r>
            <a:r>
              <a:rPr lang="fr-FR" sz="1600" dirty="0" smtClean="0"/>
              <a:t> (</a:t>
            </a:r>
            <a:r>
              <a:rPr lang="fr-FR" sz="1400" dirty="0" err="1" smtClean="0"/>
              <a:t>Base&amp;green</a:t>
            </a:r>
            <a:r>
              <a:rPr lang="fr-FR" sz="1400" dirty="0" smtClean="0"/>
              <a:t> </a:t>
            </a:r>
            <a:r>
              <a:rPr lang="fr-FR" sz="1400" dirty="0" err="1" smtClean="0"/>
              <a:t>payment</a:t>
            </a:r>
            <a:r>
              <a:rPr lang="fr-FR" sz="1600" dirty="0" smtClean="0"/>
              <a:t>)</a:t>
            </a:r>
            <a:endParaRPr lang="fr-FR" sz="1600" dirty="0"/>
          </a:p>
          <a:p>
            <a:r>
              <a:rPr lang="fr-FR" sz="1600" dirty="0"/>
              <a:t>  </a:t>
            </a:r>
            <a:r>
              <a:rPr lang="fr-FR" sz="1600" dirty="0" smtClean="0"/>
              <a:t>2</a:t>
            </a:r>
            <a:r>
              <a:rPr lang="fr-FR" sz="1600" baseline="30000" dirty="0" smtClean="0"/>
              <a:t>nd</a:t>
            </a:r>
            <a:r>
              <a:rPr lang="fr-FR" sz="1600" dirty="0" smtClean="0"/>
              <a:t> </a:t>
            </a:r>
            <a:r>
              <a:rPr lang="fr-FR" sz="1600" dirty="0" err="1" smtClean="0"/>
              <a:t>pillar</a:t>
            </a:r>
            <a:r>
              <a:rPr lang="fr-FR" sz="1600" dirty="0" smtClean="0"/>
              <a:t> (</a:t>
            </a:r>
            <a:r>
              <a:rPr lang="fr-FR" sz="1400" dirty="0" err="1" smtClean="0"/>
              <a:t>Organic</a:t>
            </a:r>
            <a:r>
              <a:rPr lang="fr-FR" sz="1400" dirty="0" smtClean="0"/>
              <a:t>, AE </a:t>
            </a:r>
            <a:r>
              <a:rPr lang="fr-FR" sz="1400" dirty="0" err="1" smtClean="0"/>
              <a:t>measures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262E093-1838-4DFC-AE5A-A7A9966FDB37}"/>
              </a:ext>
            </a:extLst>
          </p:cNvPr>
          <p:cNvSpPr txBox="1"/>
          <p:nvPr/>
        </p:nvSpPr>
        <p:spPr>
          <a:xfrm>
            <a:off x="828348" y="3699699"/>
            <a:ext cx="288365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- </a:t>
            </a:r>
            <a:r>
              <a:rPr lang="fr-FR" dirty="0" smtClean="0"/>
              <a:t>Salaries of </a:t>
            </a:r>
            <a:r>
              <a:rPr lang="fr-FR" dirty="0" err="1" smtClean="0"/>
              <a:t>employees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E7D4F46-4889-45A4-A63B-4E1581B56040}"/>
              </a:ext>
            </a:extLst>
          </p:cNvPr>
          <p:cNvSpPr txBox="1"/>
          <p:nvPr/>
        </p:nvSpPr>
        <p:spPr>
          <a:xfrm>
            <a:off x="830509" y="1668543"/>
            <a:ext cx="2881489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</a:t>
            </a:r>
            <a:r>
              <a:rPr lang="fr-FR" dirty="0" err="1" smtClean="0">
                <a:solidFill>
                  <a:schemeClr val="tx1"/>
                </a:solidFill>
              </a:rPr>
              <a:t>Vegetal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margin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B88C808A-C0FC-44C8-8DAC-2CC687E12175}"/>
              </a:ext>
            </a:extLst>
          </p:cNvPr>
          <p:cNvCxnSpPr/>
          <p:nvPr/>
        </p:nvCxnSpPr>
        <p:spPr>
          <a:xfrm>
            <a:off x="828348" y="4226646"/>
            <a:ext cx="288365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2A1D7209-1C38-4C56-8095-5A10D983EAEE}"/>
              </a:ext>
            </a:extLst>
          </p:cNvPr>
          <p:cNvSpPr txBox="1"/>
          <p:nvPr/>
        </p:nvSpPr>
        <p:spPr>
          <a:xfrm>
            <a:off x="4474591" y="4450937"/>
            <a:ext cx="2881489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</a:t>
            </a:r>
            <a:r>
              <a:rPr lang="fr-FR" dirty="0" err="1" smtClean="0">
                <a:solidFill>
                  <a:schemeClr val="tx1"/>
                </a:solidFill>
              </a:rPr>
              <a:t>Vegetal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margin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CD1881B9-F063-4C93-96FC-B58594B52579}"/>
              </a:ext>
            </a:extLst>
          </p:cNvPr>
          <p:cNvSpPr txBox="1"/>
          <p:nvPr/>
        </p:nvSpPr>
        <p:spPr>
          <a:xfrm>
            <a:off x="4474590" y="1605613"/>
            <a:ext cx="2972586" cy="646331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1"/>
                </a:solidFill>
              </a:rPr>
              <a:t>Products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 smtClean="0">
                <a:solidFill>
                  <a:schemeClr val="tx1"/>
                </a:solidFill>
              </a:rPr>
              <a:t>sales </a:t>
            </a:r>
            <a:r>
              <a:rPr lang="fr-FR" sz="1600" i="1" dirty="0" err="1" smtClean="0">
                <a:solidFill>
                  <a:schemeClr val="tx1"/>
                </a:solidFill>
              </a:rPr>
              <a:t>crops</a:t>
            </a:r>
            <a:r>
              <a:rPr lang="fr-FR" sz="1600" i="1" dirty="0" smtClean="0">
                <a:solidFill>
                  <a:schemeClr val="tx1"/>
                </a:solidFill>
              </a:rPr>
              <a:t>, forages</a:t>
            </a:r>
            <a:r>
              <a:rPr lang="fr-FR" sz="1600" i="1" dirty="0">
                <a:solidFill>
                  <a:schemeClr val="tx1"/>
                </a:solidFill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</a:rPr>
              <a:t>straw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589B680-B84B-4B1A-BCFC-9DF289F70815}"/>
              </a:ext>
            </a:extLst>
          </p:cNvPr>
          <p:cNvSpPr txBox="1"/>
          <p:nvPr/>
        </p:nvSpPr>
        <p:spPr>
          <a:xfrm>
            <a:off x="4474590" y="2613573"/>
            <a:ext cx="2972586" cy="1138773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dirty="0" err="1" smtClean="0">
                <a:solidFill>
                  <a:schemeClr val="tx1"/>
                </a:solidFill>
              </a:rPr>
              <a:t>Costs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 err="1" smtClean="0">
                <a:solidFill>
                  <a:schemeClr val="tx1"/>
                </a:solidFill>
              </a:rPr>
              <a:t>purchases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pests</a:t>
            </a:r>
            <a:r>
              <a:rPr lang="fr-FR" sz="1600" i="1" dirty="0" smtClean="0">
                <a:solidFill>
                  <a:schemeClr val="tx1"/>
                </a:solidFill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</a:rPr>
              <a:t>fertilisers</a:t>
            </a:r>
            <a:r>
              <a:rPr lang="fr-FR" sz="1600" i="1" dirty="0">
                <a:solidFill>
                  <a:schemeClr val="tx1"/>
                </a:solidFill>
              </a:rPr>
              <a:t>, fuel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 </a:t>
            </a:r>
            <a:r>
              <a:rPr lang="fr-FR" sz="1600" i="1" dirty="0" smtClean="0">
                <a:solidFill>
                  <a:schemeClr val="tx1"/>
                </a:solidFill>
              </a:rPr>
              <a:t>direct </a:t>
            </a:r>
            <a:r>
              <a:rPr lang="fr-FR" sz="1600" i="1" dirty="0" err="1" smtClean="0">
                <a:solidFill>
                  <a:schemeClr val="tx1"/>
                </a:solidFill>
              </a:rPr>
              <a:t>machinary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costs</a:t>
            </a:r>
            <a:endParaRPr lang="fr-FR" sz="1600" i="1" dirty="0">
              <a:solidFill>
                <a:schemeClr val="tx1"/>
              </a:solidFill>
            </a:endParaRPr>
          </a:p>
          <a:p>
            <a:r>
              <a:rPr lang="fr-FR" sz="1600" i="1" dirty="0">
                <a:solidFill>
                  <a:schemeClr val="tx1"/>
                </a:solidFill>
              </a:rPr>
              <a:t>  </a:t>
            </a:r>
            <a:r>
              <a:rPr lang="fr-FR" sz="1600" i="1" dirty="0" err="1" smtClean="0">
                <a:solidFill>
                  <a:schemeClr val="tx1"/>
                </a:solidFill>
              </a:rPr>
              <a:t>others</a:t>
            </a:r>
            <a:r>
              <a:rPr lang="fr-FR" sz="1600" i="1" dirty="0" smtClean="0">
                <a:solidFill>
                  <a:schemeClr val="tx1"/>
                </a:solidFill>
              </a:rPr>
              <a:t> (land </a:t>
            </a:r>
            <a:r>
              <a:rPr lang="fr-FR" sz="1600" i="1" dirty="0" err="1" smtClean="0">
                <a:solidFill>
                  <a:schemeClr val="tx1"/>
                </a:solidFill>
              </a:rPr>
              <a:t>renting</a:t>
            </a:r>
            <a:r>
              <a:rPr lang="fr-FR" sz="1600" i="1" dirty="0" smtClean="0">
                <a:solidFill>
                  <a:schemeClr val="tx1"/>
                </a:solidFill>
              </a:rPr>
              <a:t>)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AE74EB4-7CFC-4757-9E94-8A05925FB2E7}"/>
              </a:ext>
            </a:extLst>
          </p:cNvPr>
          <p:cNvSpPr txBox="1"/>
          <p:nvPr/>
        </p:nvSpPr>
        <p:spPr>
          <a:xfrm>
            <a:off x="8012340" y="4450937"/>
            <a:ext cx="2881489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</a:t>
            </a:r>
            <a:r>
              <a:rPr lang="fr-FR" dirty="0" smtClean="0">
                <a:solidFill>
                  <a:schemeClr val="tx1"/>
                </a:solidFill>
              </a:rPr>
              <a:t>Animal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margin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5C8DBEDF-CEBB-4718-85C5-CCF26B1CBE90}"/>
              </a:ext>
            </a:extLst>
          </p:cNvPr>
          <p:cNvSpPr txBox="1"/>
          <p:nvPr/>
        </p:nvSpPr>
        <p:spPr>
          <a:xfrm>
            <a:off x="8012339" y="1605613"/>
            <a:ext cx="297258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tx1"/>
                </a:solidFill>
              </a:rPr>
              <a:t>Products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 smtClean="0">
                <a:solidFill>
                  <a:schemeClr val="tx1"/>
                </a:solidFill>
              </a:rPr>
              <a:t>sales </a:t>
            </a:r>
            <a:r>
              <a:rPr lang="fr-FR" sz="1600" i="1" dirty="0" err="1" smtClean="0">
                <a:solidFill>
                  <a:schemeClr val="tx1"/>
                </a:solidFill>
              </a:rPr>
              <a:t>milk</a:t>
            </a:r>
            <a:r>
              <a:rPr lang="fr-FR" sz="1600" i="1" dirty="0" smtClean="0">
                <a:solidFill>
                  <a:schemeClr val="tx1"/>
                </a:solidFill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</a:rPr>
              <a:t>meat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F240583-568D-48C5-A0DB-7460D91E05C7}"/>
              </a:ext>
            </a:extLst>
          </p:cNvPr>
          <p:cNvSpPr txBox="1"/>
          <p:nvPr/>
        </p:nvSpPr>
        <p:spPr>
          <a:xfrm>
            <a:off x="8012339" y="2613573"/>
            <a:ext cx="2972586" cy="16312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dirty="0" err="1">
                <a:solidFill>
                  <a:schemeClr val="tx1"/>
                </a:solidFill>
              </a:rPr>
              <a:t>Costs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 err="1" smtClean="0">
                <a:solidFill>
                  <a:schemeClr val="tx1"/>
                </a:solidFill>
              </a:rPr>
              <a:t>purchases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concentrates</a:t>
            </a:r>
            <a:r>
              <a:rPr lang="fr-FR" sz="1600" i="1" dirty="0" smtClean="0">
                <a:solidFill>
                  <a:schemeClr val="tx1"/>
                </a:solidFill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</a:rPr>
              <a:t>cereals</a:t>
            </a:r>
            <a:r>
              <a:rPr lang="fr-FR" sz="1600" i="1" dirty="0" smtClean="0">
                <a:solidFill>
                  <a:schemeClr val="tx1"/>
                </a:solidFill>
              </a:rPr>
              <a:t>, forages</a:t>
            </a:r>
            <a:r>
              <a:rPr lang="fr-FR" sz="1600" i="1" dirty="0">
                <a:solidFill>
                  <a:schemeClr val="tx1"/>
                </a:solidFill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</a:rPr>
              <a:t>straw</a:t>
            </a:r>
            <a:r>
              <a:rPr lang="fr-FR" sz="1600" i="1" dirty="0" smtClean="0">
                <a:solidFill>
                  <a:schemeClr val="tx1"/>
                </a:solidFill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</a:rPr>
              <a:t>milk</a:t>
            </a:r>
            <a:r>
              <a:rPr lang="fr-FR" sz="1600" i="1" dirty="0" smtClean="0">
                <a:solidFill>
                  <a:schemeClr val="tx1"/>
                </a:solidFill>
              </a:rPr>
              <a:t> replacer</a:t>
            </a:r>
            <a:endParaRPr lang="fr-FR" sz="1600" i="1" dirty="0">
              <a:solidFill>
                <a:schemeClr val="tx1"/>
              </a:solidFill>
            </a:endParaRPr>
          </a:p>
          <a:p>
            <a:r>
              <a:rPr lang="fr-FR" sz="1600" i="1" dirty="0">
                <a:solidFill>
                  <a:schemeClr val="tx1"/>
                </a:solidFill>
              </a:rPr>
              <a:t>  </a:t>
            </a:r>
            <a:r>
              <a:rPr lang="fr-FR" sz="1600" i="1" dirty="0" err="1" smtClean="0">
                <a:solidFill>
                  <a:schemeClr val="tx1"/>
                </a:solidFill>
              </a:rPr>
              <a:t>veterinary</a:t>
            </a:r>
            <a:r>
              <a:rPr lang="fr-FR" sz="1600" i="1" dirty="0" smtClean="0">
                <a:solidFill>
                  <a:schemeClr val="tx1"/>
                </a:solidFill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</a:rPr>
              <a:t>insemination</a:t>
            </a:r>
            <a:endParaRPr lang="fr-FR" sz="1600" i="1" dirty="0">
              <a:solidFill>
                <a:schemeClr val="tx1"/>
              </a:solidFill>
            </a:endParaRPr>
          </a:p>
          <a:p>
            <a:r>
              <a:rPr lang="fr-FR" sz="1600" i="1" dirty="0">
                <a:solidFill>
                  <a:schemeClr val="tx1"/>
                </a:solidFill>
              </a:rPr>
              <a:t>  </a:t>
            </a:r>
            <a:r>
              <a:rPr lang="fr-FR" sz="1600" i="1" dirty="0" smtClean="0">
                <a:solidFill>
                  <a:schemeClr val="tx1"/>
                </a:solidFill>
              </a:rPr>
              <a:t>water, </a:t>
            </a:r>
            <a:r>
              <a:rPr lang="fr-FR" sz="1600" i="1" dirty="0" err="1" smtClean="0">
                <a:solidFill>
                  <a:schemeClr val="tx1"/>
                </a:solidFill>
              </a:rPr>
              <a:t>energy</a:t>
            </a:r>
            <a:endParaRPr lang="fr-FR" sz="1600" i="1" dirty="0">
              <a:solidFill>
                <a:schemeClr val="tx1"/>
              </a:solidFill>
            </a:endParaRPr>
          </a:p>
          <a:p>
            <a:r>
              <a:rPr lang="fr-FR" sz="1600" i="1" dirty="0">
                <a:solidFill>
                  <a:schemeClr val="tx1"/>
                </a:solidFill>
              </a:rPr>
              <a:t>  </a:t>
            </a:r>
            <a:r>
              <a:rPr lang="fr-FR" sz="1600" i="1" dirty="0" err="1" smtClean="0">
                <a:solidFill>
                  <a:schemeClr val="tx1"/>
                </a:solidFill>
              </a:rPr>
              <a:t>pregnant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i="1" dirty="0" err="1" smtClean="0">
                <a:solidFill>
                  <a:schemeClr val="tx1"/>
                </a:solidFill>
              </a:rPr>
              <a:t>heifers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7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b="1" dirty="0"/>
              <a:t>Economic sustainability : indicators</a:t>
            </a:r>
            <a:endParaRPr lang="en-US" sz="3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9DABC7-5F80-407C-9BFD-983635629B7F}"/>
              </a:ext>
            </a:extLst>
          </p:cNvPr>
          <p:cNvSpPr txBox="1"/>
          <p:nvPr/>
        </p:nvSpPr>
        <p:spPr>
          <a:xfrm>
            <a:off x="4137156" y="5103625"/>
            <a:ext cx="3627796" cy="44627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= </a:t>
            </a:r>
            <a:r>
              <a:rPr lang="fr-FR" sz="2300" b="1" dirty="0"/>
              <a:t>Economique </a:t>
            </a:r>
            <a:r>
              <a:rPr lang="fr-FR" sz="2300" b="1" dirty="0" err="1" smtClean="0"/>
              <a:t>efficiency</a:t>
            </a:r>
            <a:endParaRPr lang="fr-FR" sz="2300" b="1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8DFDEB2-F2C2-474F-B0FE-0494D1D4F0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0353884"/>
              </p:ext>
            </p:extLst>
          </p:nvPr>
        </p:nvGraphicFramePr>
        <p:xfrm>
          <a:off x="3694668" y="1145266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206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b="1" dirty="0"/>
              <a:t>Economic sustainability : indicators</a:t>
            </a:r>
            <a:endParaRPr lang="en-US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90A838-03C3-414D-92B7-8DD9FD6A04FA}"/>
              </a:ext>
            </a:extLst>
          </p:cNvPr>
          <p:cNvSpPr txBox="1"/>
          <p:nvPr/>
        </p:nvSpPr>
        <p:spPr>
          <a:xfrm>
            <a:off x="550815" y="1631001"/>
            <a:ext cx="5505003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Farm</a:t>
            </a:r>
            <a:r>
              <a:rPr lang="fr-FR" b="1" dirty="0" smtClean="0"/>
              <a:t> </a:t>
            </a:r>
            <a:r>
              <a:rPr lang="fr-FR" b="1" dirty="0" err="1" smtClean="0"/>
              <a:t>income</a:t>
            </a:r>
            <a:endParaRPr lang="fr-FR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EF69EC-2214-4ABA-9786-BC7AA604470F}"/>
              </a:ext>
            </a:extLst>
          </p:cNvPr>
          <p:cNvSpPr txBox="1"/>
          <p:nvPr/>
        </p:nvSpPr>
        <p:spPr>
          <a:xfrm>
            <a:off x="550815" y="2298078"/>
            <a:ext cx="2606271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Farmer </a:t>
            </a:r>
            <a:r>
              <a:rPr lang="fr-FR" b="1" dirty="0" err="1" smtClean="0"/>
              <a:t>income</a:t>
            </a:r>
            <a:endParaRPr lang="fr-FR" b="1" dirty="0" smtClean="0"/>
          </a:p>
          <a:p>
            <a:r>
              <a:rPr lang="fr-FR" b="1" dirty="0" smtClean="0"/>
              <a:t>50</a:t>
            </a:r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89FC7B-65D8-4DA9-981D-9C7483CB2A00}"/>
              </a:ext>
            </a:extLst>
          </p:cNvPr>
          <p:cNvSpPr txBox="1"/>
          <p:nvPr/>
        </p:nvSpPr>
        <p:spPr>
          <a:xfrm>
            <a:off x="3273455" y="2313696"/>
            <a:ext cx="278236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</a:t>
            </a:r>
            <a:r>
              <a:rPr lang="fr-FR" dirty="0">
                <a:solidFill>
                  <a:schemeClr val="tx1"/>
                </a:solidFill>
              </a:rPr>
              <a:t>Investissement </a:t>
            </a:r>
            <a:r>
              <a:rPr lang="fr-FR" dirty="0" err="1" smtClean="0">
                <a:solidFill>
                  <a:schemeClr val="tx1"/>
                </a:solidFill>
              </a:rPr>
              <a:t>Capacity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B07A9EB-08F8-49AE-A90B-B9E0DE9AB107}"/>
              </a:ext>
            </a:extLst>
          </p:cNvPr>
          <p:cNvCxnSpPr>
            <a:cxnSpLocks/>
          </p:cNvCxnSpPr>
          <p:nvPr/>
        </p:nvCxnSpPr>
        <p:spPr>
          <a:xfrm>
            <a:off x="550815" y="2128338"/>
            <a:ext cx="5416848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9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b="1" dirty="0"/>
              <a:t>Economic sustainability : indicators</a:t>
            </a:r>
            <a:endParaRPr lang="en-US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90A838-03C3-414D-92B7-8DD9FD6A04FA}"/>
              </a:ext>
            </a:extLst>
          </p:cNvPr>
          <p:cNvSpPr txBox="1"/>
          <p:nvPr/>
        </p:nvSpPr>
        <p:spPr>
          <a:xfrm>
            <a:off x="550815" y="1631001"/>
            <a:ext cx="5505003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Farm</a:t>
            </a:r>
            <a:r>
              <a:rPr lang="fr-FR" b="1" dirty="0" smtClean="0"/>
              <a:t> </a:t>
            </a:r>
            <a:r>
              <a:rPr lang="fr-FR" b="1" dirty="0" err="1" smtClean="0"/>
              <a:t>income</a:t>
            </a:r>
            <a:endParaRPr lang="fr-FR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EF69EC-2214-4ABA-9786-BC7AA604470F}"/>
              </a:ext>
            </a:extLst>
          </p:cNvPr>
          <p:cNvSpPr txBox="1"/>
          <p:nvPr/>
        </p:nvSpPr>
        <p:spPr>
          <a:xfrm>
            <a:off x="550815" y="2298078"/>
            <a:ext cx="2606271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Farmer </a:t>
            </a:r>
            <a:r>
              <a:rPr lang="fr-FR" b="1" dirty="0" err="1" smtClean="0"/>
              <a:t>income</a:t>
            </a:r>
            <a:endParaRPr lang="fr-FR" b="1" dirty="0" smtClean="0"/>
          </a:p>
          <a:p>
            <a:r>
              <a:rPr lang="fr-FR" b="1" dirty="0" smtClean="0"/>
              <a:t>50</a:t>
            </a:r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89FC7B-65D8-4DA9-981D-9C7483CB2A00}"/>
              </a:ext>
            </a:extLst>
          </p:cNvPr>
          <p:cNvSpPr txBox="1"/>
          <p:nvPr/>
        </p:nvSpPr>
        <p:spPr>
          <a:xfrm>
            <a:off x="3273455" y="2313696"/>
            <a:ext cx="278236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</a:t>
            </a:r>
            <a:r>
              <a:rPr lang="fr-FR" dirty="0" smtClean="0">
                <a:solidFill>
                  <a:schemeClr val="tx1"/>
                </a:solidFill>
              </a:rPr>
              <a:t>Investment </a:t>
            </a:r>
            <a:r>
              <a:rPr lang="fr-FR" dirty="0" err="1" smtClean="0">
                <a:solidFill>
                  <a:schemeClr val="tx1"/>
                </a:solidFill>
              </a:rPr>
              <a:t>capacity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B07A9EB-08F8-49AE-A90B-B9E0DE9AB107}"/>
              </a:ext>
            </a:extLst>
          </p:cNvPr>
          <p:cNvCxnSpPr>
            <a:cxnSpLocks/>
          </p:cNvCxnSpPr>
          <p:nvPr/>
        </p:nvCxnSpPr>
        <p:spPr>
          <a:xfrm>
            <a:off x="550815" y="2128338"/>
            <a:ext cx="5416848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E3B850F3-D7DE-4E4A-B6DF-B3F27D5486FF}"/>
              </a:ext>
            </a:extLst>
          </p:cNvPr>
          <p:cNvSpPr txBox="1"/>
          <p:nvPr/>
        </p:nvSpPr>
        <p:spPr>
          <a:xfrm>
            <a:off x="470452" y="3297154"/>
            <a:ext cx="1040713" cy="7386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b="1" dirty="0"/>
              <a:t>Farmer </a:t>
            </a:r>
            <a:r>
              <a:rPr lang="fr-FR" sz="1400" b="1" dirty="0" err="1"/>
              <a:t>income</a:t>
            </a:r>
            <a:endParaRPr lang="fr-FR" sz="1400" b="1" dirty="0"/>
          </a:p>
          <a:p>
            <a:r>
              <a:rPr lang="fr-FR" sz="1400" b="1" dirty="0" smtClean="0"/>
              <a:t>20</a:t>
            </a:r>
            <a:endParaRPr lang="fr-FR" sz="14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DFDAD81-0D28-4FBC-BE8A-2CBA6B38B378}"/>
              </a:ext>
            </a:extLst>
          </p:cNvPr>
          <p:cNvSpPr txBox="1"/>
          <p:nvPr/>
        </p:nvSpPr>
        <p:spPr>
          <a:xfrm>
            <a:off x="1588168" y="3297154"/>
            <a:ext cx="446764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</a:t>
            </a:r>
            <a:r>
              <a:rPr lang="fr-FR" dirty="0">
                <a:solidFill>
                  <a:schemeClr val="tx1"/>
                </a:solidFill>
              </a:rPr>
              <a:t>Investment </a:t>
            </a:r>
            <a:r>
              <a:rPr lang="fr-FR" dirty="0" err="1">
                <a:solidFill>
                  <a:schemeClr val="tx1"/>
                </a:solidFill>
              </a:rPr>
              <a:t>capacity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189175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b="1" dirty="0"/>
              <a:t>Economic sustainability : indicators</a:t>
            </a:r>
            <a:endParaRPr lang="en-US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90A838-03C3-414D-92B7-8DD9FD6A04FA}"/>
              </a:ext>
            </a:extLst>
          </p:cNvPr>
          <p:cNvSpPr txBox="1"/>
          <p:nvPr/>
        </p:nvSpPr>
        <p:spPr>
          <a:xfrm>
            <a:off x="573698" y="1631001"/>
            <a:ext cx="5505003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err="1"/>
              <a:t>Farm</a:t>
            </a:r>
            <a:r>
              <a:rPr lang="fr-FR" b="1" dirty="0"/>
              <a:t> </a:t>
            </a:r>
            <a:r>
              <a:rPr lang="fr-FR" b="1" dirty="0" err="1"/>
              <a:t>income</a:t>
            </a:r>
            <a:endParaRPr lang="fr-FR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EF69EC-2214-4ABA-9786-BC7AA604470F}"/>
              </a:ext>
            </a:extLst>
          </p:cNvPr>
          <p:cNvSpPr txBox="1"/>
          <p:nvPr/>
        </p:nvSpPr>
        <p:spPr>
          <a:xfrm>
            <a:off x="550815" y="2298078"/>
            <a:ext cx="2606271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Farmer </a:t>
            </a:r>
            <a:r>
              <a:rPr lang="fr-FR" b="1" dirty="0" err="1"/>
              <a:t>income</a:t>
            </a:r>
            <a:endParaRPr lang="fr-FR" b="1" dirty="0"/>
          </a:p>
          <a:p>
            <a:r>
              <a:rPr lang="fr-FR" b="1" dirty="0" smtClean="0"/>
              <a:t>50</a:t>
            </a:r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89FC7B-65D8-4DA9-981D-9C7483CB2A00}"/>
              </a:ext>
            </a:extLst>
          </p:cNvPr>
          <p:cNvSpPr txBox="1"/>
          <p:nvPr/>
        </p:nvSpPr>
        <p:spPr>
          <a:xfrm>
            <a:off x="3273455" y="2313696"/>
            <a:ext cx="278236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</a:t>
            </a:r>
            <a:r>
              <a:rPr lang="fr-FR" dirty="0">
                <a:solidFill>
                  <a:schemeClr val="tx1"/>
                </a:solidFill>
              </a:rPr>
              <a:t>Investment </a:t>
            </a:r>
            <a:r>
              <a:rPr lang="fr-FR" dirty="0" err="1">
                <a:solidFill>
                  <a:schemeClr val="tx1"/>
                </a:solidFill>
              </a:rPr>
              <a:t>capacity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B07A9EB-08F8-49AE-A90B-B9E0DE9AB107}"/>
              </a:ext>
            </a:extLst>
          </p:cNvPr>
          <p:cNvCxnSpPr>
            <a:cxnSpLocks/>
          </p:cNvCxnSpPr>
          <p:nvPr/>
        </p:nvCxnSpPr>
        <p:spPr>
          <a:xfrm>
            <a:off x="550815" y="2128338"/>
            <a:ext cx="5416848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E3B850F3-D7DE-4E4A-B6DF-B3F27D5486FF}"/>
              </a:ext>
            </a:extLst>
          </p:cNvPr>
          <p:cNvSpPr txBox="1"/>
          <p:nvPr/>
        </p:nvSpPr>
        <p:spPr>
          <a:xfrm>
            <a:off x="470452" y="3297154"/>
            <a:ext cx="1040713" cy="7386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b="1" dirty="0"/>
              <a:t>Farmer </a:t>
            </a:r>
            <a:r>
              <a:rPr lang="fr-FR" sz="1400" b="1" dirty="0" err="1"/>
              <a:t>income</a:t>
            </a:r>
            <a:endParaRPr lang="fr-FR" sz="1400" b="1" dirty="0"/>
          </a:p>
          <a:p>
            <a:r>
              <a:rPr lang="fr-FR" sz="1400" b="1" dirty="0" smtClean="0"/>
              <a:t>20</a:t>
            </a:r>
            <a:endParaRPr lang="fr-FR" sz="14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DFDAD81-0D28-4FBC-BE8A-2CBA6B38B378}"/>
              </a:ext>
            </a:extLst>
          </p:cNvPr>
          <p:cNvSpPr txBox="1"/>
          <p:nvPr/>
        </p:nvSpPr>
        <p:spPr>
          <a:xfrm>
            <a:off x="1588168" y="3297154"/>
            <a:ext cx="446764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</a:t>
            </a:r>
            <a:r>
              <a:rPr lang="fr-FR" dirty="0">
                <a:solidFill>
                  <a:schemeClr val="tx1"/>
                </a:solidFill>
              </a:rPr>
              <a:t>Investment </a:t>
            </a:r>
            <a:r>
              <a:rPr lang="fr-FR" dirty="0" err="1">
                <a:solidFill>
                  <a:schemeClr val="tx1"/>
                </a:solidFill>
              </a:rPr>
              <a:t>capacity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3BC872D-E17F-4C9B-99A4-252E9B5C2435}"/>
              </a:ext>
            </a:extLst>
          </p:cNvPr>
          <p:cNvSpPr txBox="1"/>
          <p:nvPr/>
        </p:nvSpPr>
        <p:spPr>
          <a:xfrm>
            <a:off x="470452" y="4395073"/>
            <a:ext cx="4351805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Farmer </a:t>
            </a:r>
            <a:r>
              <a:rPr lang="fr-FR" b="1" dirty="0" err="1"/>
              <a:t>income</a:t>
            </a:r>
            <a:endParaRPr lang="fr-FR" b="1" dirty="0"/>
          </a:p>
          <a:p>
            <a:r>
              <a:rPr lang="fr-FR" b="1" dirty="0" smtClean="0"/>
              <a:t>80</a:t>
            </a:r>
            <a:endParaRPr lang="fr-FR" b="1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09F8AE-F2A9-4462-B35D-A9AFB79E9A89}"/>
              </a:ext>
            </a:extLst>
          </p:cNvPr>
          <p:cNvSpPr txBox="1"/>
          <p:nvPr/>
        </p:nvSpPr>
        <p:spPr>
          <a:xfrm>
            <a:off x="4867022" y="4395073"/>
            <a:ext cx="1211679" cy="738664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+ </a:t>
            </a:r>
            <a:r>
              <a:rPr lang="fr-FR" sz="1400" dirty="0">
                <a:solidFill>
                  <a:schemeClr val="tx1"/>
                </a:solidFill>
              </a:rPr>
              <a:t>Investment </a:t>
            </a:r>
            <a:r>
              <a:rPr lang="fr-FR" sz="1400" dirty="0" err="1">
                <a:solidFill>
                  <a:schemeClr val="tx1"/>
                </a:solidFill>
              </a:rPr>
              <a:t>capacity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F4AAA4F-AB23-4165-AEAF-3B8CC206B499}"/>
              </a:ext>
            </a:extLst>
          </p:cNvPr>
          <p:cNvSpPr txBox="1"/>
          <p:nvPr/>
        </p:nvSpPr>
        <p:spPr>
          <a:xfrm>
            <a:off x="6542620" y="2217279"/>
            <a:ext cx="509856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Investment </a:t>
            </a:r>
            <a:r>
              <a:rPr lang="fr-FR" b="1" dirty="0" err="1"/>
              <a:t>capacity</a:t>
            </a:r>
            <a:r>
              <a:rPr lang="fr-FR" b="1" dirty="0"/>
              <a:t> </a:t>
            </a:r>
            <a:endParaRPr lang="fr-FR" b="1" dirty="0" smtClean="0"/>
          </a:p>
          <a:p>
            <a:r>
              <a:rPr lang="fr-FR" dirty="0" err="1" smtClean="0"/>
              <a:t>Mandatory</a:t>
            </a:r>
            <a:r>
              <a:rPr lang="fr-FR" dirty="0" smtClean="0"/>
              <a:t> for </a:t>
            </a:r>
            <a:r>
              <a:rPr lang="fr-FR" b="1" dirty="0" err="1" smtClean="0"/>
              <a:t>some</a:t>
            </a:r>
            <a:r>
              <a:rPr lang="fr-FR" b="1" dirty="0" smtClean="0"/>
              <a:t> practices</a:t>
            </a:r>
            <a:endParaRPr lang="fr-FR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i="1" dirty="0" err="1" smtClean="0">
                <a:sym typeface="Symbol" panose="05050102010706020507" pitchFamily="18" charset="2"/>
              </a:rPr>
              <a:t>Increase</a:t>
            </a:r>
            <a:r>
              <a:rPr lang="fr-FR" sz="1600" i="1" dirty="0" smtClean="0">
                <a:sym typeface="Symbol" panose="05050102010706020507" pitchFamily="18" charset="2"/>
              </a:rPr>
              <a:t> in </a:t>
            </a:r>
            <a:r>
              <a:rPr lang="fr-FR" sz="1600" i="1" dirty="0" err="1" smtClean="0">
                <a:sym typeface="Symbol" panose="05050102010706020507" pitchFamily="18" charset="2"/>
              </a:rPr>
              <a:t>herd</a:t>
            </a:r>
            <a:r>
              <a:rPr lang="fr-FR" sz="1600" i="1" dirty="0" smtClean="0">
                <a:sym typeface="Symbol" panose="05050102010706020507" pitchFamily="18" charset="2"/>
              </a:rPr>
              <a:t> size </a:t>
            </a:r>
            <a:endParaRPr lang="fr-FR" sz="1600" i="1" dirty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i="1" dirty="0" err="1" smtClean="0">
                <a:sym typeface="Symbol" panose="05050102010706020507" pitchFamily="18" charset="2"/>
              </a:rPr>
              <a:t>Increase</a:t>
            </a:r>
            <a:r>
              <a:rPr lang="fr-FR" sz="1600" i="1" dirty="0" smtClean="0">
                <a:sym typeface="Symbol" panose="05050102010706020507" pitchFamily="18" charset="2"/>
              </a:rPr>
              <a:t> in buildings</a:t>
            </a:r>
            <a:endParaRPr lang="fr-FR" sz="1600" i="1" dirty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i="1" dirty="0" err="1" smtClean="0">
                <a:sym typeface="Symbol" panose="05050102010706020507" pitchFamily="18" charset="2"/>
              </a:rPr>
              <a:t>agroforestry</a:t>
            </a:r>
            <a:endParaRPr lang="fr-FR" sz="1600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 smtClean="0"/>
              <a:t>Cumulative </a:t>
            </a:r>
            <a:r>
              <a:rPr lang="fr-FR" dirty="0" smtClean="0"/>
              <a:t>over </a:t>
            </a:r>
            <a:r>
              <a:rPr lang="fr-FR" dirty="0" err="1" smtClean="0"/>
              <a:t>years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If </a:t>
            </a:r>
            <a:r>
              <a:rPr lang="fr-FR" dirty="0"/>
              <a:t>&lt; 0  </a:t>
            </a:r>
            <a:r>
              <a:rPr lang="fr-FR" b="1" dirty="0" err="1" smtClean="0"/>
              <a:t>debt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If </a:t>
            </a:r>
            <a:r>
              <a:rPr lang="fr-FR" dirty="0"/>
              <a:t>&lt; 0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/>
              <a:t>3 </a:t>
            </a:r>
            <a:r>
              <a:rPr lang="fr-FR" dirty="0" err="1" smtClean="0"/>
              <a:t>consecutive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b="1" dirty="0" err="1" smtClean="0"/>
              <a:t>game</a:t>
            </a:r>
            <a:r>
              <a:rPr lang="fr-FR" b="1" dirty="0" smtClean="0"/>
              <a:t> over</a:t>
            </a: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28110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1038</Words>
  <Application>Microsoft Office PowerPoint</Application>
  <PresentationFormat>Grand écran</PresentationFormat>
  <Paragraphs>270</Paragraphs>
  <Slides>19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Wingdings</vt:lpstr>
      <vt:lpstr>Conception personnalisée</vt:lpstr>
      <vt:lpstr>1_Conception personnalisée</vt:lpstr>
      <vt:lpstr>Thème Office</vt:lpstr>
      <vt:lpstr>SEGAE – Teacher Session</vt:lpstr>
      <vt:lpstr>1- Evaluation Scales</vt:lpstr>
      <vt:lpstr>2 – Economic and social sustainability</vt:lpstr>
      <vt:lpstr>2 – Economic and social sustainability</vt:lpstr>
      <vt:lpstr>3 –Economic sustainability : indicators</vt:lpstr>
      <vt:lpstr>3 – Economic sustainability : indicators</vt:lpstr>
      <vt:lpstr>3 – Economic sustainability : indicators</vt:lpstr>
      <vt:lpstr>3 – Economic sustainability : indicators</vt:lpstr>
      <vt:lpstr>3 – Economic sustainability : indicators</vt:lpstr>
      <vt:lpstr>3 – Economic sustainability : indicators</vt:lpstr>
      <vt:lpstr>4 – Social sustainability</vt:lpstr>
      <vt:lpstr>4 – Social sustainability</vt:lpstr>
      <vt:lpstr>4 – Social sustainability</vt:lpstr>
      <vt:lpstr>4 – Social sustainability</vt:lpstr>
      <vt:lpstr>4 – Social sustainability</vt:lpstr>
      <vt:lpstr>4 – Social sustainability</vt:lpstr>
      <vt:lpstr>4 – Social sustainability</vt:lpstr>
      <vt:lpstr>4 – Social sustainability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reviewer</dc:creator>
  <cp:lastModifiedBy>Aude Ridier</cp:lastModifiedBy>
  <cp:revision>272</cp:revision>
  <dcterms:created xsi:type="dcterms:W3CDTF">2020-01-27T20:17:36Z</dcterms:created>
  <dcterms:modified xsi:type="dcterms:W3CDTF">2020-11-10T10:34:49Z</dcterms:modified>
</cp:coreProperties>
</file>