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  <p:sldMasterId id="2147483747" r:id="rId2"/>
  </p:sldMasterIdLst>
  <p:notesMasterIdLst>
    <p:notesMasterId r:id="rId12"/>
  </p:notesMasterIdLst>
  <p:sldIdLst>
    <p:sldId id="256" r:id="rId3"/>
    <p:sldId id="355" r:id="rId4"/>
    <p:sldId id="344" r:id="rId5"/>
    <p:sldId id="356" r:id="rId6"/>
    <p:sldId id="357" r:id="rId7"/>
    <p:sldId id="358" r:id="rId8"/>
    <p:sldId id="360" r:id="rId9"/>
    <p:sldId id="359" r:id="rId10"/>
    <p:sldId id="263" r:id="rId11"/>
  </p:sldIdLst>
  <p:sldSz cx="9144000" cy="5143500" type="screen16x9"/>
  <p:notesSz cx="6858000" cy="9144000"/>
  <p:defaultTextStyle>
    <a:defPPr>
      <a:defRPr lang="fr-FR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78" autoAdjust="0"/>
  </p:normalViewPr>
  <p:slideViewPr>
    <p:cSldViewPr>
      <p:cViewPr varScale="1">
        <p:scale>
          <a:sx n="88" d="100"/>
          <a:sy n="88" d="100"/>
        </p:scale>
        <p:origin x="120" y="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68CBE-4BF7-4635-8C2F-8AFABA74D272}" type="datetimeFigureOut">
              <a:rPr lang="fr-BE" smtClean="0"/>
              <a:t>03-11-20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0B70-B6E0-4A45-ADE2-B28E72D378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39946F-D9EB-4CA0-A183-82F769F2D3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02" y="411510"/>
            <a:ext cx="737870" cy="434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17D452-D995-474A-8D9D-1AA637EEC23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55" y="408335"/>
            <a:ext cx="1246505" cy="438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B7B6C-59F9-4E37-8482-5BE8DBE9A703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17921"/>
          <a:stretch/>
        </p:blipFill>
        <p:spPr>
          <a:xfrm>
            <a:off x="3085351" y="408583"/>
            <a:ext cx="550545" cy="434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813088-BD27-4209-9DEF-B337999CDDE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339502"/>
            <a:ext cx="1188720" cy="435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0CB3D-7ACC-4D55-933F-15993CEA01EE}"/>
              </a:ext>
            </a:extLst>
          </p:cNvPr>
          <p:cNvPicPr/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35022"/>
          <a:stretch/>
        </p:blipFill>
        <p:spPr>
          <a:xfrm>
            <a:off x="5267935" y="409605"/>
            <a:ext cx="1104265" cy="437515"/>
          </a:xfrm>
          <a:prstGeom prst="rect">
            <a:avLst/>
          </a:prstGeom>
        </p:spPr>
      </p:pic>
      <p:pic>
        <p:nvPicPr>
          <p:cNvPr id="12" name="Image 11" descr="C:\Users\admin\AppData\Local\Temp\Rar$DRa8344.49958\logo-transitroire-institut-agro-agrocampus-ouest-couleur.jp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925"/>
            <a:ext cx="2541270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69FACD-344C-444E-B0F5-57E32F9B9084}"/>
              </a:ext>
            </a:extLst>
          </p:cNvPr>
          <p:cNvPicPr/>
          <p:nvPr userDrawn="1"/>
        </p:nvPicPr>
        <p:blipFill rotWithShape="1">
          <a:blip r:embed="rId8"/>
          <a:srcRect t="16790" b="25263"/>
          <a:stretch/>
        </p:blipFill>
        <p:spPr>
          <a:xfrm>
            <a:off x="4347996" y="4377127"/>
            <a:ext cx="1753235" cy="5708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BF033B-DBF7-4B79-B1D3-529C04AB0814}"/>
              </a:ext>
            </a:extLst>
          </p:cNvPr>
          <p:cNvPicPr/>
          <p:nvPr userDrawn="1"/>
        </p:nvPicPr>
        <p:blipFill rotWithShape="1">
          <a:blip r:embed="rId9"/>
          <a:srcRect t="14550" b="14440"/>
          <a:stretch/>
        </p:blipFill>
        <p:spPr>
          <a:xfrm>
            <a:off x="3632986" y="4299942"/>
            <a:ext cx="627380" cy="6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59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986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1338BE-7E10-4F49-BA2C-3E573322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9" y="981079"/>
            <a:ext cx="8378050" cy="3587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</a:t>
            </a:r>
            <a:r>
              <a:rPr lang="en-US" noProof="0" dirty="0" err="1"/>
              <a:t>texte</a:t>
            </a:r>
            <a:r>
              <a:rPr lang="fr-FR" dirty="0"/>
              <a:t>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0CFEACE-7FF8-4218-8378-EE06E976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" y="273844"/>
            <a:ext cx="8378050" cy="4722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F0D61D-AA82-4993-9F68-10A62835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819" y="4767266"/>
            <a:ext cx="560070" cy="27384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Espace réservé du pied de page 12">
            <a:extLst>
              <a:ext uri="{FF2B5EF4-FFF2-40B4-BE49-F238E27FC236}">
                <a16:creationId xmlns:a16="http://schemas.microsoft.com/office/drawing/2014/main" id="{C9767327-615F-41AD-9C85-EEA4F1BE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54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6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571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3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76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1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80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71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9" name="Triangle isocèle 8"/>
          <p:cNvSpPr/>
          <p:nvPr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E36B89-B8C3-4246-8C88-A010289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44" y="273845"/>
            <a:ext cx="8407439" cy="50013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48471F-6569-4354-9B22-417E7150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39" y="969922"/>
            <a:ext cx="8407438" cy="3603275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2C2BB-B8C6-420E-BFE3-5C73EBD87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0206" y="4756649"/>
            <a:ext cx="560070" cy="28551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685732"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D90A1B5B-8A5E-4E6E-8EE5-A42DEB370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txStyles>
    <p:titleStyle>
      <a:lvl1pPr algn="ctr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c.wipie.ur.krakow.pl/sega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1-1050/12/11/435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7772400" cy="936104"/>
          </a:xfrm>
        </p:spPr>
        <p:txBody>
          <a:bodyPr>
            <a:normAutofit/>
          </a:bodyPr>
          <a:lstStyle/>
          <a:p>
            <a:r>
              <a:rPr lang="fr-BE" b="1" dirty="0" smtClean="0"/>
              <a:t>SEGAE – Teacher Session</a:t>
            </a:r>
            <a:endParaRPr lang="fr-B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291830"/>
            <a:ext cx="7488832" cy="936104"/>
          </a:xfrm>
        </p:spPr>
        <p:txBody>
          <a:bodyPr>
            <a:noAutofit/>
          </a:bodyPr>
          <a:lstStyle/>
          <a:p>
            <a:r>
              <a:rPr lang="fr-BE" sz="2800" b="1" dirty="0" err="1" smtClean="0"/>
              <a:t>Pedagogical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tools</a:t>
            </a:r>
            <a:r>
              <a:rPr lang="fr-BE" sz="2800" b="1" dirty="0" smtClean="0"/>
              <a:t> as </a:t>
            </a:r>
            <a:r>
              <a:rPr lang="fr-BE" sz="2800" b="1" dirty="0" err="1" smtClean="0"/>
              <a:t>complements</a:t>
            </a:r>
            <a:r>
              <a:rPr lang="fr-BE" sz="2800" b="1" dirty="0" smtClean="0"/>
              <a:t> to SEGAE</a:t>
            </a:r>
          </a:p>
          <a:p>
            <a:r>
              <a:rPr lang="fr-BE" sz="1400" dirty="0" smtClean="0"/>
              <a:t>Suzanne Bastian</a:t>
            </a:r>
            <a:endParaRPr lang="fr-BE" sz="14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79984" y="4227934"/>
            <a:ext cx="7488832" cy="64807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2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88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3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74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15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57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0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43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 smtClean="0"/>
              <a:t>Avec le </a:t>
            </a:r>
            <a:r>
              <a:rPr lang="fr-BE" sz="1000" dirty="0"/>
              <a:t>s</a:t>
            </a:r>
            <a:r>
              <a:rPr lang="fr-BE" sz="1000" dirty="0" smtClean="0"/>
              <a:t>outien de </a:t>
            </a:r>
            <a:endParaRPr lang="fr-BE" sz="1000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1093056" cy="12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Tools for building a </a:t>
            </a:r>
            <a:r>
              <a:rPr lang="fr-BE" dirty="0" err="1" smtClean="0">
                <a:latin typeface="+mn-lt"/>
              </a:rPr>
              <a:t>learning</a:t>
            </a:r>
            <a:r>
              <a:rPr lang="fr-BE" dirty="0" smtClean="0">
                <a:latin typeface="+mn-lt"/>
              </a:rPr>
              <a:t> session </a:t>
            </a:r>
            <a:r>
              <a:rPr lang="fr-BE" dirty="0" err="1" smtClean="0">
                <a:latin typeface="+mn-lt"/>
              </a:rPr>
              <a:t>with</a:t>
            </a:r>
            <a:r>
              <a:rPr lang="fr-BE" dirty="0" smtClean="0">
                <a:latin typeface="+mn-lt"/>
              </a:rPr>
              <a:t> SEGAE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8242175" cy="1125140"/>
          </a:xfrm>
        </p:spPr>
        <p:txBody>
          <a:bodyPr>
            <a:normAutofit/>
          </a:bodyPr>
          <a:lstStyle/>
          <a:p>
            <a:r>
              <a:rPr lang="fr-FR" dirty="0" err="1" smtClean="0"/>
              <a:t>Pedagogical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as </a:t>
            </a:r>
            <a:r>
              <a:rPr lang="fr-FR" dirty="0" err="1" smtClean="0"/>
              <a:t>complements</a:t>
            </a:r>
            <a:r>
              <a:rPr lang="fr-FR" dirty="0" smtClean="0"/>
              <a:t> to </a:t>
            </a:r>
            <a:r>
              <a:rPr lang="fr-FR" dirty="0"/>
              <a:t>SEGAE </a:t>
            </a:r>
            <a:endParaRPr lang="fr-BE" sz="3000" b="1" dirty="0"/>
          </a:p>
        </p:txBody>
      </p:sp>
    </p:spTree>
    <p:extLst>
      <p:ext uri="{BB962C8B-B14F-4D97-AF65-F5344CB8AC3E}">
        <p14:creationId xmlns:p14="http://schemas.microsoft.com/office/powerpoint/2010/main" val="2077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 smtClean="0"/>
              <a:t>Pedagogical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tools</a:t>
            </a:r>
            <a:r>
              <a:rPr lang="fr-BE" sz="2400" b="1" dirty="0" smtClean="0"/>
              <a:t> as </a:t>
            </a:r>
            <a:r>
              <a:rPr lang="fr-BE" sz="2400" b="1" dirty="0" err="1" smtClean="0"/>
              <a:t>complements</a:t>
            </a:r>
            <a:r>
              <a:rPr lang="fr-BE" sz="2400" b="1" dirty="0" smtClean="0"/>
              <a:t> to SEGAE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67905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BE" sz="1600" dirty="0" smtClean="0"/>
              <a:t>Short « how to </a:t>
            </a:r>
            <a:r>
              <a:rPr lang="fr-BE" sz="1600" dirty="0" err="1" smtClean="0"/>
              <a:t>play</a:t>
            </a:r>
            <a:r>
              <a:rPr lang="fr-BE" sz="1600" dirty="0" smtClean="0"/>
              <a:t> » </a:t>
            </a:r>
            <a:r>
              <a:rPr lang="fr-BE" sz="1600" dirty="0" err="1" smtClean="0"/>
              <a:t>tutorials</a:t>
            </a:r>
            <a:r>
              <a:rPr lang="fr-BE" sz="1600" dirty="0" smtClean="0"/>
              <a:t> </a:t>
            </a:r>
            <a:r>
              <a:rPr lang="fr-BE" sz="1600" dirty="0" smtClean="0"/>
              <a:t>(vidéos)</a:t>
            </a:r>
          </a:p>
          <a:p>
            <a:pPr marL="342900" indent="-342900">
              <a:buAutoNum type="arabicPeriod"/>
            </a:pPr>
            <a:r>
              <a:rPr lang="fr-BE" sz="1600" dirty="0" err="1" smtClean="0"/>
              <a:t>Pedagogical</a:t>
            </a:r>
            <a:r>
              <a:rPr lang="fr-BE" sz="1600" dirty="0" smtClean="0"/>
              <a:t> guide</a:t>
            </a:r>
            <a:endParaRPr lang="fr-BE" sz="1600" dirty="0" smtClean="0"/>
          </a:p>
          <a:p>
            <a:pPr marL="342900" indent="-342900">
              <a:buAutoNum type="arabicPeriod"/>
            </a:pPr>
            <a:r>
              <a:rPr lang="fr-BE" sz="1600" dirty="0" smtClean="0"/>
              <a:t>Type scenarios and </a:t>
            </a:r>
            <a:r>
              <a:rPr lang="fr-BE" sz="1600" dirty="0" err="1" smtClean="0"/>
              <a:t>examples</a:t>
            </a:r>
            <a:r>
              <a:rPr lang="fr-BE" sz="1600" dirty="0" smtClean="0"/>
              <a:t> of </a:t>
            </a:r>
            <a:r>
              <a:rPr lang="fr-BE" sz="1600" dirty="0" err="1" smtClean="0"/>
              <a:t>learning</a:t>
            </a:r>
            <a:r>
              <a:rPr lang="fr-BE" sz="1600" baseline="0" dirty="0" smtClean="0"/>
              <a:t> sessions</a:t>
            </a:r>
            <a:endParaRPr lang="fr-BE" sz="1600" dirty="0" smtClean="0"/>
          </a:p>
          <a:p>
            <a:pPr marL="342900" indent="-342900">
              <a:buAutoNum type="arabicPeriod"/>
            </a:pPr>
            <a:r>
              <a:rPr lang="fr-BE" sz="1600" dirty="0" err="1" smtClean="0"/>
              <a:t>Additional</a:t>
            </a:r>
            <a:r>
              <a:rPr lang="fr-BE" sz="1600" dirty="0" smtClean="0"/>
              <a:t> ressources</a:t>
            </a:r>
            <a:endParaRPr lang="fr-BE" sz="1600" dirty="0" smtClean="0"/>
          </a:p>
          <a:p>
            <a:pPr marL="342900" indent="-342900">
              <a:buAutoNum type="arabicPeriod"/>
            </a:pPr>
            <a:r>
              <a:rPr lang="fr-BE" sz="1600" dirty="0" smtClean="0"/>
              <a:t>Scientific publications</a:t>
            </a:r>
          </a:p>
        </p:txBody>
      </p:sp>
    </p:spTree>
    <p:extLst>
      <p:ext uri="{BB962C8B-B14F-4D97-AF65-F5344CB8AC3E}">
        <p14:creationId xmlns:p14="http://schemas.microsoft.com/office/powerpoint/2010/main" val="35027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fr-BE" sz="2400" b="1" dirty="0" smtClean="0"/>
              <a:t>1. </a:t>
            </a:r>
            <a:r>
              <a:rPr lang="fr-BE" sz="2700" b="1" kern="1200" dirty="0" smtClean="0">
                <a:solidFill>
                  <a:schemeClr val="tx1"/>
                </a:solidFill>
                <a:effectLst/>
              </a:rPr>
              <a:t>Short « how to </a:t>
            </a:r>
            <a:r>
              <a:rPr lang="fr-BE" sz="2700" b="1" kern="1200" dirty="0" err="1" smtClean="0">
                <a:solidFill>
                  <a:schemeClr val="tx1"/>
                </a:solidFill>
                <a:effectLst/>
              </a:rPr>
              <a:t>play</a:t>
            </a:r>
            <a:r>
              <a:rPr lang="fr-BE" sz="2700" b="1" kern="1200" dirty="0" smtClean="0">
                <a:solidFill>
                  <a:schemeClr val="tx1"/>
                </a:solidFill>
                <a:effectLst/>
              </a:rPr>
              <a:t> » </a:t>
            </a:r>
            <a:r>
              <a:rPr lang="fr-BE" sz="2700" b="1" kern="1200" dirty="0" err="1" smtClean="0">
                <a:solidFill>
                  <a:schemeClr val="tx1"/>
                </a:solidFill>
                <a:effectLst/>
              </a:rPr>
              <a:t>tutorials</a:t>
            </a:r>
            <a:r>
              <a:rPr lang="fr-BE" sz="2700" b="1" kern="1200" dirty="0" smtClean="0">
                <a:solidFill>
                  <a:schemeClr val="tx1"/>
                </a:solidFill>
                <a:effectLst/>
              </a:rPr>
              <a:t> (vidéos)</a:t>
            </a:r>
            <a:endParaRPr lang="fr-FR" sz="2700" b="1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1600" dirty="0" smtClean="0"/>
              <a:t>5 </a:t>
            </a:r>
            <a:r>
              <a:rPr lang="fr-BE" sz="1600" dirty="0" smtClean="0"/>
              <a:t>short </a:t>
            </a:r>
            <a:r>
              <a:rPr lang="fr-BE" sz="1600" dirty="0" err="1" smtClean="0"/>
              <a:t>videos</a:t>
            </a:r>
            <a:r>
              <a:rPr lang="fr-BE" sz="1600" dirty="0" smtClean="0"/>
              <a:t> to </a:t>
            </a:r>
            <a:r>
              <a:rPr lang="fr-BE" sz="1600" dirty="0" err="1" smtClean="0"/>
              <a:t>get</a:t>
            </a:r>
            <a:r>
              <a:rPr lang="fr-BE" sz="1600" dirty="0" smtClean="0"/>
              <a:t> </a:t>
            </a:r>
            <a:r>
              <a:rPr lang="fr-BE" sz="1600" dirty="0" err="1" smtClean="0"/>
              <a:t>started</a:t>
            </a:r>
            <a:r>
              <a:rPr lang="fr-BE" sz="1600" dirty="0" smtClean="0"/>
              <a:t> (</a:t>
            </a:r>
            <a:r>
              <a:rPr lang="fr-BE" sz="1600" dirty="0" err="1" smtClean="0"/>
              <a:t>Youtube</a:t>
            </a:r>
            <a:r>
              <a:rPr lang="fr-BE" sz="1600" dirty="0" smtClean="0"/>
              <a:t>) :</a:t>
            </a:r>
          </a:p>
          <a:p>
            <a:pPr marL="0" indent="0">
              <a:buNone/>
            </a:pPr>
            <a:r>
              <a:rPr lang="fr-BE" sz="1600" dirty="0" smtClean="0">
                <a:hlinkClick r:id="rId2"/>
              </a:rPr>
              <a:t>http</a:t>
            </a:r>
            <a:r>
              <a:rPr lang="fr-BE" sz="1600" dirty="0">
                <a:hlinkClick r:id="rId2"/>
              </a:rPr>
              <a:t>://mc.wipie.ur.krakow.pl/segae</a:t>
            </a:r>
            <a:r>
              <a:rPr lang="fr-BE" sz="1600" dirty="0" smtClean="0">
                <a:hlinkClick r:id="rId2"/>
              </a:rPr>
              <a:t>/</a:t>
            </a:r>
            <a:r>
              <a:rPr lang="fr-BE" sz="1600" dirty="0" smtClean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832143"/>
            <a:ext cx="4896544" cy="3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2400" b="1" dirty="0" smtClean="0"/>
              <a:t>2. </a:t>
            </a:r>
            <a:r>
              <a:rPr lang="fr-BE" sz="2400" b="1" dirty="0" err="1" smtClean="0"/>
              <a:t>Pedagogical</a:t>
            </a:r>
            <a:r>
              <a:rPr lang="fr-BE" sz="2400" b="1" dirty="0" smtClean="0"/>
              <a:t> guide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600" dirty="0" smtClean="0"/>
              <a:t>Introduction </a:t>
            </a:r>
          </a:p>
          <a:p>
            <a:r>
              <a:rPr lang="fr-BE" sz="1600" dirty="0" err="1" smtClean="0"/>
              <a:t>Classroom</a:t>
            </a:r>
            <a:r>
              <a:rPr lang="fr-BE" sz="1600" dirty="0" smtClean="0"/>
              <a:t> setup and </a:t>
            </a:r>
            <a:r>
              <a:rPr lang="fr-BE" sz="1600" dirty="0" err="1" smtClean="0"/>
              <a:t>requirements</a:t>
            </a:r>
            <a:endParaRPr lang="fr-BE" sz="1600" dirty="0" smtClean="0"/>
          </a:p>
          <a:p>
            <a:pPr lvl="1"/>
            <a:r>
              <a:rPr lang="fr-BE" sz="1200" dirty="0" smtClean="0"/>
              <a:t>Real </a:t>
            </a:r>
            <a:r>
              <a:rPr lang="fr-BE" sz="1200" dirty="0" err="1" smtClean="0"/>
              <a:t>classroom</a:t>
            </a:r>
            <a:endParaRPr lang="fr-BE" sz="1200" dirty="0" smtClean="0"/>
          </a:p>
          <a:p>
            <a:pPr lvl="1"/>
            <a:r>
              <a:rPr lang="fr-BE" sz="1200" dirty="0" smtClean="0"/>
              <a:t>Virtual </a:t>
            </a:r>
            <a:r>
              <a:rPr lang="fr-BE" sz="1200" dirty="0" err="1" smtClean="0"/>
              <a:t>classroom</a:t>
            </a:r>
            <a:endParaRPr lang="fr-BE" sz="1200" dirty="0" smtClean="0"/>
          </a:p>
          <a:p>
            <a:r>
              <a:rPr lang="fr-BE" sz="1600" dirty="0" smtClean="0"/>
              <a:t>Learning objectives</a:t>
            </a:r>
            <a:endParaRPr lang="fr-BE" sz="1600" dirty="0" smtClean="0"/>
          </a:p>
          <a:p>
            <a:pPr lvl="1"/>
            <a:r>
              <a:rPr lang="fr-BE" sz="1200" dirty="0" smtClean="0"/>
              <a:t>General objectives</a:t>
            </a:r>
            <a:endParaRPr lang="fr-BE" sz="1200" dirty="0" smtClean="0"/>
          </a:p>
          <a:p>
            <a:pPr lvl="1"/>
            <a:r>
              <a:rPr lang="fr-BE" sz="1200" dirty="0" err="1" smtClean="0"/>
              <a:t>Detailed</a:t>
            </a:r>
            <a:r>
              <a:rPr lang="fr-BE" sz="1200" dirty="0" smtClean="0"/>
              <a:t> objectives </a:t>
            </a:r>
            <a:r>
              <a:rPr lang="fr-BE" sz="1200" dirty="0" err="1" smtClean="0"/>
              <a:t>inspired</a:t>
            </a:r>
            <a:r>
              <a:rPr lang="fr-BE" sz="1200" dirty="0" smtClean="0"/>
              <a:t> by </a:t>
            </a:r>
            <a:r>
              <a:rPr lang="fr-BE" sz="1200" dirty="0" err="1" smtClean="0"/>
              <a:t>Bloom’s</a:t>
            </a:r>
            <a:r>
              <a:rPr lang="fr-BE" sz="1200" dirty="0" smtClean="0"/>
              <a:t> </a:t>
            </a:r>
            <a:r>
              <a:rPr lang="fr-BE" sz="1200" dirty="0" err="1" smtClean="0"/>
              <a:t>taxonomy</a:t>
            </a:r>
            <a:r>
              <a:rPr lang="fr-BE" sz="1200" dirty="0" smtClean="0"/>
              <a:t> (for </a:t>
            </a:r>
            <a:r>
              <a:rPr lang="fr-BE" sz="1200" dirty="0" err="1" smtClean="0"/>
              <a:t>outcome-based</a:t>
            </a:r>
            <a:r>
              <a:rPr lang="fr-BE" sz="1200" dirty="0" smtClean="0"/>
              <a:t> </a:t>
            </a:r>
            <a:r>
              <a:rPr lang="fr-BE" sz="1200" dirty="0" err="1" smtClean="0"/>
              <a:t>evaluation</a:t>
            </a:r>
            <a:r>
              <a:rPr lang="fr-BE" sz="1200" dirty="0" smtClean="0"/>
              <a:t>)</a:t>
            </a:r>
            <a:endParaRPr lang="fr-BE" sz="1200" dirty="0" smtClean="0"/>
          </a:p>
          <a:p>
            <a:r>
              <a:rPr lang="fr-BE" sz="1600" dirty="0" smtClean="0"/>
              <a:t>Session building blocks</a:t>
            </a:r>
            <a:endParaRPr lang="fr-BE" sz="1600" dirty="0" smtClean="0"/>
          </a:p>
          <a:p>
            <a:pPr lvl="1"/>
            <a:r>
              <a:rPr lang="fr-BE" sz="1200" dirty="0" smtClean="0"/>
              <a:t>Scenarios</a:t>
            </a:r>
            <a:endParaRPr lang="fr-BE" sz="1200" dirty="0" smtClean="0"/>
          </a:p>
          <a:p>
            <a:pPr lvl="1"/>
            <a:r>
              <a:rPr lang="fr-BE" sz="1200" dirty="0" err="1" smtClean="0"/>
              <a:t>Sample</a:t>
            </a:r>
            <a:r>
              <a:rPr lang="fr-BE" sz="1200" dirty="0" smtClean="0"/>
              <a:t> sessions</a:t>
            </a:r>
            <a:endParaRPr lang="fr-BE" sz="1200" dirty="0" smtClean="0"/>
          </a:p>
          <a:p>
            <a:pPr lvl="1"/>
            <a:r>
              <a:rPr lang="fr-BE" sz="1200" dirty="0" err="1" smtClean="0"/>
              <a:t>Quizzes</a:t>
            </a:r>
            <a:r>
              <a:rPr lang="fr-BE" sz="1200" dirty="0" smtClean="0"/>
              <a:t> for </a:t>
            </a:r>
            <a:r>
              <a:rPr lang="fr-BE" sz="1200" dirty="0" err="1" smtClean="0"/>
              <a:t>evaluation</a:t>
            </a:r>
            <a:endParaRPr lang="fr-BE" sz="1200" dirty="0" smtClean="0"/>
          </a:p>
        </p:txBody>
      </p:sp>
    </p:spTree>
    <p:extLst>
      <p:ext uri="{BB962C8B-B14F-4D97-AF65-F5344CB8AC3E}">
        <p14:creationId xmlns:p14="http://schemas.microsoft.com/office/powerpoint/2010/main" val="9956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2400" b="1" dirty="0" smtClean="0"/>
              <a:t>3. </a:t>
            </a:r>
            <a:r>
              <a:rPr lang="fr-BE" sz="2400" b="1" dirty="0" smtClean="0"/>
              <a:t>Type scenarios and </a:t>
            </a:r>
            <a:r>
              <a:rPr lang="fr-BE" sz="2400" b="1" dirty="0" err="1" smtClean="0"/>
              <a:t>sample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learning</a:t>
            </a:r>
            <a:r>
              <a:rPr lang="fr-BE" sz="2400" b="1" dirty="0" smtClean="0"/>
              <a:t> sessions</a:t>
            </a:r>
            <a:endParaRPr lang="fr-FR" sz="24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Type scenarios of </a:t>
            </a:r>
            <a:r>
              <a:rPr lang="fr-FR" sz="1600" dirty="0" err="1" smtClean="0"/>
              <a:t>growing</a:t>
            </a:r>
            <a:r>
              <a:rPr lang="fr-FR" sz="1600" dirty="0" smtClean="0"/>
              <a:t> </a:t>
            </a:r>
            <a:r>
              <a:rPr lang="fr-FR" sz="1600" dirty="0" err="1" smtClean="0"/>
              <a:t>complexity</a:t>
            </a:r>
            <a:endParaRPr lang="fr-FR" sz="1600" dirty="0" smtClean="0"/>
          </a:p>
          <a:p>
            <a:pPr lvl="1"/>
            <a:r>
              <a:rPr lang="fr-FR" sz="1600" dirty="0" smtClean="0"/>
              <a:t>1. «</a:t>
            </a:r>
            <a:r>
              <a:rPr lang="fr-FR" sz="1600" dirty="0" smtClean="0"/>
              <a:t> </a:t>
            </a:r>
            <a:r>
              <a:rPr lang="fr-FR" sz="1600" dirty="0" err="1" smtClean="0"/>
              <a:t>Sandbox</a:t>
            </a:r>
            <a:r>
              <a:rPr lang="fr-FR" sz="1600" dirty="0" smtClean="0"/>
              <a:t> </a:t>
            </a:r>
            <a:r>
              <a:rPr lang="fr-FR" sz="1600" dirty="0" smtClean="0"/>
              <a:t>» : Hands-on </a:t>
            </a:r>
            <a:r>
              <a:rPr lang="fr-FR" sz="1600" dirty="0" err="1" smtClean="0"/>
              <a:t>discovery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game</a:t>
            </a:r>
            <a:endParaRPr lang="fr-FR" sz="1600" dirty="0" smtClean="0"/>
          </a:p>
          <a:p>
            <a:pPr lvl="1"/>
            <a:r>
              <a:rPr lang="fr-FR" sz="1600" dirty="0" smtClean="0"/>
              <a:t>2. </a:t>
            </a:r>
            <a:r>
              <a:rPr lang="fr-FR" sz="1600" dirty="0" err="1" smtClean="0"/>
              <a:t>Relating</a:t>
            </a:r>
            <a:r>
              <a:rPr lang="fr-FR" sz="1600" dirty="0" smtClean="0"/>
              <a:t> animal </a:t>
            </a:r>
            <a:r>
              <a:rPr lang="fr-FR" sz="1600" dirty="0" err="1" smtClean="0"/>
              <a:t>feed</a:t>
            </a:r>
            <a:r>
              <a:rPr lang="fr-FR" sz="1600" dirty="0" smtClean="0"/>
              <a:t> </a:t>
            </a:r>
            <a:r>
              <a:rPr lang="fr-FR" sz="1600" dirty="0" err="1" smtClean="0"/>
              <a:t>demands</a:t>
            </a:r>
            <a:r>
              <a:rPr lang="fr-FR" sz="1600" dirty="0" smtClean="0"/>
              <a:t> to </a:t>
            </a:r>
            <a:r>
              <a:rPr lang="fr-FR" sz="1600" dirty="0" err="1" smtClean="0"/>
              <a:t>feed</a:t>
            </a:r>
            <a:r>
              <a:rPr lang="fr-FR" sz="1600" dirty="0" smtClean="0"/>
              <a:t> production</a:t>
            </a:r>
            <a:endParaRPr lang="fr-FR" sz="1600" dirty="0" smtClean="0"/>
          </a:p>
          <a:p>
            <a:pPr lvl="1"/>
            <a:r>
              <a:rPr lang="fr-FR" sz="1600" dirty="0" smtClean="0"/>
              <a:t>3. </a:t>
            </a:r>
            <a:r>
              <a:rPr lang="fr-FR" sz="1600" dirty="0" err="1" smtClean="0"/>
              <a:t>Enhancing</a:t>
            </a:r>
            <a:r>
              <a:rPr lang="fr-FR" sz="1600" dirty="0" smtClean="0"/>
              <a:t> </a:t>
            </a:r>
            <a:r>
              <a:rPr lang="fr-FR" sz="1600" dirty="0" smtClean="0"/>
              <a:t>one </a:t>
            </a:r>
            <a:r>
              <a:rPr lang="fr-FR" sz="1600" dirty="0" err="1" smtClean="0"/>
              <a:t>particular</a:t>
            </a:r>
            <a:r>
              <a:rPr lang="fr-FR" sz="1600" dirty="0" smtClean="0"/>
              <a:t> </a:t>
            </a:r>
            <a:r>
              <a:rPr lang="fr-FR" sz="1600" dirty="0" err="1" smtClean="0"/>
              <a:t>sustainability</a:t>
            </a:r>
            <a:r>
              <a:rPr lang="fr-FR" sz="1600" dirty="0" smtClean="0"/>
              <a:t> </a:t>
            </a:r>
            <a:r>
              <a:rPr lang="fr-FR" sz="1600" dirty="0" err="1" smtClean="0"/>
              <a:t>indicator</a:t>
            </a:r>
            <a:r>
              <a:rPr lang="fr-FR" sz="1600" dirty="0" smtClean="0"/>
              <a:t>, </a:t>
            </a:r>
            <a:r>
              <a:rPr lang="fr-FR" sz="1600" dirty="0" err="1" smtClean="0"/>
              <a:t>while</a:t>
            </a:r>
            <a:r>
              <a:rPr lang="fr-FR" sz="1600" dirty="0" smtClean="0"/>
              <a:t> </a:t>
            </a:r>
            <a:r>
              <a:rPr lang="fr-FR" sz="1600" dirty="0" err="1" smtClean="0"/>
              <a:t>maintaining</a:t>
            </a:r>
            <a:r>
              <a:rPr lang="fr-FR" sz="1600" dirty="0" smtClean="0"/>
              <a:t> or </a:t>
            </a:r>
            <a:r>
              <a:rPr lang="fr-FR" sz="1600" dirty="0" err="1" smtClean="0"/>
              <a:t>improving</a:t>
            </a:r>
            <a:r>
              <a:rPr lang="fr-FR" sz="1600" dirty="0" smtClean="0"/>
              <a:t> </a:t>
            </a:r>
            <a:r>
              <a:rPr lang="fr-FR" sz="1600" dirty="0" err="1" smtClean="0"/>
              <a:t>overall</a:t>
            </a:r>
            <a:r>
              <a:rPr lang="fr-FR" sz="1600" dirty="0" smtClean="0"/>
              <a:t> </a:t>
            </a:r>
            <a:r>
              <a:rPr lang="fr-FR" sz="1600" dirty="0" err="1" smtClean="0"/>
              <a:t>sustainability</a:t>
            </a:r>
            <a:endParaRPr lang="fr-FR" sz="1600" dirty="0" smtClean="0"/>
          </a:p>
          <a:p>
            <a:pPr lvl="1"/>
            <a:r>
              <a:rPr lang="fr-FR" sz="1600" dirty="0" smtClean="0"/>
              <a:t>…</a:t>
            </a:r>
          </a:p>
          <a:p>
            <a:r>
              <a:rPr lang="fr-FR" sz="2000" dirty="0" err="1" smtClean="0"/>
              <a:t>Assembled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</a:t>
            </a:r>
            <a:r>
              <a:rPr lang="fr-FR" sz="2000" dirty="0" err="1" smtClean="0"/>
              <a:t>sample</a:t>
            </a:r>
            <a:r>
              <a:rPr lang="fr-FR" sz="2000" dirty="0" smtClean="0"/>
              <a:t> </a:t>
            </a:r>
            <a:r>
              <a:rPr lang="fr-FR" sz="2000" dirty="0" err="1" smtClean="0"/>
              <a:t>learning</a:t>
            </a:r>
            <a:r>
              <a:rPr lang="fr-FR" sz="2000" dirty="0" smtClean="0"/>
              <a:t> sessions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0298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4. </a:t>
            </a:r>
            <a:r>
              <a:rPr lang="fr-FR" sz="2400" b="1" dirty="0" err="1" smtClean="0"/>
              <a:t>Additional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resources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Short </a:t>
            </a:r>
            <a:r>
              <a:rPr lang="fr-FR" sz="1600" dirty="0" err="1" smtClean="0"/>
              <a:t>videos</a:t>
            </a:r>
            <a:r>
              <a:rPr lang="fr-FR" sz="1600" dirty="0" smtClean="0"/>
              <a:t> on basic concepts of </a:t>
            </a:r>
            <a:endParaRPr lang="fr-FR" sz="1600" dirty="0" smtClean="0"/>
          </a:p>
          <a:p>
            <a:pPr lvl="1"/>
            <a:r>
              <a:rPr lang="fr-FR" sz="1600" dirty="0" err="1" smtClean="0"/>
              <a:t>agronomy</a:t>
            </a:r>
            <a:endParaRPr lang="fr-FR" sz="1600" dirty="0" smtClean="0"/>
          </a:p>
          <a:p>
            <a:pPr lvl="1"/>
            <a:r>
              <a:rPr lang="fr-FR" sz="1600" dirty="0" err="1" smtClean="0"/>
              <a:t>breeding</a:t>
            </a:r>
            <a:endParaRPr lang="fr-FR" sz="1600" dirty="0" smtClean="0"/>
          </a:p>
          <a:p>
            <a:pPr lvl="1"/>
            <a:r>
              <a:rPr lang="fr-FR" sz="1600" dirty="0" err="1" smtClean="0"/>
              <a:t>soils</a:t>
            </a:r>
            <a:endParaRPr lang="fr-FR" sz="1600" dirty="0" smtClean="0"/>
          </a:p>
          <a:p>
            <a:pPr lvl="1"/>
            <a:r>
              <a:rPr lang="fr-FR" sz="1600" dirty="0" err="1" smtClean="0"/>
              <a:t>farm</a:t>
            </a:r>
            <a:r>
              <a:rPr lang="fr-FR" sz="1600" dirty="0" smtClean="0"/>
              <a:t> </a:t>
            </a:r>
            <a:r>
              <a:rPr lang="fr-FR" sz="1600" dirty="0" err="1" smtClean="0"/>
              <a:t>economy</a:t>
            </a:r>
            <a:endParaRPr lang="fr-FR" sz="1600" dirty="0" smtClean="0"/>
          </a:p>
          <a:p>
            <a:pPr lvl="1"/>
            <a:r>
              <a:rPr lang="fr-FR" sz="1600" dirty="0" smtClean="0"/>
              <a:t>social aspects</a:t>
            </a:r>
            <a:endParaRPr lang="fr-FR" sz="1600" dirty="0"/>
          </a:p>
          <a:p>
            <a:pPr lvl="1"/>
            <a:r>
              <a:rPr lang="fr-FR" sz="1600" dirty="0" err="1" smtClean="0"/>
              <a:t>ecosystem</a:t>
            </a:r>
            <a:r>
              <a:rPr lang="fr-FR" sz="1600" dirty="0" smtClean="0"/>
              <a:t> services</a:t>
            </a:r>
            <a:endParaRPr lang="fr-FR" sz="1600" dirty="0" smtClean="0"/>
          </a:p>
          <a:p>
            <a:r>
              <a:rPr lang="fr-FR" sz="1600" dirty="0" smtClean="0"/>
              <a:t>Links to </a:t>
            </a:r>
            <a:r>
              <a:rPr lang="fr-FR" sz="1600" dirty="0" err="1" smtClean="0"/>
              <a:t>interesting</a:t>
            </a:r>
            <a:r>
              <a:rPr lang="fr-FR" sz="1600" dirty="0" smtClean="0"/>
              <a:t> </a:t>
            </a:r>
            <a:r>
              <a:rPr lang="fr-FR" sz="1600" dirty="0" err="1" smtClean="0"/>
              <a:t>external</a:t>
            </a:r>
            <a:r>
              <a:rPr lang="fr-FR" sz="1600" dirty="0" smtClean="0"/>
              <a:t> </a:t>
            </a:r>
            <a:r>
              <a:rPr lang="fr-FR" sz="1600" dirty="0" err="1" smtClean="0"/>
              <a:t>resources</a:t>
            </a:r>
            <a:endParaRPr lang="fr-FR" sz="1600" dirty="0" smtClean="0"/>
          </a:p>
          <a:p>
            <a:pPr lvl="1"/>
            <a:r>
              <a:rPr lang="fr-FR" sz="1600" dirty="0" err="1" smtClean="0"/>
              <a:t>e.g</a:t>
            </a:r>
            <a:r>
              <a:rPr lang="fr-FR" sz="1600" dirty="0" smtClean="0"/>
              <a:t>. </a:t>
            </a:r>
            <a:r>
              <a:rPr lang="fr-FR" sz="1600" dirty="0" err="1" smtClean="0"/>
              <a:t>dictionary</a:t>
            </a:r>
            <a:r>
              <a:rPr lang="fr-FR" sz="1600" dirty="0" smtClean="0"/>
              <a:t> of </a:t>
            </a:r>
            <a:r>
              <a:rPr lang="fr-FR" sz="1600" dirty="0" err="1" smtClean="0"/>
              <a:t>agro-ecology</a:t>
            </a:r>
            <a:r>
              <a:rPr lang="fr-FR" sz="1600" dirty="0" smtClean="0"/>
              <a:t> https</a:t>
            </a:r>
            <a:r>
              <a:rPr lang="fr-FR" sz="1600" dirty="0"/>
              <a:t>://dicoagroecologie.fr/</a:t>
            </a:r>
          </a:p>
        </p:txBody>
      </p:sp>
    </p:spTree>
    <p:extLst>
      <p:ext uri="{BB962C8B-B14F-4D97-AF65-F5344CB8AC3E}">
        <p14:creationId xmlns:p14="http://schemas.microsoft.com/office/powerpoint/2010/main" val="10963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2400" b="1" dirty="0" smtClean="0"/>
              <a:t>5. </a:t>
            </a:r>
            <a:r>
              <a:rPr lang="fr-BE" sz="2400" b="1" dirty="0" smtClean="0"/>
              <a:t>Scientific </a:t>
            </a:r>
            <a:r>
              <a:rPr lang="fr-BE" sz="2400" b="1" dirty="0" err="1" smtClean="0"/>
              <a:t>papers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from</a:t>
            </a:r>
            <a:r>
              <a:rPr lang="fr-BE" sz="2400" b="1" dirty="0" smtClean="0"/>
              <a:t> the SEGAE </a:t>
            </a:r>
            <a:r>
              <a:rPr lang="fr-BE" sz="2400" b="1" dirty="0" err="1" smtClean="0"/>
              <a:t>project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Jouan</a:t>
            </a:r>
            <a:r>
              <a:rPr lang="en-US" sz="1600" dirty="0" smtClean="0"/>
              <a:t> J., De </a:t>
            </a:r>
            <a:r>
              <a:rPr lang="en-US" sz="1600" dirty="0" err="1" smtClean="0"/>
              <a:t>Graeuwe</a:t>
            </a:r>
            <a:r>
              <a:rPr lang="en-US" sz="1600" dirty="0" smtClean="0"/>
              <a:t> M. </a:t>
            </a:r>
            <a:r>
              <a:rPr lang="en-US" sz="1600" i="1" dirty="0" smtClean="0"/>
              <a:t>et al. </a:t>
            </a:r>
            <a:r>
              <a:rPr lang="en-US" sz="1600" dirty="0" smtClean="0"/>
              <a:t>2020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“</a:t>
            </a:r>
            <a:r>
              <a:rPr lang="en-US" sz="1600" dirty="0" smtClean="0"/>
              <a:t>Learning </a:t>
            </a:r>
            <a:r>
              <a:rPr lang="en-US" sz="1600" dirty="0" err="1"/>
              <a:t>Interdisciplinarity</a:t>
            </a:r>
            <a:r>
              <a:rPr lang="en-US" sz="1600" dirty="0"/>
              <a:t> and Systems </a:t>
            </a:r>
            <a:r>
              <a:rPr lang="en-US" sz="1600" dirty="0" smtClean="0"/>
              <a:t>Approaches in </a:t>
            </a:r>
            <a:r>
              <a:rPr lang="en-US" sz="1600" dirty="0"/>
              <a:t>Agroecology: Experience with the </a:t>
            </a:r>
            <a:r>
              <a:rPr lang="en-US" sz="1600" dirty="0" smtClean="0"/>
              <a:t>Serious </a:t>
            </a:r>
            <a:r>
              <a:rPr lang="fr-FR" sz="1600" dirty="0" smtClean="0"/>
              <a:t>Game SEGAE », </a:t>
            </a:r>
            <a:r>
              <a:rPr lang="fr-FR" sz="1600" i="1" dirty="0" err="1" smtClean="0"/>
              <a:t>Sustainability</a:t>
            </a:r>
            <a:endParaRPr lang="fr-FR" sz="1600" i="1" dirty="0" smtClean="0"/>
          </a:p>
          <a:p>
            <a:pPr marL="0" indent="0">
              <a:buNone/>
            </a:pPr>
            <a:r>
              <a:rPr lang="fr-FR" sz="1600" i="1" dirty="0" smtClean="0">
                <a:hlinkClick r:id="rId2"/>
              </a:rPr>
              <a:t>https</a:t>
            </a:r>
            <a:r>
              <a:rPr lang="fr-FR" sz="1600" i="1" dirty="0">
                <a:hlinkClick r:id="rId2"/>
              </a:rPr>
              <a:t>://</a:t>
            </a:r>
            <a:r>
              <a:rPr lang="fr-FR" sz="1600" i="1" dirty="0" smtClean="0">
                <a:hlinkClick r:id="rId2"/>
              </a:rPr>
              <a:t>www.mdpi.com/2071-1050/12/11/4351</a:t>
            </a:r>
            <a:r>
              <a:rPr lang="fr-FR" sz="1600" i="1" dirty="0" smtClean="0"/>
              <a:t> </a:t>
            </a:r>
            <a:endParaRPr lang="fr-FR" sz="1600" i="1" dirty="0"/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err="1" smtClean="0"/>
              <a:t>Jouan</a:t>
            </a:r>
            <a:r>
              <a:rPr lang="fr-FR" sz="1600" dirty="0" smtClean="0"/>
              <a:t> </a:t>
            </a:r>
            <a:r>
              <a:rPr lang="fr-FR" sz="1600" i="1" dirty="0" smtClean="0"/>
              <a:t>et al. </a:t>
            </a:r>
            <a:r>
              <a:rPr lang="fr-FR" sz="1600" dirty="0" smtClean="0"/>
              <a:t>(</a:t>
            </a:r>
            <a:r>
              <a:rPr lang="fr-FR" sz="1600" dirty="0" err="1" smtClean="0"/>
              <a:t>under</a:t>
            </a:r>
            <a:r>
              <a:rPr lang="fr-FR" sz="1600" dirty="0" smtClean="0"/>
              <a:t> </a:t>
            </a:r>
            <a:r>
              <a:rPr lang="fr-FR" sz="1600" dirty="0" err="1" smtClean="0"/>
              <a:t>review</a:t>
            </a:r>
            <a:r>
              <a:rPr lang="fr-FR" sz="1600" dirty="0" smtClean="0"/>
              <a:t> </a:t>
            </a:r>
            <a:r>
              <a:rPr lang="fr-FR" sz="1600" dirty="0" smtClean="0"/>
              <a:t>5/10/2020) </a:t>
            </a:r>
            <a:r>
              <a:rPr lang="fr-FR" sz="1600" dirty="0" smtClean="0"/>
              <a:t>and </a:t>
            </a:r>
            <a:r>
              <a:rPr lang="fr-FR" sz="1600" dirty="0" err="1" smtClean="0"/>
              <a:t>associated</a:t>
            </a:r>
            <a:r>
              <a:rPr lang="fr-FR" sz="1600" dirty="0" smtClean="0"/>
              <a:t> </a:t>
            </a:r>
            <a:r>
              <a:rPr lang="fr-FR" sz="1600" dirty="0" err="1" smtClean="0"/>
              <a:t>datapaper</a:t>
            </a:r>
            <a:endParaRPr lang="fr-FR" sz="1600" dirty="0" smtClean="0"/>
          </a:p>
          <a:p>
            <a:pPr marL="0" indent="0">
              <a:buNone/>
            </a:pPr>
            <a:r>
              <a:rPr lang="en-US" sz="1600" dirty="0" smtClean="0"/>
              <a:t>“</a:t>
            </a:r>
            <a:r>
              <a:rPr lang="en-US" sz="1600" dirty="0"/>
              <a:t>SEGAE: a serious game to learn agroecology</a:t>
            </a:r>
            <a:r>
              <a:rPr lang="en-US" sz="1600" dirty="0" smtClean="0"/>
              <a:t>”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22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954144" cy="1125140"/>
          </a:xfrm>
        </p:spPr>
        <p:txBody>
          <a:bodyPr>
            <a:normAutofit/>
          </a:bodyPr>
          <a:lstStyle/>
          <a:p>
            <a:r>
              <a:rPr lang="fr-BE" sz="3000" b="1" dirty="0" err="1" smtClean="0"/>
              <a:t>Thank</a:t>
            </a:r>
            <a:r>
              <a:rPr lang="fr-BE" sz="3000" b="1" dirty="0" smtClean="0"/>
              <a:t> </a:t>
            </a:r>
            <a:r>
              <a:rPr lang="fr-BE" sz="3000" b="1" dirty="0" err="1" smtClean="0"/>
              <a:t>you</a:t>
            </a:r>
            <a:r>
              <a:rPr lang="fr-BE" sz="3000" b="1" dirty="0" smtClean="0"/>
              <a:t> for </a:t>
            </a:r>
            <a:r>
              <a:rPr lang="fr-BE" sz="3000" b="1" dirty="0" err="1" smtClean="0"/>
              <a:t>your</a:t>
            </a:r>
            <a:r>
              <a:rPr lang="fr-BE" sz="3000" b="1" smtClean="0"/>
              <a:t> attention</a:t>
            </a:r>
            <a:endParaRPr lang="fr-BE" sz="3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28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181</Words>
  <Application>Microsoft Office PowerPoint</Application>
  <PresentationFormat>Affichage à l'écran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Thème Office</vt:lpstr>
      <vt:lpstr>2_Conception personnalisée</vt:lpstr>
      <vt:lpstr>SEGAE – Teacher Session</vt:lpstr>
      <vt:lpstr>Tools for building a learning session with SEGAE</vt:lpstr>
      <vt:lpstr>Pedagogical tools as complements to SEGAE</vt:lpstr>
      <vt:lpstr>1. Short « how to play » tutorials (vidéos)</vt:lpstr>
      <vt:lpstr>2. Pedagogical guide</vt:lpstr>
      <vt:lpstr>3. Type scenarios and sample learning sessions</vt:lpstr>
      <vt:lpstr>4. Additional resources</vt:lpstr>
      <vt:lpstr>5. Scientific papers from the SEGAE project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Suzanne Bastian</cp:lastModifiedBy>
  <cp:revision>195</cp:revision>
  <dcterms:created xsi:type="dcterms:W3CDTF">2020-04-18T12:29:17Z</dcterms:created>
  <dcterms:modified xsi:type="dcterms:W3CDTF">2020-11-03T15:12:01Z</dcterms:modified>
</cp:coreProperties>
</file>