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32" r:id="rId1"/>
    <p:sldMasterId id="2147483747" r:id="rId2"/>
  </p:sldMasterIdLst>
  <p:notesMasterIdLst>
    <p:notesMasterId r:id="rId12"/>
  </p:notesMasterIdLst>
  <p:sldIdLst>
    <p:sldId id="256" r:id="rId3"/>
    <p:sldId id="355" r:id="rId4"/>
    <p:sldId id="344" r:id="rId5"/>
    <p:sldId id="356" r:id="rId6"/>
    <p:sldId id="357" r:id="rId7"/>
    <p:sldId id="358" r:id="rId8"/>
    <p:sldId id="360" r:id="rId9"/>
    <p:sldId id="359" r:id="rId10"/>
    <p:sldId id="263" r:id="rId11"/>
  </p:sldIdLst>
  <p:sldSz cx="9144000" cy="5143500" type="screen16x9"/>
  <p:notesSz cx="6858000" cy="9144000"/>
  <p:defaultTextStyle>
    <a:defPPr>
      <a:defRPr lang="fr-FR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78" autoAdjust="0"/>
  </p:normalViewPr>
  <p:slideViewPr>
    <p:cSldViewPr>
      <p:cViewPr varScale="1">
        <p:scale>
          <a:sx n="55" d="100"/>
          <a:sy n="55" d="100"/>
        </p:scale>
        <p:origin x="84" y="4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68CBE-4BF7-4635-8C2F-8AFABA74D272}" type="datetimeFigureOut">
              <a:rPr lang="fr-BE" smtClean="0"/>
              <a:t>03-11-20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C0B70-B6E0-4A45-ADE2-B28E72D3789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68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039946F-D9EB-4CA0-A183-82F769F2D32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602" y="411510"/>
            <a:ext cx="737870" cy="4349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B17D452-D995-474A-8D9D-1AA637EEC230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55" y="408335"/>
            <a:ext cx="1246505" cy="4387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6B7B6C-59F9-4E37-8482-5BE8DBE9A703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9" r="17921"/>
          <a:stretch/>
        </p:blipFill>
        <p:spPr>
          <a:xfrm>
            <a:off x="3085351" y="408583"/>
            <a:ext cx="550545" cy="4349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2813088-BD27-4209-9DEF-B337999CDDE5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344" y="339502"/>
            <a:ext cx="1188720" cy="4356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70CB3D-7ACC-4D55-933F-15993CEA01EE}"/>
              </a:ext>
            </a:extLst>
          </p:cNvPr>
          <p:cNvPicPr/>
          <p:nvPr userDrawn="1"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4" b="35022"/>
          <a:stretch/>
        </p:blipFill>
        <p:spPr>
          <a:xfrm>
            <a:off x="5267935" y="409605"/>
            <a:ext cx="1104265" cy="437515"/>
          </a:xfrm>
          <a:prstGeom prst="rect">
            <a:avLst/>
          </a:prstGeom>
        </p:spPr>
      </p:pic>
      <p:pic>
        <p:nvPicPr>
          <p:cNvPr id="12" name="Image 11" descr="C:\Users\admin\AppData\Local\Temp\Rar$DRa8344.49958\logo-transitroire-institut-agro-agrocampus-ouest-couleur.jpg"/>
          <p:cNvPicPr/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925"/>
            <a:ext cx="2541270" cy="539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769FACD-344C-444E-B0F5-57E32F9B9084}"/>
              </a:ext>
            </a:extLst>
          </p:cNvPr>
          <p:cNvPicPr/>
          <p:nvPr userDrawn="1"/>
        </p:nvPicPr>
        <p:blipFill rotWithShape="1">
          <a:blip r:embed="rId8"/>
          <a:srcRect t="16790" b="25263"/>
          <a:stretch/>
        </p:blipFill>
        <p:spPr>
          <a:xfrm>
            <a:off x="4347996" y="4377127"/>
            <a:ext cx="1753235" cy="57088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CBF033B-DBF7-4B79-B1D3-529C04AB0814}"/>
              </a:ext>
            </a:extLst>
          </p:cNvPr>
          <p:cNvPicPr/>
          <p:nvPr userDrawn="1"/>
        </p:nvPicPr>
        <p:blipFill rotWithShape="1">
          <a:blip r:embed="rId9"/>
          <a:srcRect t="14550" b="14440"/>
          <a:stretch/>
        </p:blipFill>
        <p:spPr>
          <a:xfrm>
            <a:off x="3632986" y="4299942"/>
            <a:ext cx="627380" cy="6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2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6595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986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F1338BE-7E10-4F49-BA2C-3E573322D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2839" y="981079"/>
            <a:ext cx="8378050" cy="35874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</a:t>
            </a:r>
            <a:r>
              <a:rPr lang="en-US" noProof="0" dirty="0" err="1"/>
              <a:t>texte</a:t>
            </a:r>
            <a:r>
              <a:rPr lang="fr-FR" dirty="0"/>
              <a:t>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0CFEACE-7FF8-4218-8378-EE06E976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9" y="273844"/>
            <a:ext cx="8378050" cy="472208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0F0D61D-AA82-4993-9F68-10A62835B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0819" y="4767266"/>
            <a:ext cx="560070" cy="273845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Espace réservé du pied de page 12">
            <a:extLst>
              <a:ext uri="{FF2B5EF4-FFF2-40B4-BE49-F238E27FC236}">
                <a16:creationId xmlns:a16="http://schemas.microsoft.com/office/drawing/2014/main" id="{C9767327-615F-41AD-9C85-EEA4F1BEB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254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0622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5715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020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832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762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4148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4804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9471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9" name="Triangle isocèle 8"/>
          <p:cNvSpPr/>
          <p:nvPr/>
        </p:nvSpPr>
        <p:spPr>
          <a:xfrm rot="5400000">
            <a:off x="270000" y="-270000"/>
            <a:ext cx="540000" cy="10800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 rot="19980000">
            <a:off x="-87601" y="449584"/>
            <a:ext cx="540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1" name="Rectangle 10"/>
          <p:cNvSpPr/>
          <p:nvPr/>
        </p:nvSpPr>
        <p:spPr>
          <a:xfrm rot="10800000">
            <a:off x="0" y="4984037"/>
            <a:ext cx="9144000" cy="1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2" name="Triangle isocèle 11"/>
          <p:cNvSpPr/>
          <p:nvPr/>
        </p:nvSpPr>
        <p:spPr>
          <a:xfrm rot="16200000">
            <a:off x="8334000" y="4354038"/>
            <a:ext cx="540000" cy="1080000"/>
          </a:xfrm>
          <a:prstGeom prst="triangle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  <p:sp>
        <p:nvSpPr>
          <p:cNvPr id="13" name="Rectangle 12"/>
          <p:cNvSpPr/>
          <p:nvPr/>
        </p:nvSpPr>
        <p:spPr>
          <a:xfrm rot="9240000">
            <a:off x="8675340" y="4539090"/>
            <a:ext cx="540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255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2E36B89-B8C3-4246-8C88-A010289D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44" y="273845"/>
            <a:ext cx="8407439" cy="500130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48471F-6569-4354-9B22-417E71507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839" y="969922"/>
            <a:ext cx="8407438" cy="3603275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D2C2BB-B8C6-420E-BFE3-5C73EBD87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0206" y="4756649"/>
            <a:ext cx="560070" cy="285515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/>
            <a:fld id="{47722CF1-4994-419C-800E-FFD5B7A2494B}" type="slidenum">
              <a:rPr lang="fr-FR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685732"/>
              <a:t>‹N°›</a:t>
            </a:fld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D90A1B5B-8A5E-4E6E-8EE5-A42DEB370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685732"/>
            <a:endParaRPr lang="fr-FR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riangle isocèle 15"/>
          <p:cNvSpPr/>
          <p:nvPr userDrawn="1"/>
        </p:nvSpPr>
        <p:spPr>
          <a:xfrm rot="5400000">
            <a:off x="270000" y="-270000"/>
            <a:ext cx="540000" cy="1080000"/>
          </a:xfrm>
          <a:prstGeom prst="triangle">
            <a:avLst>
              <a:gd name="adj" fmla="val 0"/>
            </a:avLst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9980000">
            <a:off x="-87601" y="449584"/>
            <a:ext cx="540000" cy="1800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4984037"/>
            <a:ext cx="9144000" cy="180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riangle isocèle 18"/>
          <p:cNvSpPr/>
          <p:nvPr userDrawn="1"/>
        </p:nvSpPr>
        <p:spPr>
          <a:xfrm rot="16200000">
            <a:off x="8334000" y="4354038"/>
            <a:ext cx="540000" cy="1080000"/>
          </a:xfrm>
          <a:prstGeom prst="triangle">
            <a:avLst>
              <a:gd name="adj" fmla="val 0"/>
            </a:avLst>
          </a:pr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 userDrawn="1"/>
        </p:nvSpPr>
        <p:spPr>
          <a:xfrm rot="9240000">
            <a:off x="8675340" y="4539090"/>
            <a:ext cx="540000" cy="180000"/>
          </a:xfrm>
          <a:prstGeom prst="rect">
            <a:avLst/>
          </a:prstGeom>
          <a:solidFill>
            <a:srgbClr val="9BBB59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30" tIns="45715" rIns="91430" bIns="4571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0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iming>
    <p:tnLst>
      <p:par>
        <p:cTn id="1" dur="indefinite" restart="never" nodeType="tmRoot"/>
      </p:par>
    </p:tnLst>
  </p:timing>
  <p:txStyles>
    <p:titleStyle>
      <a:lvl1pPr algn="ctr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mc.wipie.ur.krakow.pl/sega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2071-1050/12/11/435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87574"/>
            <a:ext cx="7772400" cy="936104"/>
          </a:xfrm>
        </p:spPr>
        <p:txBody>
          <a:bodyPr>
            <a:normAutofit/>
          </a:bodyPr>
          <a:lstStyle/>
          <a:p>
            <a:r>
              <a:rPr lang="fr-BE" b="1" dirty="0" smtClean="0"/>
              <a:t>SEGAE – Teacher Session</a:t>
            </a:r>
            <a:endParaRPr lang="fr-BE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3291830"/>
            <a:ext cx="7488832" cy="936104"/>
          </a:xfrm>
        </p:spPr>
        <p:txBody>
          <a:bodyPr>
            <a:noAutofit/>
          </a:bodyPr>
          <a:lstStyle/>
          <a:p>
            <a:r>
              <a:rPr lang="fr-BE" sz="2800" b="1" dirty="0" err="1" smtClean="0"/>
              <a:t>Pedagogical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tools</a:t>
            </a:r>
            <a:r>
              <a:rPr lang="fr-BE" sz="2800" b="1" dirty="0" smtClean="0"/>
              <a:t> as </a:t>
            </a:r>
            <a:r>
              <a:rPr lang="fr-BE" sz="2800" b="1" dirty="0" err="1" smtClean="0"/>
              <a:t>complements</a:t>
            </a:r>
            <a:r>
              <a:rPr lang="fr-BE" sz="2800" b="1" dirty="0" smtClean="0"/>
              <a:t> to SEGAE</a:t>
            </a:r>
          </a:p>
          <a:p>
            <a:r>
              <a:rPr lang="fr-BE" sz="1400" dirty="0" smtClean="0"/>
              <a:t>Suzanne Bastian</a:t>
            </a:r>
            <a:endParaRPr lang="fr-BE" sz="1400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979984" y="4227934"/>
            <a:ext cx="7488832" cy="648072"/>
          </a:xfrm>
          <a:prstGeom prst="rect">
            <a:avLst/>
          </a:prstGeom>
        </p:spPr>
        <p:txBody>
          <a:bodyPr vert="horz" lIns="91430" tIns="45715" rIns="91430" bIns="45715" rtlCol="0">
            <a:noAutofit/>
          </a:bodyPr>
          <a:lstStyle>
            <a:lvl1pPr marL="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2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288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3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574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15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857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00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143" indent="0" algn="ctr" defTabSz="914288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000" dirty="0" smtClean="0"/>
              <a:t>Avec le </a:t>
            </a:r>
            <a:r>
              <a:rPr lang="fr-BE" sz="1000" dirty="0"/>
              <a:t>s</a:t>
            </a:r>
            <a:r>
              <a:rPr lang="fr-BE" sz="1000" dirty="0" smtClean="0"/>
              <a:t>outien de </a:t>
            </a:r>
            <a:endParaRPr lang="fr-BE" sz="1000" dirty="0"/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51670"/>
            <a:ext cx="1093056" cy="126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0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latin typeface="+mn-lt"/>
              </a:rPr>
              <a:t>OUTILS Pour </a:t>
            </a:r>
            <a:r>
              <a:rPr lang="fr-BE" dirty="0" err="1" smtClean="0">
                <a:latin typeface="+mn-lt"/>
              </a:rPr>
              <a:t>construIRE</a:t>
            </a:r>
            <a:r>
              <a:rPr lang="fr-BE" dirty="0" smtClean="0">
                <a:latin typeface="+mn-lt"/>
              </a:rPr>
              <a:t> une séquence pédagogique </a:t>
            </a:r>
            <a:r>
              <a:rPr lang="fr-BE" dirty="0" err="1" smtClean="0">
                <a:latin typeface="+mn-lt"/>
              </a:rPr>
              <a:t>AVEc</a:t>
            </a:r>
            <a:r>
              <a:rPr lang="fr-BE" dirty="0" smtClean="0">
                <a:latin typeface="+mn-lt"/>
              </a:rPr>
              <a:t> SEGAE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8242175" cy="1125140"/>
          </a:xfrm>
        </p:spPr>
        <p:txBody>
          <a:bodyPr>
            <a:normAutofit/>
          </a:bodyPr>
          <a:lstStyle/>
          <a:p>
            <a:r>
              <a:rPr lang="fr-FR" dirty="0"/>
              <a:t>L’offre pédagogique autour de SEGAE </a:t>
            </a:r>
            <a:endParaRPr lang="fr-BE" sz="3000" b="1" dirty="0"/>
          </a:p>
        </p:txBody>
      </p:sp>
    </p:spTree>
    <p:extLst>
      <p:ext uri="{BB962C8B-B14F-4D97-AF65-F5344CB8AC3E}">
        <p14:creationId xmlns:p14="http://schemas.microsoft.com/office/powerpoint/2010/main" val="20779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re 1"/>
          <p:cNvSpPr>
            <a:spLocks noGrp="1"/>
          </p:cNvSpPr>
          <p:nvPr>
            <p:ph type="title"/>
          </p:nvPr>
        </p:nvSpPr>
        <p:spPr>
          <a:xfrm>
            <a:off x="457200" y="205984"/>
            <a:ext cx="8229600" cy="637579"/>
          </a:xfrm>
        </p:spPr>
        <p:txBody>
          <a:bodyPr>
            <a:normAutofit/>
          </a:bodyPr>
          <a:lstStyle/>
          <a:p>
            <a:pPr algn="l"/>
            <a:r>
              <a:rPr lang="fr-BE" sz="2400" b="1" dirty="0" smtClean="0"/>
              <a:t>Utiliser</a:t>
            </a:r>
            <a:r>
              <a:rPr lang="fr-BE" sz="2400" b="1" baseline="0" dirty="0" smtClean="0"/>
              <a:t> SEGAE pour la formation : outils complémentaires</a:t>
            </a:r>
            <a:endParaRPr lang="fr-BE" sz="2400" b="1" dirty="0"/>
          </a:p>
        </p:txBody>
      </p:sp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5571"/>
            <a:ext cx="8229600" cy="3679057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r-BE" sz="1600" dirty="0" smtClean="0"/>
              <a:t>Tutoriels courts de prise en main (vidéos)</a:t>
            </a:r>
          </a:p>
          <a:p>
            <a:pPr marL="342900" indent="-342900">
              <a:buAutoNum type="arabicPeriod"/>
            </a:pPr>
            <a:r>
              <a:rPr lang="fr-BE" sz="1600" dirty="0" smtClean="0"/>
              <a:t>Guide pédagogique</a:t>
            </a:r>
          </a:p>
          <a:p>
            <a:pPr marL="342900" indent="-342900">
              <a:buAutoNum type="arabicPeriod"/>
            </a:pPr>
            <a:r>
              <a:rPr lang="fr-BE" sz="1600" dirty="0" smtClean="0"/>
              <a:t>Scénarios-types et exemples de séquences pédagogiques</a:t>
            </a:r>
          </a:p>
          <a:p>
            <a:pPr marL="342900" indent="-342900">
              <a:buAutoNum type="arabicPeriod"/>
            </a:pPr>
            <a:r>
              <a:rPr lang="fr-BE" sz="1600" dirty="0" smtClean="0"/>
              <a:t>Ressources complémentaires</a:t>
            </a:r>
          </a:p>
          <a:p>
            <a:pPr marL="342900" indent="-342900">
              <a:buAutoNum type="arabicPeriod"/>
            </a:pPr>
            <a:r>
              <a:rPr lang="fr-BE" sz="1600" dirty="0" smtClean="0"/>
              <a:t>Publications scientifiques en cours</a:t>
            </a:r>
          </a:p>
        </p:txBody>
      </p:sp>
    </p:spTree>
    <p:extLst>
      <p:ext uri="{BB962C8B-B14F-4D97-AF65-F5344CB8AC3E}">
        <p14:creationId xmlns:p14="http://schemas.microsoft.com/office/powerpoint/2010/main" val="35027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r-BE" sz="2400" b="1" dirty="0" smtClean="0"/>
              <a:t>1. Tutoriels courts de prise en main (vidéos)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1600" dirty="0" smtClean="0"/>
              <a:t>5 courtes vidéos de prise en main ici (</a:t>
            </a:r>
            <a:r>
              <a:rPr lang="fr-BE" sz="1600" dirty="0" err="1" smtClean="0"/>
              <a:t>Youtube</a:t>
            </a:r>
            <a:r>
              <a:rPr lang="fr-BE" sz="1600" dirty="0" smtClean="0"/>
              <a:t>) :</a:t>
            </a:r>
          </a:p>
          <a:p>
            <a:pPr marL="0" indent="0">
              <a:buNone/>
            </a:pPr>
            <a:r>
              <a:rPr lang="fr-BE" sz="1600" dirty="0" smtClean="0">
                <a:hlinkClick r:id="rId2"/>
              </a:rPr>
              <a:t>http</a:t>
            </a:r>
            <a:r>
              <a:rPr lang="fr-BE" sz="1600" dirty="0">
                <a:hlinkClick r:id="rId2"/>
              </a:rPr>
              <a:t>://mc.wipie.ur.krakow.pl/segae</a:t>
            </a:r>
            <a:r>
              <a:rPr lang="fr-BE" sz="1600" dirty="0" smtClean="0">
                <a:hlinkClick r:id="rId2"/>
              </a:rPr>
              <a:t>/</a:t>
            </a:r>
            <a:r>
              <a:rPr lang="fr-BE" sz="1600" dirty="0" smtClean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832143"/>
            <a:ext cx="4896544" cy="30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r-BE" sz="2400" b="1" dirty="0" smtClean="0"/>
              <a:t>2. Guide pédagogique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600" dirty="0" smtClean="0"/>
              <a:t>Introduction </a:t>
            </a:r>
          </a:p>
          <a:p>
            <a:r>
              <a:rPr lang="fr-BE" sz="1600" dirty="0" smtClean="0"/>
              <a:t>Organisation de la classe </a:t>
            </a:r>
          </a:p>
          <a:p>
            <a:pPr lvl="1"/>
            <a:r>
              <a:rPr lang="fr-BE" sz="1200" dirty="0" smtClean="0"/>
              <a:t>En présentiel</a:t>
            </a:r>
          </a:p>
          <a:p>
            <a:pPr lvl="1"/>
            <a:r>
              <a:rPr lang="fr-BE" sz="1200" dirty="0" smtClean="0"/>
              <a:t>En </a:t>
            </a:r>
            <a:r>
              <a:rPr lang="fr-BE" sz="1200" dirty="0" err="1" smtClean="0"/>
              <a:t>distanciel</a:t>
            </a:r>
            <a:endParaRPr lang="fr-BE" sz="1200" dirty="0" smtClean="0"/>
          </a:p>
          <a:p>
            <a:r>
              <a:rPr lang="fr-BE" sz="1600" dirty="0" smtClean="0"/>
              <a:t>Objectifs d’apprentissage </a:t>
            </a:r>
          </a:p>
          <a:p>
            <a:pPr lvl="1"/>
            <a:r>
              <a:rPr lang="fr-BE" sz="1200" dirty="0" smtClean="0"/>
              <a:t>Généraux</a:t>
            </a:r>
          </a:p>
          <a:p>
            <a:pPr lvl="1"/>
            <a:r>
              <a:rPr lang="fr-BE" sz="1200" dirty="0" smtClean="0"/>
              <a:t>Détaillés selon taxonomie de Bloom (pour l’évaluation des compétences)</a:t>
            </a:r>
          </a:p>
          <a:p>
            <a:r>
              <a:rPr lang="fr-BE" sz="1600" dirty="0" smtClean="0"/>
              <a:t>Briques pour la construction d’une séquence pédagogique</a:t>
            </a:r>
          </a:p>
          <a:p>
            <a:pPr lvl="1"/>
            <a:r>
              <a:rPr lang="fr-BE" sz="1200" dirty="0" smtClean="0"/>
              <a:t>Scénarios</a:t>
            </a:r>
          </a:p>
          <a:p>
            <a:pPr lvl="1"/>
            <a:r>
              <a:rPr lang="fr-BE" sz="1200" dirty="0" smtClean="0"/>
              <a:t>Exemples de séquences avec plusieurs scénarios</a:t>
            </a:r>
          </a:p>
          <a:p>
            <a:pPr lvl="1"/>
            <a:r>
              <a:rPr lang="fr-BE" sz="1200" dirty="0" smtClean="0"/>
              <a:t>Quiz pour l’évaluation</a:t>
            </a:r>
          </a:p>
        </p:txBody>
      </p:sp>
    </p:spTree>
    <p:extLst>
      <p:ext uri="{BB962C8B-B14F-4D97-AF65-F5344CB8AC3E}">
        <p14:creationId xmlns:p14="http://schemas.microsoft.com/office/powerpoint/2010/main" val="9956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r-BE" sz="2400" b="1" dirty="0" smtClean="0"/>
              <a:t>3. Scénarios-types et exemples de séquences pédagogiques</a:t>
            </a:r>
            <a:endParaRPr lang="fr-FR" sz="2400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Scénarios-types</a:t>
            </a:r>
          </a:p>
          <a:p>
            <a:pPr lvl="1"/>
            <a:r>
              <a:rPr lang="fr-FR" sz="1600" dirty="0" smtClean="0"/>
              <a:t>« Bac à sable »</a:t>
            </a:r>
          </a:p>
          <a:p>
            <a:pPr lvl="1"/>
            <a:r>
              <a:rPr lang="fr-FR" sz="1600" dirty="0" smtClean="0"/>
              <a:t>Lien entre cultures et alimentation des animaux</a:t>
            </a:r>
          </a:p>
          <a:p>
            <a:pPr lvl="1"/>
            <a:r>
              <a:rPr lang="fr-FR" sz="1600" dirty="0" smtClean="0"/>
              <a:t>Améliorer un indicateur en particulier + la durabilité générale de la ferme</a:t>
            </a:r>
          </a:p>
          <a:p>
            <a:pPr lvl="1"/>
            <a:r>
              <a:rPr lang="fr-FR" sz="16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298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4. Ressources complémentaires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Courtes vidéos sur des notions de base</a:t>
            </a:r>
          </a:p>
          <a:p>
            <a:pPr lvl="1"/>
            <a:r>
              <a:rPr lang="fr-FR" sz="1600" dirty="0" smtClean="0"/>
              <a:t>Agronomie</a:t>
            </a:r>
          </a:p>
          <a:p>
            <a:pPr lvl="1"/>
            <a:r>
              <a:rPr lang="fr-FR" sz="1600" dirty="0" smtClean="0"/>
              <a:t>Elevage</a:t>
            </a:r>
          </a:p>
          <a:p>
            <a:pPr lvl="1"/>
            <a:r>
              <a:rPr lang="fr-FR" sz="1600" smtClean="0"/>
              <a:t>Sols</a:t>
            </a:r>
            <a:endParaRPr lang="fr-FR" sz="1600" dirty="0" smtClean="0"/>
          </a:p>
          <a:p>
            <a:pPr lvl="1"/>
            <a:r>
              <a:rPr lang="fr-FR" sz="1600" dirty="0" smtClean="0"/>
              <a:t>Economie</a:t>
            </a:r>
          </a:p>
          <a:p>
            <a:pPr lvl="1"/>
            <a:r>
              <a:rPr lang="fr-FR" sz="1600" dirty="0" smtClean="0"/>
              <a:t>Social</a:t>
            </a:r>
            <a:endParaRPr lang="fr-FR" sz="1600" dirty="0"/>
          </a:p>
          <a:p>
            <a:pPr lvl="1"/>
            <a:r>
              <a:rPr lang="fr-FR" sz="1600" dirty="0" smtClean="0"/>
              <a:t>Services écosystémiques</a:t>
            </a:r>
          </a:p>
          <a:p>
            <a:r>
              <a:rPr lang="fr-FR" sz="1600" dirty="0" smtClean="0"/>
              <a:t>Liens vers des ressources externes d’intérêt</a:t>
            </a:r>
          </a:p>
          <a:p>
            <a:pPr lvl="1"/>
            <a:r>
              <a:rPr lang="fr-FR" sz="1600" dirty="0" smtClean="0"/>
              <a:t>P. ex. </a:t>
            </a:r>
            <a:r>
              <a:rPr lang="fr-FR" sz="1600" dirty="0"/>
              <a:t>dictionnaire d’</a:t>
            </a:r>
            <a:r>
              <a:rPr lang="fr-FR" sz="1600" dirty="0" err="1"/>
              <a:t>agro-écologie</a:t>
            </a:r>
            <a:r>
              <a:rPr lang="fr-FR" sz="1600" dirty="0"/>
              <a:t> https://dicoagroecologie.fr/</a:t>
            </a:r>
          </a:p>
        </p:txBody>
      </p:sp>
    </p:spTree>
    <p:extLst>
      <p:ext uri="{BB962C8B-B14F-4D97-AF65-F5344CB8AC3E}">
        <p14:creationId xmlns:p14="http://schemas.microsoft.com/office/powerpoint/2010/main" val="10963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fr-BE" sz="2400" b="1" dirty="0" smtClean="0"/>
              <a:t>5. Publications scientifiques en cours</a:t>
            </a:r>
            <a:endParaRPr lang="fr-FR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 smtClean="0"/>
              <a:t>Jouan</a:t>
            </a:r>
            <a:r>
              <a:rPr lang="en-US" sz="1600" dirty="0" smtClean="0"/>
              <a:t> J., De </a:t>
            </a:r>
            <a:r>
              <a:rPr lang="en-US" sz="1600" dirty="0" err="1" smtClean="0"/>
              <a:t>Graeuwe</a:t>
            </a:r>
            <a:r>
              <a:rPr lang="en-US" sz="1600" dirty="0" smtClean="0"/>
              <a:t> M. </a:t>
            </a:r>
            <a:r>
              <a:rPr lang="en-US" sz="1600" i="1" dirty="0" smtClean="0"/>
              <a:t>et al. </a:t>
            </a:r>
            <a:r>
              <a:rPr lang="en-US" sz="1600" dirty="0" smtClean="0"/>
              <a:t>2020 “Learning </a:t>
            </a:r>
            <a:r>
              <a:rPr lang="en-US" sz="1600" dirty="0" err="1"/>
              <a:t>Interdisciplinarity</a:t>
            </a:r>
            <a:r>
              <a:rPr lang="en-US" sz="1600" dirty="0"/>
              <a:t> and Systems </a:t>
            </a:r>
            <a:r>
              <a:rPr lang="en-US" sz="1600" dirty="0" smtClean="0"/>
              <a:t>Approaches in </a:t>
            </a:r>
            <a:r>
              <a:rPr lang="en-US" sz="1600" dirty="0"/>
              <a:t>Agroecology: Experience with the </a:t>
            </a:r>
            <a:r>
              <a:rPr lang="en-US" sz="1600" dirty="0" smtClean="0"/>
              <a:t>Serious </a:t>
            </a:r>
            <a:r>
              <a:rPr lang="fr-FR" sz="1600" dirty="0" smtClean="0"/>
              <a:t>Game SEGAE », </a:t>
            </a:r>
            <a:r>
              <a:rPr lang="fr-FR" sz="1600" i="1" dirty="0" err="1" smtClean="0"/>
              <a:t>Sustainability</a:t>
            </a:r>
            <a:endParaRPr lang="fr-FR" sz="1600" i="1" dirty="0" smtClean="0"/>
          </a:p>
          <a:p>
            <a:pPr marL="0" indent="0">
              <a:buNone/>
            </a:pPr>
            <a:r>
              <a:rPr lang="fr-FR" sz="1600" i="1" dirty="0" smtClean="0"/>
              <a:t>		</a:t>
            </a:r>
            <a:r>
              <a:rPr lang="fr-FR" sz="1600" i="1" dirty="0" smtClean="0">
                <a:hlinkClick r:id="rId2"/>
              </a:rPr>
              <a:t>https</a:t>
            </a:r>
            <a:r>
              <a:rPr lang="fr-FR" sz="1600" i="1" dirty="0">
                <a:hlinkClick r:id="rId2"/>
              </a:rPr>
              <a:t>://</a:t>
            </a:r>
            <a:r>
              <a:rPr lang="fr-FR" sz="1600" i="1" dirty="0" smtClean="0">
                <a:hlinkClick r:id="rId2"/>
              </a:rPr>
              <a:t>www.mdpi.com/2071-1050/12/11/4351</a:t>
            </a:r>
            <a:r>
              <a:rPr lang="fr-FR" sz="1600" i="1" dirty="0" smtClean="0"/>
              <a:t> </a:t>
            </a:r>
            <a:endParaRPr lang="fr-FR" sz="1600" i="1" dirty="0"/>
          </a:p>
          <a:p>
            <a:pPr marL="0" indent="0">
              <a:buNone/>
            </a:pPr>
            <a:endParaRPr lang="fr-FR" sz="1600" dirty="0" smtClean="0"/>
          </a:p>
          <a:p>
            <a:r>
              <a:rPr lang="fr-FR" sz="1600" dirty="0" err="1" smtClean="0"/>
              <a:t>Jouan</a:t>
            </a:r>
            <a:r>
              <a:rPr lang="fr-FR" sz="1600" dirty="0" smtClean="0"/>
              <a:t> </a:t>
            </a:r>
            <a:r>
              <a:rPr lang="fr-FR" sz="1600" i="1" dirty="0" smtClean="0"/>
              <a:t>et al. </a:t>
            </a:r>
            <a:r>
              <a:rPr lang="fr-FR" sz="1600" dirty="0" smtClean="0"/>
              <a:t>(soumis 5/10/2020) </a:t>
            </a:r>
            <a:r>
              <a:rPr lang="en-US" sz="1600" dirty="0" smtClean="0"/>
              <a:t>“</a:t>
            </a:r>
            <a:r>
              <a:rPr lang="en-US" sz="1600" dirty="0"/>
              <a:t>SEGAE: a serious game to learn agroecology</a:t>
            </a:r>
            <a:r>
              <a:rPr lang="en-US" sz="1600" dirty="0" smtClean="0"/>
              <a:t>”</a:t>
            </a:r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0228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954144" cy="1125140"/>
          </a:xfrm>
        </p:spPr>
        <p:txBody>
          <a:bodyPr>
            <a:normAutofit/>
          </a:bodyPr>
          <a:lstStyle/>
          <a:p>
            <a:r>
              <a:rPr lang="fr-BE" sz="3000" b="1" dirty="0"/>
              <a:t>Merci de votre attention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628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2365</TotalTime>
  <Words>211</Words>
  <Application>Microsoft Office PowerPoint</Application>
  <PresentationFormat>Affichage à l'écran (16:9)</PresentationFormat>
  <Paragraphs>49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Thème Office</vt:lpstr>
      <vt:lpstr>2_Conception personnalisée</vt:lpstr>
      <vt:lpstr>SEGAE – Teacher Session</vt:lpstr>
      <vt:lpstr>OUTILS Pour construIRE une séquence pédagogique AVEc SEGAE</vt:lpstr>
      <vt:lpstr>Utiliser SEGAE pour la formation : outils complémentaires</vt:lpstr>
      <vt:lpstr>1. Tutoriels courts de prise en main (vidéos)</vt:lpstr>
      <vt:lpstr>2. Guide pédagogique</vt:lpstr>
      <vt:lpstr>3. Scénarios-types et exemples de séquences pédagogiques</vt:lpstr>
      <vt:lpstr>4. Ressources complémentaires</vt:lpstr>
      <vt:lpstr>5. Publications scientifiques en cours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Suzanne Bastian</cp:lastModifiedBy>
  <cp:revision>190</cp:revision>
  <dcterms:created xsi:type="dcterms:W3CDTF">2020-04-18T12:29:17Z</dcterms:created>
  <dcterms:modified xsi:type="dcterms:W3CDTF">2020-11-03T12:47:38Z</dcterms:modified>
</cp:coreProperties>
</file>