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2" r:id="rId2"/>
    <p:sldId id="292" r:id="rId3"/>
    <p:sldId id="303" r:id="rId4"/>
    <p:sldId id="307" r:id="rId5"/>
    <p:sldId id="310" r:id="rId6"/>
    <p:sldId id="314" r:id="rId7"/>
    <p:sldId id="315" r:id="rId8"/>
    <p:sldId id="300" r:id="rId9"/>
    <p:sldId id="317" r:id="rId10"/>
    <p:sldId id="318" r:id="rId11"/>
    <p:sldId id="313" r:id="rId12"/>
    <p:sldId id="312" r:id="rId13"/>
    <p:sldId id="311" r:id="rId14"/>
    <p:sldId id="319" r:id="rId15"/>
    <p:sldId id="273" r:id="rId16"/>
    <p:sldId id="274" r:id="rId17"/>
    <p:sldId id="275" r:id="rId18"/>
    <p:sldId id="276" r:id="rId19"/>
    <p:sldId id="320" r:id="rId20"/>
    <p:sldId id="321" r:id="rId21"/>
    <p:sldId id="293" r:id="rId22"/>
    <p:sldId id="294" r:id="rId23"/>
    <p:sldId id="295" r:id="rId24"/>
    <p:sldId id="296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CC"/>
    <a:srgbClr val="9933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A6D1C-B08F-4D8C-BA0A-16919D52FEBE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E8CE4-605C-44E5-B6B2-6C62598A9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4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E8CE4-605C-44E5-B6B2-6C62598A983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269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E8CE4-605C-44E5-B6B2-6C62598A983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14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5CD-0ECB-4432-AA55-CB10A7E59411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6CF5-FBBE-44E7-9615-FA08DF3E9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5CD-0ECB-4432-AA55-CB10A7E59411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6CF5-FBBE-44E7-9615-FA08DF3E9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31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5CD-0ECB-4432-AA55-CB10A7E59411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6CF5-FBBE-44E7-9615-FA08DF3E9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33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5CD-0ECB-4432-AA55-CB10A7E59411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6CF5-FBBE-44E7-9615-FA08DF3E9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43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5CD-0ECB-4432-AA55-CB10A7E59411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6CF5-FBBE-44E7-9615-FA08DF3E9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57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5CD-0ECB-4432-AA55-CB10A7E59411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6CF5-FBBE-44E7-9615-FA08DF3E9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685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5CD-0ECB-4432-AA55-CB10A7E59411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6CF5-FBBE-44E7-9615-FA08DF3E9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05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5CD-0ECB-4432-AA55-CB10A7E59411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6CF5-FBBE-44E7-9615-FA08DF3E9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192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5CD-0ECB-4432-AA55-CB10A7E59411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6CF5-FBBE-44E7-9615-FA08DF3E9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85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5CD-0ECB-4432-AA55-CB10A7E59411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6CF5-FBBE-44E7-9615-FA08DF3E9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937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65CD-0ECB-4432-AA55-CB10A7E59411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6CF5-FBBE-44E7-9615-FA08DF3E9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76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E65CD-0ECB-4432-AA55-CB10A7E59411}" type="datetimeFigureOut">
              <a:rPr lang="fr-FR" smtClean="0"/>
              <a:t>21/01/2024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16CF5-FBBE-44E7-9615-FA08DF3E9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99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1.jpeg"/><Relationship Id="rId39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7.png"/><Relationship Id="rId34" Type="http://schemas.openxmlformats.org/officeDocument/2006/relationships/image" Target="../media/image39.png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17" Type="http://schemas.openxmlformats.org/officeDocument/2006/relationships/image" Target="../media/image23.jpe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jpeg"/><Relationship Id="rId2" Type="http://schemas.openxmlformats.org/officeDocument/2006/relationships/audio" Target="../media/media10.m4a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4.png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24" Type="http://schemas.openxmlformats.org/officeDocument/2006/relationships/image" Target="../media/image12.png"/><Relationship Id="rId32" Type="http://schemas.openxmlformats.org/officeDocument/2006/relationships/image" Target="../media/image37.png"/><Relationship Id="rId37" Type="http://schemas.openxmlformats.org/officeDocument/2006/relationships/image" Target="../media/image42.jpg"/><Relationship Id="rId5" Type="http://schemas.openxmlformats.org/officeDocument/2006/relationships/image" Target="../media/image2.png"/><Relationship Id="rId15" Type="http://schemas.openxmlformats.org/officeDocument/2006/relationships/image" Target="../media/image21.jpeg"/><Relationship Id="rId23" Type="http://schemas.openxmlformats.org/officeDocument/2006/relationships/image" Target="../media/image29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8.png"/><Relationship Id="rId19" Type="http://schemas.openxmlformats.org/officeDocument/2006/relationships/image" Target="../media/image25.emf"/><Relationship Id="rId31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jpe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3.png"/><Relationship Id="rId2" Type="http://schemas.openxmlformats.org/officeDocument/2006/relationships/audio" Target="../media/media11.m4a"/><Relationship Id="rId16" Type="http://schemas.openxmlformats.org/officeDocument/2006/relationships/image" Target="../media/image54.png"/><Relationship Id="rId1" Type="http://schemas.microsoft.com/office/2007/relationships/media" Target="../media/media11.m4a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6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3.png"/><Relationship Id="rId2" Type="http://schemas.openxmlformats.org/officeDocument/2006/relationships/audio" Target="../media/media12.m4a"/><Relationship Id="rId16" Type="http://schemas.openxmlformats.org/officeDocument/2006/relationships/image" Target="../media/image54.png"/><Relationship Id="rId1" Type="http://schemas.microsoft.com/office/2007/relationships/media" Target="../media/media12.m4a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6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5.png"/><Relationship Id="rId11" Type="http://schemas.openxmlformats.org/officeDocument/2006/relationships/image" Target="../media/image60.emf"/><Relationship Id="rId5" Type="http://schemas.openxmlformats.org/officeDocument/2006/relationships/image" Target="../media/image6.png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Ronan.THIBAULT@chu-rennes.fr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mailto:vincent.rioux@institut-agro.fr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2" Type="http://schemas.openxmlformats.org/officeDocument/2006/relationships/audio" Target="../media/media4.m4a"/><Relationship Id="rId16" Type="http://schemas.openxmlformats.org/officeDocument/2006/relationships/image" Target="../media/image3.png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7125" y="1225886"/>
            <a:ext cx="41777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Spécialisation</a:t>
            </a:r>
          </a:p>
          <a:p>
            <a:pPr algn="ctr"/>
            <a:r>
              <a:rPr lang="fr-FR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Nutrition-Santé </a:t>
            </a:r>
            <a:r>
              <a:rPr lang="fr-F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(NutriS)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259393" y="2831689"/>
            <a:ext cx="6823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Powerpoint commenté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présenté par Vincent Rioux, Professeur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Unité Pédagogique de Biochimie et Nutrition humaine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648866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Janvier 2024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883" y="2315746"/>
            <a:ext cx="1253582" cy="170366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59393" y="4458928"/>
            <a:ext cx="4852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Domaine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 Sciences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de la Vie et de la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Santé</a:t>
            </a:r>
          </a:p>
          <a:p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Mots-clés :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Biologie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Nutrition, Santé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humaine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993" y="26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1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9142" y="0"/>
            <a:ext cx="7253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Nutrition et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Aliments (NSA)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Parcours Nutrition en Santé (NutriS)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0" y="881953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166" y="914412"/>
            <a:ext cx="12179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Consignes pour la recherche de stage M2 NutriS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16336"/>
            <a:ext cx="4263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4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Recherche en Nutrition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62650" y="1316336"/>
            <a:ext cx="41212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4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 Clinique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82525" y="1316336"/>
            <a:ext cx="3609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4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en Nutrition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4" y="4925962"/>
            <a:ext cx="841689" cy="51619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328"/>
            <a:ext cx="1082507" cy="72267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58725"/>
            <a:ext cx="1002890" cy="39175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9369"/>
            <a:ext cx="1106129" cy="48047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" y="1743541"/>
            <a:ext cx="1179871" cy="44044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208290"/>
            <a:ext cx="1280717" cy="6363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flipH="1">
            <a:off x="3189583" y="6488668"/>
            <a:ext cx="438371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Listing des adresses fourni dès juin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03" y="1917290"/>
            <a:ext cx="1106129" cy="48761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0581" y="2524942"/>
            <a:ext cx="966168" cy="64242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01" y="2993922"/>
            <a:ext cx="945064" cy="45545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07" y="3476731"/>
            <a:ext cx="1079437" cy="90354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27" y="3740436"/>
            <a:ext cx="1361769" cy="70641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49766" y="2960482"/>
            <a:ext cx="1356369" cy="60862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28229" y="4026156"/>
            <a:ext cx="1465693" cy="60192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17" y="4776941"/>
            <a:ext cx="998852" cy="54722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64" y="5032374"/>
            <a:ext cx="1637072" cy="49629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602" y="5016672"/>
            <a:ext cx="1628373" cy="528721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8" y="5705252"/>
            <a:ext cx="1189703" cy="459574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19873" y="2104389"/>
            <a:ext cx="1150522" cy="74783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352" y="1946787"/>
            <a:ext cx="1358081" cy="135808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94" y="1666567"/>
            <a:ext cx="2052976" cy="1061884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451690" y="3500926"/>
            <a:ext cx="1740310" cy="827448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74656" y="3187137"/>
            <a:ext cx="1474839" cy="308794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293883" y="5289958"/>
            <a:ext cx="1681316" cy="560438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525491" y="3855679"/>
            <a:ext cx="942283" cy="407583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81502" y="5856093"/>
            <a:ext cx="1214319" cy="884903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94" y="5418793"/>
            <a:ext cx="1337186" cy="343618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149" y="4266496"/>
            <a:ext cx="1940308" cy="1382137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892" y="5803418"/>
            <a:ext cx="1823268" cy="105458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87" y="3929678"/>
            <a:ext cx="1826768" cy="317857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641" y="4536211"/>
            <a:ext cx="1238131" cy="532811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59" y="1776873"/>
            <a:ext cx="1447799" cy="374015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252" y="2514265"/>
            <a:ext cx="2300748" cy="389769"/>
          </a:xfrm>
          <a:prstGeom prst="rect">
            <a:avLst/>
          </a:prstGeom>
        </p:spPr>
      </p:pic>
      <p:cxnSp>
        <p:nvCxnSpPr>
          <p:cNvPr id="48" name="Connecteur droit 47"/>
          <p:cNvCxnSpPr/>
          <p:nvPr/>
        </p:nvCxnSpPr>
        <p:spPr>
          <a:xfrm>
            <a:off x="3303639" y="1470225"/>
            <a:ext cx="0" cy="538777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7418439" y="1470225"/>
            <a:ext cx="0" cy="538777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977326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9142" y="0"/>
            <a:ext cx="7253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Nutrition et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Aliments (NSA)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Parcours Nutrition en Santé (NutriS)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0" y="881953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0" y="2108996"/>
            <a:ext cx="12286488" cy="3127249"/>
            <a:chOff x="0" y="0"/>
            <a:chExt cx="12286488" cy="3127249"/>
          </a:xfrm>
        </p:grpSpPr>
        <p:grpSp>
          <p:nvGrpSpPr>
            <p:cNvPr id="7" name="Groupe 6"/>
            <p:cNvGrpSpPr/>
            <p:nvPr/>
          </p:nvGrpSpPr>
          <p:grpSpPr>
            <a:xfrm>
              <a:off x="6080473" y="0"/>
              <a:ext cx="3145535" cy="969264"/>
              <a:chOff x="1" y="969265"/>
              <a:chExt cx="3145535" cy="969264"/>
            </a:xfrm>
          </p:grpSpPr>
          <p:pic>
            <p:nvPicPr>
              <p:cNvPr id="38" name="Image 3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969265"/>
                <a:ext cx="969264" cy="969264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979391" y="988692"/>
                <a:ext cx="216614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Manon Bonnot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Institut NuMeCan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Equipe EAT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Rennes 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e 7"/>
            <p:cNvGrpSpPr/>
            <p:nvPr/>
          </p:nvGrpSpPr>
          <p:grpSpPr>
            <a:xfrm>
              <a:off x="9107424" y="1079878"/>
              <a:ext cx="3108960" cy="978408"/>
              <a:chOff x="0" y="4005958"/>
              <a:chExt cx="3108960" cy="978408"/>
            </a:xfrm>
          </p:grpSpPr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4005958"/>
                <a:ext cx="978408" cy="978408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977916" y="4022729"/>
                <a:ext cx="213104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Gwenn Pinel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Université du Danemark</a:t>
                </a:r>
                <a:r>
                  <a:rPr kumimoji="0" lang="fr-FR" sz="1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et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Université Laval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Québec, Canada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e 8"/>
            <p:cNvGrpSpPr/>
            <p:nvPr/>
          </p:nvGrpSpPr>
          <p:grpSpPr>
            <a:xfrm>
              <a:off x="1" y="0"/>
              <a:ext cx="3154679" cy="960121"/>
              <a:chOff x="1" y="0"/>
              <a:chExt cx="3154679" cy="960121"/>
            </a:xfrm>
          </p:grpSpPr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" y="1"/>
                <a:ext cx="960120" cy="960120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967199" y="0"/>
                <a:ext cx="218748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Adèle Arias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Service Pédiatrie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 Rennes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e 9"/>
            <p:cNvGrpSpPr/>
            <p:nvPr/>
          </p:nvGrpSpPr>
          <p:grpSpPr>
            <a:xfrm>
              <a:off x="3047616" y="0"/>
              <a:ext cx="3160776" cy="969264"/>
              <a:chOff x="0" y="969264"/>
              <a:chExt cx="3160776" cy="969264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969264"/>
                <a:ext cx="969264" cy="969264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973295" y="975360"/>
                <a:ext cx="218748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Angélique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Berthomé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Centre de recherche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</a:t>
                </a: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 C2VN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Marseille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9107424" y="0"/>
              <a:ext cx="3179064" cy="990600"/>
              <a:chOff x="0" y="957072"/>
              <a:chExt cx="3179064" cy="990600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963955"/>
                <a:ext cx="983717" cy="983717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991583" y="957072"/>
                <a:ext cx="218748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Arthur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Boscher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ONIRIS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Unité NP3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Nantes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e 11"/>
            <p:cNvGrpSpPr/>
            <p:nvPr/>
          </p:nvGrpSpPr>
          <p:grpSpPr>
            <a:xfrm>
              <a:off x="1" y="1021080"/>
              <a:ext cx="3160775" cy="971722"/>
              <a:chOff x="1" y="1021080"/>
              <a:chExt cx="3160775" cy="971722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" y="1032682"/>
                <a:ext cx="960120" cy="96012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973295" y="1021080"/>
                <a:ext cx="218748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Julie Derrien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Danone,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Research</a:t>
                </a: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and Innovation Center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Palaiseau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3065904" y="1081352"/>
              <a:ext cx="3157728" cy="969264"/>
              <a:chOff x="0" y="2023184"/>
              <a:chExt cx="3157728" cy="969264"/>
            </a:xfrm>
          </p:grpSpPr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2023184"/>
                <a:ext cx="969264" cy="969264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970247" y="2033016"/>
                <a:ext cx="218748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Paul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Lagneaux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UMR NUDICE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Lyon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e 13"/>
            <p:cNvGrpSpPr/>
            <p:nvPr/>
          </p:nvGrpSpPr>
          <p:grpSpPr>
            <a:xfrm>
              <a:off x="6080473" y="1087201"/>
              <a:ext cx="3154680" cy="970199"/>
              <a:chOff x="0" y="3016585"/>
              <a:chExt cx="3154680" cy="970199"/>
            </a:xfrm>
          </p:grpSpPr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3016585"/>
                <a:ext cx="970199" cy="970199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967199" y="3035808"/>
                <a:ext cx="218748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Quitterie Morel de Villiers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Laboratoire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Nutrimea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Compléments alimentaires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Région parisienne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e 14"/>
            <p:cNvGrpSpPr/>
            <p:nvPr/>
          </p:nvGrpSpPr>
          <p:grpSpPr>
            <a:xfrm>
              <a:off x="0" y="2097319"/>
              <a:ext cx="3105912" cy="975065"/>
              <a:chOff x="0" y="5014255"/>
              <a:chExt cx="3105912" cy="975065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5014255"/>
                <a:ext cx="975065" cy="975065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974868" y="5016377"/>
                <a:ext cx="213104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Emma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Rouyer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NextProtein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Région parisienne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e 15"/>
            <p:cNvGrpSpPr/>
            <p:nvPr/>
          </p:nvGrpSpPr>
          <p:grpSpPr>
            <a:xfrm>
              <a:off x="3084193" y="2100270"/>
              <a:ext cx="3130295" cy="987551"/>
              <a:chOff x="1" y="3096966"/>
              <a:chExt cx="3130295" cy="987551"/>
            </a:xfrm>
          </p:grpSpPr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" y="3096966"/>
                <a:ext cx="987551" cy="987551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999252" y="3120521"/>
                <a:ext cx="213104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Tanguy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Saviard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Centre de recherche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UMR C2VN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Marseille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>
              <a:off x="6080473" y="2149725"/>
              <a:ext cx="3112008" cy="977524"/>
              <a:chOff x="0" y="4197981"/>
              <a:chExt cx="3112008" cy="977524"/>
            </a:xfrm>
          </p:grpSpPr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4197981"/>
                <a:ext cx="977524" cy="977524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980964" y="4208657"/>
                <a:ext cx="213104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Gabriel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Vimont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Institu</a:t>
                </a:r>
                <a:r>
                  <a:rPr lang="fr-FR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 NuMeCan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Equipe EAT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Rennes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1" name="ZoneTexte 40"/>
          <p:cNvSpPr txBox="1"/>
          <p:nvPr/>
        </p:nvSpPr>
        <p:spPr>
          <a:xfrm>
            <a:off x="0" y="1327336"/>
            <a:ext cx="7943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étudiants ingénieurs : 4 cursus agronome, 7 cursus agroalimentaire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étudiants universitaires : 1 médecin, 11 scientifiques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166" y="914412"/>
            <a:ext cx="87460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Bilan de la 1</a:t>
            </a:r>
            <a:r>
              <a:rPr kumimoji="0" lang="fr-FR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ère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promotion 2022-2023 : stages et emplois à la sortie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0" y="5601883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Stages :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Recherche fondamentale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appliquée en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Nutrition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Nutrition clinique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-3 R&amp;D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Nutrition en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entreprise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stage à l’international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99523" y="5557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9142" y="0"/>
            <a:ext cx="7253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Nutrition et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Aliments (NSA)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Parcours Nutrition en Santé (NutriS)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0" y="881953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0" y="2108996"/>
            <a:ext cx="12286488" cy="3127249"/>
            <a:chOff x="0" y="0"/>
            <a:chExt cx="12286488" cy="3127249"/>
          </a:xfrm>
        </p:grpSpPr>
        <p:grpSp>
          <p:nvGrpSpPr>
            <p:cNvPr id="7" name="Groupe 6"/>
            <p:cNvGrpSpPr/>
            <p:nvPr/>
          </p:nvGrpSpPr>
          <p:grpSpPr>
            <a:xfrm>
              <a:off x="6080473" y="0"/>
              <a:ext cx="3145535" cy="1035090"/>
              <a:chOff x="1" y="969265"/>
              <a:chExt cx="3145535" cy="1035090"/>
            </a:xfrm>
          </p:grpSpPr>
          <p:pic>
            <p:nvPicPr>
              <p:cNvPr id="38" name="Image 3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969265"/>
                <a:ext cx="969264" cy="969264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979391" y="988692"/>
                <a:ext cx="216614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Manon Bonnot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Alternante Chargée d'Affaires Scientifiques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Danone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Région parisienne 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e 7"/>
            <p:cNvGrpSpPr/>
            <p:nvPr/>
          </p:nvGrpSpPr>
          <p:grpSpPr>
            <a:xfrm>
              <a:off x="9107424" y="1079878"/>
              <a:ext cx="3108960" cy="978408"/>
              <a:chOff x="0" y="4005958"/>
              <a:chExt cx="3108960" cy="978408"/>
            </a:xfrm>
          </p:grpSpPr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4005958"/>
                <a:ext cx="978408" cy="978408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977916" y="4022729"/>
                <a:ext cx="213104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Gwenn Pinel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PhD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Student</a:t>
                </a: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- Nutrition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Université Laval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Québec, Canada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e 8"/>
            <p:cNvGrpSpPr/>
            <p:nvPr/>
          </p:nvGrpSpPr>
          <p:grpSpPr>
            <a:xfrm>
              <a:off x="1" y="0"/>
              <a:ext cx="3154679" cy="1015663"/>
              <a:chOff x="1" y="0"/>
              <a:chExt cx="3154679" cy="1015663"/>
            </a:xfrm>
          </p:grpSpPr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" y="1"/>
                <a:ext cx="960120" cy="960120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967199" y="0"/>
                <a:ext cx="218748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Adèle Arias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Chargée d’affaire R&amp;D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Laboratoire MGD Nature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(compléments alimentaires)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Morbihan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e 9"/>
            <p:cNvGrpSpPr/>
            <p:nvPr/>
          </p:nvGrpSpPr>
          <p:grpSpPr>
            <a:xfrm>
              <a:off x="3047616" y="0"/>
              <a:ext cx="3160776" cy="969264"/>
              <a:chOff x="0" y="969264"/>
              <a:chExt cx="3160776" cy="969264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969264"/>
                <a:ext cx="969264" cy="969264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973295" y="975360"/>
                <a:ext cx="218748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Angélique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Berthomé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Doctorante-UMR C2VN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Marseille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9107424" y="0"/>
              <a:ext cx="3179064" cy="990600"/>
              <a:chOff x="0" y="957072"/>
              <a:chExt cx="3179064" cy="990600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963955"/>
                <a:ext cx="983717" cy="983717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991583" y="957072"/>
                <a:ext cx="218748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Arthur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Boscher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Etudes de Pharmacie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Intégration en 2</a:t>
                </a:r>
                <a:r>
                  <a:rPr kumimoji="0" lang="fr-FR" sz="12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ème</a:t>
                </a: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année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Rennes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e 11"/>
            <p:cNvGrpSpPr/>
            <p:nvPr/>
          </p:nvGrpSpPr>
          <p:grpSpPr>
            <a:xfrm>
              <a:off x="1" y="1021080"/>
              <a:ext cx="3160775" cy="971722"/>
              <a:chOff x="1" y="1021080"/>
              <a:chExt cx="3160775" cy="971722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" y="1032682"/>
                <a:ext cx="960120" cy="96012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973295" y="1021080"/>
                <a:ext cx="218748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Julie Derrien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Centre de Recherche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Danone Nutricia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Utrecht, Pays-Bas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3065904" y="1081352"/>
              <a:ext cx="3157728" cy="969264"/>
              <a:chOff x="0" y="2023184"/>
              <a:chExt cx="3157728" cy="969264"/>
            </a:xfrm>
          </p:grpSpPr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2023184"/>
                <a:ext cx="969264" cy="969264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970247" y="2033016"/>
                <a:ext cx="218748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Paul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Lagneaux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Doctorant-UMR PAM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Dijon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Financement CIFRE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e 13"/>
            <p:cNvGrpSpPr/>
            <p:nvPr/>
          </p:nvGrpSpPr>
          <p:grpSpPr>
            <a:xfrm>
              <a:off x="6080473" y="1087201"/>
              <a:ext cx="3154680" cy="1034886"/>
              <a:chOff x="0" y="3016585"/>
              <a:chExt cx="3154680" cy="1034886"/>
            </a:xfrm>
          </p:grpSpPr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3016585"/>
                <a:ext cx="970199" cy="970199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967199" y="3035808"/>
                <a:ext cx="218748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Quitterie Morel de Villiers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Alternante Chargée d’affaires médicales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Laboratoires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Modilac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Région parisienne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e 14"/>
            <p:cNvGrpSpPr/>
            <p:nvPr/>
          </p:nvGrpSpPr>
          <p:grpSpPr>
            <a:xfrm>
              <a:off x="0" y="2097319"/>
              <a:ext cx="3105912" cy="975065"/>
              <a:chOff x="0" y="5014255"/>
              <a:chExt cx="3105912" cy="975065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5014255"/>
                <a:ext cx="975065" cy="975065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974868" y="5016377"/>
                <a:ext cx="213104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Emma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Rouyer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 recherche d’emploi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À l’international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e 15"/>
            <p:cNvGrpSpPr/>
            <p:nvPr/>
          </p:nvGrpSpPr>
          <p:grpSpPr>
            <a:xfrm>
              <a:off x="3084193" y="2100270"/>
              <a:ext cx="3130295" cy="987551"/>
              <a:chOff x="1" y="3096966"/>
              <a:chExt cx="3130295" cy="987551"/>
            </a:xfrm>
          </p:grpSpPr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" y="3096966"/>
                <a:ext cx="987551" cy="987551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999252" y="3120521"/>
                <a:ext cx="213104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Tanguy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Saviard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Doctorant-UMR STLO-APT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Financement CIFRE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Rennes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>
              <a:off x="6080473" y="2149725"/>
              <a:ext cx="3112008" cy="977524"/>
              <a:chOff x="0" y="4197981"/>
              <a:chExt cx="3112008" cy="977524"/>
            </a:xfrm>
          </p:grpSpPr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4197981"/>
                <a:ext cx="977524" cy="977524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980964" y="4208657"/>
                <a:ext cx="213104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Gabriel </a:t>
                </a:r>
                <a:r>
                  <a:rPr kumimoji="0" lang="fr-FR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Vimont</a:t>
                </a:r>
                <a:endPara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Doctorant-UMR NuMeCan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Bourse Université Rennes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0" name="ZoneTexte 39"/>
          <p:cNvSpPr txBox="1"/>
          <p:nvPr/>
        </p:nvSpPr>
        <p:spPr>
          <a:xfrm>
            <a:off x="0" y="5601883"/>
            <a:ext cx="3736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Stages :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Recherche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Nutrition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Nutrition clinique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-3 R&amp;D en entreprise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0" y="1327336"/>
            <a:ext cx="7943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étudiants ingénieurs : 4 cursus agronome, 7 cursus agroalimentaire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étudiants universitaires : 1 médecin, 11 scientifiques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166" y="914412"/>
            <a:ext cx="87460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Bilan de la 1</a:t>
            </a:r>
            <a:r>
              <a:rPr kumimoji="0" lang="fr-FR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ère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promotion 2022-2023 : stages et emplois à la sortie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6326292" y="5365921"/>
            <a:ext cx="5865708" cy="1477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Devenir actuel :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-2 emplois directs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-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doctorats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-2 poursuites d’études en alternance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-1 poursuite d’études en Pharmacie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-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recherche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d’emploi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08090" y="5823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7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9142" y="0"/>
            <a:ext cx="7253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Nutrition et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Aliments (NSA)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Parcours Nutrition en Santé (NutriS)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0" y="881953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0" y="4790732"/>
            <a:ext cx="3736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Stages :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Recherche </a:t>
            </a:r>
            <a:r>
              <a:rPr lang="fr-FR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Nutrition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</a:t>
            </a:r>
            <a:r>
              <a:rPr lang="fr-FR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Nutrition clinique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 R&amp;D en entreprise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stage à l’international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0" y="2256488"/>
            <a:ext cx="12286488" cy="2110246"/>
            <a:chOff x="0" y="678428"/>
            <a:chExt cx="12286488" cy="2110246"/>
          </a:xfrm>
        </p:grpSpPr>
        <p:sp>
          <p:nvSpPr>
            <p:cNvPr id="8" name="Rectangle 7"/>
            <p:cNvSpPr/>
            <p:nvPr/>
          </p:nvSpPr>
          <p:spPr>
            <a:xfrm>
              <a:off x="7059863" y="712609"/>
              <a:ext cx="21661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Eva </a:t>
              </a:r>
              <a:r>
                <a:rPr kumimoji="0" lang="fr-FR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Lopinto</a:t>
              </a:r>
              <a:endPara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Valorex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Fougères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67199" y="693182"/>
              <a:ext cx="2187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Julie </a:t>
              </a:r>
              <a:r>
                <a:rPr kumimoji="0" lang="fr-FR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Gemin</a:t>
              </a:r>
              <a:endPara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Circul’Egg</a:t>
              </a:r>
              <a:endPara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Courbevoie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20911" y="699278"/>
              <a:ext cx="2187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Roxane Hertz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INRAe </a:t>
              </a:r>
              <a:r>
                <a:rPr kumimoji="0" lang="fr-FR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NutriNeuro</a:t>
              </a:r>
              <a:endPara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Bordeaux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099007" y="693182"/>
              <a:ext cx="2187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Hélène Mahé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INSERM NuMeCan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Rennes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3295" y="1714262"/>
              <a:ext cx="2187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Johanna Morel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INRAe NuMeCan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Rennes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36151" y="1784366"/>
              <a:ext cx="2187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Camille </a:t>
              </a:r>
              <a:r>
                <a:rPr kumimoji="0" lang="fr-FR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Pennanéach</a:t>
              </a:r>
              <a:endPara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Monash</a:t>
              </a: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University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Melbourne, Australie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6657" y="1805448"/>
              <a:ext cx="983226" cy="983226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7730" y="725741"/>
              <a:ext cx="970321" cy="970321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743562"/>
              <a:ext cx="952500" cy="95250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98390" y="743562"/>
              <a:ext cx="952500" cy="952500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1772879"/>
              <a:ext cx="952500" cy="95250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09753" y="678428"/>
              <a:ext cx="1004725" cy="929148"/>
            </a:xfrm>
            <a:prstGeom prst="rect">
              <a:avLst/>
            </a:prstGeom>
          </p:spPr>
        </p:pic>
      </p:grpSp>
      <p:sp>
        <p:nvSpPr>
          <p:cNvPr id="20" name="ZoneTexte 19"/>
          <p:cNvSpPr txBox="1"/>
          <p:nvPr/>
        </p:nvSpPr>
        <p:spPr>
          <a:xfrm>
            <a:off x="5619136" y="4793222"/>
            <a:ext cx="5211683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nombreuses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offres de stage non pourvues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Danone, Nutricia, 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Lactalis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CHU Rennes…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0" y="1371598"/>
            <a:ext cx="7943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étudiants ingénieurs : 2 cursus agronome, 4 cursus agroalimentaire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étudiants universitaires : 1 médecin, 10 scientifiques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512" y="899651"/>
            <a:ext cx="8092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fr-FR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ème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promotion 2023-2024 : stages en cours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96581" y="5601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9142" y="0"/>
            <a:ext cx="7253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Nutrition et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Aliments (NSA)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Parcours Nutrition en Santé (NutriS)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0" y="881953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4512" y="899651"/>
            <a:ext cx="89525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Diapositives supplémentaires, non commentées, pour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information :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-Détail des stages année 2022-2023</a:t>
            </a: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-Détail des stages année </a:t>
            </a:r>
            <a:r>
              <a:rPr lang="fr-FR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2023-2024</a:t>
            </a:r>
            <a:endParaRPr lang="fr-FR" sz="20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-Détail du contenu des enseignements</a:t>
            </a: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MRN</a:t>
            </a: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SNC</a:t>
            </a: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NRD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3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2876" y="0"/>
            <a:ext cx="4886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stages </a:t>
            </a:r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 </a:t>
            </a:r>
            <a:r>
              <a:rPr lang="fr-FR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NutriS année 2022-2023</a:t>
            </a:r>
            <a:endParaRPr lang="fr-FR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1851"/>
              </p:ext>
            </p:extLst>
          </p:nvPr>
        </p:nvGraphicFramePr>
        <p:xfrm>
          <a:off x="0" y="1165113"/>
          <a:ext cx="12192001" cy="5689182"/>
        </p:xfrm>
        <a:graphic>
          <a:graphicData uri="http://schemas.openxmlformats.org/drawingml/2006/table">
            <a:tbl>
              <a:tblPr/>
              <a:tblGrid>
                <a:gridCol w="1793245">
                  <a:extLst>
                    <a:ext uri="{9D8B030D-6E8A-4147-A177-3AD203B41FA5}">
                      <a16:colId xmlns:a16="http://schemas.microsoft.com/office/drawing/2014/main" val="2094652944"/>
                    </a:ext>
                  </a:extLst>
                </a:gridCol>
                <a:gridCol w="1463453">
                  <a:extLst>
                    <a:ext uri="{9D8B030D-6E8A-4147-A177-3AD203B41FA5}">
                      <a16:colId xmlns:a16="http://schemas.microsoft.com/office/drawing/2014/main" val="3216041250"/>
                    </a:ext>
                  </a:extLst>
                </a:gridCol>
                <a:gridCol w="2432216">
                  <a:extLst>
                    <a:ext uri="{9D8B030D-6E8A-4147-A177-3AD203B41FA5}">
                      <a16:colId xmlns:a16="http://schemas.microsoft.com/office/drawing/2014/main" val="1228094841"/>
                    </a:ext>
                  </a:extLst>
                </a:gridCol>
                <a:gridCol w="2524971">
                  <a:extLst>
                    <a:ext uri="{9D8B030D-6E8A-4147-A177-3AD203B41FA5}">
                      <a16:colId xmlns:a16="http://schemas.microsoft.com/office/drawing/2014/main" val="1867133504"/>
                    </a:ext>
                  </a:extLst>
                </a:gridCol>
                <a:gridCol w="3978116">
                  <a:extLst>
                    <a:ext uri="{9D8B030D-6E8A-4147-A177-3AD203B41FA5}">
                      <a16:colId xmlns:a16="http://schemas.microsoft.com/office/drawing/2014/main" val="1228722313"/>
                    </a:ext>
                  </a:extLst>
                </a:gridCol>
              </a:tblGrid>
              <a:tr h="66849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Nom</a:t>
                      </a:r>
                    </a:p>
                  </a:txBody>
                  <a:tcPr marL="5779" marR="5779" marT="5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Prénom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Titre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Lieu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Encadrant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571688"/>
                  </a:ext>
                </a:extLst>
              </a:tr>
              <a:tr h="7188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ARIAS</a:t>
                      </a:r>
                    </a:p>
                  </a:txBody>
                  <a:tcPr marL="5779" marR="5779" marT="5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Adèle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Evaluation de l’outil de la prise alimentaire SEFI® (Score d’Evaluation Facile des</a:t>
                      </a:r>
                      <a:b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Ingesta) comme test diagnostique de la dénutrition en pédiatrie chez les enfants de plus de 10 ans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de Pédiatrie / Unité Transversale de Nutrition – CHU Rennes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Ronan Thibault et Alain Dabadie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4529734"/>
                  </a:ext>
                </a:extLst>
              </a:tr>
              <a:tr h="7188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BAMBA</a:t>
                      </a:r>
                    </a:p>
                  </a:txBody>
                  <a:tcPr marL="5779" marR="5779" marT="5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Ismaël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Travail expérimental sur la teneur en métaux lourds des coproduits de la pêche - Intégration d’échantillons R&amp;D au système qualité ISO22000 du Laboratoire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Dielen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Laboratoire, Zone </a:t>
                      </a:r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Produit Mer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; Port des Flamands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Sarah Oddoux PhD, Paul Viloette, Antoine Noël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796154"/>
                  </a:ext>
                </a:extLst>
              </a:tr>
              <a:tr h="7188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BERTHOME</a:t>
                      </a:r>
                    </a:p>
                  </a:txBody>
                  <a:tcPr marL="5779" marR="5779" marT="5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Angélique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Vers des émulsifiants sains et durables pour développer des émulsions alimentaires améliorant la biodisponibilité des vitamines E et D (études in vitro)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Centre de Recherche en CardioVasculaire et Nutrition (C2VN)-Aix-Marseille Université - Campus Santé Timone - Faculté des Sciences Médicales et Paramédicales</a:t>
                      </a:r>
                      <a:b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 Bd Jean Moulin-13005 MARSEILLE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Emmanuelle Reboul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637955"/>
                  </a:ext>
                </a:extLst>
              </a:tr>
              <a:tr h="57505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BONNOT</a:t>
                      </a:r>
                    </a:p>
                  </a:txBody>
                  <a:tcPr marL="5779" marR="5779" marT="5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Manon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Impact de la fucoxanthine (caroténoïde des algues brunes) sur la fonction mitochondriale des cellules épithéliales intestinales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Institut NuMeCan-Equipe EAT-Rennes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Gaëlle Boudry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565829"/>
                  </a:ext>
                </a:extLst>
              </a:tr>
              <a:tr h="7188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BOSCHER</a:t>
                      </a:r>
                    </a:p>
                  </a:txBody>
                  <a:tcPr marL="5779" marR="5779" marT="5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Arthur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Étude des effets de la vitamine D sur la réponse inflammatoire induite par une exposition au LPS d’E. coli sur des explants de cartilage et de tissu adipeux infra-patellaire de rats Wistar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Nantes, ONIRIS, Unité de Nutrition, PhysioPathologie et Pharmacologie (Unité NP3)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Eric Betti, Jean-Claude Desfontis et Dylan Le Jan (doctorant)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484338"/>
                  </a:ext>
                </a:extLst>
              </a:tr>
              <a:tr h="4312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CHASSEBOEUF</a:t>
                      </a:r>
                    </a:p>
                  </a:txBody>
                  <a:tcPr marL="5779" marR="5779" marT="5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Mathis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Développement d’une Lean clear Vegan, boisson pour sportive enrichie en protéines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NutriSun ZI des Rouyardières Secteur B5</a:t>
                      </a:r>
                      <a:b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F-35220 Chateaubourg FRANCE</a:t>
                      </a:r>
                      <a:b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contact@nutrisun.fr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Groupe Triballat-Céline Noël-Chef de projets R&amp;D 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358345"/>
                  </a:ext>
                </a:extLst>
              </a:tr>
              <a:tr h="86257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DERRIEN</a:t>
                      </a:r>
                    </a:p>
                  </a:txBody>
                  <a:tcPr marL="5779" marR="5779" marT="5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Julie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Analyse de données de consommations alimentaires de bébés entre 6 et 36 mois, comparaison avec les politiques de santé publique locales (Côte d'Ivoire) et adaptation de l'offre des produits vendus afin de combler les potentielles carences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Danone Global Research &amp; innovation Center-RD 128 avenue de la Vauve-91120 Palaiseau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Danone  "Health Strategy and partnerships"-Anne Mercier (DRH)-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Agnès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Cartier-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Meheust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(maître de stage)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217182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5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072951"/>
              </p:ext>
            </p:extLst>
          </p:nvPr>
        </p:nvGraphicFramePr>
        <p:xfrm>
          <a:off x="0" y="279829"/>
          <a:ext cx="12192000" cy="6578171"/>
        </p:xfrm>
        <a:graphic>
          <a:graphicData uri="http://schemas.openxmlformats.org/drawingml/2006/table">
            <a:tbl>
              <a:tblPr/>
              <a:tblGrid>
                <a:gridCol w="1793244">
                  <a:extLst>
                    <a:ext uri="{9D8B030D-6E8A-4147-A177-3AD203B41FA5}">
                      <a16:colId xmlns:a16="http://schemas.microsoft.com/office/drawing/2014/main" val="1287756383"/>
                    </a:ext>
                  </a:extLst>
                </a:gridCol>
                <a:gridCol w="1463452">
                  <a:extLst>
                    <a:ext uri="{9D8B030D-6E8A-4147-A177-3AD203B41FA5}">
                      <a16:colId xmlns:a16="http://schemas.microsoft.com/office/drawing/2014/main" val="1593738621"/>
                    </a:ext>
                  </a:extLst>
                </a:gridCol>
                <a:gridCol w="2432218">
                  <a:extLst>
                    <a:ext uri="{9D8B030D-6E8A-4147-A177-3AD203B41FA5}">
                      <a16:colId xmlns:a16="http://schemas.microsoft.com/office/drawing/2014/main" val="93369165"/>
                    </a:ext>
                  </a:extLst>
                </a:gridCol>
                <a:gridCol w="2524970">
                  <a:extLst>
                    <a:ext uri="{9D8B030D-6E8A-4147-A177-3AD203B41FA5}">
                      <a16:colId xmlns:a16="http://schemas.microsoft.com/office/drawing/2014/main" val="4070190667"/>
                    </a:ext>
                  </a:extLst>
                </a:gridCol>
                <a:gridCol w="3978116">
                  <a:extLst>
                    <a:ext uri="{9D8B030D-6E8A-4147-A177-3AD203B41FA5}">
                      <a16:colId xmlns:a16="http://schemas.microsoft.com/office/drawing/2014/main" val="3978046739"/>
                    </a:ext>
                  </a:extLst>
                </a:gridCol>
              </a:tblGrid>
              <a:tr h="74686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FERRIES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Sophie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Quelle prise en charge de l’APLV (Allergie aux Protéines de Lait de Vache) chez le nourrisson ? Recommandations et analyse des données cliniques. 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Lactalis Nutrition Santé</a:t>
                      </a:r>
                      <a:b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Parc d'activité de Torcé-secteur Est-35370 Torcé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Cécile Bonhomme, Directrice Scientifique Nutrition Infantile et Clinique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586241"/>
                  </a:ext>
                </a:extLst>
              </a:tr>
              <a:tr h="110646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GOBE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Maella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Détermination de la quantité optimale d’acides aminés à chaînes ramifiées (BCAA), de leucine et de vitamine D pour la synthèse des protéines musculaires, la récupération musculaire et la performance physique (force musculaire ou paramètres d’endurance) chez des athlètes et des adultes actifs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Danone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PERONY Audrey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977913"/>
                  </a:ext>
                </a:extLst>
              </a:tr>
              <a:tr h="55323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HUE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Lydie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Caractérisation comparée du métabolisme des lipides et des acides gras dans des hépatocytes humains en culture primaire et dans le modèle cellulaire HepaRG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Institut Agro-Institut NuMeCan-Equipe EXPRES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Manuel Vlach-Youenn Launay-Vincent Rioux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7062685"/>
                  </a:ext>
                </a:extLst>
              </a:tr>
              <a:tr h="41492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LAGNEAUX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Paul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Effets de l’invalidation du co-transporteur sodium/glucose SGLT3 sur le métabolisme du glucose chez la souris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UMR U1213 Nutrition, Diabète, Cerveau (NUDICE)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Amandine Gautier-Stein (ancienne étudiante IA)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365826"/>
                  </a:ext>
                </a:extLst>
              </a:tr>
              <a:tr h="82985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LEBLOND-BOUILLETTE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Leïla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Infiltration immunitaire et stress oxydant dans le carcinome hépatocellulaire lié à la dysrégulation métabolique et à l'alcool : mise en place d'un panel d'imagerie multiplex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équipe de Recherche 2IFEF de Michel SAMSON (Infection Immunity and Environmental Factor in Liver) de l'Institut de Recherche en Santé, Environnement et Travail (IRSET - Inserm UMR_S 1085) à Rennes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RAGUENES-NICOL Céline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934582"/>
                  </a:ext>
                </a:extLst>
              </a:tr>
              <a:tr h="55323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MAHE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Marie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Abondance isotopique naturelle dans des tumeurs de prostate en lignées cellulaires et sur tissus. Influence de différents apports lipidiques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CHU de Tours-INSERM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Arnaud De Luca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157816"/>
                  </a:ext>
                </a:extLst>
              </a:tr>
              <a:tr h="69154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MOREL DE VILLIERS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Quitterie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Intérêt de la carnitine et des acides aminés à chaîne ramifiée dans le</a:t>
                      </a:r>
                      <a:b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sport : quels sont les mécanismes moléculaires impliqués et quels sont les</a:t>
                      </a:r>
                      <a:b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effets cliniques démontrés ?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Laboratoire Nutrimea (R&amp;D en entreprise de compléments alimentaires)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Adèle Maaliki (ancienne étudiante IA)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711189"/>
                  </a:ext>
                </a:extLst>
              </a:tr>
              <a:tr h="55323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MOUBASSAT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Marylin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projet NUTRIACTIS: auto-dépistage de troubles du comportement alimentaire et d’obésité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CHU Rouen-INSERM 1073 « Nutrition, Inflammation et Dysfonctionnement de l’axe intestin-cerveau »-22 boulevard Gambetta</a:t>
                      </a:r>
                      <a:b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76183 Rouen Cedex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Pierre Déchelotte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8970348"/>
                  </a:ext>
                </a:extLst>
              </a:tr>
              <a:tr h="55323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NADAU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Lauriane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Alimentation durable : élaboration d’un algorithme de mesure de la</a:t>
                      </a:r>
                      <a:b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qualité nutritionnelle et environnementale des aliments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SODIAAL International; 200-216 rue Raymond Losserand 75014 PARIS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Benjamin Choque; Bâtiment 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Kaido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1-3 rue Jules Maillard de la 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Gournerie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35000 RENNES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244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03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048152"/>
              </p:ext>
            </p:extLst>
          </p:nvPr>
        </p:nvGraphicFramePr>
        <p:xfrm>
          <a:off x="-1" y="973396"/>
          <a:ext cx="12192001" cy="5353663"/>
        </p:xfrm>
        <a:graphic>
          <a:graphicData uri="http://schemas.openxmlformats.org/drawingml/2006/table">
            <a:tbl>
              <a:tblPr/>
              <a:tblGrid>
                <a:gridCol w="1793244">
                  <a:extLst>
                    <a:ext uri="{9D8B030D-6E8A-4147-A177-3AD203B41FA5}">
                      <a16:colId xmlns:a16="http://schemas.microsoft.com/office/drawing/2014/main" val="584461844"/>
                    </a:ext>
                  </a:extLst>
                </a:gridCol>
                <a:gridCol w="1463452">
                  <a:extLst>
                    <a:ext uri="{9D8B030D-6E8A-4147-A177-3AD203B41FA5}">
                      <a16:colId xmlns:a16="http://schemas.microsoft.com/office/drawing/2014/main" val="3452228121"/>
                    </a:ext>
                  </a:extLst>
                </a:gridCol>
                <a:gridCol w="2432217">
                  <a:extLst>
                    <a:ext uri="{9D8B030D-6E8A-4147-A177-3AD203B41FA5}">
                      <a16:colId xmlns:a16="http://schemas.microsoft.com/office/drawing/2014/main" val="1740912295"/>
                    </a:ext>
                  </a:extLst>
                </a:gridCol>
                <a:gridCol w="2524971">
                  <a:extLst>
                    <a:ext uri="{9D8B030D-6E8A-4147-A177-3AD203B41FA5}">
                      <a16:colId xmlns:a16="http://schemas.microsoft.com/office/drawing/2014/main" val="4076874230"/>
                    </a:ext>
                  </a:extLst>
                </a:gridCol>
                <a:gridCol w="3978117">
                  <a:extLst>
                    <a:ext uri="{9D8B030D-6E8A-4147-A177-3AD203B41FA5}">
                      <a16:colId xmlns:a16="http://schemas.microsoft.com/office/drawing/2014/main" val="4214097212"/>
                    </a:ext>
                  </a:extLst>
                </a:gridCol>
              </a:tblGrid>
              <a:tr h="67236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NGENDA</a:t>
                      </a:r>
                    </a:p>
                  </a:txBody>
                  <a:tcPr marL="6667" marR="6667" marT="66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Francisca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Supplémentation en citrulline/arginine de la rate gestante, lactation, production du lait maternel et croissance post-natale des ratons. 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CHU Hôtel Dieu HNB1 - UMR PHAN Place Alexis Ricordeau 44 093 NANTES Cedex 1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Clair-Yves BOQUIEN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54124"/>
                  </a:ext>
                </a:extLst>
              </a:tr>
              <a:tr h="67236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PINEL</a:t>
                      </a:r>
                    </a:p>
                  </a:txBody>
                  <a:tcPr marL="6667" marR="6667" marT="66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Gwenn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Extraction des protéines d'insectes par haute pression puis caractérisation physique et biochimique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Technical University of Denmark - DTU (collaboration entre l'université de Laval (avec Alain Doyen) et le DTU (avec Federico Casanova))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Federico Casanova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809218"/>
                  </a:ext>
                </a:extLst>
              </a:tr>
              <a:tr h="9749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ROUYER</a:t>
                      </a:r>
                    </a:p>
                  </a:txBody>
                  <a:tcPr marL="6667" marR="6667" marT="66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Emma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Maîtrise des conditions d'élevage des larves de mouches soldat noir pour la production de protéines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nextProtein, 91 rue du Faubourg Saint-Honoré, 75008 PARIS; Mohamed Gastli, PDG m.gastli@nextprotein.co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Julie Gosserez, Recherche et Développement; 4 rue Pierre Fontaine, 91058 Evry-Courcouronnes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996174"/>
                  </a:ext>
                </a:extLst>
              </a:tr>
              <a:tr h="84044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SAVIARD</a:t>
                      </a:r>
                    </a:p>
                  </a:txBody>
                  <a:tcPr marL="6667" marR="6667" marT="66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Tanguy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Détermination et validation de biomarqueurs du statut en méthionine, lysine et thréonine par une approche métabolomique chez le rat 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Centre de Recherche en 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CardioVasculaire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et Nutrition (C2VN)-Aix-Marseille Université - Campus Santé 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Timone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- Faculté des Sciences Médicales et Paramédicales</a:t>
                      </a:r>
                      <a:b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 Bd Jean Moulin-13005 MARSEILLE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Jean-Charles Martin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855778"/>
                  </a:ext>
                </a:extLst>
              </a:tr>
              <a:tr h="67236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SCHOCH</a:t>
                      </a:r>
                    </a:p>
                  </a:txBody>
                  <a:tcPr marL="6667" marR="6667" marT="66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Marie-Charlotte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Etude des gènes du microbiote fécal au cours de différentes pathologies et corrélation avec le phénotype clinique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CHU Rouen-INSERM 1073 « Nutrition, Inflammation et Dysfonctionnement de l’axe intestin-cerveau »-22 boulevard Gambetta</a:t>
                      </a:r>
                      <a:b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76183 Rouen Cedex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Pierre Déchelotte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484067"/>
                  </a:ext>
                </a:extLst>
              </a:tr>
              <a:tr h="84044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VAUTCRANNE</a:t>
                      </a:r>
                    </a:p>
                  </a:txBody>
                  <a:tcPr marL="6667" marR="6667" marT="66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Adèle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Effet d’un régime faible en protéines sur les patients avec une insuffisance rénale</a:t>
                      </a:r>
                      <a:b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chronique et plus particulièrement sur des populations peu étudiées (plus de 90 ans, diabétiques...)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 Centre Hospitalier du Mans, 194 avenue Rubillard, 72037 LE MANS-Centre de Recherche Clinique (CRC)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Dr. Giorgina-Barbara Piccoli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912417"/>
                  </a:ext>
                </a:extLst>
              </a:tr>
              <a:tr h="68076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VIMONT</a:t>
                      </a:r>
                    </a:p>
                  </a:txBody>
                  <a:tcPr marL="6667" marR="6667" marT="66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Gabriel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Etude des interactions métabolites bactériens - épithélium intestinal dans des modèles d'organoïdes intestinaux porcins et humains et dans des lignées cellulaires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Institut NuMeCan-Equipe EAT</a:t>
                      </a: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Gaëlle Boudry-Sophie 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Blat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079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37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2876" y="0"/>
            <a:ext cx="4886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stages </a:t>
            </a:r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 </a:t>
            </a:r>
            <a:r>
              <a:rPr lang="fr-FR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NutriS année 2022-2023</a:t>
            </a:r>
            <a:endParaRPr lang="fr-FR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973393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 (23 étudiants)</a:t>
            </a:r>
            <a:endParaRPr lang="fr-FR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Recherche fondamentale :	10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Impact physiologique et physiopathologique des nutriments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Métabolisme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Biodisponibilité</a:t>
            </a:r>
          </a:p>
          <a:p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Recherche clinique :		4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dénutrition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microbiote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troubles du comportement alimentaire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protéines et insuffisance rénale chez les seniors</a:t>
            </a:r>
          </a:p>
          <a:p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R&amp;D appliquée (entreprise) : 	9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nouvelles sources de protéines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	formulation appliquée à une cible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alimentation durable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			analyse systématique de la littérature appliquée à la stratégie d’entreprise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2876" y="0"/>
            <a:ext cx="4886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stages </a:t>
            </a:r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 </a:t>
            </a:r>
            <a:r>
              <a:rPr lang="fr-FR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NutriS année 2023-2024</a:t>
            </a:r>
            <a:endParaRPr lang="fr-FR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326" y="1169117"/>
            <a:ext cx="9445876" cy="568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2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5226784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valant </a:t>
            </a:r>
            <a:r>
              <a:rPr lang="fr-FR" sz="20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Spécialisation</a:t>
            </a: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les étudiants ingénieurs des cursus agronome et agroalimentaire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inscription en Master 2 </a:t>
            </a: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Institut Agro Rennes et Université de Rennes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diplôme </a:t>
            </a: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Ingénieur Institut Agro + Master 2 Université de Rennes</a:t>
            </a:r>
            <a:endParaRPr lang="fr-F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4782" y="1225886"/>
            <a:ext cx="866243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  <a:r>
              <a:rPr lang="fr-F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Nutrition </a:t>
            </a:r>
            <a:r>
              <a:rPr lang="fr-F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 </a:t>
            </a:r>
            <a:r>
              <a:rPr lang="fr-F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Aliments (NSA</a:t>
            </a:r>
            <a:r>
              <a:rPr lang="fr-FR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fr-FR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</a:t>
            </a:r>
            <a:r>
              <a:rPr lang="fr-FR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Nutrition en Santé </a:t>
            </a:r>
            <a:r>
              <a:rPr lang="fr-F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(NutriS)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4979"/>
            <a:ext cx="1184910" cy="11120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1999" cy="83099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 smtClean="0">
                <a:solidFill>
                  <a:srgbClr val="0000CC"/>
                </a:solidFill>
                <a:latin typeface="Arial" charset="0"/>
              </a:rPr>
              <a:t>La « nutrition humaine » à Rennes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nouvelle aventure depuis septembre </a:t>
            </a:r>
            <a:r>
              <a:rPr lang="fr-FR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fr-FR" sz="24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8" name="AutoShape 24" descr="Parchemin"/>
          <p:cNvSpPr>
            <a:spLocks noChangeArrowheads="1"/>
          </p:cNvSpPr>
          <p:nvPr/>
        </p:nvSpPr>
        <p:spPr bwMode="auto">
          <a:xfrm>
            <a:off x="0" y="4086761"/>
            <a:ext cx="12192000" cy="318533"/>
          </a:xfrm>
          <a:prstGeom prst="flowChartAlternateProcess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54000" tIns="10800" rIns="54000" bIns="0" anchor="ctr">
            <a:spAutoFit/>
          </a:bodyPr>
          <a:lstStyle>
            <a:lvl1pPr>
              <a:spcBef>
                <a:spcPct val="20000"/>
              </a:spcBef>
              <a:defRPr sz="1700" b="1">
                <a:solidFill>
                  <a:srgbClr val="990000"/>
                </a:solidFill>
                <a:latin typeface="Arial" panose="020B0604020202020204" pitchFamily="34" charset="0"/>
                <a:ea typeface="ヒラギノ角ゴ Pro W3" pitchFamily="92" charset="-128"/>
              </a:defRPr>
            </a:lvl1pPr>
            <a:lvl2pPr marL="742950" indent="-285750">
              <a:spcBef>
                <a:spcPct val="20000"/>
              </a:spcBef>
              <a:buClr>
                <a:srgbClr val="990000"/>
              </a:buClr>
              <a:buFont typeface="Wingdings 2" panose="05020102010507070707" pitchFamily="18" charset="2"/>
              <a:defRPr sz="15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92" charset="-128"/>
              </a:defRPr>
            </a:lvl2pPr>
            <a:lvl3pPr marL="1143000" indent="-228600">
              <a:spcBef>
                <a:spcPct val="20000"/>
              </a:spcBef>
              <a:buClr>
                <a:srgbClr val="99000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92" charset="-128"/>
              </a:defRPr>
            </a:lvl3pPr>
            <a:lvl4pPr marL="1600200" indent="-228600">
              <a:spcBef>
                <a:spcPct val="20000"/>
              </a:spcBef>
              <a:buClr>
                <a:srgbClr val="FF8000"/>
              </a:buClr>
              <a:buFont typeface="Wingdings 2" panose="05020102010507070707" pitchFamily="18" charset="2"/>
              <a:buChar char=""/>
              <a:defRPr sz="15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92" charset="-128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"/>
              <a:defRPr sz="15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"/>
              <a:defRPr sz="15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"/>
              <a:defRPr sz="15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"/>
              <a:defRPr sz="15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"/>
              <a:defRPr sz="15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92" charset="-128"/>
              </a:defRPr>
            </a:lvl9pPr>
          </a:lstStyle>
          <a:p>
            <a:pPr algn="ctr">
              <a:spcBef>
                <a:spcPts val="1000"/>
              </a:spcBef>
              <a:defRPr/>
            </a:pPr>
            <a:r>
              <a:rPr lang="fr-FR" altLang="fr-FR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Co-responsables : Vincent Rioux (Pr. Institut Agro) et Ronan Thibault (Pr. Faculté de Médecine)</a:t>
            </a:r>
            <a:endParaRPr lang="fr-FR" altLang="fr-FR" sz="1800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3396001" y="2757077"/>
            <a:ext cx="5399998" cy="1003762"/>
            <a:chOff x="3156154" y="2757077"/>
            <a:chExt cx="5399998" cy="100376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6154" y="2779636"/>
              <a:ext cx="2324716" cy="958645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6276" y="2757077"/>
              <a:ext cx="2239876" cy="1003762"/>
            </a:xfrm>
            <a:prstGeom prst="rect">
              <a:avLst/>
            </a:prstGeom>
          </p:spPr>
        </p:pic>
      </p:grpSp>
      <p:cxnSp>
        <p:nvCxnSpPr>
          <p:cNvPr id="11" name="Connecteur droit 10"/>
          <p:cNvCxnSpPr/>
          <p:nvPr/>
        </p:nvCxnSpPr>
        <p:spPr>
          <a:xfrm>
            <a:off x="0" y="866713"/>
            <a:ext cx="121920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266983" y="4497947"/>
            <a:ext cx="3188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vincent.rioux@institut-agro.fr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21703" y="4497947"/>
            <a:ext cx="3684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Ronan.THIBAULT@chu-rennes.fr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5936" y="1973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326" y="902724"/>
            <a:ext cx="926782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5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188542" y="0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Détail des enseignements de M2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910" y="0"/>
            <a:ext cx="1774090" cy="7315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0768" cy="856278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/>
          </p:nvPr>
        </p:nvGraphicFramePr>
        <p:xfrm>
          <a:off x="1539676" y="1507250"/>
          <a:ext cx="9128325" cy="4390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Feuille de calcul" r:id="rId5" imgW="10753631" imgH="5171915" progId="Excel.Sheet.12">
                  <p:embed/>
                </p:oleObj>
              </mc:Choice>
              <mc:Fallback>
                <p:oleObj name="Feuille de calcul" r:id="rId5" imgW="10753631" imgH="5171915" progId="Excel.Sheet.12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39676" y="1507250"/>
                        <a:ext cx="9128325" cy="4390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366844" y="662828"/>
            <a:ext cx="5750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Méthodologies de la Recherche en Nutrition (MRN)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Responsable David Val-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Laillet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33728" y="6089904"/>
            <a:ext cx="650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Examen écrit terminal de 2h –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dernière semaine de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décembre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4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128" y="0"/>
            <a:ext cx="481487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1165747"/>
            <a:ext cx="3758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Situations spécifiques en Nutrition Clinique (SNC)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Responsable Ronan Thibault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24001" y="6153913"/>
            <a:ext cx="4270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Examen écrit terminal de 2h –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dernière semaine de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décembre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" y="2846439"/>
            <a:ext cx="12221088" cy="27579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0073" y="0"/>
            <a:ext cx="80924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Nutrition en recherche et développement (NRD)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Responsable Vincent Rioux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Mutualisé avec parcours NSA/IN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1449280"/>
            <a:ext cx="790021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20h de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cours/conférences par des professionnels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10h de projet en binôme/trinôme « Débats d’actualité en Nutrition-Santé »</a:t>
            </a:r>
          </a:p>
        </p:txBody>
      </p:sp>
      <p:sp>
        <p:nvSpPr>
          <p:cNvPr id="5" name="Rectangle 4"/>
          <p:cNvSpPr/>
          <p:nvPr/>
        </p:nvSpPr>
        <p:spPr>
          <a:xfrm>
            <a:off x="8952271" y="2566219"/>
            <a:ext cx="2698955" cy="3185652"/>
          </a:xfrm>
          <a:prstGeom prst="rect">
            <a:avLst/>
          </a:prstGeom>
          <a:noFill/>
          <a:ln w="412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rc 7"/>
          <p:cNvSpPr/>
          <p:nvPr/>
        </p:nvSpPr>
        <p:spPr>
          <a:xfrm>
            <a:off x="3141407" y="1651819"/>
            <a:ext cx="7285704" cy="1578078"/>
          </a:xfrm>
          <a:prstGeom prst="arc">
            <a:avLst>
              <a:gd name="adj1" fmla="val 16313598"/>
              <a:gd name="adj2" fmla="val 0"/>
            </a:avLst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71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0073" y="0"/>
            <a:ext cx="8092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Nutrition en recherche et développement (NRD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452011"/>
              </p:ext>
            </p:extLst>
          </p:nvPr>
        </p:nvGraphicFramePr>
        <p:xfrm>
          <a:off x="4693231" y="366784"/>
          <a:ext cx="5486400" cy="6280904"/>
        </p:xfrm>
        <a:graphic>
          <a:graphicData uri="http://schemas.openxmlformats.org/drawingml/2006/table">
            <a:tbl>
              <a:tblPr/>
              <a:tblGrid>
                <a:gridCol w="2742896">
                  <a:extLst>
                    <a:ext uri="{9D8B030D-6E8A-4147-A177-3AD203B41FA5}">
                      <a16:colId xmlns:a16="http://schemas.microsoft.com/office/drawing/2014/main" val="187009932"/>
                    </a:ext>
                  </a:extLst>
                </a:gridCol>
                <a:gridCol w="2743504">
                  <a:extLst>
                    <a:ext uri="{9D8B030D-6E8A-4147-A177-3AD203B41FA5}">
                      <a16:colId xmlns:a16="http://schemas.microsoft.com/office/drawing/2014/main" val="2135799563"/>
                    </a:ext>
                  </a:extLst>
                </a:gridCol>
              </a:tblGrid>
              <a:tr h="237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Sujets </a:t>
                      </a:r>
                      <a:endParaRPr lang="fr-F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Noms </a:t>
                      </a:r>
                      <a:endParaRPr lang="fr-F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157611"/>
                  </a:ext>
                </a:extLst>
              </a:tr>
              <a:tr h="742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L'offre alimentaire doit-elle être différente dans un établissement de santé? 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 étudiants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Héloïse Jezequel, Maëlla Gobe, Marie-Charlotte Schoch, Bastien Marcellin, Marie Mahé, Julie Derrien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741117"/>
                  </a:ext>
                </a:extLst>
              </a:tr>
              <a:tr h="911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Le Nutri-Score et autres scores nutritionnels : impact sur les choix des consommateurs et impact sur leur santé ?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 étudiants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Morgan Seite, Chloé Gasnier, Sarah Chotard, Kaoutar Ouradi, Tess Vermeillet, Mathis Chasseboeuf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841868"/>
                  </a:ext>
                </a:extLst>
              </a:tr>
              <a:tr h="742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Les ingrédients fonctionnels à visée de santé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5 étudiants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Adèle Arias, Leila Leblond-Bouillette, Quitterie Morel De Villiers, Gabriel Vimont, Paul Lagneaux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849919"/>
                  </a:ext>
                </a:extLst>
              </a:tr>
              <a:tr h="911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Les aliments à destination du sportif sont-ils indispensables ? Marketing ou besoin réel ? 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 étudiants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Clément Le Dimna, Ludovic Fourets, Maud Groussat, Sarah Brilland, Sarah Lecrosnier, Laetitia Piquet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758829"/>
                  </a:ext>
                </a:extLst>
              </a:tr>
              <a:tr h="911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L’hypersensibilité au gluten, compréhension, mécanisme et place de l’éviction. 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 étudiants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Dorian Letellier, Mona Janno, Solenn Gouilly-Frossard, Audrey Sorin, Pauline Macabies, Nadia Bougoummarra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018824"/>
                  </a:ext>
                </a:extLst>
              </a:tr>
              <a:tr h="911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Les stratégies de prise en charge psychologique dans l’obésité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 étudiants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Lydie Hue, Francisca Ngenda, Sophie Ferries, Maryline Moubassat, Lauriane Nadau, Adèle Vautcranne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29813"/>
                  </a:ext>
                </a:extLst>
              </a:tr>
              <a:tr h="911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Le régime cétogène, pour qui, pourquoi ?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7 étudiants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Arthur </a:t>
                      </a:r>
                      <a:r>
                        <a:rPr lang="fr-FR" sz="9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Boscher</a:t>
                      </a:r>
                      <a:r>
                        <a:rPr lang="fr-FR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Angélique </a:t>
                      </a:r>
                      <a:r>
                        <a:rPr lang="fr-FR" sz="9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Berthomé</a:t>
                      </a:r>
                      <a:r>
                        <a:rPr lang="fr-FR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Tanguy </a:t>
                      </a:r>
                      <a:r>
                        <a:rPr lang="fr-FR" sz="9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Saviard</a:t>
                      </a:r>
                      <a:r>
                        <a:rPr lang="fr-FR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Gwenn Pinel, Emma </a:t>
                      </a:r>
                      <a:r>
                        <a:rPr lang="fr-FR" sz="9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Rouyer</a:t>
                      </a:r>
                      <a:r>
                        <a:rPr lang="fr-FR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Manon Bonnot, Ismaël Bamba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</a:txBody>
                  <a:tcPr marL="35591" marR="35591" marT="35591" marB="355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94938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1925701"/>
            <a:ext cx="4326826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457200">
              <a:lnSpc>
                <a:spcPct val="115000"/>
              </a:lnSpc>
              <a:defRPr/>
            </a:pPr>
            <a:r>
              <a:rPr lang="fr-FR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 Débats d’actualité en Nutrition-Santé </a:t>
            </a:r>
            <a:r>
              <a:rPr lang="fr-FR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lvl="0" algn="just" defTabSz="457200">
              <a:lnSpc>
                <a:spcPct val="115000"/>
              </a:lnSpc>
              <a:defRPr/>
            </a:pPr>
            <a:r>
              <a:rPr lang="fr-FR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Exemples des sujets traités en 2023</a:t>
            </a:r>
            <a:endParaRPr lang="fr-FR" dirty="0">
              <a:solidFill>
                <a:srgbClr val="0000CC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9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9142" y="0"/>
            <a:ext cx="7253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Nutrition et </a:t>
            </a:r>
            <a:r>
              <a:rPr lang="fr-FR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 </a:t>
            </a:r>
            <a:r>
              <a:rPr lang="fr-F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Aliments (NSA)</a:t>
            </a:r>
          </a:p>
          <a:p>
            <a:pPr algn="ctr"/>
            <a:r>
              <a:rPr lang="fr-F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Nutrition en Santé (NutriS)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0" y="881953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1160216"/>
            <a:ext cx="8247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 smtClean="0">
                <a:latin typeface="Arial" charset="0"/>
              </a:rPr>
              <a:t>Objectifs et mots-clés de la formation :</a:t>
            </a:r>
            <a:endParaRPr lang="fr-FR" sz="1600" b="1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32031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 smtClean="0">
                <a:solidFill>
                  <a:srgbClr val="FF0000"/>
                </a:solidFill>
                <a:latin typeface="Arial" charset="0"/>
              </a:rPr>
              <a:t>Former </a:t>
            </a:r>
            <a:r>
              <a:rPr lang="fr-FR" sz="1600" b="1" dirty="0">
                <a:solidFill>
                  <a:srgbClr val="FF0000"/>
                </a:solidFill>
                <a:latin typeface="Arial" charset="0"/>
              </a:rPr>
              <a:t>des cadres scientifiques 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</a:rPr>
              <a:t>de </a:t>
            </a:r>
            <a:r>
              <a:rPr lang="fr-FR" sz="1600" b="1" dirty="0">
                <a:solidFill>
                  <a:srgbClr val="FF0000"/>
                </a:solidFill>
                <a:latin typeface="Arial" charset="0"/>
              </a:rPr>
              <a:t>niveau bac +5 à bac +8 </a:t>
            </a:r>
            <a:r>
              <a:rPr lang="fr-FR" sz="1600" dirty="0">
                <a:solidFill>
                  <a:srgbClr val="000000"/>
                </a:solidFill>
                <a:latin typeface="Arial" charset="0"/>
              </a:rPr>
              <a:t>(poursuite éventuelle en doctorat après l’obtention du M2), issus des cursus universitaires 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</a:rPr>
              <a:t>(sciences </a:t>
            </a:r>
            <a:r>
              <a:rPr lang="fr-FR" sz="1600" dirty="0">
                <a:solidFill>
                  <a:srgbClr val="000000"/>
                </a:solidFill>
                <a:latin typeface="Arial" charset="0"/>
              </a:rPr>
              <a:t>biologiques, 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</a:rPr>
              <a:t>santé</a:t>
            </a:r>
            <a:r>
              <a:rPr lang="fr-FR" sz="1600" dirty="0">
                <a:solidFill>
                  <a:srgbClr val="000000"/>
                </a:solidFill>
                <a:latin typeface="Arial" charset="0"/>
              </a:rPr>
              <a:t>) et </a:t>
            </a:r>
            <a:r>
              <a:rPr lang="fr-FR" sz="1600" b="1" dirty="0">
                <a:solidFill>
                  <a:srgbClr val="FF00FF"/>
                </a:solidFill>
                <a:latin typeface="Arial" charset="0"/>
              </a:rPr>
              <a:t>ingénieurs</a:t>
            </a:r>
            <a:r>
              <a:rPr lang="fr-FR" sz="16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fr-FR" sz="1600" b="1" dirty="0">
                <a:solidFill>
                  <a:srgbClr val="FF0000"/>
                </a:solidFill>
                <a:latin typeface="Arial" charset="0"/>
              </a:rPr>
              <a:t>dans les domaines de la nutrition humaine, des aliments-santé, des alicaments, des compléments alimentaires et de 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</a:rPr>
              <a:t>l’innovation nutritionnelle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fr-FR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067678"/>
            <a:ext cx="8247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latin typeface="Arial" charset="0"/>
              </a:rPr>
              <a:t>Débouchés professionnels : exemples de fonctions et </a:t>
            </a:r>
            <a:r>
              <a:rPr lang="fr-FR" sz="1600" b="1" dirty="0" smtClean="0">
                <a:latin typeface="Arial" charset="0"/>
              </a:rPr>
              <a:t>de secteurs d’activité ciblés</a:t>
            </a:r>
            <a:endParaRPr lang="fr-FR" sz="1600" b="1" dirty="0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64791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000000"/>
                </a:solidFill>
                <a:latin typeface="Arial" charset="0"/>
              </a:rPr>
              <a:t>-R&amp;D de haut niveau (industries agro-alimentaires, pharmaceutiques, cosmétiques)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6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000000"/>
                </a:solidFill>
                <a:latin typeface="Arial" charset="0"/>
              </a:rPr>
              <a:t>-Interface avec les productions agricoles animales et végétales (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</a:rPr>
              <a:t>innovation nutritionnelle)</a:t>
            </a:r>
            <a:endParaRPr lang="fr-FR" sz="16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6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000000"/>
                </a:solidFill>
                <a:latin typeface="Arial" charset="0"/>
              </a:rPr>
              <a:t>-Interface avec le marketing, la communication, la qualité, la 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</a:rPr>
              <a:t>réglementation, les procédés</a:t>
            </a:r>
            <a:endParaRPr lang="fr-FR" sz="16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6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000000"/>
                </a:solidFill>
                <a:latin typeface="Arial" charset="0"/>
              </a:rPr>
              <a:t>-Conseil nutritionnel en prévention et à destination des patients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6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000000"/>
                </a:solidFill>
                <a:latin typeface="Arial" charset="0"/>
              </a:rPr>
              <a:t>-Organismes de contrôle et d’évaluation (ANSES, EFSA)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6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000000"/>
                </a:solidFill>
                <a:latin typeface="Arial" charset="0"/>
              </a:rPr>
              <a:t>-Enseignement supérieur et instituts de recherche (INSERM, </a:t>
            </a:r>
            <a:r>
              <a:rPr lang="fr-FR" sz="1600" dirty="0" err="1">
                <a:solidFill>
                  <a:srgbClr val="000000"/>
                </a:solidFill>
                <a:latin typeface="Arial" charset="0"/>
              </a:rPr>
              <a:t>INRAe</a:t>
            </a:r>
            <a:r>
              <a:rPr lang="fr-FR" sz="1600" dirty="0">
                <a:solidFill>
                  <a:srgbClr val="000000"/>
                </a:solidFill>
                <a:latin typeface="Arial" charset="0"/>
              </a:rPr>
              <a:t>, CNRS, IFREMER…)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6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000000"/>
                </a:solidFill>
                <a:latin typeface="Arial" charset="0"/>
              </a:rPr>
              <a:t>-Bureaux de conseil et de formation</a:t>
            </a:r>
          </a:p>
        </p:txBody>
      </p:sp>
      <p:pic>
        <p:nvPicPr>
          <p:cNvPr id="10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187" y="2578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3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9142" y="0"/>
            <a:ext cx="7253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Nutrition et </a:t>
            </a:r>
            <a:r>
              <a:rPr lang="fr-FR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 </a:t>
            </a:r>
            <a:r>
              <a:rPr lang="fr-F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Aliments (NSA)</a:t>
            </a:r>
          </a:p>
          <a:p>
            <a:pPr algn="ctr"/>
            <a:r>
              <a:rPr lang="fr-FR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Nutrition en Santé (NutriS)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0" y="881953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7627" y="1557568"/>
            <a:ext cx="2088690" cy="86131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2B474B-9F74-46C8-8828-2303F577CF60}"/>
              </a:ext>
            </a:extLst>
          </p:cNvPr>
          <p:cNvSpPr txBox="1"/>
          <p:nvPr/>
        </p:nvSpPr>
        <p:spPr>
          <a:xfrm>
            <a:off x="0" y="1094961"/>
            <a:ext cx="785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Equipe pédagogique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NutriS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101" y="1640304"/>
            <a:ext cx="1391848" cy="51957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42B474B-9F74-46C8-8828-2303F577CF60}"/>
              </a:ext>
            </a:extLst>
          </p:cNvPr>
          <p:cNvSpPr txBox="1"/>
          <p:nvPr/>
        </p:nvSpPr>
        <p:spPr>
          <a:xfrm>
            <a:off x="0" y="5563035"/>
            <a:ext cx="78561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Secrétariat pédagogique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NutriS : Elodie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Lallement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Bâtiment 6, 3e étage, pièce 304</a:t>
            </a:r>
          </a:p>
          <a:p>
            <a:r>
              <a:rPr lang="fr-FR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Faculté de Médecine</a:t>
            </a:r>
          </a:p>
          <a:p>
            <a:r>
              <a:rPr lang="fr-FR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avenue du Professeur Léon Bernard</a:t>
            </a:r>
          </a:p>
          <a:p>
            <a:r>
              <a:rPr lang="fr-FR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34317 - 35043 RENNES CEDEX</a:t>
            </a:r>
          </a:p>
          <a:p>
            <a:r>
              <a:rPr lang="fr-FR" sz="1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elodie.lallement@univ-rennes.fr</a:t>
            </a:r>
            <a:endParaRPr lang="fr-FR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787" y="2366620"/>
            <a:ext cx="1086394" cy="108639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929" y="2375166"/>
            <a:ext cx="879698" cy="108873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0763" y="2394130"/>
            <a:ext cx="857272" cy="109589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3488" y="2367326"/>
            <a:ext cx="1444495" cy="110008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7218" y="2359991"/>
            <a:ext cx="818680" cy="11126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5862" y="3458975"/>
            <a:ext cx="16459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Ronan Thibault, PR</a:t>
            </a:r>
          </a:p>
          <a:p>
            <a:pPr algn="just">
              <a:lnSpc>
                <a:spcPct val="115000"/>
              </a:lnSpc>
            </a:pP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Faculté de Médecine</a:t>
            </a:r>
          </a:p>
          <a:p>
            <a:pPr algn="just">
              <a:lnSpc>
                <a:spcPct val="115000"/>
              </a:lnSpc>
            </a:pP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 de Rennes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69723" y="3458976"/>
            <a:ext cx="17721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Karima Begriche, MCF</a:t>
            </a:r>
          </a:p>
          <a:p>
            <a:pPr algn="just">
              <a:lnSpc>
                <a:spcPct val="115000"/>
              </a:lnSpc>
            </a:pP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Faculté de Pharmacie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44797" y="3458976"/>
            <a:ext cx="17721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Vincent Rioux, PR</a:t>
            </a:r>
          </a:p>
          <a:p>
            <a:pPr algn="just">
              <a:lnSpc>
                <a:spcPct val="115000"/>
              </a:lnSpc>
            </a:pP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 Agro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62206" y="3458976"/>
            <a:ext cx="17721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Philippe Legrand, PR</a:t>
            </a:r>
          </a:p>
          <a:p>
            <a:pPr algn="just">
              <a:lnSpc>
                <a:spcPct val="115000"/>
              </a:lnSpc>
            </a:pP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 Agro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061195" y="3458976"/>
            <a:ext cx="17721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David Val-</a:t>
            </a:r>
            <a:r>
              <a:rPr lang="fr-FR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Laillet</a:t>
            </a: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DR</a:t>
            </a:r>
          </a:p>
          <a:p>
            <a:pPr algn="just">
              <a:lnSpc>
                <a:spcPct val="115000"/>
              </a:lnSpc>
            </a:pPr>
            <a:r>
              <a:rPr lang="fr-FR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INRAe</a:t>
            </a:r>
            <a:endParaRPr lang="fr-FR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4583" y="4464131"/>
            <a:ext cx="1150522" cy="74783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77863" y="4523790"/>
            <a:ext cx="1280717" cy="63638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36442" y="4601645"/>
            <a:ext cx="871804" cy="579170"/>
          </a:xfrm>
          <a:prstGeom prst="rect">
            <a:avLst/>
          </a:prstGeom>
        </p:spPr>
      </p:pic>
      <p:sp>
        <p:nvSpPr>
          <p:cNvPr id="27" name="Accolade fermante 26"/>
          <p:cNvSpPr/>
          <p:nvPr/>
        </p:nvSpPr>
        <p:spPr>
          <a:xfrm rot="5400000">
            <a:off x="5885675" y="-1370529"/>
            <a:ext cx="366574" cy="11341513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759" y="1566295"/>
            <a:ext cx="1910768" cy="856278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75058" y="5513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841868"/>
              </p:ext>
            </p:extLst>
          </p:nvPr>
        </p:nvGraphicFramePr>
        <p:xfrm>
          <a:off x="560438" y="2636956"/>
          <a:ext cx="4044335" cy="1507341"/>
        </p:xfrm>
        <a:graphic>
          <a:graphicData uri="http://schemas.openxmlformats.org/drawingml/2006/table">
            <a:tbl>
              <a:tblPr firstRow="1" bandRow="1"/>
              <a:tblGrid>
                <a:gridCol w="4044335">
                  <a:extLst>
                    <a:ext uri="{9D8B030D-6E8A-4147-A177-3AD203B41FA5}">
                      <a16:colId xmlns:a16="http://schemas.microsoft.com/office/drawing/2014/main" val="3841032445"/>
                    </a:ext>
                  </a:extLst>
                </a:gridCol>
              </a:tblGrid>
              <a:tr h="5024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322722"/>
                  </a:ext>
                </a:extLst>
              </a:tr>
              <a:tr h="5024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981740"/>
                  </a:ext>
                </a:extLst>
              </a:tr>
              <a:tr h="5024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09249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469142" y="0"/>
            <a:ext cx="7253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Nutrition et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Aliments (NSA)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Parcours Nutrition en Santé (NutriS)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0" y="881953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698096" y="3250945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Etudiants universitaires en Sciences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98096" y="3696927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Etudiants universitaires en Santé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98096" y="2620296"/>
            <a:ext cx="37481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Etudiants ingénieurs Institut Agro</a:t>
            </a:r>
          </a:p>
          <a:p>
            <a:r>
              <a:rPr lang="fr-FR" sz="12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baseline="30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année cursus agro; 4</a:t>
            </a:r>
            <a:r>
              <a:rPr lang="fr-FR" sz="1200" baseline="30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année cursus </a:t>
            </a:r>
            <a:r>
              <a:rPr lang="fr-FR" sz="1200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agroalim</a:t>
            </a:r>
            <a:endParaRPr lang="fr-FR" sz="12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88142" y="2153265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parcours de M1 différents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187380" y="2128685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seul parcours de M2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705606" y="3250945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Etudiants universitaires en Sciences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705606" y="3696927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Etudiants universitaires en Santé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èche droite 15"/>
          <p:cNvSpPr/>
          <p:nvPr/>
        </p:nvSpPr>
        <p:spPr>
          <a:xfrm>
            <a:off x="5043948" y="3141406"/>
            <a:ext cx="1489587" cy="575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671482" y="4980727"/>
            <a:ext cx="21616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2022-2023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23 étudiants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-11 universitaires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-1 médecin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-11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agros+agroalim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418123" y="4980727"/>
            <a:ext cx="20505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2023-2024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17 étudiants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-10 universitaires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-1 médecin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agros+agroalim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66" y="914412"/>
            <a:ext cx="87460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Architecture de la formation : vue globale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705606" y="2620296"/>
            <a:ext cx="37481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Etudiants ingénieurs Institut Agro</a:t>
            </a:r>
          </a:p>
          <a:p>
            <a:r>
              <a:rPr lang="fr-FR" sz="12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200" baseline="30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année cursus agro; 5</a:t>
            </a:r>
            <a:r>
              <a:rPr lang="fr-FR" sz="1200" baseline="30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année cursus </a:t>
            </a:r>
            <a:r>
              <a:rPr lang="fr-FR" sz="1200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agroalim</a:t>
            </a:r>
            <a:endParaRPr lang="fr-FR" sz="12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49065" y="2644386"/>
            <a:ext cx="4055806" cy="1533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3096" y="5129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8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9142" y="0"/>
            <a:ext cx="7253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Nutrition et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Aliments (NSA)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Parcours Nutrition en Santé (NutriS)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0" y="881953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166" y="914412"/>
            <a:ext cx="10886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Architecture de la formation : M1 pour les étudiants ingénieurs cursus </a:t>
            </a:r>
            <a:r>
              <a:rPr lang="fr-FR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 et </a:t>
            </a:r>
            <a:r>
              <a:rPr lang="fr-FR" sz="20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agroalim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Connecteur droit avec flèche 21"/>
          <p:cNvCxnSpPr>
            <a:stCxn id="36" idx="0"/>
          </p:cNvCxnSpPr>
          <p:nvPr/>
        </p:nvCxnSpPr>
        <p:spPr>
          <a:xfrm flipV="1">
            <a:off x="2466182" y="3189076"/>
            <a:ext cx="3338846" cy="542104"/>
          </a:xfrm>
          <a:prstGeom prst="straightConnector1">
            <a:avLst/>
          </a:prstGeom>
          <a:ln w="22225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16"/>
          <p:cNvGrpSpPr>
            <a:grpSpLocks/>
          </p:cNvGrpSpPr>
          <p:nvPr/>
        </p:nvGrpSpPr>
        <p:grpSpPr bwMode="auto">
          <a:xfrm>
            <a:off x="1121902" y="1941299"/>
            <a:ext cx="8966200" cy="1198562"/>
            <a:chOff x="214436" y="402809"/>
            <a:chExt cx="8966076" cy="1197267"/>
          </a:xfrm>
        </p:grpSpPr>
        <p:sp>
          <p:nvSpPr>
            <p:cNvPr id="24" name="Rectangle 50"/>
            <p:cNvSpPr>
              <a:spLocks noChangeArrowheads="1"/>
            </p:cNvSpPr>
            <p:nvPr/>
          </p:nvSpPr>
          <p:spPr bwMode="auto">
            <a:xfrm>
              <a:off x="214436" y="404664"/>
              <a:ext cx="4357564" cy="11954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fr-FR" altLang="fr-FR" sz="1600">
                <a:solidFill>
                  <a:srgbClr val="000000"/>
                </a:solidFill>
              </a:endParaRPr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1259632" y="402809"/>
              <a:ext cx="2191596" cy="338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fr-FR" altLang="fr-FR" sz="1600" b="1">
                  <a:solidFill>
                    <a:srgbClr val="000000"/>
                  </a:solidFill>
                </a:rPr>
                <a:t>S7 (30 crédits ECTS)</a:t>
              </a:r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360363" y="741363"/>
              <a:ext cx="4211637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fr-FR" altLang="fr-FR" sz="1400" b="1" dirty="0">
                  <a:solidFill>
                    <a:srgbClr val="000000"/>
                  </a:solidFill>
                </a:rPr>
                <a:t>Stage conseillé dans une structure de recherche à l’étranger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fr-FR" altLang="fr-FR" sz="1400" b="1" dirty="0">
                  <a:solidFill>
                    <a:srgbClr val="000000"/>
                  </a:solidFill>
                </a:rPr>
                <a:t>ou semestre d’études hors murs</a:t>
              </a:r>
              <a:endParaRPr lang="fr-FR" altLang="fr-FR" sz="1400" b="1" dirty="0">
                <a:solidFill>
                  <a:srgbClr val="0066FF"/>
                </a:solidFill>
              </a:endParaRPr>
            </a:p>
          </p:txBody>
        </p:sp>
        <p:sp>
          <p:nvSpPr>
            <p:cNvPr id="27" name="Rectangle 50"/>
            <p:cNvSpPr>
              <a:spLocks noChangeArrowheads="1"/>
            </p:cNvSpPr>
            <p:nvPr/>
          </p:nvSpPr>
          <p:spPr bwMode="auto">
            <a:xfrm>
              <a:off x="4572000" y="404664"/>
              <a:ext cx="1045196" cy="119541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fr-FR" altLang="fr-FR" sz="1600">
                <a:solidFill>
                  <a:srgbClr val="000000"/>
                </a:solidFill>
              </a:endParaRPr>
            </a:p>
          </p:txBody>
        </p:sp>
        <p:grpSp>
          <p:nvGrpSpPr>
            <p:cNvPr id="28" name="Groupe 15"/>
            <p:cNvGrpSpPr>
              <a:grpSpLocks/>
            </p:cNvGrpSpPr>
            <p:nvPr/>
          </p:nvGrpSpPr>
          <p:grpSpPr bwMode="auto">
            <a:xfrm>
              <a:off x="5580112" y="404664"/>
              <a:ext cx="3600400" cy="1195412"/>
              <a:chOff x="5619576" y="404664"/>
              <a:chExt cx="3600400" cy="1195412"/>
            </a:xfrm>
          </p:grpSpPr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5619576" y="404664"/>
                <a:ext cx="720080" cy="119541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fr-FR" alt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50"/>
              <p:cNvSpPr>
                <a:spLocks noChangeArrowheads="1"/>
              </p:cNvSpPr>
              <p:nvPr/>
            </p:nvSpPr>
            <p:spPr bwMode="auto">
              <a:xfrm>
                <a:off x="6339656" y="404664"/>
                <a:ext cx="720080" cy="1195412"/>
              </a:xfrm>
              <a:prstGeom prst="rect">
                <a:avLst/>
              </a:prstGeom>
              <a:solidFill>
                <a:srgbClr val="99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fr-FR" alt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Rectangle 50"/>
              <p:cNvSpPr>
                <a:spLocks noChangeArrowheads="1"/>
              </p:cNvSpPr>
              <p:nvPr/>
            </p:nvSpPr>
            <p:spPr bwMode="auto">
              <a:xfrm>
                <a:off x="7059736" y="404664"/>
                <a:ext cx="720080" cy="1195412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fr-FR" alt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50"/>
              <p:cNvSpPr>
                <a:spLocks noChangeArrowheads="1"/>
              </p:cNvSpPr>
              <p:nvPr/>
            </p:nvSpPr>
            <p:spPr bwMode="auto">
              <a:xfrm>
                <a:off x="7779816" y="404664"/>
                <a:ext cx="720080" cy="119541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fr-FR" altLang="fr-F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50"/>
              <p:cNvSpPr>
                <a:spLocks noChangeArrowheads="1"/>
              </p:cNvSpPr>
              <p:nvPr/>
            </p:nvSpPr>
            <p:spPr bwMode="auto">
              <a:xfrm>
                <a:off x="8499896" y="404664"/>
                <a:ext cx="720080" cy="1195412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fr-FR" altLang="fr-FR" sz="16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4" name="Accolade fermante 33"/>
          <p:cNvSpPr/>
          <p:nvPr/>
        </p:nvSpPr>
        <p:spPr>
          <a:xfrm rot="16200000">
            <a:off x="7683833" y="-434395"/>
            <a:ext cx="204788" cy="46037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6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ZoneTexte 19"/>
          <p:cNvSpPr txBox="1">
            <a:spLocks noChangeArrowheads="1"/>
          </p:cNvSpPr>
          <p:nvPr/>
        </p:nvSpPr>
        <p:spPr bwMode="auto">
          <a:xfrm>
            <a:off x="7510464" y="1370007"/>
            <a:ext cx="573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600">
                <a:solidFill>
                  <a:srgbClr val="000000"/>
                </a:solidFill>
              </a:rPr>
              <a:t>S8</a:t>
            </a: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0" y="3731180"/>
            <a:ext cx="49323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b="1" dirty="0">
                <a:solidFill>
                  <a:srgbClr val="000099"/>
                </a:solidFill>
              </a:rPr>
              <a:t>Tronc commun obligatoire (10 ECTS</a:t>
            </a:r>
            <a:r>
              <a:rPr lang="fr-FR" altLang="fr-FR" sz="1400" b="1" dirty="0" smtClean="0">
                <a:solidFill>
                  <a:srgbClr val="000099"/>
                </a:solidFill>
              </a:rPr>
              <a:t>) cursus agro</a:t>
            </a:r>
            <a:endParaRPr lang="fr-FR" altLang="fr-FR" sz="1400" b="1" dirty="0">
              <a:solidFill>
                <a:srgbClr val="00009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rgbClr val="000099"/>
                </a:solidFill>
              </a:rPr>
              <a:t>-Conduite de </a:t>
            </a:r>
            <a:r>
              <a:rPr lang="fr-FR" altLang="fr-FR" sz="1400" dirty="0" smtClean="0">
                <a:solidFill>
                  <a:srgbClr val="000099"/>
                </a:solidFill>
              </a:rPr>
              <a:t>projet innovant 60h </a:t>
            </a:r>
            <a:r>
              <a:rPr lang="fr-FR" altLang="fr-FR" sz="1400" dirty="0">
                <a:solidFill>
                  <a:srgbClr val="000099"/>
                </a:solidFill>
              </a:rPr>
              <a:t>2 ECTS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rgbClr val="000099"/>
                </a:solidFill>
              </a:rPr>
              <a:t>-Entreprenariat, management, innovation, conception (31h)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rgbClr val="000099"/>
                </a:solidFill>
              </a:rPr>
              <a:t>-Notion de risque, évaluation, gestion, prévention (25h)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rgbClr val="000099"/>
                </a:solidFill>
              </a:rPr>
              <a:t>-Analyse des données (25h)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rgbClr val="000099"/>
                </a:solidFill>
              </a:rPr>
              <a:t>-Langues (LV1 et LV2) 4ECTS</a:t>
            </a:r>
          </a:p>
        </p:txBody>
      </p: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5225691" y="4643891"/>
            <a:ext cx="6816661" cy="2031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b="1" dirty="0">
                <a:solidFill>
                  <a:srgbClr val="000000"/>
                </a:solidFill>
              </a:rPr>
              <a:t>3 modules au choix (12 ECTS) 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rgbClr val="FF0000"/>
                </a:solidFill>
              </a:rPr>
              <a:t>-Bloc 1: </a:t>
            </a:r>
            <a:r>
              <a:rPr lang="fr-FR" altLang="fr-FR" sz="1400" i="1" dirty="0">
                <a:solidFill>
                  <a:srgbClr val="FF0000"/>
                </a:solidFill>
              </a:rPr>
              <a:t>Méthodes expérimentales de biologie cellulaire et moléculaire </a:t>
            </a:r>
            <a:r>
              <a:rPr lang="fr-FR" altLang="fr-FR" sz="1400" dirty="0">
                <a:solidFill>
                  <a:srgbClr val="FF0000"/>
                </a:solidFill>
              </a:rPr>
              <a:t>ou</a:t>
            </a:r>
            <a:r>
              <a:rPr lang="fr-FR" altLang="fr-FR" sz="1400" i="1" dirty="0">
                <a:solidFill>
                  <a:srgbClr val="FF0000"/>
                </a:solidFill>
              </a:rPr>
              <a:t> Stratégies industrielles et politique de la concurrence</a:t>
            </a:r>
            <a:endParaRPr lang="fr-FR" altLang="fr-FR" sz="1400" dirty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rgbClr val="9933FF"/>
                </a:solidFill>
              </a:rPr>
              <a:t>-Bloc 2: </a:t>
            </a:r>
            <a:r>
              <a:rPr lang="fr-FR" altLang="fr-FR" sz="1400" i="1" dirty="0" smtClean="0">
                <a:solidFill>
                  <a:srgbClr val="9933FF"/>
                </a:solidFill>
              </a:rPr>
              <a:t>Génétique </a:t>
            </a:r>
            <a:r>
              <a:rPr lang="fr-FR" altLang="fr-FR" sz="1400" i="1" dirty="0">
                <a:solidFill>
                  <a:srgbClr val="9933FF"/>
                </a:solidFill>
              </a:rPr>
              <a:t>et </a:t>
            </a:r>
            <a:r>
              <a:rPr lang="fr-FR" altLang="fr-FR" sz="1400" i="1" dirty="0" smtClean="0">
                <a:solidFill>
                  <a:srgbClr val="9933FF"/>
                </a:solidFill>
              </a:rPr>
              <a:t>Génomique</a:t>
            </a:r>
            <a:r>
              <a:rPr lang="fr-FR" altLang="fr-FR" sz="1400" i="1" dirty="0">
                <a:solidFill>
                  <a:srgbClr val="9933FF"/>
                </a:solidFill>
              </a:rPr>
              <a:t> </a:t>
            </a:r>
            <a:r>
              <a:rPr lang="fr-FR" altLang="fr-FR" sz="1400" i="1" dirty="0" smtClean="0">
                <a:solidFill>
                  <a:srgbClr val="9933FF"/>
                </a:solidFill>
              </a:rPr>
              <a:t>ou Qualité </a:t>
            </a:r>
            <a:r>
              <a:rPr lang="fr-FR" altLang="fr-FR" sz="1400" i="1" dirty="0">
                <a:solidFill>
                  <a:srgbClr val="9933FF"/>
                </a:solidFill>
              </a:rPr>
              <a:t>des aliments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rgbClr val="333333"/>
                </a:solidFill>
              </a:rPr>
              <a:t>-Bloc 3: </a:t>
            </a:r>
            <a:r>
              <a:rPr lang="fr-FR" altLang="fr-FR" sz="1400" i="1" dirty="0">
                <a:solidFill>
                  <a:srgbClr val="333333"/>
                </a:solidFill>
              </a:rPr>
              <a:t>Fonctionnement de la cellule</a:t>
            </a:r>
            <a:r>
              <a:rPr lang="fr-FR" altLang="fr-FR" sz="1400" dirty="0">
                <a:solidFill>
                  <a:srgbClr val="333333"/>
                </a:solidFill>
              </a:rPr>
              <a:t> </a:t>
            </a:r>
            <a:r>
              <a:rPr lang="fr-FR" altLang="fr-FR" sz="1400" dirty="0" smtClean="0">
                <a:solidFill>
                  <a:srgbClr val="333333"/>
                </a:solidFill>
              </a:rPr>
              <a:t>ou</a:t>
            </a:r>
            <a:r>
              <a:rPr lang="fr-FR" altLang="fr-FR" sz="1400" i="1" dirty="0">
                <a:solidFill>
                  <a:srgbClr val="9900CC"/>
                </a:solidFill>
              </a:rPr>
              <a:t> </a:t>
            </a:r>
            <a:r>
              <a:rPr lang="fr-FR" altLang="fr-FR" sz="1400" i="1" dirty="0"/>
              <a:t>Déchiffrer les étiquettes des </a:t>
            </a:r>
            <a:r>
              <a:rPr lang="fr-FR" altLang="fr-FR" sz="1400" i="1" dirty="0" smtClean="0"/>
              <a:t>aliments</a:t>
            </a:r>
            <a:r>
              <a:rPr lang="fr-FR" altLang="fr-FR" sz="1400" dirty="0" smtClean="0"/>
              <a:t> </a:t>
            </a:r>
            <a:endParaRPr lang="fr-FR" altLang="fr-FR" sz="1400" i="1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FR" altLang="fr-FR" sz="1400" dirty="0">
              <a:solidFill>
                <a:srgbClr val="3333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b="1" dirty="0">
                <a:solidFill>
                  <a:srgbClr val="000000"/>
                </a:solidFill>
              </a:rPr>
              <a:t>2 modules obligatoires (8 ECTS) 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rgbClr val="FF0000"/>
                </a:solidFill>
              </a:rPr>
              <a:t>-</a:t>
            </a:r>
            <a:r>
              <a:rPr lang="fr-FR" altLang="fr-FR" sz="1400" dirty="0">
                <a:solidFill>
                  <a:srgbClr val="00CC00"/>
                </a:solidFill>
              </a:rPr>
              <a:t>Bloc 4: </a:t>
            </a:r>
            <a:r>
              <a:rPr lang="fr-FR" altLang="fr-FR" sz="1400" i="1" dirty="0">
                <a:solidFill>
                  <a:srgbClr val="00CC00"/>
                </a:solidFill>
              </a:rPr>
              <a:t>Nutrition et santé humaine</a:t>
            </a:r>
            <a:r>
              <a:rPr lang="fr-FR" altLang="fr-FR" sz="1400" dirty="0">
                <a:solidFill>
                  <a:srgbClr val="00CC00"/>
                </a:solidFill>
              </a:rPr>
              <a:t> 48 h (P. Legrand, V. Rioux)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rgbClr val="FF66CC"/>
                </a:solidFill>
              </a:rPr>
              <a:t>-Bloc 5: </a:t>
            </a:r>
            <a:r>
              <a:rPr lang="fr-FR" altLang="fr-FR" sz="1400" i="1" dirty="0">
                <a:solidFill>
                  <a:srgbClr val="FF66CC"/>
                </a:solidFill>
              </a:rPr>
              <a:t>Biologie appliquée à la santé</a:t>
            </a:r>
            <a:r>
              <a:rPr lang="fr-FR" altLang="fr-FR" sz="1400" dirty="0">
                <a:solidFill>
                  <a:srgbClr val="FF66CC"/>
                </a:solidFill>
              </a:rPr>
              <a:t> 48 h </a:t>
            </a:r>
            <a:r>
              <a:rPr lang="fr-FR" altLang="fr-FR" sz="1400" dirty="0" smtClean="0">
                <a:solidFill>
                  <a:srgbClr val="FF66CC"/>
                </a:solidFill>
              </a:rPr>
              <a:t>(V</a:t>
            </a:r>
            <a:r>
              <a:rPr lang="fr-FR" altLang="fr-FR" sz="1400" dirty="0">
                <a:solidFill>
                  <a:srgbClr val="FF66CC"/>
                </a:solidFill>
              </a:rPr>
              <a:t>. </a:t>
            </a:r>
            <a:r>
              <a:rPr lang="fr-FR" altLang="fr-FR" sz="1400" dirty="0" smtClean="0">
                <a:solidFill>
                  <a:srgbClr val="FF66CC"/>
                </a:solidFill>
              </a:rPr>
              <a:t>Rioux, M. </a:t>
            </a:r>
            <a:r>
              <a:rPr lang="fr-FR" altLang="fr-FR" sz="1400" dirty="0" err="1" smtClean="0">
                <a:solidFill>
                  <a:srgbClr val="FF66CC"/>
                </a:solidFill>
              </a:rPr>
              <a:t>Vlach</a:t>
            </a:r>
            <a:r>
              <a:rPr lang="fr-FR" altLang="fr-FR" sz="1400" dirty="0" smtClean="0">
                <a:solidFill>
                  <a:srgbClr val="FF66CC"/>
                </a:solidFill>
              </a:rPr>
              <a:t>)</a:t>
            </a:r>
            <a:endParaRPr lang="fr-FR" altLang="fr-FR" sz="1400" b="1" dirty="0">
              <a:solidFill>
                <a:srgbClr val="FF0000"/>
              </a:solidFill>
            </a:endParaRPr>
          </a:p>
        </p:txBody>
      </p:sp>
      <p:sp>
        <p:nvSpPr>
          <p:cNvPr id="38" name="Accolade fermante 37"/>
          <p:cNvSpPr/>
          <p:nvPr/>
        </p:nvSpPr>
        <p:spPr>
          <a:xfrm rot="16200000">
            <a:off x="3205497" y="-313745"/>
            <a:ext cx="185737" cy="43529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6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ZoneTexte 29"/>
          <p:cNvSpPr txBox="1">
            <a:spLocks noChangeArrowheads="1"/>
          </p:cNvSpPr>
          <p:nvPr/>
        </p:nvSpPr>
        <p:spPr bwMode="auto">
          <a:xfrm>
            <a:off x="3021014" y="1381119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600" dirty="0">
                <a:solidFill>
                  <a:srgbClr val="000000"/>
                </a:solidFill>
              </a:rPr>
              <a:t>S7</a:t>
            </a:r>
          </a:p>
        </p:txBody>
      </p:sp>
      <p:sp>
        <p:nvSpPr>
          <p:cNvPr id="40" name="Accolade fermante 39"/>
          <p:cNvSpPr/>
          <p:nvPr/>
        </p:nvSpPr>
        <p:spPr>
          <a:xfrm rot="16200000" flipH="1">
            <a:off x="8202153" y="1496799"/>
            <a:ext cx="179387" cy="356393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6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ZoneTexte 33"/>
          <p:cNvSpPr txBox="1">
            <a:spLocks noChangeArrowheads="1"/>
          </p:cNvSpPr>
          <p:nvPr/>
        </p:nvSpPr>
        <p:spPr bwMode="auto">
          <a:xfrm>
            <a:off x="6487652" y="3419261"/>
            <a:ext cx="370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rgbClr val="000000"/>
                </a:solidFill>
              </a:rPr>
              <a:t>5 « blocs » d’enseignement de 48h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rgbClr val="000000"/>
                </a:solidFill>
              </a:rPr>
              <a:t>avec plusieurs modules </a:t>
            </a:r>
            <a:r>
              <a:rPr lang="fr-FR" altLang="fr-FR" sz="1400" dirty="0" smtClean="0">
                <a:solidFill>
                  <a:srgbClr val="000000"/>
                </a:solidFill>
              </a:rPr>
              <a:t>au choix proposés</a:t>
            </a:r>
            <a:endParaRPr lang="fr-FR" altLang="fr-FR" sz="1400" dirty="0">
              <a:solidFill>
                <a:srgbClr val="000000"/>
              </a:solidFill>
            </a:endParaRPr>
          </a:p>
        </p:txBody>
      </p:sp>
      <p:cxnSp>
        <p:nvCxnSpPr>
          <p:cNvPr id="42" name="Connecteur droit avec flèche 41"/>
          <p:cNvCxnSpPr>
            <a:endCxn id="41" idx="2"/>
          </p:cNvCxnSpPr>
          <p:nvPr/>
        </p:nvCxnSpPr>
        <p:spPr>
          <a:xfrm flipV="1">
            <a:off x="8332839" y="3942481"/>
            <a:ext cx="9013" cy="71800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endCxn id="27" idx="2"/>
          </p:cNvCxnSpPr>
          <p:nvPr/>
        </p:nvCxnSpPr>
        <p:spPr>
          <a:xfrm flipV="1">
            <a:off x="4070555" y="3139861"/>
            <a:ext cx="1931576" cy="2302294"/>
          </a:xfrm>
          <a:prstGeom prst="straightConnector1">
            <a:avLst/>
          </a:prstGeom>
          <a:ln w="22225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20"/>
          <p:cNvSpPr>
            <a:spLocks noChangeArrowheads="1"/>
          </p:cNvSpPr>
          <p:nvPr/>
        </p:nvSpPr>
        <p:spPr bwMode="auto">
          <a:xfrm>
            <a:off x="0" y="5473700"/>
            <a:ext cx="493236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b="1" dirty="0">
                <a:solidFill>
                  <a:schemeClr val="accent2"/>
                </a:solidFill>
              </a:rPr>
              <a:t>Tronc commun obligatoire (10 ECTS</a:t>
            </a:r>
            <a:r>
              <a:rPr lang="fr-FR" altLang="fr-FR" sz="1400" b="1" dirty="0" smtClean="0">
                <a:solidFill>
                  <a:schemeClr val="accent2"/>
                </a:solidFill>
              </a:rPr>
              <a:t>) cursus </a:t>
            </a:r>
            <a:r>
              <a:rPr lang="fr-FR" altLang="fr-FR" sz="1400" b="1" dirty="0" err="1" smtClean="0">
                <a:solidFill>
                  <a:schemeClr val="accent2"/>
                </a:solidFill>
              </a:rPr>
              <a:t>agroalim</a:t>
            </a:r>
            <a:endParaRPr lang="fr-FR" altLang="fr-FR" sz="1400" b="1" dirty="0">
              <a:solidFill>
                <a:schemeClr val="accent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>
                <a:solidFill>
                  <a:schemeClr val="accent2"/>
                </a:solidFill>
              </a:rPr>
              <a:t>-Conduite de </a:t>
            </a:r>
            <a:r>
              <a:rPr lang="fr-FR" altLang="fr-FR" sz="1400" dirty="0" smtClean="0">
                <a:solidFill>
                  <a:schemeClr val="accent2"/>
                </a:solidFill>
              </a:rPr>
              <a:t>projet L3/M1</a:t>
            </a:r>
            <a:endParaRPr lang="fr-FR" altLang="fr-FR" sz="1400" dirty="0">
              <a:solidFill>
                <a:schemeClr val="accent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 smtClean="0">
                <a:solidFill>
                  <a:schemeClr val="accent2"/>
                </a:solidFill>
              </a:rPr>
              <a:t>-Management</a:t>
            </a:r>
            <a:endParaRPr lang="fr-FR" altLang="fr-FR" sz="1400" dirty="0">
              <a:solidFill>
                <a:schemeClr val="accent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 smtClean="0">
                <a:solidFill>
                  <a:schemeClr val="accent2"/>
                </a:solidFill>
              </a:rPr>
              <a:t>-Durabilité des systèmes de production en IAA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fr-FR" sz="1400" dirty="0" smtClean="0">
                <a:solidFill>
                  <a:schemeClr val="accent2"/>
                </a:solidFill>
              </a:rPr>
              <a:t>-</a:t>
            </a:r>
            <a:r>
              <a:rPr lang="fr-FR" altLang="fr-FR" sz="1400" dirty="0">
                <a:solidFill>
                  <a:schemeClr val="accent2"/>
                </a:solidFill>
              </a:rPr>
              <a:t>Langues (LV1 et </a:t>
            </a:r>
            <a:r>
              <a:rPr lang="fr-FR" altLang="fr-FR" sz="1400" dirty="0" smtClean="0">
                <a:solidFill>
                  <a:schemeClr val="accent2"/>
                </a:solidFill>
              </a:rPr>
              <a:t>LV2)</a:t>
            </a:r>
            <a:endParaRPr lang="fr-FR" altLang="fr-FR" sz="1400" dirty="0">
              <a:solidFill>
                <a:schemeClr val="accent2"/>
              </a:solidFill>
            </a:endParaRPr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6658" y="1324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9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9142" y="0"/>
            <a:ext cx="7253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Nutrition et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Aliments (NSA)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Parcours Nutrition en Santé (NutriS)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0" y="881953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166" y="914412"/>
            <a:ext cx="12179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Architecture de la formation : M2 commun, 4 mois de cours et 6 mois de stage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604683" y="2698963"/>
            <a:ext cx="1091380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4639332" y="2494944"/>
            <a:ext cx="0" cy="1769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9342120" y="2494944"/>
            <a:ext cx="0" cy="1769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4491840" y="206920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Janvier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006840" y="209968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Juin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427720" y="2831207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Soutenance orale</a:t>
            </a: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session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9825647" y="2126725"/>
            <a:ext cx="236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Concours des écoles doctorales</a:t>
            </a:r>
          </a:p>
          <a:p>
            <a:r>
              <a:rPr lang="fr-FR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Début Juillet</a:t>
            </a:r>
            <a:endParaRPr lang="fr-F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619923" y="5250433"/>
            <a:ext cx="10913807" cy="0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495235" y="5046414"/>
            <a:ext cx="0" cy="176980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10684702" y="5046414"/>
            <a:ext cx="0" cy="176980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5156019" y="462067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0098706" y="465115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Septembre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9681814" y="5382677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Soutenance orale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baseline="30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session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632709" y="2485116"/>
            <a:ext cx="0" cy="1769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190257" y="2059379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Septembre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>
            <a:off x="3877326" y="2485116"/>
            <a:ext cx="0" cy="1769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3243150" y="2059379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Décembre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48927" y="2728462"/>
            <a:ext cx="35637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mois de cours</a:t>
            </a:r>
          </a:p>
          <a:p>
            <a:r>
              <a:rPr lang="fr-FR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Santé et Campus Agro</a:t>
            </a:r>
          </a:p>
          <a:p>
            <a:r>
              <a:rPr lang="fr-FR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4UE « majeures » (=obligatoires)</a:t>
            </a:r>
          </a:p>
          <a:p>
            <a:r>
              <a:rPr lang="fr-FR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UE « mineures » (=à choisir)</a:t>
            </a:r>
          </a:p>
          <a:p>
            <a:r>
              <a:rPr lang="fr-FR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Examens fin décembre</a:t>
            </a:r>
            <a:endParaRPr lang="fr-FR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4650655" y="2728462"/>
            <a:ext cx="1813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mois de stage</a:t>
            </a:r>
          </a:p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-recherche</a:t>
            </a:r>
          </a:p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-clinique</a:t>
            </a:r>
          </a:p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-R&amp;D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necteur droit 39"/>
          <p:cNvCxnSpPr/>
          <p:nvPr/>
        </p:nvCxnSpPr>
        <p:spPr>
          <a:xfrm>
            <a:off x="637621" y="5085752"/>
            <a:ext cx="0" cy="176980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195169" y="466001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Septembre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Connecteur droit 41"/>
          <p:cNvCxnSpPr/>
          <p:nvPr/>
        </p:nvCxnSpPr>
        <p:spPr>
          <a:xfrm>
            <a:off x="3882238" y="5085752"/>
            <a:ext cx="0" cy="176980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3248062" y="4660015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Décembre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5519335" y="5304022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Possibilité de décaler un peu</a:t>
            </a:r>
          </a:p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début du stage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2090" y="5528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72747"/>
              </p:ext>
            </p:extLst>
          </p:nvPr>
        </p:nvGraphicFramePr>
        <p:xfrm>
          <a:off x="0" y="1611505"/>
          <a:ext cx="12192008" cy="52220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86404">
                  <a:extLst>
                    <a:ext uri="{9D8B030D-6E8A-4147-A177-3AD203B41FA5}">
                      <a16:colId xmlns:a16="http://schemas.microsoft.com/office/drawing/2014/main" val="1428540645"/>
                    </a:ext>
                  </a:extLst>
                </a:gridCol>
                <a:gridCol w="1238865">
                  <a:extLst>
                    <a:ext uri="{9D8B030D-6E8A-4147-A177-3AD203B41FA5}">
                      <a16:colId xmlns:a16="http://schemas.microsoft.com/office/drawing/2014/main" val="3543843159"/>
                    </a:ext>
                  </a:extLst>
                </a:gridCol>
                <a:gridCol w="1224116">
                  <a:extLst>
                    <a:ext uri="{9D8B030D-6E8A-4147-A177-3AD203B41FA5}">
                      <a16:colId xmlns:a16="http://schemas.microsoft.com/office/drawing/2014/main" val="1116092814"/>
                    </a:ext>
                  </a:extLst>
                </a:gridCol>
                <a:gridCol w="737419">
                  <a:extLst>
                    <a:ext uri="{9D8B030D-6E8A-4147-A177-3AD203B41FA5}">
                      <a16:colId xmlns:a16="http://schemas.microsoft.com/office/drawing/2014/main" val="1343920978"/>
                    </a:ext>
                  </a:extLst>
                </a:gridCol>
                <a:gridCol w="781665">
                  <a:extLst>
                    <a:ext uri="{9D8B030D-6E8A-4147-A177-3AD203B41FA5}">
                      <a16:colId xmlns:a16="http://schemas.microsoft.com/office/drawing/2014/main" val="950777551"/>
                    </a:ext>
                  </a:extLst>
                </a:gridCol>
                <a:gridCol w="884903">
                  <a:extLst>
                    <a:ext uri="{9D8B030D-6E8A-4147-A177-3AD203B41FA5}">
                      <a16:colId xmlns:a16="http://schemas.microsoft.com/office/drawing/2014/main" val="4110837352"/>
                    </a:ext>
                  </a:extLst>
                </a:gridCol>
                <a:gridCol w="899651">
                  <a:extLst>
                    <a:ext uri="{9D8B030D-6E8A-4147-A177-3AD203B41FA5}">
                      <a16:colId xmlns:a16="http://schemas.microsoft.com/office/drawing/2014/main" val="579180450"/>
                    </a:ext>
                  </a:extLst>
                </a:gridCol>
                <a:gridCol w="938985">
                  <a:extLst>
                    <a:ext uri="{9D8B030D-6E8A-4147-A177-3AD203B41FA5}">
                      <a16:colId xmlns:a16="http://schemas.microsoft.com/office/drawing/2014/main" val="1638554979"/>
                    </a:ext>
                  </a:extLst>
                </a:gridCol>
              </a:tblGrid>
              <a:tr h="448021"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M2 NutriS UE Majeures semestre 9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Acronyme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Responsable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ECTS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Heures CM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Heures TD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Heures TP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Heures</a:t>
                      </a:r>
                      <a:r>
                        <a:rPr lang="fr-FR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totales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163397"/>
                  </a:ext>
                </a:extLst>
              </a:tr>
              <a:tr h="270739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Méthodologies de la Recherche en Nutrition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MRN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Val-</a:t>
                      </a:r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Laillet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565177"/>
                  </a:ext>
                </a:extLst>
              </a:tr>
              <a:tr h="268813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Situations spécifiques en Nutrition Clinique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SNC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R. Thibault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218612"/>
                  </a:ext>
                </a:extLst>
              </a:tr>
              <a:tr h="280375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Nutrition en Recherche et Développement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NRD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V. Rioux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428315"/>
                  </a:ext>
                </a:extLst>
              </a:tr>
              <a:tr h="268813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UE Transversale : Anglais (12h) et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Réussir son insertion professionnelle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853204"/>
                  </a:ext>
                </a:extLst>
              </a:tr>
              <a:tr h="268813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ECTS UE Majeures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23368"/>
                  </a:ext>
                </a:extLst>
              </a:tr>
              <a:tr h="448021"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M2 NutriS UE Mineures (choisir</a:t>
                      </a:r>
                      <a:r>
                        <a:rPr lang="fr-FR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 ECTS sur 18)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Acronyme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Responsable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ECTS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Heures CM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Heures TD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Heures TP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Heures</a:t>
                      </a:r>
                      <a:r>
                        <a:rPr lang="fr-FR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totales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127847"/>
                  </a:ext>
                </a:extLst>
              </a:tr>
              <a:tr h="268813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Micronutriments et </a:t>
                      </a:r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nutraceutique</a:t>
                      </a:r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approche clinique (avec IN)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MNC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K. Begriche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88767"/>
                  </a:ext>
                </a:extLst>
              </a:tr>
              <a:tr h="277484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Méthodologie de la recherche clinique (avec Biologie-Santé parcours RECLIN)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MR1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F. </a:t>
                      </a:r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Naudet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915806"/>
                  </a:ext>
                </a:extLst>
              </a:tr>
              <a:tr h="448021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Approches expérimentales en infectiologie (avec Biologie-Santé parcours Infectiologie)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AEI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F. Robert-</a:t>
                      </a:r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Gangneux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893741"/>
                  </a:ext>
                </a:extLst>
              </a:tr>
              <a:tr h="268813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Bibliographie pour préparation du stage M2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R. Thibault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FOAD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551268"/>
                  </a:ext>
                </a:extLst>
              </a:tr>
              <a:tr h="448021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Communication-management (avec Biologie-Santé Tronc Commun)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fr-F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Ruiller</a:t>
                      </a:r>
                      <a:endParaRPr lang="fr-FR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Vignon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05483"/>
                  </a:ext>
                </a:extLst>
              </a:tr>
              <a:tr h="268813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Valorisation de l’engagement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étudiant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613871"/>
                  </a:ext>
                </a:extLst>
              </a:tr>
              <a:tr h="2688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ECTS UE Majeures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57662"/>
                  </a:ext>
                </a:extLst>
              </a:tr>
              <a:tr h="277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M2 NutriS UE Majeures semestre 10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705874"/>
                  </a:ext>
                </a:extLst>
              </a:tr>
              <a:tr h="363395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en entreprise (R&amp;D) ou en recherche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STG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16929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69142" y="0"/>
            <a:ext cx="7253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Nutrition et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Aliments (NSA)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Parcours Nutrition en Santé (NutriS)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0" y="881953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2166" y="914412"/>
            <a:ext cx="12179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Architecture de la formation : M2 commun,</a:t>
            </a:r>
            <a:r>
              <a:rPr kumimoji="0" lang="fr-FR" sz="2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détail des Unités d’Enseignement (UE)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8671" y="941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0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9142" y="0"/>
            <a:ext cx="7253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Nutrition et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Aliments (NSA)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Parcours Nutrition en Santé (NutriS)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65376" cy="767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618" y="0"/>
            <a:ext cx="1853381" cy="830561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0" y="881953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166" y="914412"/>
            <a:ext cx="12179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Consignes pour la recherche de stage M2 NutriS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50339"/>
            <a:ext cx="1219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stage de master 2 se déroule pendant 6 mois (24 semaines), à partir de début janvier. Les soutenances sont en général organisées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mi-juin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stage peut être réalisé en France ou à l’international.</a:t>
            </a:r>
          </a:p>
          <a:p>
            <a:pPr algn="just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stage peut être réalisé dans une structure de recherche (académique ou privée), en R&amp;D (industries agro-alimentaires et pharmaceutiques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), dans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 agence d'expertise scientifique ou de santé publique (ANSES par exemple) ou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même un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bureau de conseil.</a:t>
            </a:r>
          </a:p>
          <a:p>
            <a:pPr algn="just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seule contrainte est qu'il doit y avoir des </a:t>
            </a:r>
            <a:r>
              <a:rPr lang="fr-FR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données scientifiques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expérimentales, cliniques ou épidémiologiques - à créer et/ou à analyser - en lien avec la nutrition humaine.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1283110" y="4035662"/>
            <a:ext cx="4822515" cy="7280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089583" y="4041021"/>
            <a:ext cx="1501" cy="63421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8" idx="2"/>
          </p:cNvCxnSpPr>
          <p:nvPr/>
        </p:nvCxnSpPr>
        <p:spPr>
          <a:xfrm>
            <a:off x="6096000" y="4035662"/>
            <a:ext cx="4434348" cy="7723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4973923"/>
            <a:ext cx="42639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4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Biologie/Biochimie/Biologie cellulaire et moléculaire</a:t>
            </a:r>
          </a:p>
          <a:p>
            <a:pPr lvl="0"/>
            <a:r>
              <a:rPr lang="fr-FR" sz="14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Recherche </a:t>
            </a:r>
            <a:r>
              <a:rPr lang="fr-FR" sz="14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fondamentale et appliquée en </a:t>
            </a:r>
            <a:r>
              <a:rPr lang="fr-FR" sz="14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 »</a:t>
            </a:r>
          </a:p>
          <a:p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-Biodisponibilité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-Métabolisme</a:t>
            </a:r>
          </a:p>
          <a:p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-Besoins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-Impact physiologique</a:t>
            </a:r>
          </a:p>
          <a:p>
            <a:pPr lvl="0"/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-Impact physiopathologique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62650" y="4973923"/>
            <a:ext cx="412121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4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Biologie/Physiologie/Santé/Pathologies</a:t>
            </a:r>
          </a:p>
          <a:p>
            <a:pPr lvl="0"/>
            <a:r>
              <a:rPr lang="fr-FR" sz="14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Nutrition Clinique »</a:t>
            </a:r>
          </a:p>
          <a:p>
            <a:pPr lvl="0"/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-Dénutrition</a:t>
            </a:r>
          </a:p>
          <a:p>
            <a:pPr lvl="0"/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-Troubles du comportement alimentaire</a:t>
            </a:r>
          </a:p>
          <a:p>
            <a:pPr lvl="0"/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-Autres situations spécifiques (stades physiologiques, population,</a:t>
            </a:r>
          </a:p>
          <a:p>
            <a:pPr lvl="0"/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cohortes, pathologies)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82525" y="4973923"/>
            <a:ext cx="36094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4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appliquée en entreprise</a:t>
            </a:r>
          </a:p>
          <a:p>
            <a:pPr lvl="0"/>
            <a:r>
              <a:rPr lang="fr-FR" sz="14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R&amp;D en Nutrition »</a:t>
            </a:r>
          </a:p>
          <a:p>
            <a:pPr lvl="0"/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-Nouvelles 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de </a:t>
            </a:r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nutriments (protéines…)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-Impact de nouvelles </a:t>
            </a:r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formulations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-Alimentation 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durable</a:t>
            </a:r>
          </a:p>
          <a:p>
            <a:pPr lvl="0"/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-Analyse 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systématique de la littérature appliquée à la stratégie </a:t>
            </a:r>
            <a:r>
              <a:rPr lang="fr-FR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d’entreprise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7510" y="0"/>
            <a:ext cx="609600" cy="76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3399</Words>
  <Application>Microsoft Office PowerPoint</Application>
  <PresentationFormat>Grand écran</PresentationFormat>
  <Paragraphs>595</Paragraphs>
  <Slides>24</Slides>
  <Notes>2</Notes>
  <HiddenSlides>0</HiddenSlides>
  <MMClips>14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ヒラギノ角ゴ Pro W3</vt:lpstr>
      <vt:lpstr>Thème Office</vt:lpstr>
      <vt:lpstr>Feuille de calcul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Rioux</dc:creator>
  <cp:lastModifiedBy>Vincent Rioux</cp:lastModifiedBy>
  <cp:revision>93</cp:revision>
  <dcterms:created xsi:type="dcterms:W3CDTF">2023-01-31T11:17:31Z</dcterms:created>
  <dcterms:modified xsi:type="dcterms:W3CDTF">2024-01-21T08:41:39Z</dcterms:modified>
</cp:coreProperties>
</file>