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8288000" cy="10287000"/>
  <p:notesSz cx="6858000" cy="9144000"/>
  <p:embeddedFontLst>
    <p:embeddedFont>
      <p:font typeface="Codec Pro ExtraBold" panose="020B0604020202020204" charset="0"/>
      <p:regular r:id="rId26"/>
    </p:embeddedFont>
    <p:embeddedFont>
      <p:font typeface="Montserrat Light" panose="00000400000000000000" pitchFamily="2" charset="0"/>
      <p:regular r:id="rId27"/>
    </p:embeddedFont>
    <p:embeddedFont>
      <p:font typeface="Open Sauce" panose="020B0604020202020204" charset="0"/>
      <p:regular r:id="rId28"/>
    </p:embeddedFont>
    <p:embeddedFont>
      <p:font typeface="Open Sauce Bold" panose="020B0604020202020204" charset="0"/>
      <p:regular r:id="rId29"/>
    </p:embeddedFont>
    <p:embeddedFont>
      <p:font typeface="Open Sauce Italics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3" d="100"/>
          <a:sy n="63" d="100"/>
        </p:scale>
        <p:origin x="226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sv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7.png"/><Relationship Id="rId10" Type="http://schemas.openxmlformats.org/officeDocument/2006/relationships/image" Target="../media/image33.sv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hyperlink" Target="https://commission.europa.eu/index_fr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7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ma-agriculture-terroirs.fr/mediafel/techniques-culturales/un-robot-de-cueillette-en-essais-dans-les-vergers-de-mirabelle-en-lorraine-952815.php" TargetMode="External"/><Relationship Id="rId2" Type="http://schemas.openxmlformats.org/officeDocument/2006/relationships/hyperlink" Target="https://www.reussir.fr/fruits-legumes/premiers-essais-valides-pour-syracus-le-prototype-de-recolte-des-mirabelles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ifema.es/en/fruit-attraction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erfel.com/actualites/reglementation-et-accords/adoption-accord-echalote/" TargetMode="External"/><Relationship Id="rId2" Type="http://schemas.openxmlformats.org/officeDocument/2006/relationships/hyperlink" Target="https://www.franceagrimer.fr/content/download/74630/document/NCO-FL-2024-10-01.pdf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monde.fr/planete/article/2024/09/30/la-pac-ne-permet-pas-d-atteindre-les-objectifs-du-pacte-vert-selon-la-cour-des-comptes-europeenne_6340046_3244.html" TargetMode="External"/><Relationship Id="rId2" Type="http://schemas.openxmlformats.org/officeDocument/2006/relationships/hyperlink" Target="https://www.lienhorticole.fr/fleurs-coupees/article/872505/une-journee-sous-le-signe-de-la-mobilisation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sv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10" Type="http://schemas.openxmlformats.org/officeDocument/2006/relationships/image" Target="../media/image7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74764" y="-207071"/>
            <a:ext cx="3086100" cy="10494071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384715" y="9009597"/>
            <a:ext cx="1903285" cy="1277403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00000" b="-6308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374291" y="535972"/>
            <a:ext cx="4659112" cy="9023371"/>
          </a:xfrm>
          <a:custGeom>
            <a:avLst/>
            <a:gdLst/>
            <a:ahLst/>
            <a:cxnLst/>
            <a:rect l="l" t="t" r="r" b="b"/>
            <a:pathLst>
              <a:path w="4659112" h="9023371">
                <a:moveTo>
                  <a:pt x="0" y="0"/>
                </a:moveTo>
                <a:lnTo>
                  <a:pt x="4659112" y="0"/>
                </a:lnTo>
                <a:lnTo>
                  <a:pt x="4659112" y="9023371"/>
                </a:lnTo>
                <a:lnTo>
                  <a:pt x="0" y="90233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1133" r="-39903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0" y="0"/>
            <a:ext cx="1543050" cy="10287000"/>
            <a:chOff x="0" y="0"/>
            <a:chExt cx="812800" cy="29761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27773" y="4163622"/>
            <a:ext cx="110236" cy="2818996"/>
            <a:chOff x="0" y="0"/>
            <a:chExt cx="26312" cy="6728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6312" cy="672855"/>
            </a:xfrm>
            <a:custGeom>
              <a:avLst/>
              <a:gdLst/>
              <a:ahLst/>
              <a:cxnLst/>
              <a:rect l="l" t="t" r="r" b="b"/>
              <a:pathLst>
                <a:path w="26312" h="672855">
                  <a:moveTo>
                    <a:pt x="0" y="0"/>
                  </a:moveTo>
                  <a:lnTo>
                    <a:pt x="26312" y="0"/>
                  </a:lnTo>
                  <a:lnTo>
                    <a:pt x="26312" y="672855"/>
                  </a:lnTo>
                  <a:lnTo>
                    <a:pt x="0" y="67285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26312" cy="691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752928" y="6413132"/>
            <a:ext cx="3459096" cy="569486"/>
            <a:chOff x="0" y="0"/>
            <a:chExt cx="825638" cy="13592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25638" cy="135928"/>
            </a:xfrm>
            <a:custGeom>
              <a:avLst/>
              <a:gdLst/>
              <a:ahLst/>
              <a:cxnLst/>
              <a:rect l="l" t="t" r="r" b="b"/>
              <a:pathLst>
                <a:path w="825638" h="135928">
                  <a:moveTo>
                    <a:pt x="40286" y="0"/>
                  </a:moveTo>
                  <a:lnTo>
                    <a:pt x="785351" y="0"/>
                  </a:lnTo>
                  <a:cubicBezTo>
                    <a:pt x="807601" y="0"/>
                    <a:pt x="825638" y="18037"/>
                    <a:pt x="825638" y="40286"/>
                  </a:cubicBezTo>
                  <a:lnTo>
                    <a:pt x="825638" y="95642"/>
                  </a:lnTo>
                  <a:cubicBezTo>
                    <a:pt x="825638" y="117891"/>
                    <a:pt x="807601" y="135928"/>
                    <a:pt x="785351" y="135928"/>
                  </a:cubicBezTo>
                  <a:lnTo>
                    <a:pt x="40286" y="135928"/>
                  </a:lnTo>
                  <a:cubicBezTo>
                    <a:pt x="18037" y="135928"/>
                    <a:pt x="0" y="117891"/>
                    <a:pt x="0" y="95642"/>
                  </a:cubicBezTo>
                  <a:lnTo>
                    <a:pt x="0" y="40286"/>
                  </a:lnTo>
                  <a:cubicBezTo>
                    <a:pt x="0" y="18037"/>
                    <a:pt x="18037" y="0"/>
                    <a:pt x="40286" y="0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825638" cy="164503"/>
            </a:xfrm>
            <a:prstGeom prst="rect">
              <a:avLst/>
            </a:prstGeom>
          </p:spPr>
          <p:txBody>
            <a:bodyPr lIns="56055" tIns="56055" rIns="56055" bIns="56055" rtlCol="0" anchor="ctr"/>
            <a:lstStyle/>
            <a:p>
              <a:pPr algn="ctr">
                <a:lnSpc>
                  <a:spcPts val="3120"/>
                </a:lnSpc>
              </a:pPr>
              <a:r>
                <a:rPr lang="en-US" sz="2400">
                  <a:solidFill>
                    <a:srgbClr val="FFFF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Edition 2024-2025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0" y="-207071"/>
            <a:ext cx="1028700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1" y="0"/>
                </a:lnTo>
                <a:lnTo>
                  <a:pt x="3806571" y="2083233"/>
                </a:lnTo>
                <a:lnTo>
                  <a:pt x="0" y="20832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70037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6923041" y="535972"/>
            <a:ext cx="4441918" cy="1838035"/>
          </a:xfrm>
          <a:custGeom>
            <a:avLst/>
            <a:gdLst/>
            <a:ahLst/>
            <a:cxnLst/>
            <a:rect l="l" t="t" r="r" b="b"/>
            <a:pathLst>
              <a:path w="4441918" h="1838035">
                <a:moveTo>
                  <a:pt x="0" y="0"/>
                </a:moveTo>
                <a:lnTo>
                  <a:pt x="4441918" y="0"/>
                </a:lnTo>
                <a:lnTo>
                  <a:pt x="4441918" y="1838035"/>
                </a:lnTo>
                <a:lnTo>
                  <a:pt x="0" y="183803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912384" y="5555536"/>
            <a:ext cx="8553855" cy="498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5"/>
              </a:lnSpc>
            </a:pPr>
            <a:r>
              <a:rPr lang="en-US" sz="2889" spc="144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Numéro 1 - 15/10/2024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752928" y="2731241"/>
            <a:ext cx="8957379" cy="2614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54"/>
              </a:lnSpc>
            </a:pPr>
            <a:r>
              <a:rPr lang="en-US" sz="9848">
                <a:solidFill>
                  <a:srgbClr val="1C5739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REVUE DE PRESSE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646113" y="8554039"/>
            <a:ext cx="8553855" cy="455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65"/>
              </a:lnSpc>
            </a:pPr>
            <a:r>
              <a:rPr lang="en-US" sz="2689" spc="134">
                <a:solidFill>
                  <a:srgbClr val="1C5739"/>
                </a:solidFill>
                <a:latin typeface="Open Sauce"/>
                <a:ea typeface="Open Sauce"/>
                <a:cs typeface="Open Sauce"/>
                <a:sym typeface="Open Sauce"/>
              </a:rPr>
              <a:t>Lebeau Nina, Bianco Célia et Forterre Margot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374291" y="9311693"/>
            <a:ext cx="2676168" cy="171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"/>
              </a:lnSpc>
              <a:spcBef>
                <a:spcPct val="0"/>
              </a:spcBef>
            </a:pPr>
            <a:r>
              <a:rPr lang="en-US" sz="999" b="1" i="1" spc="81">
                <a:solidFill>
                  <a:srgbClr val="1C5739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CRÉDIT PHOTO : CRÉDITS : ARTISTEER.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7595394" y="9595655"/>
            <a:ext cx="489662" cy="455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5"/>
              </a:lnSpc>
            </a:pPr>
            <a:r>
              <a:rPr lang="en-US" sz="2689" b="1" spc="134">
                <a:solidFill>
                  <a:srgbClr val="1C573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1</a:t>
            </a:r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7A012112-793A-FF08-5A65-7F187C6A8E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31"/>
    </mc:Choice>
    <mc:Fallback>
      <p:transition spd="slow" advTm="7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543050" cy="102870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2515124">
            <a:off x="2363767" y="6300369"/>
            <a:ext cx="1544699" cy="436378"/>
          </a:xfrm>
          <a:custGeom>
            <a:avLst/>
            <a:gdLst/>
            <a:ahLst/>
            <a:cxnLst/>
            <a:rect l="l" t="t" r="r" b="b"/>
            <a:pathLst>
              <a:path w="1544699" h="436378">
                <a:moveTo>
                  <a:pt x="0" y="0"/>
                </a:moveTo>
                <a:lnTo>
                  <a:pt x="1544699" y="0"/>
                </a:lnTo>
                <a:lnTo>
                  <a:pt x="1544699" y="436377"/>
                </a:lnTo>
                <a:lnTo>
                  <a:pt x="0" y="436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663105" y="287554"/>
            <a:ext cx="3758263" cy="4376060"/>
          </a:xfrm>
          <a:custGeom>
            <a:avLst/>
            <a:gdLst/>
            <a:ahLst/>
            <a:cxnLst/>
            <a:rect l="l" t="t" r="r" b="b"/>
            <a:pathLst>
              <a:path w="3758263" h="4376060">
                <a:moveTo>
                  <a:pt x="0" y="0"/>
                </a:moveTo>
                <a:lnTo>
                  <a:pt x="3758263" y="0"/>
                </a:lnTo>
                <a:lnTo>
                  <a:pt x="3758263" y="4376059"/>
                </a:lnTo>
                <a:lnTo>
                  <a:pt x="0" y="43760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489079" y="4599202"/>
            <a:ext cx="4106315" cy="4356562"/>
          </a:xfrm>
          <a:custGeom>
            <a:avLst/>
            <a:gdLst/>
            <a:ahLst/>
            <a:cxnLst/>
            <a:rect l="l" t="t" r="r" b="b"/>
            <a:pathLst>
              <a:path w="4106315" h="4356562">
                <a:moveTo>
                  <a:pt x="0" y="0"/>
                </a:moveTo>
                <a:lnTo>
                  <a:pt x="4106315" y="0"/>
                </a:lnTo>
                <a:lnTo>
                  <a:pt x="4106315" y="4356562"/>
                </a:lnTo>
                <a:lnTo>
                  <a:pt x="0" y="43565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415650" y="326575"/>
            <a:ext cx="10004075" cy="1897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44"/>
              </a:lnSpc>
            </a:pPr>
            <a:r>
              <a:rPr lang="en-US" sz="5322" spc="521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Reconduite de l’Accord qualité échalote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947871" y="2597842"/>
            <a:ext cx="10471854" cy="3440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6376" lvl="1" indent="-268188" algn="l">
              <a:lnSpc>
                <a:spcPts val="3428"/>
              </a:lnSpc>
              <a:buFont typeface="Arial"/>
              <a:buChar char="•"/>
            </a:pPr>
            <a:r>
              <a:rPr lang="en-US" sz="2484" spc="243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Réglementation commercialisation échalote: </a:t>
            </a:r>
          </a:p>
          <a:p>
            <a:pPr algn="l">
              <a:lnSpc>
                <a:spcPts val="3428"/>
              </a:lnSpc>
            </a:pPr>
            <a:endParaRPr lang="en-US" sz="2484" spc="243">
              <a:solidFill>
                <a:srgbClr val="231F2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3428"/>
              </a:lnSpc>
            </a:pPr>
            <a:r>
              <a:rPr lang="en-US" sz="2484" spc="243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     -  Arrêté ministériel 16 janvier 2007 (obligation de              </a:t>
            </a:r>
          </a:p>
          <a:p>
            <a:pPr algn="l">
              <a:lnSpc>
                <a:spcPts val="3428"/>
              </a:lnSpc>
            </a:pPr>
            <a:r>
              <a:rPr lang="en-US" sz="2484" spc="243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        préciser la méthode de production) </a:t>
            </a:r>
          </a:p>
          <a:p>
            <a:pPr algn="l">
              <a:lnSpc>
                <a:spcPts val="3428"/>
              </a:lnSpc>
            </a:pPr>
            <a:endParaRPr lang="en-US" sz="2484" spc="243">
              <a:solidFill>
                <a:srgbClr val="231F2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3428"/>
              </a:lnSpc>
            </a:pPr>
            <a:r>
              <a:rPr lang="en-US" sz="2484" spc="243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     -  Accord interprofessionnel « Echalote - Calibrage »: </a:t>
            </a:r>
          </a:p>
          <a:p>
            <a:pPr algn="l">
              <a:lnSpc>
                <a:spcPts val="3428"/>
              </a:lnSpc>
            </a:pPr>
            <a:r>
              <a:rPr lang="en-US" sz="2484" spc="243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        Fin validité le 31 décembre 2024</a:t>
            </a:r>
          </a:p>
          <a:p>
            <a:pPr algn="l">
              <a:lnSpc>
                <a:spcPts val="3428"/>
              </a:lnSpc>
            </a:pPr>
            <a:endParaRPr lang="en-US" sz="2484" spc="243">
              <a:solidFill>
                <a:srgbClr val="231F2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990536" y="6410136"/>
            <a:ext cx="8879501" cy="2562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8"/>
              </a:lnSpc>
            </a:pPr>
            <a:r>
              <a:rPr lang="en-US" sz="2484" spc="243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Reconduite de l’accord à compter du 1er janvier 2025 jusqu’au 31 décembre 2027 avec : méthodologies de contrôle et procédures d’échantillonnage</a:t>
            </a:r>
          </a:p>
          <a:p>
            <a:pPr algn="l">
              <a:lnSpc>
                <a:spcPts val="3428"/>
              </a:lnSpc>
            </a:pPr>
            <a:r>
              <a:rPr lang="en-US" sz="2484" spc="243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</a:p>
          <a:p>
            <a:pPr algn="l">
              <a:lnSpc>
                <a:spcPts val="3428"/>
              </a:lnSpc>
            </a:pPr>
            <a:endParaRPr lang="en-US" sz="2484" spc="243">
              <a:solidFill>
                <a:srgbClr val="231F2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541394" y="8667920"/>
            <a:ext cx="5543662" cy="1013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0"/>
              </a:lnSpc>
            </a:pPr>
            <a:r>
              <a:rPr lang="en-US" sz="1500" spc="147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Source: (Note technique Accord Interprofessionnel « Echalote - Calibrage », 2024) </a:t>
            </a:r>
          </a:p>
          <a:p>
            <a:pPr algn="l">
              <a:lnSpc>
                <a:spcPts val="2070"/>
              </a:lnSpc>
            </a:pPr>
            <a:r>
              <a:rPr lang="en-US" sz="1500" spc="147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</a:p>
          <a:p>
            <a:pPr algn="l">
              <a:lnSpc>
                <a:spcPts val="2070"/>
              </a:lnSpc>
            </a:pPr>
            <a:endParaRPr lang="en-US" sz="1500" spc="147">
              <a:solidFill>
                <a:srgbClr val="231F2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7595394" y="9633755"/>
            <a:ext cx="489662" cy="455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5"/>
              </a:lnSpc>
            </a:pPr>
            <a:r>
              <a:rPr lang="en-US" sz="2689" b="1" spc="134">
                <a:solidFill>
                  <a:srgbClr val="1C573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10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969909" y="9786155"/>
            <a:ext cx="9038340" cy="747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32"/>
              </a:lnSpc>
            </a:pPr>
            <a:r>
              <a:rPr lang="en-US" sz="1400" spc="137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Source: (Accord Interprofessionnel « Echalote - Calibrage », 2024; Caillet, 2024) ) </a:t>
            </a:r>
          </a:p>
          <a:p>
            <a:pPr algn="l">
              <a:lnSpc>
                <a:spcPts val="2070"/>
              </a:lnSpc>
            </a:pPr>
            <a:r>
              <a:rPr lang="en-US" sz="1500" spc="147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</a:p>
          <a:p>
            <a:pPr algn="l">
              <a:lnSpc>
                <a:spcPts val="2070"/>
              </a:lnSpc>
            </a:pPr>
            <a:endParaRPr lang="en-US" sz="1500" spc="147">
              <a:solidFill>
                <a:srgbClr val="231F2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73C066CF-1DAE-DA84-A705-58E6E6D19F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727"/>
    </mc:Choice>
    <mc:Fallback>
      <p:transition spd="slow" advTm="96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57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573281" y="3456946"/>
            <a:ext cx="15141439" cy="3096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80"/>
              </a:lnSpc>
            </a:pPr>
            <a:r>
              <a:rPr lang="en-US" sz="8609" spc="843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4. ORGANISATION ET ACTEURS DES FILIÈRES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28575"/>
            <a:ext cx="18288000" cy="10258426"/>
          </a:xfrm>
          <a:custGeom>
            <a:avLst/>
            <a:gdLst/>
            <a:ahLst/>
            <a:cxnLst/>
            <a:rect l="l" t="t" r="r" b="b"/>
            <a:pathLst>
              <a:path w="19563652" h="11322569">
                <a:moveTo>
                  <a:pt x="0" y="0"/>
                </a:moveTo>
                <a:lnTo>
                  <a:pt x="19563652" y="0"/>
                </a:lnTo>
                <a:lnTo>
                  <a:pt x="19563652" y="11322569"/>
                </a:lnTo>
                <a:lnTo>
                  <a:pt x="0" y="113225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1000"/>
            </a:blip>
            <a:stretch>
              <a:fillRect t="-12798" r="-6975" b="-14339"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486746" y="3541505"/>
            <a:ext cx="3801253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0"/>
                </a:moveTo>
                <a:lnTo>
                  <a:pt x="0" y="0"/>
                </a:lnTo>
                <a:lnTo>
                  <a:pt x="0" y="6745495"/>
                </a:lnTo>
                <a:lnTo>
                  <a:pt x="7602506" y="6745495"/>
                </a:lnTo>
                <a:lnTo>
                  <a:pt x="760250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0000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5725" y="10086975"/>
            <a:ext cx="2676168" cy="171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"/>
              </a:lnSpc>
              <a:spcBef>
                <a:spcPct val="0"/>
              </a:spcBef>
            </a:pPr>
            <a:r>
              <a:rPr lang="en-US" sz="999" b="1" i="1" spc="81">
                <a:solidFill>
                  <a:srgbClr val="1C5739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CRÉDIT PHOTO : CRÉDITS : ARTISTEER.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595394" y="9595655"/>
            <a:ext cx="489662" cy="455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5"/>
              </a:lnSpc>
            </a:pPr>
            <a:r>
              <a:rPr lang="en-US" sz="2689" b="1" spc="134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11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1BB9E0B-B3A0-7C10-ED4E-516D0718BB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89"/>
    </mc:Choice>
    <mc:Fallback>
      <p:transition spd="slow" advTm="4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543050" cy="102870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245873" y="2277637"/>
            <a:ext cx="4484807" cy="7422807"/>
          </a:xfrm>
          <a:custGeom>
            <a:avLst/>
            <a:gdLst/>
            <a:ahLst/>
            <a:cxnLst/>
            <a:rect l="l" t="t" r="r" b="b"/>
            <a:pathLst>
              <a:path w="4484807" h="7422807">
                <a:moveTo>
                  <a:pt x="0" y="0"/>
                </a:moveTo>
                <a:lnTo>
                  <a:pt x="4484807" y="0"/>
                </a:lnTo>
                <a:lnTo>
                  <a:pt x="4484807" y="7422807"/>
                </a:lnTo>
                <a:lnTo>
                  <a:pt x="0" y="74228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132" r="-6999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4430124" y="4363979"/>
            <a:ext cx="1219793" cy="1324568"/>
            <a:chOff x="0" y="0"/>
            <a:chExt cx="1626391" cy="1766091"/>
          </a:xfrm>
        </p:grpSpPr>
        <p:sp>
          <p:nvSpPr>
            <p:cNvPr id="7" name="Freeform 7"/>
            <p:cNvSpPr/>
            <p:nvPr/>
          </p:nvSpPr>
          <p:spPr>
            <a:xfrm>
              <a:off x="0" y="139700"/>
              <a:ext cx="1626391" cy="1626391"/>
            </a:xfrm>
            <a:custGeom>
              <a:avLst/>
              <a:gdLst/>
              <a:ahLst/>
              <a:cxnLst/>
              <a:rect l="l" t="t" r="r" b="b"/>
              <a:pathLst>
                <a:path w="1626391" h="1626391">
                  <a:moveTo>
                    <a:pt x="0" y="0"/>
                  </a:moveTo>
                  <a:lnTo>
                    <a:pt x="1626391" y="0"/>
                  </a:lnTo>
                  <a:lnTo>
                    <a:pt x="1626391" y="1626391"/>
                  </a:lnTo>
                  <a:lnTo>
                    <a:pt x="0" y="1626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63500" y="0"/>
              <a:ext cx="1377254" cy="1639680"/>
            </a:xfrm>
            <a:custGeom>
              <a:avLst/>
              <a:gdLst/>
              <a:ahLst/>
              <a:cxnLst/>
              <a:rect l="l" t="t" r="r" b="b"/>
              <a:pathLst>
                <a:path w="1377254" h="1639680">
                  <a:moveTo>
                    <a:pt x="0" y="0"/>
                  </a:moveTo>
                  <a:lnTo>
                    <a:pt x="1377254" y="0"/>
                  </a:lnTo>
                  <a:lnTo>
                    <a:pt x="1377254" y="1639680"/>
                  </a:lnTo>
                  <a:lnTo>
                    <a:pt x="0" y="1639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8413594" y="4585811"/>
            <a:ext cx="2361355" cy="992793"/>
            <a:chOff x="0" y="0"/>
            <a:chExt cx="3148473" cy="132372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44540" cy="1323724"/>
            </a:xfrm>
            <a:custGeom>
              <a:avLst/>
              <a:gdLst/>
              <a:ahLst/>
              <a:cxnLst/>
              <a:rect l="l" t="t" r="r" b="b"/>
              <a:pathLst>
                <a:path w="1444540" h="1323724">
                  <a:moveTo>
                    <a:pt x="0" y="0"/>
                  </a:moveTo>
                  <a:lnTo>
                    <a:pt x="1444540" y="0"/>
                  </a:lnTo>
                  <a:lnTo>
                    <a:pt x="1444540" y="1323724"/>
                  </a:lnTo>
                  <a:lnTo>
                    <a:pt x="0" y="1323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914440" y="154509"/>
              <a:ext cx="1234033" cy="1169215"/>
            </a:xfrm>
            <a:custGeom>
              <a:avLst/>
              <a:gdLst/>
              <a:ahLst/>
              <a:cxnLst/>
              <a:rect l="l" t="t" r="r" b="b"/>
              <a:pathLst>
                <a:path w="1234033" h="1169215">
                  <a:moveTo>
                    <a:pt x="0" y="0"/>
                  </a:moveTo>
                  <a:lnTo>
                    <a:pt x="1234033" y="0"/>
                  </a:lnTo>
                  <a:lnTo>
                    <a:pt x="1234033" y="1169215"/>
                  </a:lnTo>
                  <a:lnTo>
                    <a:pt x="0" y="1169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2343300" y="261427"/>
            <a:ext cx="14745569" cy="1897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44"/>
              </a:lnSpc>
            </a:pPr>
            <a:r>
              <a:rPr lang="en-US" sz="5322" spc="521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Les conclusions sur la journée de la fleur coupée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155455" y="2244787"/>
            <a:ext cx="10302808" cy="502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799" b="1" spc="274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Bilan et enjeux de la filière fleurs coupées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155455" y="6970615"/>
            <a:ext cx="10302808" cy="502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799" b="1" spc="274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Pistes d’évolution pour la filière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034890" y="3738309"/>
            <a:ext cx="4423373" cy="407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0"/>
              </a:lnSpc>
            </a:pPr>
            <a:r>
              <a:rPr lang="en-US" sz="2300" spc="225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Production insuffisante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071221" y="5753320"/>
            <a:ext cx="4070948" cy="407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0"/>
              </a:lnSpc>
            </a:pPr>
            <a:r>
              <a:rPr lang="en-US" sz="2300" spc="225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Concurrence étrangère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382585" y="5753320"/>
            <a:ext cx="4423373" cy="84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</a:pPr>
            <a:r>
              <a:rPr lang="en-US" sz="2300" spc="225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Contraintes techniques et sanitaires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649899" y="3738309"/>
            <a:ext cx="3768749" cy="407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0"/>
              </a:lnSpc>
            </a:pPr>
            <a:r>
              <a:rPr lang="en-US" sz="2300" spc="225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Modes de production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155455" y="7673560"/>
            <a:ext cx="5652305" cy="407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0"/>
              </a:lnSpc>
            </a:pPr>
            <a:r>
              <a:rPr lang="en-US" sz="2300" spc="225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Créer du lien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155455" y="8195530"/>
            <a:ext cx="8705588" cy="407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0"/>
              </a:lnSpc>
            </a:pPr>
            <a:r>
              <a:rPr lang="en-US" sz="2300" spc="225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Communiquer sur les ressources existantes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155455" y="8717499"/>
            <a:ext cx="5652305" cy="407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0"/>
              </a:lnSpc>
            </a:pPr>
            <a:r>
              <a:rPr lang="en-US" sz="2300" spc="225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Adapter l’accompagnement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155455" y="9239469"/>
            <a:ext cx="5652305" cy="407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0"/>
              </a:lnSpc>
            </a:pPr>
            <a:r>
              <a:rPr lang="en-US" sz="2300" spc="225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Organisation de producteurs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144000" y="2900107"/>
            <a:ext cx="532896" cy="714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3999" b="1" spc="391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2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3233336" y="3014407"/>
            <a:ext cx="3216485" cy="600077"/>
            <a:chOff x="0" y="0"/>
            <a:chExt cx="4288647" cy="800102"/>
          </a:xfrm>
        </p:grpSpPr>
        <p:sp>
          <p:nvSpPr>
            <p:cNvPr id="25" name="TextBox 25"/>
            <p:cNvSpPr txBox="1"/>
            <p:nvPr/>
          </p:nvSpPr>
          <p:spPr>
            <a:xfrm>
              <a:off x="0" y="-114300"/>
              <a:ext cx="2191615" cy="9144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99"/>
                </a:lnSpc>
              </a:pPr>
              <a:r>
                <a:rPr lang="en-US" sz="3999" b="1" spc="391">
                  <a:solidFill>
                    <a:srgbClr val="231F20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16%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996941" y="4448"/>
              <a:ext cx="2291706" cy="7791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00"/>
                </a:lnSpc>
              </a:pPr>
              <a:r>
                <a:rPr lang="en-US" sz="1600" b="1" spc="156">
                  <a:solidFill>
                    <a:srgbClr val="231F20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des besoins couverts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15698915" y="8697813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17595394" y="9595655"/>
            <a:ext cx="489662" cy="455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5"/>
              </a:lnSpc>
            </a:pPr>
            <a:r>
              <a:rPr lang="en-US" sz="2689" b="1" spc="134">
                <a:solidFill>
                  <a:srgbClr val="1C573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12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219457" y="9831895"/>
            <a:ext cx="5540677" cy="264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96"/>
              </a:lnSpc>
            </a:pPr>
            <a:r>
              <a:rPr lang="en-US" sz="140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Source: (Petitjean, 2024)</a:t>
            </a:r>
          </a:p>
        </p:txBody>
      </p: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2C496618-88F4-B380-1B46-6F84E8116B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164"/>
    </mc:Choice>
    <mc:Fallback>
      <p:transition spd="slow" advTm="117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57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602205" y="3648612"/>
            <a:ext cx="10884543" cy="1588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80"/>
              </a:lnSpc>
            </a:pPr>
            <a:r>
              <a:rPr lang="en-US" sz="8609" spc="843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5. DOSSIER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28575"/>
            <a:ext cx="18288000" cy="10229850"/>
          </a:xfrm>
          <a:custGeom>
            <a:avLst/>
            <a:gdLst/>
            <a:ahLst/>
            <a:cxnLst/>
            <a:rect l="l" t="t" r="r" b="b"/>
            <a:pathLst>
              <a:path w="19563652" h="11322569">
                <a:moveTo>
                  <a:pt x="0" y="0"/>
                </a:moveTo>
                <a:lnTo>
                  <a:pt x="19563652" y="0"/>
                </a:lnTo>
                <a:lnTo>
                  <a:pt x="19563652" y="11322569"/>
                </a:lnTo>
                <a:lnTo>
                  <a:pt x="0" y="113225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1000"/>
            </a:blip>
            <a:stretch>
              <a:fillRect t="-12834" r="-6975" b="-14658"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486746" y="3541505"/>
            <a:ext cx="3801253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0"/>
                </a:moveTo>
                <a:lnTo>
                  <a:pt x="0" y="0"/>
                </a:lnTo>
                <a:lnTo>
                  <a:pt x="0" y="6745495"/>
                </a:lnTo>
                <a:lnTo>
                  <a:pt x="7602506" y="6745495"/>
                </a:lnTo>
                <a:lnTo>
                  <a:pt x="760250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0000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5725" y="10086975"/>
            <a:ext cx="2676168" cy="171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"/>
              </a:lnSpc>
              <a:spcBef>
                <a:spcPct val="0"/>
              </a:spcBef>
            </a:pPr>
            <a:r>
              <a:rPr lang="en-US" sz="999" b="1" i="1" spc="81">
                <a:solidFill>
                  <a:srgbClr val="1C5739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CRÉDIT PHOTO : CRÉDITS : ARTISTEER.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595394" y="9595655"/>
            <a:ext cx="489662" cy="455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5"/>
              </a:lnSpc>
            </a:pPr>
            <a:r>
              <a:rPr lang="en-US" sz="2689" b="1" spc="134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13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CDFFBD9-0189-6BE5-AA9B-14C2BC1644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87"/>
    </mc:Choice>
    <mc:Fallback>
      <p:transition spd="slow" advTm="4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543050" cy="1030605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023897" y="2101401"/>
            <a:ext cx="7802145" cy="1930428"/>
          </a:xfrm>
          <a:custGeom>
            <a:avLst/>
            <a:gdLst/>
            <a:ahLst/>
            <a:cxnLst/>
            <a:rect l="l" t="t" r="r" b="b"/>
            <a:pathLst>
              <a:path w="7802145" h="1930428">
                <a:moveTo>
                  <a:pt x="0" y="0"/>
                </a:moveTo>
                <a:lnTo>
                  <a:pt x="7802144" y="0"/>
                </a:lnTo>
                <a:lnTo>
                  <a:pt x="7802144" y="1930428"/>
                </a:lnTo>
                <a:lnTo>
                  <a:pt x="0" y="19304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024659" y="3168035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024659" y="3965154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923899" y="2007548"/>
            <a:ext cx="8934646" cy="8298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2824" b="1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DEFINITIONS</a:t>
            </a:r>
          </a:p>
          <a:p>
            <a:pPr marL="544960" lvl="1" indent="-272480" algn="l">
              <a:lnSpc>
                <a:spcPts val="3861"/>
              </a:lnSpc>
              <a:buFont typeface="Arial"/>
              <a:buChar char="•"/>
            </a:pPr>
            <a:r>
              <a:rPr lang="en-US" sz="2524" b="1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Commission européenne </a:t>
            </a:r>
          </a:p>
          <a:p>
            <a:pPr marL="1089920" lvl="2" indent="-363307" algn="l">
              <a:lnSpc>
                <a:spcPts val="3861"/>
              </a:lnSpc>
              <a:buFont typeface="Arial"/>
              <a:buChar char="⚬"/>
            </a:pPr>
            <a:r>
              <a:rPr lang="en-US" sz="2524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Organe exécutif</a:t>
            </a:r>
          </a:p>
          <a:p>
            <a:pPr marL="1089920" lvl="2" indent="-363307" algn="l">
              <a:lnSpc>
                <a:spcPts val="3861"/>
              </a:lnSpc>
              <a:buFont typeface="Arial"/>
              <a:buChar char="⚬"/>
            </a:pPr>
            <a:r>
              <a:rPr lang="en-US" sz="2524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Gestion du budget</a:t>
            </a:r>
          </a:p>
          <a:p>
            <a:pPr marL="544960" lvl="1" indent="-272480" algn="l">
              <a:lnSpc>
                <a:spcPts val="3861"/>
              </a:lnSpc>
              <a:buFont typeface="Arial"/>
              <a:buChar char="•"/>
            </a:pPr>
            <a:r>
              <a:rPr lang="en-US" sz="2524" b="1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Politique Agricole Commune (PAC)</a:t>
            </a:r>
          </a:p>
          <a:p>
            <a:pPr marL="1089920" lvl="2" indent="-363307" algn="l">
              <a:lnSpc>
                <a:spcPts val="3861"/>
              </a:lnSpc>
              <a:buFont typeface="Arial"/>
              <a:buChar char="⚬"/>
            </a:pPr>
            <a:r>
              <a:rPr lang="en-US" sz="2524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Harmonisée dans l’UE</a:t>
            </a:r>
          </a:p>
          <a:p>
            <a:pPr marL="1089920" lvl="2" indent="-363307" algn="l">
              <a:lnSpc>
                <a:spcPts val="3861"/>
              </a:lnSpc>
              <a:buFont typeface="Arial"/>
              <a:buChar char="⚬"/>
            </a:pPr>
            <a:r>
              <a:rPr lang="en-US" sz="2524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Subvention pour les agriculteurs</a:t>
            </a:r>
          </a:p>
          <a:p>
            <a:pPr marL="544960" lvl="1" indent="-272480" algn="l">
              <a:lnSpc>
                <a:spcPts val="3861"/>
              </a:lnSpc>
              <a:buFont typeface="Arial"/>
              <a:buChar char="•"/>
            </a:pPr>
            <a:r>
              <a:rPr lang="en-US" sz="2524" b="1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Plans stratégiques relevant de la PAC</a:t>
            </a:r>
          </a:p>
          <a:p>
            <a:pPr marL="1089920" lvl="2" indent="-363307" algn="l">
              <a:lnSpc>
                <a:spcPts val="3861"/>
              </a:lnSpc>
              <a:buFont typeface="Arial"/>
              <a:buChar char="⚬"/>
            </a:pPr>
            <a:r>
              <a:rPr lang="en-US" sz="2524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Depuis la PAC 2023-2027</a:t>
            </a:r>
          </a:p>
          <a:p>
            <a:pPr marL="1089920" lvl="2" indent="-363307" algn="l">
              <a:lnSpc>
                <a:spcPts val="3861"/>
              </a:lnSpc>
              <a:buFont typeface="Arial"/>
              <a:buChar char="⚬"/>
            </a:pPr>
            <a:r>
              <a:rPr lang="en-US" sz="2524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Liberté des Etats sur la mise en place de la PAC</a:t>
            </a:r>
          </a:p>
          <a:p>
            <a:pPr marL="544960" lvl="1" indent="-272480" algn="l">
              <a:lnSpc>
                <a:spcPts val="3861"/>
              </a:lnSpc>
              <a:buFont typeface="Arial"/>
              <a:buChar char="•"/>
            </a:pPr>
            <a:r>
              <a:rPr lang="en-US" sz="2524" b="1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Pacte vert pour l’Euope</a:t>
            </a:r>
          </a:p>
          <a:p>
            <a:pPr marL="1089920" lvl="2" indent="-363307" algn="l">
              <a:lnSpc>
                <a:spcPts val="3861"/>
              </a:lnSpc>
              <a:buFont typeface="Arial"/>
              <a:buChar char="⚬"/>
            </a:pPr>
            <a:r>
              <a:rPr lang="en-US" sz="2524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2050 : neutralité climatique</a:t>
            </a:r>
          </a:p>
          <a:p>
            <a:pPr marL="1089920" lvl="2" indent="-363307" algn="l">
              <a:lnSpc>
                <a:spcPts val="3861"/>
              </a:lnSpc>
              <a:buFont typeface="Arial"/>
              <a:buChar char="⚬"/>
            </a:pPr>
            <a:r>
              <a:rPr lang="en-US" sz="2524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2030 : -55% émission gaz à effet de serre</a:t>
            </a:r>
          </a:p>
          <a:p>
            <a:pPr marL="544960" lvl="1" indent="-272480" algn="l">
              <a:lnSpc>
                <a:spcPts val="3861"/>
              </a:lnSpc>
              <a:buFont typeface="Arial"/>
              <a:buChar char="•"/>
            </a:pPr>
            <a:r>
              <a:rPr lang="en-US" sz="2524" b="1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Cour des comptes européenne</a:t>
            </a:r>
          </a:p>
          <a:p>
            <a:pPr marL="1089920" lvl="2" indent="-363307" algn="l">
              <a:lnSpc>
                <a:spcPts val="3861"/>
              </a:lnSpc>
              <a:buFont typeface="Arial"/>
              <a:buChar char="⚬"/>
            </a:pPr>
            <a:r>
              <a:rPr lang="en-US" sz="2524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Auditeur externe indépendant</a:t>
            </a:r>
          </a:p>
          <a:p>
            <a:pPr marL="1089920" lvl="2" indent="-363307" algn="l">
              <a:lnSpc>
                <a:spcPts val="3861"/>
              </a:lnSpc>
              <a:buFont typeface="Arial"/>
              <a:buChar char="⚬"/>
            </a:pPr>
            <a:r>
              <a:rPr lang="en-US" sz="2524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Veille à utilisation correcte des fonds de l’UE</a:t>
            </a:r>
          </a:p>
          <a:p>
            <a:pPr algn="l">
              <a:lnSpc>
                <a:spcPts val="3861"/>
              </a:lnSpc>
            </a:pPr>
            <a:endParaRPr lang="en-US" sz="2524">
              <a:solidFill>
                <a:srgbClr val="231F2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3085842" y="6019764"/>
            <a:ext cx="2983337" cy="3003359"/>
          </a:xfrm>
          <a:custGeom>
            <a:avLst/>
            <a:gdLst/>
            <a:ahLst/>
            <a:cxnLst/>
            <a:rect l="l" t="t" r="r" b="b"/>
            <a:pathLst>
              <a:path w="2983337" h="3003359">
                <a:moveTo>
                  <a:pt x="0" y="0"/>
                </a:moveTo>
                <a:lnTo>
                  <a:pt x="2983337" y="0"/>
                </a:lnTo>
                <a:lnTo>
                  <a:pt x="2983337" y="3003359"/>
                </a:lnTo>
                <a:lnTo>
                  <a:pt x="0" y="30033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759794" y="51199"/>
            <a:ext cx="16528206" cy="1718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54"/>
              </a:lnSpc>
            </a:pPr>
            <a:r>
              <a:rPr lang="en-US" sz="4822" spc="472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Rapport de la Cour des comptes européenne sur les plans stratégiques relevant de la PAC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573229" y="4217566"/>
            <a:ext cx="3292316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6"/>
              </a:lnSpc>
              <a:spcBef>
                <a:spcPct val="0"/>
              </a:spcBef>
            </a:pPr>
            <a:r>
              <a:rPr lang="en-US" sz="1871" u="sng" spc="153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  <a:hlinkClick r:id="rId6" tooltip="https://commission.europa.eu/index_fr"/>
              </a:rPr>
              <a:t>Commission européenne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509097" y="9258300"/>
            <a:ext cx="4136827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6"/>
              </a:lnSpc>
              <a:spcBef>
                <a:spcPct val="0"/>
              </a:spcBef>
            </a:pPr>
            <a:r>
              <a:rPr lang="en-US" sz="1871" u="sng" spc="153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Cour des comptes européenne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595394" y="9595655"/>
            <a:ext cx="489662" cy="455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5"/>
              </a:lnSpc>
            </a:pPr>
            <a:r>
              <a:rPr lang="en-US" sz="2689" b="1" spc="134">
                <a:solidFill>
                  <a:srgbClr val="1C573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14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085842" y="9890304"/>
            <a:ext cx="5540677" cy="264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96"/>
              </a:lnSpc>
            </a:pPr>
            <a:r>
              <a:rPr lang="en-US" sz="140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Source: (Commission européenne, s.d.)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3C9624CE-2836-8B9C-93D3-7B70258397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753"/>
    </mc:Choice>
    <mc:Fallback>
      <p:transition spd="slow" advTm="123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543050" cy="102870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900874" y="2283116"/>
            <a:ext cx="9084787" cy="6279859"/>
          </a:xfrm>
          <a:custGeom>
            <a:avLst/>
            <a:gdLst/>
            <a:ahLst/>
            <a:cxnLst/>
            <a:rect l="l" t="t" r="r" b="b"/>
            <a:pathLst>
              <a:path w="9084787" h="6279859">
                <a:moveTo>
                  <a:pt x="0" y="0"/>
                </a:moveTo>
                <a:lnTo>
                  <a:pt x="9084787" y="0"/>
                </a:lnTo>
                <a:lnTo>
                  <a:pt x="9084787" y="6279859"/>
                </a:lnTo>
                <a:lnTo>
                  <a:pt x="0" y="62798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023897" y="6997721"/>
            <a:ext cx="3104704" cy="1334424"/>
          </a:xfrm>
          <a:custGeom>
            <a:avLst/>
            <a:gdLst/>
            <a:ahLst/>
            <a:cxnLst/>
            <a:rect l="l" t="t" r="r" b="b"/>
            <a:pathLst>
              <a:path w="3104704" h="1334424">
                <a:moveTo>
                  <a:pt x="0" y="0"/>
                </a:moveTo>
                <a:lnTo>
                  <a:pt x="3104704" y="0"/>
                </a:lnTo>
                <a:lnTo>
                  <a:pt x="3104704" y="1334423"/>
                </a:lnTo>
                <a:lnTo>
                  <a:pt x="0" y="13344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066" b="-58960"/>
            </a:stretch>
          </a:blipFill>
          <a:ln w="47625" cap="sq">
            <a:solidFill>
              <a:srgbClr val="000000"/>
            </a:solidFill>
            <a:prstDash val="solid"/>
            <a:miter/>
          </a:ln>
        </p:spPr>
      </p:sp>
      <p:sp>
        <p:nvSpPr>
          <p:cNvPr id="7" name="TextBox 7"/>
          <p:cNvSpPr txBox="1"/>
          <p:nvPr/>
        </p:nvSpPr>
        <p:spPr>
          <a:xfrm>
            <a:off x="4024659" y="3168035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024659" y="3965154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43050" y="3217186"/>
            <a:ext cx="8098540" cy="4840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4960" lvl="1" indent="-272480" algn="l">
              <a:lnSpc>
                <a:spcPts val="4291"/>
              </a:lnSpc>
              <a:buFont typeface="Arial"/>
              <a:buChar char="•"/>
            </a:pPr>
            <a:r>
              <a:rPr lang="en-US" sz="2524" b="1" dirty="0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Importance du rapport</a:t>
            </a:r>
          </a:p>
          <a:p>
            <a:pPr marL="1089920" lvl="2" indent="-363307" algn="l">
              <a:lnSpc>
                <a:spcPts val="4291"/>
              </a:lnSpc>
              <a:buFont typeface="Arial"/>
              <a:buChar char="⚬"/>
            </a:pPr>
            <a:r>
              <a:rPr lang="en-US" sz="2524" dirty="0" err="1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Secteur</a:t>
            </a:r>
            <a:r>
              <a:rPr lang="en-US" sz="2524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524" dirty="0" err="1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agricole</a:t>
            </a:r>
            <a:r>
              <a:rPr lang="en-US" sz="2524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 : 13,1 % </a:t>
            </a:r>
            <a:r>
              <a:rPr lang="en-US" sz="2524" dirty="0" err="1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émission</a:t>
            </a:r>
            <a:r>
              <a:rPr lang="en-US" sz="2524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524" dirty="0" err="1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gaz</a:t>
            </a:r>
            <a:r>
              <a:rPr lang="en-US" sz="2524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 à </a:t>
            </a:r>
            <a:r>
              <a:rPr lang="en-US" sz="2524" dirty="0" err="1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effet</a:t>
            </a:r>
            <a:r>
              <a:rPr lang="en-US" sz="2524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 de serre UE</a:t>
            </a:r>
          </a:p>
          <a:p>
            <a:pPr marL="1089920" lvl="2" indent="-363307" algn="l">
              <a:lnSpc>
                <a:spcPts val="4291"/>
              </a:lnSpc>
              <a:buFont typeface="Arial"/>
              <a:buChar char="⚬"/>
            </a:pPr>
            <a:r>
              <a:rPr lang="en-US" sz="2524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PAC : 31 % (378,5 milliards €) du budget UE → subvention avec conditions</a:t>
            </a:r>
          </a:p>
          <a:p>
            <a:pPr algn="l">
              <a:lnSpc>
                <a:spcPts val="4291"/>
              </a:lnSpc>
            </a:pPr>
            <a:endParaRPr lang="en-US" sz="2524" dirty="0">
              <a:solidFill>
                <a:srgbClr val="231F2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544960" lvl="1" indent="-272480" algn="l">
              <a:lnSpc>
                <a:spcPts val="4291"/>
              </a:lnSpc>
              <a:buFont typeface="Arial"/>
              <a:buChar char="•"/>
            </a:pPr>
            <a:r>
              <a:rPr lang="en-US" sz="2524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P</a:t>
            </a:r>
            <a:r>
              <a:rPr lang="en-US" sz="2524" b="1" dirty="0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oints </a:t>
            </a:r>
            <a:r>
              <a:rPr lang="en-US" sz="2524" b="1" dirty="0" err="1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d’attention</a:t>
            </a:r>
            <a:r>
              <a:rPr lang="en-US" sz="2524" b="1" dirty="0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sur les plans </a:t>
            </a:r>
            <a:r>
              <a:rPr lang="en-US" sz="2524" b="1" dirty="0" err="1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stratégiques</a:t>
            </a:r>
            <a:r>
              <a:rPr lang="en-US" sz="2524" b="1" dirty="0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:</a:t>
            </a:r>
          </a:p>
          <a:p>
            <a:pPr marL="1089920" lvl="2" indent="-363307" algn="l">
              <a:lnSpc>
                <a:spcPts val="4291"/>
              </a:lnSpc>
              <a:buFont typeface="Arial"/>
              <a:buChar char="⚬"/>
            </a:pPr>
            <a:r>
              <a:rPr lang="en-US" sz="2524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1 : </a:t>
            </a:r>
            <a:r>
              <a:rPr lang="en-US" sz="2524" dirty="0" err="1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Conformité</a:t>
            </a:r>
            <a:r>
              <a:rPr lang="en-US" sz="2524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 au </a:t>
            </a:r>
            <a:r>
              <a:rPr lang="en-US" sz="2524" dirty="0" err="1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pacte</a:t>
            </a:r>
            <a:r>
              <a:rPr lang="en-US" sz="2524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 vert</a:t>
            </a:r>
          </a:p>
          <a:p>
            <a:pPr marL="1089920" lvl="2" indent="-363307" algn="l">
              <a:lnSpc>
                <a:spcPts val="4291"/>
              </a:lnSpc>
              <a:buFont typeface="Arial"/>
              <a:buChar char="⚬"/>
            </a:pPr>
            <a:r>
              <a:rPr lang="en-US" sz="2524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2 : Cadre de </a:t>
            </a:r>
            <a:r>
              <a:rPr lang="en-US" sz="2524" dirty="0" err="1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suivi</a:t>
            </a:r>
            <a:r>
              <a:rPr lang="en-US" sz="2524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524" dirty="0" err="1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adéquat</a:t>
            </a:r>
            <a:endParaRPr lang="en-US" sz="2524" dirty="0">
              <a:solidFill>
                <a:srgbClr val="231F2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759794" y="51199"/>
            <a:ext cx="16528206" cy="1718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54"/>
              </a:lnSpc>
            </a:pPr>
            <a:r>
              <a:rPr lang="en-US" sz="4822" spc="472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Rapport de la Cour des comptes européenne sur les plans stratégiques relevant de la PAC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023897" y="8401050"/>
            <a:ext cx="5408521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6"/>
              </a:lnSpc>
              <a:spcBef>
                <a:spcPct val="0"/>
              </a:spcBef>
            </a:pPr>
            <a:r>
              <a:rPr lang="en-US" sz="2171" spc="17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Source: (Leader France, 2018)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595394" y="9595655"/>
            <a:ext cx="489662" cy="455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5"/>
              </a:lnSpc>
            </a:pPr>
            <a:r>
              <a:rPr lang="en-US" sz="2689" b="1" spc="134">
                <a:solidFill>
                  <a:srgbClr val="1C573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15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045192" y="9831895"/>
            <a:ext cx="5540677" cy="264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96"/>
              </a:lnSpc>
            </a:pPr>
            <a:r>
              <a:rPr lang="en-US" sz="140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Source: (Cour des comptes européenne, 2024)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BD5421F2-B7C1-0ADD-7C9F-9ACA51F127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612"/>
    </mc:Choice>
    <mc:Fallback>
      <p:transition spd="slow" advTm="59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543050" cy="102870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024659" y="3168035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024659" y="3965154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59794" y="51199"/>
            <a:ext cx="16528206" cy="1718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54"/>
              </a:lnSpc>
            </a:pPr>
            <a:r>
              <a:rPr lang="en-US" sz="4822" spc="472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Rapport de la Cour des comptes européenne sur les plans stratégiques relevant de la PAC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59794" y="2962437"/>
            <a:ext cx="8019298" cy="5383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91"/>
              </a:lnSpc>
            </a:pPr>
            <a:r>
              <a:rPr lang="en-US" sz="2524" b="1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1 : Conformité aux objectifs du pacte vert</a:t>
            </a:r>
          </a:p>
          <a:p>
            <a:pPr marL="544960" lvl="1" indent="-272480" algn="l">
              <a:lnSpc>
                <a:spcPts val="4291"/>
              </a:lnSpc>
              <a:buFont typeface="Arial"/>
              <a:buChar char="•"/>
            </a:pPr>
            <a:r>
              <a:rPr lang="en-US" sz="2524" b="1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Théorie : </a:t>
            </a:r>
            <a:r>
              <a:rPr lang="en-US" sz="2524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Subvention agriculteur si respect des bonnes conditions agricoles et environnementales (BCAE)</a:t>
            </a:r>
          </a:p>
          <a:p>
            <a:pPr algn="l">
              <a:lnSpc>
                <a:spcPts val="4291"/>
              </a:lnSpc>
            </a:pPr>
            <a:endParaRPr lang="en-US" sz="2524">
              <a:solidFill>
                <a:srgbClr val="231F2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544960" lvl="1" indent="-272480" algn="l">
              <a:lnSpc>
                <a:spcPts val="4291"/>
              </a:lnSpc>
              <a:buFont typeface="Arial"/>
              <a:buChar char="•"/>
            </a:pPr>
            <a:r>
              <a:rPr lang="en-US" sz="2524" b="1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Pratique dans les plans stratégiques relevant de la PAC :  </a:t>
            </a:r>
          </a:p>
          <a:p>
            <a:pPr marL="1089920" lvl="2" indent="-363307" algn="l">
              <a:lnSpc>
                <a:spcPts val="4291"/>
              </a:lnSpc>
              <a:buFont typeface="Arial"/>
              <a:buChar char="⚬"/>
            </a:pPr>
            <a:r>
              <a:rPr lang="en-US" sz="2524" b="1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↘ </a:t>
            </a:r>
            <a:r>
              <a:rPr lang="en-US" sz="2524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applicabilité ou retard application des exigences</a:t>
            </a:r>
          </a:p>
          <a:p>
            <a:pPr marL="1089920" lvl="2" indent="-363307" algn="l">
              <a:lnSpc>
                <a:spcPts val="4291"/>
              </a:lnSpc>
              <a:buFont typeface="Arial"/>
              <a:buChar char="⚬"/>
            </a:pPr>
            <a:r>
              <a:rPr lang="en-US" sz="2524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Peu d’ambition dans définition des BCAE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70526" y="8021855"/>
            <a:ext cx="7289959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06"/>
              </a:lnSpc>
              <a:spcBef>
                <a:spcPct val="0"/>
              </a:spcBef>
            </a:pPr>
            <a:r>
              <a:rPr lang="en-US" sz="2171" spc="17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Source: (Cour des comptes européenne, 2024)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70526" y="3650829"/>
            <a:ext cx="7709075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6"/>
              </a:lnSpc>
              <a:spcBef>
                <a:spcPct val="0"/>
              </a:spcBef>
            </a:pPr>
            <a:r>
              <a:rPr lang="en-US" sz="2271" spc="186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Principales modifications apportées aux exigences relevant des BCAE dans les Plans de 4 Pays membres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0261001" y="5034108"/>
            <a:ext cx="7709075" cy="2843018"/>
            <a:chOff x="0" y="0"/>
            <a:chExt cx="10278767" cy="3790690"/>
          </a:xfrm>
        </p:grpSpPr>
        <p:sp>
          <p:nvSpPr>
            <p:cNvPr id="12" name="Freeform 12"/>
            <p:cNvSpPr/>
            <p:nvPr/>
          </p:nvSpPr>
          <p:spPr>
            <a:xfrm>
              <a:off x="0" y="610840"/>
              <a:ext cx="10278767" cy="3179850"/>
            </a:xfrm>
            <a:custGeom>
              <a:avLst/>
              <a:gdLst/>
              <a:ahLst/>
              <a:cxnLst/>
              <a:rect l="l" t="t" r="r" b="b"/>
              <a:pathLst>
                <a:path w="10278767" h="3179850">
                  <a:moveTo>
                    <a:pt x="0" y="0"/>
                  </a:moveTo>
                  <a:lnTo>
                    <a:pt x="10278767" y="0"/>
                  </a:lnTo>
                  <a:lnTo>
                    <a:pt x="10278767" y="3179850"/>
                  </a:lnTo>
                  <a:lnTo>
                    <a:pt x="0" y="31798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52536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10278767" cy="610840"/>
            </a:xfrm>
            <a:custGeom>
              <a:avLst/>
              <a:gdLst/>
              <a:ahLst/>
              <a:cxnLst/>
              <a:rect l="l" t="t" r="r" b="b"/>
              <a:pathLst>
                <a:path w="10278767" h="610840">
                  <a:moveTo>
                    <a:pt x="0" y="0"/>
                  </a:moveTo>
                  <a:lnTo>
                    <a:pt x="10278767" y="0"/>
                  </a:lnTo>
                  <a:lnTo>
                    <a:pt x="10278767" y="610840"/>
                  </a:lnTo>
                  <a:lnTo>
                    <a:pt x="0" y="6108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1214630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17595394" y="9595655"/>
            <a:ext cx="489662" cy="455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5"/>
              </a:lnSpc>
            </a:pPr>
            <a:r>
              <a:rPr lang="en-US" sz="2689" b="1" spc="134">
                <a:solidFill>
                  <a:srgbClr val="1C573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16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544378" y="9790097"/>
            <a:ext cx="5540677" cy="264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96"/>
              </a:lnSpc>
            </a:pPr>
            <a:r>
              <a:rPr lang="en-US" sz="140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Source: (Cour des comptes européenne, 2024)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E21856BA-8623-CEB9-424D-A8EFA0AB6B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185"/>
    </mc:Choice>
    <mc:Fallback>
      <p:transition spd="slow" advTm="77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543050" cy="102870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650747" y="2692183"/>
            <a:ext cx="4197741" cy="6566117"/>
          </a:xfrm>
          <a:custGeom>
            <a:avLst/>
            <a:gdLst/>
            <a:ahLst/>
            <a:cxnLst/>
            <a:rect l="l" t="t" r="r" b="b"/>
            <a:pathLst>
              <a:path w="4197741" h="6566117">
                <a:moveTo>
                  <a:pt x="0" y="0"/>
                </a:moveTo>
                <a:lnTo>
                  <a:pt x="4197742" y="0"/>
                </a:lnTo>
                <a:lnTo>
                  <a:pt x="4197742" y="6566117"/>
                </a:lnTo>
                <a:lnTo>
                  <a:pt x="0" y="65661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38100" cap="sq">
            <a:solidFill>
              <a:srgbClr val="B6B903"/>
            </a:solidFill>
            <a:prstDash val="solid"/>
            <a:miter/>
          </a:ln>
        </p:spPr>
      </p:sp>
      <p:sp>
        <p:nvSpPr>
          <p:cNvPr id="6" name="TextBox 6"/>
          <p:cNvSpPr txBox="1"/>
          <p:nvPr/>
        </p:nvSpPr>
        <p:spPr>
          <a:xfrm>
            <a:off x="4024659" y="2815801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024659" y="3612920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59794" y="51199"/>
            <a:ext cx="16528206" cy="1718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54"/>
              </a:lnSpc>
            </a:pPr>
            <a:r>
              <a:rPr lang="en-US" sz="4822" spc="472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Rapport de la Cour des comptes européenne sur les plans stratégiques relevant de la PAC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59401" y="1745199"/>
            <a:ext cx="10471854" cy="3754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4960" lvl="1" indent="-272480" algn="l">
              <a:lnSpc>
                <a:spcPts val="4291"/>
              </a:lnSpc>
              <a:buFont typeface="Arial"/>
              <a:buChar char="•"/>
            </a:pPr>
            <a:r>
              <a:rPr lang="en-US" sz="2524" b="1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Eco-régimes</a:t>
            </a:r>
          </a:p>
          <a:p>
            <a:pPr marL="1089920" lvl="2" indent="-363307" algn="l">
              <a:lnSpc>
                <a:spcPts val="4291"/>
              </a:lnSpc>
              <a:buFont typeface="Arial"/>
              <a:buChar char="⚬"/>
            </a:pPr>
            <a:r>
              <a:rPr lang="en-US" sz="2524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Subvention si changement des pratiques agricoles</a:t>
            </a:r>
          </a:p>
          <a:p>
            <a:pPr marL="1089920" lvl="2" indent="-363307" algn="l">
              <a:lnSpc>
                <a:spcPts val="4291"/>
              </a:lnSpc>
              <a:buFont typeface="Arial"/>
              <a:buChar char="⚬"/>
            </a:pPr>
            <a:r>
              <a:rPr lang="en-US" sz="2524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France : 99,9 % agriculteurs éligibles sans changement</a:t>
            </a:r>
          </a:p>
          <a:p>
            <a:pPr algn="l">
              <a:lnSpc>
                <a:spcPts val="4291"/>
              </a:lnSpc>
            </a:pPr>
            <a:endParaRPr lang="en-US" sz="2524">
              <a:solidFill>
                <a:srgbClr val="231F2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544960" lvl="1" indent="-272480" algn="l">
              <a:lnSpc>
                <a:spcPts val="4291"/>
              </a:lnSpc>
              <a:buFont typeface="Arial"/>
              <a:buChar char="•"/>
            </a:pPr>
            <a:r>
              <a:rPr lang="en-US" sz="2524" b="1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Agriculture biologique</a:t>
            </a:r>
          </a:p>
          <a:p>
            <a:pPr marL="1089920" lvl="2" indent="-363307" algn="l">
              <a:lnSpc>
                <a:spcPts val="4291"/>
              </a:lnSpc>
              <a:buFont typeface="Arial"/>
              <a:buChar char="⚬"/>
            </a:pPr>
            <a:r>
              <a:rPr lang="en-US" sz="2524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Pacte vert : 25% terres UE (2030)</a:t>
            </a:r>
          </a:p>
          <a:p>
            <a:pPr marL="1089920" lvl="2" indent="-363307" algn="l">
              <a:lnSpc>
                <a:spcPts val="4291"/>
              </a:lnSpc>
              <a:buFont typeface="Arial"/>
              <a:buChar char="⚬"/>
            </a:pPr>
            <a:r>
              <a:rPr lang="en-US" sz="2524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Plans stratégiques : 10 % (2027)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650747" y="9258300"/>
            <a:ext cx="5637253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06"/>
              </a:lnSpc>
              <a:spcBef>
                <a:spcPct val="0"/>
              </a:spcBef>
            </a:pPr>
            <a:r>
              <a:rPr lang="en-US" sz="2171" spc="17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Source: (Plans stratégiques relevant de la PAC, Cour des comptes européenne, 2024)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650747" y="1907124"/>
            <a:ext cx="5837278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6"/>
              </a:lnSpc>
              <a:spcBef>
                <a:spcPct val="0"/>
              </a:spcBef>
            </a:pPr>
            <a:r>
              <a:rPr lang="en-US" sz="2271" spc="186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Indicateurs de résultat concernant les objectifs du pacte vert</a:t>
            </a:r>
          </a:p>
        </p:txBody>
      </p:sp>
      <p:sp>
        <p:nvSpPr>
          <p:cNvPr id="12" name="Freeform 12"/>
          <p:cNvSpPr/>
          <p:nvPr/>
        </p:nvSpPr>
        <p:spPr>
          <a:xfrm>
            <a:off x="9998656" y="7568273"/>
            <a:ext cx="439391" cy="1985493"/>
          </a:xfrm>
          <a:custGeom>
            <a:avLst/>
            <a:gdLst/>
            <a:ahLst/>
            <a:cxnLst/>
            <a:rect l="l" t="t" r="r" b="b"/>
            <a:pathLst>
              <a:path w="439391" h="1985493">
                <a:moveTo>
                  <a:pt x="0" y="0"/>
                </a:moveTo>
                <a:lnTo>
                  <a:pt x="439390" y="0"/>
                </a:lnTo>
                <a:lnTo>
                  <a:pt x="439390" y="1985493"/>
                </a:lnTo>
                <a:lnTo>
                  <a:pt x="0" y="19854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87727" t="-31023" r="-49779" b="-43067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677035" y="6342198"/>
            <a:ext cx="8464496" cy="3211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91"/>
              </a:lnSpc>
            </a:pPr>
            <a:r>
              <a:rPr lang="en-US" sz="2524" b="1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2 : Cadre de suivi adéquat</a:t>
            </a:r>
          </a:p>
          <a:p>
            <a:pPr marL="544960" lvl="1" indent="-272480" algn="l">
              <a:lnSpc>
                <a:spcPts val="4291"/>
              </a:lnSpc>
              <a:buFont typeface="Arial"/>
              <a:buChar char="•"/>
            </a:pPr>
            <a:r>
              <a:rPr lang="en-US" sz="2524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Indicateurs de réalisations et non de résultats</a:t>
            </a:r>
          </a:p>
          <a:p>
            <a:pPr marL="544960" lvl="1" indent="-272480" algn="l">
              <a:lnSpc>
                <a:spcPts val="4291"/>
              </a:lnSpc>
              <a:buFont typeface="Arial"/>
              <a:buChar char="•"/>
            </a:pPr>
            <a:r>
              <a:rPr lang="en-US" sz="2524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UE : 24 indicateurs climatiques et environnementaux</a:t>
            </a:r>
          </a:p>
          <a:p>
            <a:pPr marL="1089920" lvl="2" indent="-363307" algn="l">
              <a:lnSpc>
                <a:spcPts val="4291"/>
              </a:lnSpc>
              <a:buFont typeface="Arial"/>
              <a:buChar char="⚬"/>
            </a:pPr>
            <a:r>
              <a:rPr lang="en-US" sz="2524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13 obligatoires pour examen de performance</a:t>
            </a:r>
          </a:p>
          <a:p>
            <a:pPr marL="1634881" lvl="3" indent="-408720" algn="l">
              <a:lnSpc>
                <a:spcPts val="4291"/>
              </a:lnSpc>
              <a:buFont typeface="Arial"/>
              <a:buChar char="￭"/>
            </a:pPr>
            <a:r>
              <a:rPr lang="en-US" sz="2524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7 sélectionnés par tous les Etats membres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438046" y="7890832"/>
            <a:ext cx="2598772" cy="1039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91"/>
              </a:lnSpc>
            </a:pPr>
            <a:r>
              <a:rPr lang="en-US" sz="2524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↘ Pertinence examen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595394" y="9595655"/>
            <a:ext cx="489662" cy="455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5"/>
              </a:lnSpc>
            </a:pPr>
            <a:r>
              <a:rPr lang="en-US" sz="2689" b="1" spc="134">
                <a:solidFill>
                  <a:srgbClr val="1C573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17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59794" y="9826323"/>
            <a:ext cx="5540677" cy="264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96"/>
              </a:lnSpc>
            </a:pPr>
            <a:r>
              <a:rPr lang="en-US" sz="140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Source:  (Cour des comptes européenne, 2024)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49BA6657-C2A7-14AD-DE8D-CF0C98BCEB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470"/>
    </mc:Choice>
    <mc:Fallback>
      <p:transition spd="slow" advTm="113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57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00025" y="-329272"/>
            <a:ext cx="19563652" cy="11322569"/>
          </a:xfrm>
          <a:custGeom>
            <a:avLst/>
            <a:gdLst/>
            <a:ahLst/>
            <a:cxnLst/>
            <a:rect l="l" t="t" r="r" b="b"/>
            <a:pathLst>
              <a:path w="19563652" h="11322569">
                <a:moveTo>
                  <a:pt x="0" y="0"/>
                </a:moveTo>
                <a:lnTo>
                  <a:pt x="19563652" y="0"/>
                </a:lnTo>
                <a:lnTo>
                  <a:pt x="19563652" y="11322569"/>
                </a:lnTo>
                <a:lnTo>
                  <a:pt x="0" y="113225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1000"/>
            </a:blip>
            <a:stretch>
              <a:fillRect t="-7594" b="-759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602205" y="3648612"/>
            <a:ext cx="10884543" cy="1588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80"/>
              </a:lnSpc>
            </a:pPr>
            <a:r>
              <a:rPr lang="en-US" sz="8609" spc="843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6. AGENDA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14486747" y="3541505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0"/>
                </a:moveTo>
                <a:lnTo>
                  <a:pt x="0" y="0"/>
                </a:lnTo>
                <a:lnTo>
                  <a:pt x="0" y="6745495"/>
                </a:lnTo>
                <a:lnTo>
                  <a:pt x="7602506" y="6745495"/>
                </a:lnTo>
                <a:lnTo>
                  <a:pt x="760250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5725" y="10086975"/>
            <a:ext cx="2676168" cy="171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"/>
              </a:lnSpc>
              <a:spcBef>
                <a:spcPct val="0"/>
              </a:spcBef>
            </a:pPr>
            <a:r>
              <a:rPr lang="en-US" sz="999" b="1" i="1" spc="81">
                <a:solidFill>
                  <a:srgbClr val="1C5739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CRÉDIT PHOTO : CRÉDITS : ARTISTEER.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595394" y="9595655"/>
            <a:ext cx="489662" cy="455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5"/>
              </a:lnSpc>
            </a:pPr>
            <a:r>
              <a:rPr lang="en-US" sz="2689" b="1" spc="134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18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233B975-4E31-CBB4-49FE-751C9E96F9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0"/>
    </mc:Choice>
    <mc:Fallback>
      <p:transition spd="slow" advTm="3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024659" y="4846311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03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024659" y="5643430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04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044260" y="6435807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044260" y="7266771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06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044260" y="8117064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07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24659" y="3168035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24659" y="3965154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15650" y="326575"/>
            <a:ext cx="10004075" cy="973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44"/>
              </a:lnSpc>
            </a:pPr>
            <a:r>
              <a:rPr lang="en-US" sz="5322" spc="521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Evènements à venir 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012981" y="1774956"/>
            <a:ext cx="14899290" cy="856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4960" lvl="1" indent="-272480" algn="l">
              <a:lnSpc>
                <a:spcPts val="3483"/>
              </a:lnSpc>
              <a:buFont typeface="Arial"/>
              <a:buChar char="•"/>
            </a:pPr>
            <a:r>
              <a:rPr lang="en-US" sz="2524" b="1" spc="247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Med’Agri du 15 au 17 octobre à Avignon :</a:t>
            </a:r>
            <a:r>
              <a:rPr lang="en-US" sz="2524" spc="247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 Salon professionnel de l’agriculture méditerranéenne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012981" y="3107904"/>
            <a:ext cx="14899290" cy="41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4960" lvl="1" indent="-272480" algn="l">
              <a:lnSpc>
                <a:spcPts val="3483"/>
              </a:lnSpc>
              <a:buFont typeface="Arial"/>
              <a:buChar char="•"/>
            </a:pPr>
            <a:r>
              <a:rPr lang="en-US" sz="2524" b="1" spc="247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SIAL du 19 au 23 octobre à Paris :</a:t>
            </a:r>
            <a:r>
              <a:rPr lang="en-US" sz="2524" spc="247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 Salon international de l’alimentation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012981" y="4171698"/>
            <a:ext cx="14899290" cy="3923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4960" lvl="1" indent="-272480" algn="l">
              <a:lnSpc>
                <a:spcPts val="3483"/>
              </a:lnSpc>
              <a:buFont typeface="Arial"/>
              <a:buChar char="•"/>
            </a:pPr>
            <a:r>
              <a:rPr lang="en-US" sz="2524" b="1" spc="247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Conférence CIRAA du 29 au 31 octobre à l’Institut Agro Montpellier :</a:t>
            </a:r>
            <a:r>
              <a:rPr lang="en-US" sz="2524" spc="247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 13ème conférence internationale sur les ravageurs et auxiliaires en agriculture </a:t>
            </a:r>
          </a:p>
          <a:p>
            <a:pPr algn="l">
              <a:lnSpc>
                <a:spcPts val="3483"/>
              </a:lnSpc>
            </a:pPr>
            <a:endParaRPr lang="en-US" sz="2524" spc="247">
              <a:solidFill>
                <a:srgbClr val="231F2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1089920" lvl="2" indent="-363307" algn="l">
              <a:lnSpc>
                <a:spcPts val="3483"/>
              </a:lnSpc>
              <a:buFont typeface="Arial"/>
              <a:buChar char="⚬"/>
            </a:pPr>
            <a:r>
              <a:rPr lang="en-US" sz="2524" spc="247">
                <a:solidFill>
                  <a:srgbClr val="2D2623"/>
                </a:solidFill>
                <a:latin typeface="Open Sauce"/>
                <a:ea typeface="Open Sauce"/>
                <a:cs typeface="Open Sauce"/>
                <a:sym typeface="Open Sauce"/>
              </a:rPr>
              <a:t>Journée thématique : Vertébrés nuisibles</a:t>
            </a:r>
          </a:p>
          <a:p>
            <a:pPr marL="1089920" lvl="2" indent="-363307" algn="l">
              <a:lnSpc>
                <a:spcPts val="3483"/>
              </a:lnSpc>
              <a:buFont typeface="Arial"/>
              <a:buChar char="⚬"/>
            </a:pPr>
            <a:r>
              <a:rPr lang="en-US" sz="2524" spc="247">
                <a:solidFill>
                  <a:srgbClr val="2D2623"/>
                </a:solidFill>
                <a:latin typeface="Open Sauce"/>
                <a:ea typeface="Open Sauce"/>
                <a:cs typeface="Open Sauce"/>
                <a:sym typeface="Open Sauce"/>
              </a:rPr>
              <a:t>Sensibilité variétale aux ravageurs</a:t>
            </a:r>
          </a:p>
          <a:p>
            <a:pPr marL="1089920" lvl="2" indent="-363307" algn="l">
              <a:lnSpc>
                <a:spcPts val="3483"/>
              </a:lnSpc>
              <a:buFont typeface="Arial"/>
              <a:buChar char="⚬"/>
            </a:pPr>
            <a:r>
              <a:rPr lang="en-US" sz="2524" spc="247">
                <a:solidFill>
                  <a:srgbClr val="2D2623"/>
                </a:solidFill>
                <a:latin typeface="Open Sauce"/>
                <a:ea typeface="Open Sauce"/>
                <a:cs typeface="Open Sauce"/>
                <a:sym typeface="Open Sauce"/>
              </a:rPr>
              <a:t>Nouvelles connaissances et résistances des ravageurs</a:t>
            </a:r>
          </a:p>
          <a:p>
            <a:pPr marL="1089920" lvl="2" indent="-363307" algn="l">
              <a:lnSpc>
                <a:spcPts val="3483"/>
              </a:lnSpc>
              <a:buFont typeface="Arial"/>
              <a:buChar char="⚬"/>
            </a:pPr>
            <a:r>
              <a:rPr lang="en-US" sz="2524" spc="247">
                <a:solidFill>
                  <a:srgbClr val="2D2623"/>
                </a:solidFill>
                <a:latin typeface="Open Sauce"/>
                <a:ea typeface="Open Sauce"/>
                <a:cs typeface="Open Sauce"/>
                <a:sym typeface="Open Sauce"/>
              </a:rPr>
              <a:t>Méthodes de surveillance et analyses de risque</a:t>
            </a:r>
          </a:p>
          <a:p>
            <a:pPr marL="1089920" lvl="2" indent="-363307" algn="l">
              <a:lnSpc>
                <a:spcPts val="3483"/>
              </a:lnSpc>
              <a:buFont typeface="Arial"/>
              <a:buChar char="⚬"/>
            </a:pPr>
            <a:r>
              <a:rPr lang="en-US" sz="2524" spc="247">
                <a:solidFill>
                  <a:srgbClr val="2D2623"/>
                </a:solidFill>
                <a:latin typeface="Open Sauce"/>
                <a:ea typeface="Open Sauce"/>
                <a:cs typeface="Open Sauce"/>
                <a:sym typeface="Open Sauce"/>
              </a:rPr>
              <a:t>Auxiliaires et biodiversité fonctionnelle</a:t>
            </a:r>
          </a:p>
          <a:p>
            <a:pPr marL="1089920" lvl="2" indent="-363307" algn="l">
              <a:lnSpc>
                <a:spcPts val="3483"/>
              </a:lnSpc>
              <a:buFont typeface="Arial"/>
              <a:buChar char="⚬"/>
            </a:pPr>
            <a:r>
              <a:rPr lang="en-US" sz="2524" spc="247">
                <a:solidFill>
                  <a:srgbClr val="2D2623"/>
                </a:solidFill>
                <a:latin typeface="Open Sauce"/>
                <a:ea typeface="Open Sauce"/>
                <a:cs typeface="Open Sauce"/>
                <a:sym typeface="Open Sauce"/>
              </a:rPr>
              <a:t>Nouvelles connaissances et méthodes de protection innovantes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595394" y="9595655"/>
            <a:ext cx="489662" cy="455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5"/>
              </a:lnSpc>
            </a:pPr>
            <a:r>
              <a:rPr lang="en-US" sz="2689" b="1" spc="134">
                <a:solidFill>
                  <a:srgbClr val="1C573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19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9D9CE8FE-187E-38E0-2B22-5A72B1F6B6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308"/>
    </mc:Choice>
    <mc:Fallback>
      <p:transition spd="slow" advTm="57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543050" cy="102870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698915" y="8697813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024659" y="3168035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024659" y="3965154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024659" y="4846311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03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024659" y="5643430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44260" y="6121707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05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44260" y="7266771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06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044260" y="8117064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07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2314712" y="1729652"/>
            <a:ext cx="3459096" cy="676383"/>
            <a:chOff x="0" y="0"/>
            <a:chExt cx="825638" cy="16144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25638" cy="161443"/>
            </a:xfrm>
            <a:custGeom>
              <a:avLst/>
              <a:gdLst/>
              <a:ahLst/>
              <a:cxnLst/>
              <a:rect l="l" t="t" r="r" b="b"/>
              <a:pathLst>
                <a:path w="825638" h="161443">
                  <a:moveTo>
                    <a:pt x="40286" y="0"/>
                  </a:moveTo>
                  <a:lnTo>
                    <a:pt x="785351" y="0"/>
                  </a:lnTo>
                  <a:cubicBezTo>
                    <a:pt x="807601" y="0"/>
                    <a:pt x="825638" y="18037"/>
                    <a:pt x="825638" y="40286"/>
                  </a:cubicBezTo>
                  <a:lnTo>
                    <a:pt x="825638" y="121157"/>
                  </a:lnTo>
                  <a:cubicBezTo>
                    <a:pt x="825638" y="143406"/>
                    <a:pt x="807601" y="161443"/>
                    <a:pt x="785351" y="161443"/>
                  </a:cubicBezTo>
                  <a:lnTo>
                    <a:pt x="40286" y="161443"/>
                  </a:lnTo>
                  <a:cubicBezTo>
                    <a:pt x="18037" y="161443"/>
                    <a:pt x="0" y="143406"/>
                    <a:pt x="0" y="121157"/>
                  </a:cubicBezTo>
                  <a:lnTo>
                    <a:pt x="0" y="40286"/>
                  </a:lnTo>
                  <a:cubicBezTo>
                    <a:pt x="0" y="18037"/>
                    <a:pt x="18037" y="0"/>
                    <a:pt x="40286" y="0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825638" cy="190018"/>
            </a:xfrm>
            <a:prstGeom prst="rect">
              <a:avLst/>
            </a:prstGeom>
          </p:spPr>
          <p:txBody>
            <a:bodyPr lIns="56055" tIns="56055" rIns="56055" bIns="56055" rtlCol="0" anchor="ctr"/>
            <a:lstStyle/>
            <a:p>
              <a:pPr marL="518165" lvl="1" indent="-259082" algn="ctr">
                <a:lnSpc>
                  <a:spcPts val="3120"/>
                </a:lnSpc>
                <a:buAutoNum type="arabicPeriod"/>
              </a:pPr>
              <a:r>
                <a:rPr lang="en-US" sz="2400">
                  <a:solidFill>
                    <a:srgbClr val="FFFF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INNOVATION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314712" y="3083474"/>
            <a:ext cx="3459096" cy="950172"/>
            <a:chOff x="0" y="0"/>
            <a:chExt cx="825638" cy="22679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25638" cy="226793"/>
            </a:xfrm>
            <a:custGeom>
              <a:avLst/>
              <a:gdLst/>
              <a:ahLst/>
              <a:cxnLst/>
              <a:rect l="l" t="t" r="r" b="b"/>
              <a:pathLst>
                <a:path w="825638" h="226793">
                  <a:moveTo>
                    <a:pt x="40286" y="0"/>
                  </a:moveTo>
                  <a:lnTo>
                    <a:pt x="785351" y="0"/>
                  </a:lnTo>
                  <a:cubicBezTo>
                    <a:pt x="807601" y="0"/>
                    <a:pt x="825638" y="18037"/>
                    <a:pt x="825638" y="40286"/>
                  </a:cubicBezTo>
                  <a:lnTo>
                    <a:pt x="825638" y="186506"/>
                  </a:lnTo>
                  <a:cubicBezTo>
                    <a:pt x="825638" y="208756"/>
                    <a:pt x="807601" y="226793"/>
                    <a:pt x="785351" y="226793"/>
                  </a:cubicBezTo>
                  <a:lnTo>
                    <a:pt x="40286" y="226793"/>
                  </a:lnTo>
                  <a:cubicBezTo>
                    <a:pt x="18037" y="226793"/>
                    <a:pt x="0" y="208756"/>
                    <a:pt x="0" y="186506"/>
                  </a:cubicBezTo>
                  <a:lnTo>
                    <a:pt x="0" y="40286"/>
                  </a:lnTo>
                  <a:cubicBezTo>
                    <a:pt x="0" y="18037"/>
                    <a:pt x="18037" y="0"/>
                    <a:pt x="40286" y="0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825638" cy="255368"/>
            </a:xfrm>
            <a:prstGeom prst="rect">
              <a:avLst/>
            </a:prstGeom>
          </p:spPr>
          <p:txBody>
            <a:bodyPr lIns="56055" tIns="56055" rIns="56055" bIns="56055" rtlCol="0" anchor="ctr"/>
            <a:lstStyle/>
            <a:p>
              <a:pPr algn="ctr">
                <a:lnSpc>
                  <a:spcPts val="3120"/>
                </a:lnSpc>
              </a:pPr>
              <a:r>
                <a:rPr lang="en-US" sz="2400">
                  <a:solidFill>
                    <a:srgbClr val="FFFF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2. ACTUALITE INTERNATIONALE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295111" y="4667350"/>
            <a:ext cx="3459096" cy="569486"/>
            <a:chOff x="0" y="0"/>
            <a:chExt cx="825638" cy="13592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25638" cy="135928"/>
            </a:xfrm>
            <a:custGeom>
              <a:avLst/>
              <a:gdLst/>
              <a:ahLst/>
              <a:cxnLst/>
              <a:rect l="l" t="t" r="r" b="b"/>
              <a:pathLst>
                <a:path w="825638" h="135928">
                  <a:moveTo>
                    <a:pt x="40286" y="0"/>
                  </a:moveTo>
                  <a:lnTo>
                    <a:pt x="785351" y="0"/>
                  </a:lnTo>
                  <a:cubicBezTo>
                    <a:pt x="807601" y="0"/>
                    <a:pt x="825638" y="18037"/>
                    <a:pt x="825638" y="40286"/>
                  </a:cubicBezTo>
                  <a:lnTo>
                    <a:pt x="825638" y="95642"/>
                  </a:lnTo>
                  <a:cubicBezTo>
                    <a:pt x="825638" y="117891"/>
                    <a:pt x="807601" y="135928"/>
                    <a:pt x="785351" y="135928"/>
                  </a:cubicBezTo>
                  <a:lnTo>
                    <a:pt x="40286" y="135928"/>
                  </a:lnTo>
                  <a:cubicBezTo>
                    <a:pt x="18037" y="135928"/>
                    <a:pt x="0" y="117891"/>
                    <a:pt x="0" y="95642"/>
                  </a:cubicBezTo>
                  <a:lnTo>
                    <a:pt x="0" y="40286"/>
                  </a:lnTo>
                  <a:cubicBezTo>
                    <a:pt x="0" y="18037"/>
                    <a:pt x="18037" y="0"/>
                    <a:pt x="40286" y="0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825638" cy="164503"/>
            </a:xfrm>
            <a:prstGeom prst="rect">
              <a:avLst/>
            </a:prstGeom>
          </p:spPr>
          <p:txBody>
            <a:bodyPr lIns="56055" tIns="56055" rIns="56055" bIns="56055" rtlCol="0" anchor="ctr"/>
            <a:lstStyle/>
            <a:p>
              <a:pPr algn="ctr">
                <a:lnSpc>
                  <a:spcPts val="3120"/>
                </a:lnSpc>
              </a:pPr>
              <a:r>
                <a:rPr lang="en-US" sz="2400">
                  <a:solidFill>
                    <a:srgbClr val="FFFF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3. COMMERCE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295111" y="5722611"/>
            <a:ext cx="3459096" cy="1340697"/>
            <a:chOff x="0" y="0"/>
            <a:chExt cx="825638" cy="32000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25638" cy="320005"/>
            </a:xfrm>
            <a:custGeom>
              <a:avLst/>
              <a:gdLst/>
              <a:ahLst/>
              <a:cxnLst/>
              <a:rect l="l" t="t" r="r" b="b"/>
              <a:pathLst>
                <a:path w="825638" h="320005">
                  <a:moveTo>
                    <a:pt x="40286" y="0"/>
                  </a:moveTo>
                  <a:lnTo>
                    <a:pt x="785351" y="0"/>
                  </a:lnTo>
                  <a:cubicBezTo>
                    <a:pt x="807601" y="0"/>
                    <a:pt x="825638" y="18037"/>
                    <a:pt x="825638" y="40286"/>
                  </a:cubicBezTo>
                  <a:lnTo>
                    <a:pt x="825638" y="279719"/>
                  </a:lnTo>
                  <a:cubicBezTo>
                    <a:pt x="825638" y="301969"/>
                    <a:pt x="807601" y="320005"/>
                    <a:pt x="785351" y="320005"/>
                  </a:cubicBezTo>
                  <a:lnTo>
                    <a:pt x="40286" y="320005"/>
                  </a:lnTo>
                  <a:cubicBezTo>
                    <a:pt x="18037" y="320005"/>
                    <a:pt x="0" y="301969"/>
                    <a:pt x="0" y="279719"/>
                  </a:cubicBezTo>
                  <a:lnTo>
                    <a:pt x="0" y="40286"/>
                  </a:lnTo>
                  <a:cubicBezTo>
                    <a:pt x="0" y="18037"/>
                    <a:pt x="18037" y="0"/>
                    <a:pt x="40286" y="0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825638" cy="348580"/>
            </a:xfrm>
            <a:prstGeom prst="rect">
              <a:avLst/>
            </a:prstGeom>
          </p:spPr>
          <p:txBody>
            <a:bodyPr lIns="56055" tIns="56055" rIns="56055" bIns="56055" rtlCol="0" anchor="ctr"/>
            <a:lstStyle/>
            <a:p>
              <a:pPr algn="ctr">
                <a:lnSpc>
                  <a:spcPts val="3120"/>
                </a:lnSpc>
              </a:pPr>
              <a:r>
                <a:rPr lang="en-US" sz="2400">
                  <a:solidFill>
                    <a:srgbClr val="FFFF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4. ORGANISATION ET ACTEURS DES FILIERES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314712" y="7589182"/>
            <a:ext cx="3459096" cy="569486"/>
            <a:chOff x="0" y="0"/>
            <a:chExt cx="825638" cy="13592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25638" cy="135928"/>
            </a:xfrm>
            <a:custGeom>
              <a:avLst/>
              <a:gdLst/>
              <a:ahLst/>
              <a:cxnLst/>
              <a:rect l="l" t="t" r="r" b="b"/>
              <a:pathLst>
                <a:path w="825638" h="135928">
                  <a:moveTo>
                    <a:pt x="40286" y="0"/>
                  </a:moveTo>
                  <a:lnTo>
                    <a:pt x="785351" y="0"/>
                  </a:lnTo>
                  <a:cubicBezTo>
                    <a:pt x="807601" y="0"/>
                    <a:pt x="825638" y="18037"/>
                    <a:pt x="825638" y="40286"/>
                  </a:cubicBezTo>
                  <a:lnTo>
                    <a:pt x="825638" y="95642"/>
                  </a:lnTo>
                  <a:cubicBezTo>
                    <a:pt x="825638" y="117891"/>
                    <a:pt x="807601" y="135928"/>
                    <a:pt x="785351" y="135928"/>
                  </a:cubicBezTo>
                  <a:lnTo>
                    <a:pt x="40286" y="135928"/>
                  </a:lnTo>
                  <a:cubicBezTo>
                    <a:pt x="18037" y="135928"/>
                    <a:pt x="0" y="117891"/>
                    <a:pt x="0" y="95642"/>
                  </a:cubicBezTo>
                  <a:lnTo>
                    <a:pt x="0" y="40286"/>
                  </a:lnTo>
                  <a:cubicBezTo>
                    <a:pt x="0" y="18037"/>
                    <a:pt x="18037" y="0"/>
                    <a:pt x="40286" y="0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825638" cy="164503"/>
            </a:xfrm>
            <a:prstGeom prst="rect">
              <a:avLst/>
            </a:prstGeom>
          </p:spPr>
          <p:txBody>
            <a:bodyPr lIns="56055" tIns="56055" rIns="56055" bIns="56055" rtlCol="0" anchor="ctr"/>
            <a:lstStyle/>
            <a:p>
              <a:pPr algn="ctr">
                <a:lnSpc>
                  <a:spcPts val="3120"/>
                </a:lnSpc>
              </a:pPr>
              <a:r>
                <a:rPr lang="en-US" sz="2400">
                  <a:solidFill>
                    <a:srgbClr val="FFFF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5. DOSSIER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314712" y="8849032"/>
            <a:ext cx="3459096" cy="569486"/>
            <a:chOff x="0" y="0"/>
            <a:chExt cx="825638" cy="135928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25638" cy="135928"/>
            </a:xfrm>
            <a:custGeom>
              <a:avLst/>
              <a:gdLst/>
              <a:ahLst/>
              <a:cxnLst/>
              <a:rect l="l" t="t" r="r" b="b"/>
              <a:pathLst>
                <a:path w="825638" h="135928">
                  <a:moveTo>
                    <a:pt x="40286" y="0"/>
                  </a:moveTo>
                  <a:lnTo>
                    <a:pt x="785351" y="0"/>
                  </a:lnTo>
                  <a:cubicBezTo>
                    <a:pt x="807601" y="0"/>
                    <a:pt x="825638" y="18037"/>
                    <a:pt x="825638" y="40286"/>
                  </a:cubicBezTo>
                  <a:lnTo>
                    <a:pt x="825638" y="95642"/>
                  </a:lnTo>
                  <a:cubicBezTo>
                    <a:pt x="825638" y="117891"/>
                    <a:pt x="807601" y="135928"/>
                    <a:pt x="785351" y="135928"/>
                  </a:cubicBezTo>
                  <a:lnTo>
                    <a:pt x="40286" y="135928"/>
                  </a:lnTo>
                  <a:cubicBezTo>
                    <a:pt x="18037" y="135928"/>
                    <a:pt x="0" y="117891"/>
                    <a:pt x="0" y="95642"/>
                  </a:cubicBezTo>
                  <a:lnTo>
                    <a:pt x="0" y="40286"/>
                  </a:lnTo>
                  <a:cubicBezTo>
                    <a:pt x="0" y="18037"/>
                    <a:pt x="18037" y="0"/>
                    <a:pt x="40286" y="0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28575"/>
              <a:ext cx="825638" cy="164503"/>
            </a:xfrm>
            <a:prstGeom prst="rect">
              <a:avLst/>
            </a:prstGeom>
          </p:spPr>
          <p:txBody>
            <a:bodyPr lIns="56055" tIns="56055" rIns="56055" bIns="56055" rtlCol="0" anchor="ctr"/>
            <a:lstStyle/>
            <a:p>
              <a:pPr algn="ctr">
                <a:lnSpc>
                  <a:spcPts val="3120"/>
                </a:lnSpc>
              </a:pPr>
              <a:r>
                <a:rPr lang="en-US" sz="2400">
                  <a:solidFill>
                    <a:srgbClr val="FFFFFF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6. AGENDA</a:t>
              </a:r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2633998" y="151848"/>
            <a:ext cx="10004075" cy="1141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86"/>
              </a:lnSpc>
            </a:pPr>
            <a:r>
              <a:rPr lang="en-US" sz="6222" spc="609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Ordre du jour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130346" y="1797718"/>
            <a:ext cx="10471854" cy="856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4960" lvl="1" indent="-272480" algn="l">
              <a:lnSpc>
                <a:spcPts val="3483"/>
              </a:lnSpc>
              <a:buFont typeface="Arial"/>
              <a:buChar char="•"/>
            </a:pPr>
            <a:r>
              <a:rPr lang="en-US" sz="2524" spc="247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Passiflore Snowstar : une nouvelle variété</a:t>
            </a:r>
          </a:p>
          <a:p>
            <a:pPr marL="544960" lvl="1" indent="-272480" algn="l">
              <a:lnSpc>
                <a:spcPts val="3483"/>
              </a:lnSpc>
              <a:buFont typeface="Arial"/>
              <a:buChar char="•"/>
            </a:pPr>
            <a:r>
              <a:rPr lang="en-US" sz="2524" spc="247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Syracus: prototype de robot cueilleur de mirabelles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130346" y="3436956"/>
            <a:ext cx="8094683" cy="41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4960" lvl="1" indent="-272480" algn="l">
              <a:lnSpc>
                <a:spcPts val="3483"/>
              </a:lnSpc>
              <a:buFont typeface="Arial"/>
              <a:buChar char="•"/>
            </a:pPr>
            <a:r>
              <a:rPr lang="en-US" sz="2524" spc="247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16ème édition du salon Fruit attraction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120821" y="4504694"/>
            <a:ext cx="9930161" cy="856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4960" lvl="1" indent="-272480" algn="l">
              <a:lnSpc>
                <a:spcPts val="3483"/>
              </a:lnSpc>
              <a:buFont typeface="Arial"/>
              <a:buChar char="•"/>
            </a:pPr>
            <a:r>
              <a:rPr lang="en-US" sz="2524" spc="247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Conjecture France </a:t>
            </a:r>
            <a:r>
              <a:rPr lang="en-US" sz="2524" spc="247" dirty="0" err="1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Agrimer</a:t>
            </a:r>
            <a:endParaRPr lang="en-US" sz="2524" spc="247" dirty="0">
              <a:solidFill>
                <a:srgbClr val="231F2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544960" lvl="1" indent="-272480" algn="l">
              <a:lnSpc>
                <a:spcPts val="3483"/>
              </a:lnSpc>
              <a:spcBef>
                <a:spcPct val="0"/>
              </a:spcBef>
              <a:buFont typeface="Arial"/>
              <a:buChar char="•"/>
            </a:pPr>
            <a:r>
              <a:rPr lang="en-US" sz="2524" spc="247" dirty="0" err="1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Reconduite</a:t>
            </a:r>
            <a:r>
              <a:rPr lang="en-US" sz="2524" spc="247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 de </a:t>
            </a:r>
            <a:r>
              <a:rPr lang="en-US" sz="2524" spc="247" dirty="0" err="1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l’Accord</a:t>
            </a:r>
            <a:r>
              <a:rPr lang="en-US" sz="2524" spc="247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524" spc="247" dirty="0" err="1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qualité</a:t>
            </a:r>
            <a:r>
              <a:rPr lang="en-US" sz="2524" spc="247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 pour </a:t>
            </a:r>
            <a:r>
              <a:rPr lang="en-US" sz="2524" spc="247" dirty="0" err="1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l’échalote</a:t>
            </a:r>
            <a:endParaRPr lang="en-US" sz="2524" spc="247" dirty="0">
              <a:solidFill>
                <a:srgbClr val="231F2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7130346" y="6064833"/>
            <a:ext cx="9930161" cy="856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4960" lvl="1" indent="-272480" algn="l">
              <a:lnSpc>
                <a:spcPts val="3483"/>
              </a:lnSpc>
              <a:spcBef>
                <a:spcPct val="0"/>
              </a:spcBef>
              <a:buFont typeface="Arial"/>
              <a:buChar char="•"/>
            </a:pPr>
            <a:r>
              <a:rPr lang="en-US" sz="2524" spc="247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Conclusion de la journée de mobilisation sur la fleur coupée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130346" y="7510983"/>
            <a:ext cx="10471854" cy="856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4960" lvl="1" indent="-272480" algn="l">
              <a:lnSpc>
                <a:spcPts val="3483"/>
              </a:lnSpc>
              <a:spcBef>
                <a:spcPct val="0"/>
              </a:spcBef>
              <a:buFont typeface="Arial"/>
              <a:buChar char="•"/>
            </a:pPr>
            <a:r>
              <a:rPr lang="en-US" sz="2524" spc="247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Rapport de la Cour des comptes européenne sur les plans stratégiques relevant de la PAC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7595394" y="9595655"/>
            <a:ext cx="489662" cy="455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5"/>
              </a:lnSpc>
            </a:pPr>
            <a:r>
              <a:rPr lang="en-US" sz="2689" b="1" spc="134">
                <a:solidFill>
                  <a:srgbClr val="1C573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2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130346" y="8905451"/>
            <a:ext cx="5507726" cy="41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4960" lvl="1" indent="-272480" algn="l">
              <a:lnSpc>
                <a:spcPts val="3483"/>
              </a:lnSpc>
              <a:spcBef>
                <a:spcPct val="0"/>
              </a:spcBef>
              <a:buFont typeface="Arial"/>
              <a:buChar char="•"/>
            </a:pPr>
            <a:r>
              <a:rPr lang="en-US" sz="2524" spc="247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Evènements à venir</a:t>
            </a:r>
          </a:p>
        </p:txBody>
      </p:sp>
      <p:pic>
        <p:nvPicPr>
          <p:cNvPr id="39" name="Audio 38">
            <a:hlinkClick r:id="" action="ppaction://media"/>
            <a:extLst>
              <a:ext uri="{FF2B5EF4-FFF2-40B4-BE49-F238E27FC236}">
                <a16:creationId xmlns:a16="http://schemas.microsoft.com/office/drawing/2014/main" id="{291E2105-FE06-E672-4D8D-5286AE525E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480"/>
    </mc:Choice>
    <mc:Fallback>
      <p:transition spd="slow" advTm="43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57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00025" y="0"/>
            <a:ext cx="18488025" cy="10258425"/>
          </a:xfrm>
          <a:custGeom>
            <a:avLst/>
            <a:gdLst/>
            <a:ahLst/>
            <a:cxnLst/>
            <a:rect l="l" t="t" r="r" b="b"/>
            <a:pathLst>
              <a:path w="19563652" h="11322569">
                <a:moveTo>
                  <a:pt x="0" y="0"/>
                </a:moveTo>
                <a:lnTo>
                  <a:pt x="19563652" y="0"/>
                </a:lnTo>
                <a:lnTo>
                  <a:pt x="19563652" y="11322569"/>
                </a:lnTo>
                <a:lnTo>
                  <a:pt x="0" y="113225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1000"/>
            </a:blip>
            <a:stretch>
              <a:fillRect t="-11593" r="-5818" b="-1554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602205" y="3648612"/>
            <a:ext cx="10884543" cy="1588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80"/>
              </a:lnSpc>
            </a:pPr>
            <a:r>
              <a:rPr lang="en-US" sz="8609" spc="843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SOURCES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14486746" y="3541505"/>
            <a:ext cx="3801253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0"/>
                </a:moveTo>
                <a:lnTo>
                  <a:pt x="0" y="0"/>
                </a:lnTo>
                <a:lnTo>
                  <a:pt x="0" y="6745495"/>
                </a:lnTo>
                <a:lnTo>
                  <a:pt x="7602506" y="6745495"/>
                </a:lnTo>
                <a:lnTo>
                  <a:pt x="760250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0000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5725" y="10086975"/>
            <a:ext cx="2676168" cy="171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"/>
              </a:lnSpc>
              <a:spcBef>
                <a:spcPct val="0"/>
              </a:spcBef>
            </a:pPr>
            <a:r>
              <a:rPr lang="en-US" sz="999" b="1" i="1" spc="81">
                <a:solidFill>
                  <a:srgbClr val="1C5739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CRÉDIT PHOTO : CRÉDITS : ARTISTEER.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595394" y="9595655"/>
            <a:ext cx="489662" cy="455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5"/>
              </a:lnSpc>
            </a:pPr>
            <a:r>
              <a:rPr lang="en-US" sz="2689" b="1" spc="134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20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8BFC2C6-D818-49BF-05D3-F8862E1D83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73"/>
    </mc:Choice>
    <mc:Fallback>
      <p:transition spd="slow" advTm="9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024659" y="3168035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024659" y="3965154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950341" y="-198832"/>
            <a:ext cx="16134715" cy="10046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3"/>
              </a:lnSpc>
            </a:pPr>
            <a:endParaRPr/>
          </a:p>
          <a:p>
            <a:pPr algn="l">
              <a:lnSpc>
                <a:spcPts val="3453"/>
              </a:lnSpc>
            </a:pPr>
            <a:r>
              <a:rPr lang="en-US" sz="2171" b="1" spc="178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Passiflore Snowstar</a:t>
            </a:r>
          </a:p>
          <a:p>
            <a:pPr marL="468901" lvl="1" indent="-234450" algn="l">
              <a:lnSpc>
                <a:spcPts val="3453"/>
              </a:lnSpc>
              <a:buFont typeface="Arial"/>
              <a:buChar char="•"/>
            </a:pPr>
            <a:r>
              <a:rPr lang="en-US" sz="2171" spc="17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Arnould, F. (2024, 3 octobre). Médaille d’or pour la passiflore à fruits Cooltropics® Snowstar. Le Lien Horticole. https://www.lienhorticole.fr/vegetaux/article/872601/medaille-d-or-pour-la-passiflore-a-fruits-cooltropics-snowstar</a:t>
            </a:r>
          </a:p>
          <a:p>
            <a:pPr marL="468901" lvl="1" indent="-234450" algn="l">
              <a:lnSpc>
                <a:spcPts val="3453"/>
              </a:lnSpc>
              <a:buFont typeface="Arial"/>
              <a:buChar char="•"/>
            </a:pPr>
            <a:r>
              <a:rPr lang="en-US" sz="2171" spc="17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Fonseca, A. M., Geraldi, M. V., Maróstica, M. R., Junior, Silvestre, A. J., &amp; Rocha, S. M. (2022). Purple passion fruit (Passiflora edulis f. edulis) : A comprehensive review on the nutritional value, phytochemical profile and associated health effects. Food Research International, 160, 111665. https://doi.org/10.1016/j.foodres.2022.111665</a:t>
            </a:r>
          </a:p>
          <a:p>
            <a:pPr marL="468901" lvl="1" indent="-234450" algn="l">
              <a:lnSpc>
                <a:spcPts val="3453"/>
              </a:lnSpc>
              <a:buFont typeface="Arial"/>
              <a:buChar char="•"/>
            </a:pPr>
            <a:r>
              <a:rPr lang="en-US" sz="2171" spc="17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Multiples du Val de Loire. (2024, 23 avril). PASSIFLORE à fruits Cooltropics® Snowstar® - Multiple du Val de Loire. Multiple du Val de Loire. https://multiple-valdeloire.fr/produit/passiflore-a-fruits-cooltropics-snowstar/</a:t>
            </a:r>
          </a:p>
          <a:p>
            <a:pPr marL="468901" lvl="1" indent="-234450" algn="l">
              <a:lnSpc>
                <a:spcPts val="3453"/>
              </a:lnSpc>
              <a:buFont typeface="Arial"/>
              <a:buChar char="•"/>
            </a:pPr>
            <a:r>
              <a:rPr lang="en-US" sz="2171" spc="17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Passiflore à fruits Cooltropics® Snowstar® | Innovert. (s. d.). https://www.concours-innovert.com/horticulture/passiflore-a-fruits-cooltropics-snowstar/</a:t>
            </a:r>
          </a:p>
          <a:p>
            <a:pPr marL="468901" lvl="1" indent="-234450" algn="l">
              <a:lnSpc>
                <a:spcPts val="3453"/>
              </a:lnSpc>
              <a:buFont typeface="Arial"/>
              <a:buChar char="•"/>
            </a:pPr>
            <a:r>
              <a:rPr lang="en-US" sz="2171" spc="17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Travers, D. (2024, 22 juillet). Trophée d’or pour la passiflore Cooltropics® Snowstar® 🏆. Groupe TRAVERS. https://www.groupe-travers.fr/trophee-dor-pour-la-passiflore-snowstar-%f0%9f%8f%86/  </a:t>
            </a:r>
            <a:r>
              <a:rPr lang="en-US" sz="2171" b="1" spc="178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Figures</a:t>
            </a:r>
          </a:p>
          <a:p>
            <a:pPr marL="468901" lvl="1" indent="-234450" algn="l">
              <a:lnSpc>
                <a:spcPts val="3453"/>
              </a:lnSpc>
              <a:buFont typeface="Arial"/>
              <a:buChar char="•"/>
            </a:pPr>
            <a:r>
              <a:rPr lang="en-US" sz="2171" spc="17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Promessedefleurs.com (fr_FR). (s. d.). Passiflora incarnata - Passiflore officinale. Promessedefleurs.com (Fr_FR). https://www.promessedefleurs.com/grimpantes/grimpantes-par-variete/passiflores/passiflora-incarnata-passiflore-officinale.html</a:t>
            </a:r>
          </a:p>
          <a:p>
            <a:pPr marL="468901" lvl="1" indent="-234450" algn="l">
              <a:lnSpc>
                <a:spcPts val="3453"/>
              </a:lnSpc>
              <a:buFont typeface="Arial"/>
              <a:buChar char="•"/>
            </a:pPr>
            <a:r>
              <a:rPr lang="en-US" sz="2171" spc="17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Multiples du Val de Loire. (2024b, avril 23). PASSIFLORE à fruits Cooltropics® Snowstar® - Multiple du Val de Loire. Multiple du Val de Loire. https://multiple-valdeloire.fr/produit/passiflore-a-fruits-cooltropics-snowstar/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595394" y="9595655"/>
            <a:ext cx="489662" cy="455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5"/>
              </a:lnSpc>
            </a:pPr>
            <a:r>
              <a:rPr lang="en-US" sz="2689" b="1" spc="134">
                <a:solidFill>
                  <a:srgbClr val="1C573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21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024659" y="3168035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024659" y="3965154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950341" y="282772"/>
            <a:ext cx="15308959" cy="9394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57"/>
              </a:lnSpc>
            </a:pPr>
            <a:endParaRPr/>
          </a:p>
          <a:p>
            <a:pPr algn="l">
              <a:lnSpc>
                <a:spcPts val="3257"/>
              </a:lnSpc>
            </a:pPr>
            <a:r>
              <a:rPr lang="en-US" sz="2171" b="1" spc="178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Prototype robot Syracus </a:t>
            </a:r>
          </a:p>
          <a:p>
            <a:pPr marL="468901" lvl="1" indent="-234450" algn="l">
              <a:lnSpc>
                <a:spcPts val="3257"/>
              </a:lnSpc>
              <a:buFont typeface="Arial"/>
              <a:buChar char="•"/>
            </a:pPr>
            <a:r>
              <a:rPr lang="en-US" sz="2171" spc="17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Dubon, G. (2024, octobre 11) Premiers essais validés pour le robot Syracus, prototype de récolte des mirabelles. Réussir fruits &amp; légumes. </a:t>
            </a:r>
            <a:r>
              <a:rPr lang="en-US" sz="2171" spc="17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  <a:hlinkClick r:id="rId2" tooltip="https://www.reussir.fr/fruits-legumes/premiers-essais-valides-pour-syracus-le-prototype-de-recolte-des-mirabelles"/>
              </a:rPr>
              <a:t>https://www.reussir.fr/fruits-legumes/premiers-essais-valides-pour-syracus-le-prototype-de-recolte-des-mirabelles</a:t>
            </a:r>
          </a:p>
          <a:p>
            <a:pPr marL="468901" lvl="1" indent="-234450" algn="l">
              <a:lnSpc>
                <a:spcPts val="3257"/>
              </a:lnSpc>
              <a:buFont typeface="Arial"/>
              <a:buChar char="•"/>
            </a:pPr>
            <a:r>
              <a:rPr lang="en-US" sz="2171" spc="17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Beaudoin, S.(2024, octobre 4) Un robot de cueillette en essais dans les vergers de mirabelle en Lorraine. L</a:t>
            </a:r>
            <a:r>
              <a:rPr lang="en-US" sz="2171" spc="17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  <a:hlinkClick r:id="rId3" tooltip="https://www.tema-agriculture-terroirs.fr/mediafel/techniques-culturales/un-robot-de-cueillette-en-essais-dans-les-vergers-de-mirabelle-en-lorraine-952815.php"/>
              </a:rPr>
              <a:t>’</a:t>
            </a:r>
            <a:r>
              <a:rPr lang="en-US" sz="2171" spc="17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arboriculture Fruitière. </a:t>
            </a:r>
            <a:r>
              <a:rPr lang="en-US" sz="2171" spc="17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  <a:hlinkClick r:id="rId3" tooltip="https://www.tema-agriculture-terroirs.fr/mediafel/techniques-culturales/un-robot-de-cueillette-en-essais-dans-les-vergers-de-mirabelle-en-lorraine-952815.php"/>
              </a:rPr>
              <a:t>https://www.tema-agriculture-terroirs.fr/mediafel/techniques-culturales/un-robot-de-cueillette-en-essais-dans-les-vergers-de-mirabelle-en-lorraine-952815.php</a:t>
            </a:r>
          </a:p>
          <a:p>
            <a:pPr algn="l">
              <a:lnSpc>
                <a:spcPts val="3257"/>
              </a:lnSpc>
            </a:pPr>
            <a:r>
              <a:rPr lang="en-US" sz="2171" spc="17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    </a:t>
            </a:r>
            <a:r>
              <a:rPr lang="en-US" sz="2171" b="1" spc="178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Figures</a:t>
            </a:r>
          </a:p>
          <a:p>
            <a:pPr marL="468901" lvl="1" indent="-234450" algn="l">
              <a:lnSpc>
                <a:spcPts val="3257"/>
              </a:lnSpc>
              <a:buFont typeface="Arial"/>
              <a:buChar char="•"/>
            </a:pPr>
            <a:r>
              <a:rPr lang="en-US" sz="2171" spc="17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Moselle TV (2024). https://moselle.tv/syracus-le-robot-cueilleur-de-mirabelles/</a:t>
            </a:r>
          </a:p>
          <a:p>
            <a:pPr marL="468901" lvl="1" indent="-234450" algn="l">
              <a:lnSpc>
                <a:spcPts val="3257"/>
              </a:lnSpc>
              <a:buFont typeface="Arial"/>
              <a:buChar char="•"/>
            </a:pPr>
            <a:r>
              <a:rPr lang="en-US" sz="2171" spc="17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Alerion (2024). Un bras préhenseur articulé, équipé de doigts pneumatiques, a été monté sur la base d'un chenillard. https://www.reussir.fr/fruits-legumes/premiers-essais-valides-pour-syracus-le-prototype-de-recolte-des-mirabelles</a:t>
            </a:r>
          </a:p>
          <a:p>
            <a:pPr algn="l">
              <a:lnSpc>
                <a:spcPts val="3257"/>
              </a:lnSpc>
            </a:pPr>
            <a:endParaRPr lang="en-US" sz="2171" spc="178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3257"/>
              </a:lnSpc>
            </a:pPr>
            <a:r>
              <a:rPr lang="en-US" sz="2171" b="1" spc="178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16ème édition du salon Fruit attraction</a:t>
            </a:r>
          </a:p>
          <a:p>
            <a:pPr marL="468901" lvl="1" indent="-234450" algn="l">
              <a:lnSpc>
                <a:spcPts val="3257"/>
              </a:lnSpc>
              <a:buFont typeface="Arial"/>
              <a:buChar char="•"/>
            </a:pPr>
            <a:r>
              <a:rPr lang="en-US" sz="2171" spc="17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FRUIT ATTRACTION (2024). Fair of the fruit and vegetables sector. </a:t>
            </a:r>
            <a:r>
              <a:rPr lang="en-US" sz="2171" spc="17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  <a:hlinkClick r:id="rId4" tooltip="https://www.ifema.es/en/fruit-attraction"/>
              </a:rPr>
              <a:t>https://www.ifema.es/en/fruit-attraction</a:t>
            </a:r>
          </a:p>
          <a:p>
            <a:pPr algn="l">
              <a:lnSpc>
                <a:spcPts val="3257"/>
              </a:lnSpc>
            </a:pPr>
            <a:r>
              <a:rPr lang="en-US" sz="2171" spc="17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    </a:t>
            </a:r>
            <a:r>
              <a:rPr lang="en-US" sz="2171" b="1" spc="178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Figures</a:t>
            </a:r>
          </a:p>
          <a:p>
            <a:pPr marL="468901" lvl="1" indent="-234450" algn="l">
              <a:lnSpc>
                <a:spcPts val="3257"/>
              </a:lnSpc>
              <a:buFont typeface="Arial"/>
              <a:buChar char="•"/>
            </a:pPr>
            <a:r>
              <a:rPr lang="en-US" sz="2171" spc="17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FRUIT ATTRACTION (2024). Fair of the fruit and vegetables sector. </a:t>
            </a:r>
            <a:r>
              <a:rPr lang="en-US" sz="2171" spc="17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  <a:hlinkClick r:id="rId4" tooltip="https://www.ifema.es/en/fruit-attraction"/>
              </a:rPr>
              <a:t>https://www.ifema.es/en/fruit-attraction</a:t>
            </a:r>
          </a:p>
          <a:p>
            <a:pPr algn="l">
              <a:lnSpc>
                <a:spcPts val="3257"/>
              </a:lnSpc>
            </a:pPr>
            <a:endParaRPr lang="en-US" sz="2171" spc="178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  <a:hlinkClick r:id="rId4" tooltip="https://www.ifema.es/en/fruit-attraction"/>
            </a:endParaRPr>
          </a:p>
          <a:p>
            <a:pPr algn="l">
              <a:lnSpc>
                <a:spcPts val="3257"/>
              </a:lnSpc>
            </a:pPr>
            <a:endParaRPr lang="en-US" sz="2171" spc="178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  <a:hlinkClick r:id="rId4" tooltip="https://www.ifema.es/en/fruit-attraction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7595394" y="9595655"/>
            <a:ext cx="489662" cy="455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5"/>
              </a:lnSpc>
            </a:pPr>
            <a:r>
              <a:rPr lang="en-US" sz="2689" b="1" spc="134">
                <a:solidFill>
                  <a:srgbClr val="1C573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22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024659" y="3168035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024659" y="3965154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950341" y="318355"/>
            <a:ext cx="15308959" cy="7346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57"/>
              </a:lnSpc>
            </a:pPr>
            <a:r>
              <a:rPr lang="en-US" sz="2171" b="1" spc="178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Conjecture France Agrimer</a:t>
            </a:r>
          </a:p>
          <a:p>
            <a:pPr marL="468901" lvl="1" indent="-234450" algn="l">
              <a:lnSpc>
                <a:spcPts val="3257"/>
              </a:lnSpc>
              <a:buFont typeface="Arial"/>
              <a:buChar char="•"/>
            </a:pPr>
            <a:r>
              <a:rPr lang="en-US" sz="2171" spc="17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Avelin, C. (2024, octobre 1). La conjecture Fruits et Légumes. France Agrimer. </a:t>
            </a:r>
            <a:r>
              <a:rPr lang="en-US" sz="2171" spc="17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  <a:hlinkClick r:id="rId2" tooltip="https://www.franceagrimer.fr/content/download/74630/document/NCO-FL-2024-10-01.pdf"/>
              </a:rPr>
              <a:t> https://www.franceagrimer.fr/content/download/74630/document/NCO-FL-2024-10-01.pdf</a:t>
            </a:r>
          </a:p>
          <a:p>
            <a:pPr algn="l">
              <a:lnSpc>
                <a:spcPts val="3257"/>
              </a:lnSpc>
            </a:pPr>
            <a:endParaRPr lang="en-US" sz="2171" spc="178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  <a:hlinkClick r:id="rId2" tooltip="https://www.franceagrimer.fr/content/download/74630/document/NCO-FL-2024-10-01.pdf"/>
            </a:endParaRPr>
          </a:p>
          <a:p>
            <a:pPr algn="l">
              <a:lnSpc>
                <a:spcPts val="3257"/>
              </a:lnSpc>
            </a:pPr>
            <a:r>
              <a:rPr lang="en-US" sz="2171" b="1" spc="178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Reconduite de l’Accord qualité échalote</a:t>
            </a:r>
          </a:p>
          <a:p>
            <a:pPr marL="468901" lvl="1" indent="-234450" algn="l">
              <a:lnSpc>
                <a:spcPts val="3257"/>
              </a:lnSpc>
              <a:buFont typeface="Arial"/>
              <a:buChar char="•"/>
            </a:pPr>
            <a:r>
              <a:rPr lang="en-US" sz="2171" spc="17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Caillet, M. (2024, septembre 26). Adoption de l’accord qualité Échalote. Interfel. </a:t>
            </a:r>
            <a:r>
              <a:rPr lang="en-US" sz="2171" spc="17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  <a:hlinkClick r:id="rId3" tooltip="https://www.interfel.com/actualites/reglementation-et-accords/adoption-accord-echalote/"/>
              </a:rPr>
              <a:t>https://www.interfel.com/actualites/reglementation-et-accords/adoption-accord-echalote/</a:t>
            </a:r>
          </a:p>
          <a:p>
            <a:pPr marL="468901" lvl="1" indent="-234450" algn="l">
              <a:lnSpc>
                <a:spcPts val="3257"/>
              </a:lnSpc>
              <a:buFont typeface="Arial"/>
              <a:buChar char="•"/>
            </a:pPr>
            <a:r>
              <a:rPr lang="en-US" sz="2171" spc="17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Accord interprofessionnel « Echalote - Calibrage » 2025-2027 (2024, septembre 13). https://www.interfel.com/services/documentation/accord-interprofessionnel-echalote-calibrage/</a:t>
            </a:r>
          </a:p>
          <a:p>
            <a:pPr marL="468901" lvl="1" indent="-234450" algn="l">
              <a:lnSpc>
                <a:spcPts val="3257"/>
              </a:lnSpc>
              <a:buFont typeface="Arial"/>
              <a:buChar char="•"/>
            </a:pPr>
            <a:r>
              <a:rPr lang="en-US" sz="2171" spc="17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Note technique Accord interprofessionnel « Echalote - Calibrage » 2025-2027 (2024, juin 11). https://www.interfel.com/services/documentation/note-technique-accord-echalote-calibrage-2025-2027/</a:t>
            </a:r>
          </a:p>
          <a:p>
            <a:pPr algn="l">
              <a:lnSpc>
                <a:spcPts val="3257"/>
              </a:lnSpc>
            </a:pPr>
            <a:r>
              <a:rPr lang="en-US" sz="2171" spc="17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   </a:t>
            </a:r>
            <a:r>
              <a:rPr lang="en-US" sz="2171" b="1" spc="178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Figures</a:t>
            </a:r>
          </a:p>
          <a:p>
            <a:pPr marL="468901" lvl="1" indent="-234450" algn="l">
              <a:lnSpc>
                <a:spcPts val="3257"/>
              </a:lnSpc>
              <a:buFont typeface="Arial"/>
              <a:buChar char="•"/>
            </a:pPr>
            <a:r>
              <a:rPr lang="en-US" sz="2171" spc="17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Note technique Accord interprofessionnel « Echalote - Calibrage » 2025-2027 (2024, juin 11). https://www.interfel.com/services/documentation/note-technique-accord-echalote-calibrage-2025-2027/</a:t>
            </a:r>
          </a:p>
          <a:p>
            <a:pPr algn="l">
              <a:lnSpc>
                <a:spcPts val="3257"/>
              </a:lnSpc>
            </a:pPr>
            <a:endParaRPr lang="en-US" sz="2171" spc="178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7595394" y="9595655"/>
            <a:ext cx="489662" cy="455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5"/>
              </a:lnSpc>
            </a:pPr>
            <a:r>
              <a:rPr lang="en-US" sz="2689" b="1" spc="134">
                <a:solidFill>
                  <a:srgbClr val="1C573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23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024659" y="3168035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024659" y="3965154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950341" y="318355"/>
            <a:ext cx="15308959" cy="10213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57"/>
              </a:lnSpc>
            </a:pPr>
            <a:endParaRPr/>
          </a:p>
          <a:p>
            <a:pPr algn="l">
              <a:lnSpc>
                <a:spcPts val="3257"/>
              </a:lnSpc>
            </a:pPr>
            <a:r>
              <a:rPr lang="en-US" sz="2171" b="1" spc="178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Conclusions de la journée fleur coupée</a:t>
            </a:r>
          </a:p>
          <a:p>
            <a:pPr marL="468901" lvl="1" indent="-234450" algn="l">
              <a:lnSpc>
                <a:spcPts val="3257"/>
              </a:lnSpc>
              <a:buFont typeface="Arial"/>
              <a:buChar char="•"/>
            </a:pPr>
            <a:r>
              <a:rPr lang="en-US" sz="2171" spc="17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Petitjean, M.-F. (2024, octobre 4). Une journée de mobilisation pour les fleurs coupées. Le Lien Horticole. </a:t>
            </a:r>
            <a:r>
              <a:rPr lang="en-US" sz="2171" u="sng" spc="17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  <a:hlinkClick r:id="rId2" tooltip="https://www.lienhorticole.fr/fleurs-coupees/article/872505/une-journee-sous-le-signe-de-la-mobilisation"/>
              </a:rPr>
              <a:t>https://www.lienhorticole.fr/fleurs-coupees/article/872505/une-journee-sous-le-signe-de-la-mobilisation</a:t>
            </a:r>
          </a:p>
          <a:p>
            <a:pPr algn="l">
              <a:lnSpc>
                <a:spcPts val="3257"/>
              </a:lnSpc>
            </a:pPr>
            <a:endParaRPr lang="en-US" sz="2171" u="sng" spc="178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  <a:hlinkClick r:id="rId2" tooltip="https://www.lienhorticole.fr/fleurs-coupees/article/872505/une-journee-sous-le-signe-de-la-mobilisation"/>
            </a:endParaRPr>
          </a:p>
          <a:p>
            <a:pPr algn="l">
              <a:lnSpc>
                <a:spcPts val="3257"/>
              </a:lnSpc>
            </a:pPr>
            <a:r>
              <a:rPr lang="en-US" sz="2171" b="1" spc="178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Rapport Cour des comptes européenne</a:t>
            </a:r>
          </a:p>
          <a:p>
            <a:pPr marL="468901" lvl="1" indent="-234450" algn="l">
              <a:lnSpc>
                <a:spcPts val="3257"/>
              </a:lnSpc>
              <a:buFont typeface="Arial"/>
              <a:buChar char="•"/>
            </a:pPr>
            <a:r>
              <a:rPr lang="en-US" sz="2171" spc="17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Gérard, M. (2024, 1 octobre). La PAC ne permet pas d’atteindre les objectifs du pacte vert, selon la Cour des comptes européenne. Le Monde.fr. </a:t>
            </a:r>
            <a:r>
              <a:rPr lang="en-US" sz="2171" u="sng" spc="17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  <a:hlinkClick r:id="rId3" tooltip="https://www.lemonde.fr/planete/article/2024/09/30/la-pac-ne-permet-pas-d-atteindre-les-objectifs-du-pacte-vert-selon-la-cour-des-comptes-europeenne_6340046_3244.html"/>
              </a:rPr>
              <a:t>https://www.lemonde.fr/planete/article/2024/09/30/la-pac-ne-permet-pas-d-atteindre-les-objectifs-du-pacte-vert-selon-la-cour-des-comptes-europeenne_6340046_3244.html</a:t>
            </a:r>
          </a:p>
          <a:p>
            <a:pPr marL="468901" lvl="1" indent="-234450" algn="l">
              <a:lnSpc>
                <a:spcPts val="3257"/>
              </a:lnSpc>
              <a:buFont typeface="Arial"/>
              <a:buChar char="•"/>
            </a:pPr>
            <a:r>
              <a:rPr lang="en-US" sz="2171" spc="17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À propos de la Commission européenne. (s. d.). Commission Européenne.</a:t>
            </a:r>
            <a:r>
              <a:rPr lang="en-US" sz="2171" u="sng" spc="17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https://commission.europa.eu/about-european-commission_fr</a:t>
            </a:r>
          </a:p>
          <a:p>
            <a:pPr marL="468901" lvl="1" indent="-234450" algn="l">
              <a:lnSpc>
                <a:spcPts val="3257"/>
              </a:lnSpc>
              <a:buFont typeface="Arial"/>
              <a:buChar char="•"/>
            </a:pPr>
            <a:r>
              <a:rPr lang="en-US" sz="2171" spc="17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Le pacte vert pour l’Europe. (s. d.). Commission Européenne. https://commission.europa.eu/strategy-and-policy/priorities-2019-2024/european-green-deal_fr</a:t>
            </a:r>
          </a:p>
          <a:p>
            <a:pPr marL="468901" lvl="1" indent="-234450" algn="l">
              <a:lnSpc>
                <a:spcPts val="3257"/>
              </a:lnSpc>
              <a:buFont typeface="Arial"/>
              <a:buChar char="•"/>
            </a:pPr>
            <a:r>
              <a:rPr lang="en-US" sz="2171" spc="17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Rapport spécial 20/2024 : Les plans relevant de la politique agricole commune. (s. d.). Rapport spécial 20/2024 : Les plans relevant de la politique agricole commune. European Court Of Auditors. </a:t>
            </a:r>
            <a:r>
              <a:rPr lang="en-US" sz="2171" u="sng" spc="17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https://www.eca.europa.eu/fr/publications/SR-2024-20</a:t>
            </a:r>
          </a:p>
          <a:p>
            <a:pPr algn="l">
              <a:lnSpc>
                <a:spcPts val="3257"/>
              </a:lnSpc>
            </a:pPr>
            <a:r>
              <a:rPr lang="en-US" sz="2171" spc="17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   </a:t>
            </a:r>
            <a:r>
              <a:rPr lang="en-US" sz="2171" b="1" spc="178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Figures</a:t>
            </a:r>
          </a:p>
          <a:p>
            <a:pPr marL="468901" lvl="1" indent="-234450" algn="l">
              <a:lnSpc>
                <a:spcPts val="3257"/>
              </a:lnSpc>
              <a:buFont typeface="Arial"/>
              <a:buChar char="•"/>
            </a:pPr>
            <a:r>
              <a:rPr lang="en-US" sz="2171" spc="17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Lebrat, A. (2018, 17 mai). La Commission présente ses propositions de budget 2021 – 2027. </a:t>
            </a:r>
            <a:r>
              <a:rPr lang="en-US" sz="2171" u="sng" spc="178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https://leaderfrance.fr/2018/05/17/commission-presente-propositions-de-budget-2021-2027/</a:t>
            </a:r>
          </a:p>
          <a:p>
            <a:pPr algn="l">
              <a:lnSpc>
                <a:spcPts val="3257"/>
              </a:lnSpc>
            </a:pPr>
            <a:endParaRPr lang="en-US" sz="2171" u="sng" spc="178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3257"/>
              </a:lnSpc>
            </a:pPr>
            <a:endParaRPr lang="en-US" sz="2171" u="sng" spc="178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3257"/>
              </a:lnSpc>
            </a:pPr>
            <a:endParaRPr lang="en-US" sz="2171" u="sng" spc="178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7595394" y="9595655"/>
            <a:ext cx="489662" cy="455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5"/>
              </a:lnSpc>
            </a:pPr>
            <a:r>
              <a:rPr lang="en-US" sz="2689" b="1" spc="134">
                <a:solidFill>
                  <a:srgbClr val="1C573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23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57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602205" y="3648612"/>
            <a:ext cx="10187373" cy="1588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858732" lvl="1" indent="-929366" algn="ctr">
              <a:lnSpc>
                <a:spcPts val="11880"/>
              </a:lnSpc>
              <a:buAutoNum type="arabicPeriod"/>
            </a:pPr>
            <a:r>
              <a:rPr lang="en-US" sz="8609" spc="843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INNOVATION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9563652" h="11322569">
                <a:moveTo>
                  <a:pt x="0" y="0"/>
                </a:moveTo>
                <a:lnTo>
                  <a:pt x="19563652" y="0"/>
                </a:lnTo>
                <a:lnTo>
                  <a:pt x="19563652" y="11322569"/>
                </a:lnTo>
                <a:lnTo>
                  <a:pt x="0" y="113225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1000"/>
            </a:blip>
            <a:stretch>
              <a:fillRect l="-6975" t="-8359" b="-18425"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486746" y="3541505"/>
            <a:ext cx="3801253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0"/>
                </a:moveTo>
                <a:lnTo>
                  <a:pt x="0" y="0"/>
                </a:lnTo>
                <a:lnTo>
                  <a:pt x="0" y="6745495"/>
                </a:lnTo>
                <a:lnTo>
                  <a:pt x="7602506" y="6745495"/>
                </a:lnTo>
                <a:lnTo>
                  <a:pt x="760250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0000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5725" y="10086975"/>
            <a:ext cx="2676168" cy="171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"/>
              </a:lnSpc>
              <a:spcBef>
                <a:spcPct val="0"/>
              </a:spcBef>
            </a:pPr>
            <a:r>
              <a:rPr lang="en-US" sz="999" b="1" i="1" spc="81">
                <a:solidFill>
                  <a:srgbClr val="1C5739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CRÉDIT PHOTO : CRÉDITS : ARTISTEER.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595394" y="9595655"/>
            <a:ext cx="489662" cy="455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5"/>
              </a:lnSpc>
            </a:pPr>
            <a:r>
              <a:rPr lang="en-US" sz="2689" b="1" spc="134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3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791B669-A4D4-0C95-D5A5-6B02734101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80"/>
    </mc:Choice>
    <mc:Fallback>
      <p:transition spd="slow" advTm="3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543050" cy="102870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749905" y="4457700"/>
            <a:ext cx="5210569" cy="4945925"/>
          </a:xfrm>
          <a:custGeom>
            <a:avLst/>
            <a:gdLst/>
            <a:ahLst/>
            <a:cxnLst/>
            <a:rect l="l" t="t" r="r" b="b"/>
            <a:pathLst>
              <a:path w="5210569" h="4945925">
                <a:moveTo>
                  <a:pt x="0" y="0"/>
                </a:moveTo>
                <a:lnTo>
                  <a:pt x="5210570" y="0"/>
                </a:lnTo>
                <a:lnTo>
                  <a:pt x="5210570" y="4945925"/>
                </a:lnTo>
                <a:lnTo>
                  <a:pt x="0" y="49459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05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061578" y="269425"/>
            <a:ext cx="5564685" cy="5564685"/>
          </a:xfrm>
          <a:custGeom>
            <a:avLst/>
            <a:gdLst/>
            <a:ahLst/>
            <a:cxnLst/>
            <a:rect l="l" t="t" r="r" b="b"/>
            <a:pathLst>
              <a:path w="5564685" h="5564685">
                <a:moveTo>
                  <a:pt x="0" y="0"/>
                </a:moveTo>
                <a:lnTo>
                  <a:pt x="5564684" y="0"/>
                </a:lnTo>
                <a:lnTo>
                  <a:pt x="5564684" y="5564685"/>
                </a:lnTo>
                <a:lnTo>
                  <a:pt x="0" y="55646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024659" y="2984194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024659" y="3714638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415650" y="326575"/>
            <a:ext cx="10004075" cy="973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44"/>
              </a:lnSpc>
            </a:pPr>
            <a:r>
              <a:rPr lang="en-US" sz="5322" spc="521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Passiflore Snowstar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47871" y="1254722"/>
            <a:ext cx="10471854" cy="2885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4960" lvl="1" indent="-272480" algn="l">
              <a:lnSpc>
                <a:spcPts val="3861"/>
              </a:lnSpc>
              <a:buFont typeface="Arial"/>
              <a:buChar char="•"/>
            </a:pPr>
            <a:r>
              <a:rPr lang="en-US" sz="2524" i="1">
                <a:solidFill>
                  <a:srgbClr val="231F20"/>
                </a:solidFill>
                <a:latin typeface="Open Sauce Italics"/>
                <a:ea typeface="Open Sauce Italics"/>
                <a:cs typeface="Open Sauce Italics"/>
                <a:sym typeface="Open Sauce Italics"/>
              </a:rPr>
              <a:t>Passiflora incarnata</a:t>
            </a:r>
          </a:p>
          <a:p>
            <a:pPr marL="544960" lvl="1" indent="-272480" algn="l">
              <a:lnSpc>
                <a:spcPts val="3861"/>
              </a:lnSpc>
              <a:buFont typeface="Arial"/>
              <a:buChar char="•"/>
            </a:pPr>
            <a:r>
              <a:rPr lang="en-US" sz="2524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Multiple du Val de Loire (groupe Travers)</a:t>
            </a:r>
          </a:p>
          <a:p>
            <a:pPr marL="1089920" lvl="2" indent="-363307" algn="l">
              <a:lnSpc>
                <a:spcPts val="3861"/>
              </a:lnSpc>
              <a:buFont typeface="Arial"/>
              <a:buChar char="⚬"/>
            </a:pPr>
            <a:r>
              <a:rPr lang="en-US" sz="2524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Création gamme Cooltropics®</a:t>
            </a:r>
          </a:p>
          <a:p>
            <a:pPr marL="1634881" lvl="3" indent="-408720" algn="l">
              <a:lnSpc>
                <a:spcPts val="3861"/>
              </a:lnSpc>
              <a:buFont typeface="Arial"/>
              <a:buChar char="￭"/>
            </a:pPr>
            <a:r>
              <a:rPr lang="en-US" sz="2524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Passiflore Eïa Poppeïa</a:t>
            </a:r>
          </a:p>
          <a:p>
            <a:pPr marL="1634881" lvl="3" indent="-408720" algn="l">
              <a:lnSpc>
                <a:spcPts val="3861"/>
              </a:lnSpc>
              <a:buFont typeface="Arial"/>
              <a:buChar char="￭"/>
            </a:pPr>
            <a:r>
              <a:rPr lang="en-US" sz="2524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Passiflore Snowstar</a:t>
            </a:r>
          </a:p>
          <a:p>
            <a:pPr marL="544960" lvl="1" indent="-272480" algn="l">
              <a:lnSpc>
                <a:spcPts val="3861"/>
              </a:lnSpc>
              <a:buFont typeface="Arial"/>
              <a:buChar char="•"/>
            </a:pPr>
            <a:r>
              <a:rPr lang="en-US" sz="2524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Or : concours Innovert du Salon du végétal à Angers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281157" y="6413891"/>
            <a:ext cx="10471854" cy="3160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0"/>
              </a:lnSpc>
            </a:pPr>
            <a:r>
              <a:rPr lang="en-US" sz="2524" b="1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Caractéristiques</a:t>
            </a:r>
          </a:p>
          <a:p>
            <a:pPr marL="544960" lvl="1" indent="-272480" algn="l">
              <a:lnSpc>
                <a:spcPts val="4240"/>
              </a:lnSpc>
              <a:buFont typeface="Arial"/>
              <a:buChar char="•"/>
            </a:pPr>
            <a:r>
              <a:rPr lang="en-US" sz="2524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Plante grimpante : 2.5m en 1 saison</a:t>
            </a:r>
          </a:p>
          <a:p>
            <a:pPr marL="544960" lvl="1" indent="-272480" algn="l">
              <a:lnSpc>
                <a:spcPts val="4240"/>
              </a:lnSpc>
              <a:buFont typeface="Arial"/>
              <a:buChar char="•"/>
            </a:pPr>
            <a:r>
              <a:rPr lang="en-US" sz="2524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Fleurs : grandes, parfumées, juin-octobre</a:t>
            </a:r>
          </a:p>
          <a:p>
            <a:pPr marL="544960" lvl="1" indent="-272480" algn="l">
              <a:lnSpc>
                <a:spcPts val="4240"/>
              </a:lnSpc>
              <a:buFont typeface="Arial"/>
              <a:buChar char="•"/>
            </a:pPr>
            <a:r>
              <a:rPr lang="en-US" sz="2524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Fruits comestibles après pollinisation croisée</a:t>
            </a:r>
          </a:p>
          <a:p>
            <a:pPr marL="544960" lvl="1" indent="-272480" algn="l">
              <a:lnSpc>
                <a:spcPts val="4240"/>
              </a:lnSpc>
              <a:buFont typeface="Arial"/>
              <a:buChar char="•"/>
            </a:pPr>
            <a:r>
              <a:rPr lang="en-US" sz="2524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Résistances forte chaleur et froid intense (-20°C)</a:t>
            </a:r>
          </a:p>
          <a:p>
            <a:pPr marL="544960" lvl="1" indent="-272480" algn="l">
              <a:lnSpc>
                <a:spcPts val="4240"/>
              </a:lnSpc>
              <a:buFont typeface="Arial"/>
              <a:buChar char="•"/>
            </a:pPr>
            <a:r>
              <a:rPr lang="en-US" sz="2524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Sol drainé, pas troc sec, chaleur en été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061578" y="5757910"/>
            <a:ext cx="5533817" cy="833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83"/>
              </a:lnSpc>
            </a:pPr>
            <a:r>
              <a:rPr lang="en-US" sz="2124" i="1" spc="208">
                <a:solidFill>
                  <a:srgbClr val="231F20"/>
                </a:solidFill>
                <a:latin typeface="Open Sauce Italics"/>
                <a:ea typeface="Open Sauce Italics"/>
                <a:cs typeface="Open Sauce Italics"/>
                <a:sym typeface="Open Sauce Italics"/>
              </a:rPr>
              <a:t>Passiflora incarnata (</a:t>
            </a:r>
            <a:r>
              <a:rPr lang="en-US" sz="2124" spc="208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Promesse de fleurs, nd)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749905" y="9413150"/>
            <a:ext cx="5210569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44"/>
              </a:lnSpc>
              <a:spcBef>
                <a:spcPct val="0"/>
              </a:spcBef>
            </a:pPr>
            <a:r>
              <a:rPr lang="en-US" sz="2120" spc="173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Snowstar (Multiple du Val de Loire, 2024)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595394" y="9595655"/>
            <a:ext cx="489662" cy="455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5"/>
              </a:lnSpc>
            </a:pPr>
            <a:r>
              <a:rPr lang="en-US" sz="2689" b="1" spc="134">
                <a:solidFill>
                  <a:srgbClr val="1C573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4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843920" y="9890304"/>
            <a:ext cx="4204213" cy="264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96"/>
              </a:lnSpc>
            </a:pPr>
            <a:r>
              <a:rPr lang="en-US" sz="140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Source: (Lien horticole, 2024)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8C7D2924-7066-FA63-5B75-EFFD0AF4FB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689"/>
    </mc:Choice>
    <mc:Fallback>
      <p:transition spd="slow" advTm="114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543050" cy="102870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024659" y="5465436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04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044260" y="6257813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05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044260" y="7088777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06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044260" y="7939070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07</a:t>
            </a:r>
          </a:p>
        </p:txBody>
      </p:sp>
      <p:sp>
        <p:nvSpPr>
          <p:cNvPr id="9" name="Freeform 9"/>
          <p:cNvSpPr/>
          <p:nvPr/>
        </p:nvSpPr>
        <p:spPr>
          <a:xfrm>
            <a:off x="2302841" y="4763647"/>
            <a:ext cx="6380205" cy="3565948"/>
          </a:xfrm>
          <a:custGeom>
            <a:avLst/>
            <a:gdLst/>
            <a:ahLst/>
            <a:cxnLst/>
            <a:rect l="l" t="t" r="r" b="b"/>
            <a:pathLst>
              <a:path w="6380205" h="3565948">
                <a:moveTo>
                  <a:pt x="0" y="0"/>
                </a:moveTo>
                <a:lnTo>
                  <a:pt x="6380205" y="0"/>
                </a:lnTo>
                <a:lnTo>
                  <a:pt x="6380205" y="3565948"/>
                </a:lnTo>
                <a:lnTo>
                  <a:pt x="0" y="35659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924226" y="3982661"/>
            <a:ext cx="7458793" cy="5127920"/>
          </a:xfrm>
          <a:custGeom>
            <a:avLst/>
            <a:gdLst/>
            <a:ahLst/>
            <a:cxnLst/>
            <a:rect l="l" t="t" r="r" b="b"/>
            <a:pathLst>
              <a:path w="7458793" h="5127920">
                <a:moveTo>
                  <a:pt x="0" y="0"/>
                </a:moveTo>
                <a:lnTo>
                  <a:pt x="7458793" y="0"/>
                </a:lnTo>
                <a:lnTo>
                  <a:pt x="7458793" y="5127920"/>
                </a:lnTo>
                <a:lnTo>
                  <a:pt x="0" y="51279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002135" y="3763935"/>
            <a:ext cx="1379565" cy="1379565"/>
          </a:xfrm>
          <a:custGeom>
            <a:avLst/>
            <a:gdLst/>
            <a:ahLst/>
            <a:cxnLst/>
            <a:rect l="l" t="t" r="r" b="b"/>
            <a:pathLst>
              <a:path w="1379565" h="1379565">
                <a:moveTo>
                  <a:pt x="0" y="0"/>
                </a:moveTo>
                <a:lnTo>
                  <a:pt x="1379565" y="0"/>
                </a:lnTo>
                <a:lnTo>
                  <a:pt x="1379565" y="1379565"/>
                </a:lnTo>
                <a:lnTo>
                  <a:pt x="0" y="13795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807562">
            <a:off x="8691320" y="5056143"/>
            <a:ext cx="2465811" cy="696591"/>
          </a:xfrm>
          <a:custGeom>
            <a:avLst/>
            <a:gdLst/>
            <a:ahLst/>
            <a:cxnLst/>
            <a:rect l="l" t="t" r="r" b="b"/>
            <a:pathLst>
              <a:path w="2465811" h="696591">
                <a:moveTo>
                  <a:pt x="0" y="0"/>
                </a:moveTo>
                <a:lnTo>
                  <a:pt x="2465811" y="0"/>
                </a:lnTo>
                <a:lnTo>
                  <a:pt x="2465811" y="696591"/>
                </a:lnTo>
                <a:lnTo>
                  <a:pt x="0" y="6965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024659" y="3168035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i="1" spc="350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01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415650" y="326575"/>
            <a:ext cx="10004075" cy="973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44"/>
              </a:lnSpc>
            </a:pPr>
            <a:r>
              <a:rPr lang="en-US" sz="5322" spc="521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Prototype robot Syracus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012981" y="1774956"/>
            <a:ext cx="14899290" cy="1732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4960" lvl="1" indent="-272480" algn="l">
              <a:lnSpc>
                <a:spcPts val="3483"/>
              </a:lnSpc>
              <a:buFont typeface="Arial"/>
              <a:buChar char="•"/>
            </a:pPr>
            <a:r>
              <a:rPr lang="en-US" sz="2524" spc="247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Innovation développée par la coopérative VegaFruit et la start up Alerion</a:t>
            </a:r>
          </a:p>
          <a:p>
            <a:pPr marL="544960" lvl="1" indent="-272480" algn="l">
              <a:lnSpc>
                <a:spcPts val="3483"/>
              </a:lnSpc>
              <a:buFont typeface="Arial"/>
              <a:buChar char="•"/>
            </a:pPr>
            <a:r>
              <a:rPr lang="en-US" sz="2524" spc="247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Financements: FEADER, Région Grand Est et fonds privés</a:t>
            </a:r>
          </a:p>
          <a:p>
            <a:pPr marL="544960" lvl="1" indent="-272480" algn="l">
              <a:lnSpc>
                <a:spcPts val="3483"/>
              </a:lnSpc>
              <a:buFont typeface="Arial"/>
              <a:buChar char="•"/>
            </a:pPr>
            <a:r>
              <a:rPr lang="en-US" sz="2524" spc="247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Bras préhenseur avec 5 doigts pneumatiques sur un chenillard </a:t>
            </a:r>
          </a:p>
          <a:p>
            <a:pPr marL="544960" lvl="1" indent="-272480" algn="l">
              <a:lnSpc>
                <a:spcPts val="3483"/>
              </a:lnSpc>
              <a:buFont typeface="Arial"/>
              <a:buChar char="•"/>
            </a:pPr>
            <a:r>
              <a:rPr lang="en-US" sz="2524" spc="247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Premières expérimentation été 2024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436082" y="8495520"/>
            <a:ext cx="3319603" cy="277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07"/>
              </a:lnSpc>
            </a:pPr>
            <a:r>
              <a:rPr lang="en-US" sz="1599" spc="156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Source: (Moselle TV,2024)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924226" y="9220200"/>
            <a:ext cx="4914948" cy="277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07"/>
              </a:lnSpc>
            </a:pPr>
            <a:r>
              <a:rPr lang="en-US" sz="1599" spc="156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Source: (Alerion, 2024)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595394" y="9595655"/>
            <a:ext cx="489662" cy="455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5"/>
              </a:lnSpc>
            </a:pPr>
            <a:r>
              <a:rPr lang="en-US" sz="2689" b="1" spc="134">
                <a:solidFill>
                  <a:srgbClr val="1C573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5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170108" y="9945624"/>
            <a:ext cx="4914948" cy="234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32"/>
              </a:lnSpc>
            </a:pPr>
            <a:r>
              <a:rPr lang="en-US" sz="1400" spc="137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Sources: (Dubon, 2024; Beaudoin, 2024) 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D84B1108-F94E-43CE-4A9B-80CFCBAEA2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718"/>
    </mc:Choice>
    <mc:Fallback>
      <p:transition spd="slow" advTm="123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57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602205" y="3648612"/>
            <a:ext cx="10884543" cy="3096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80"/>
              </a:lnSpc>
            </a:pPr>
            <a:r>
              <a:rPr lang="en-US" sz="8609" spc="843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2. ACTUALITE INTERNATIONALE</a:t>
            </a:r>
          </a:p>
        </p:txBody>
      </p:sp>
      <p:sp>
        <p:nvSpPr>
          <p:cNvPr id="4" name="Freeform 4"/>
          <p:cNvSpPr/>
          <p:nvPr/>
        </p:nvSpPr>
        <p:spPr>
          <a:xfrm>
            <a:off x="-199960" y="0"/>
            <a:ext cx="18487960" cy="10258425"/>
          </a:xfrm>
          <a:custGeom>
            <a:avLst/>
            <a:gdLst/>
            <a:ahLst/>
            <a:cxnLst/>
            <a:rect l="l" t="t" r="r" b="b"/>
            <a:pathLst>
              <a:path w="19563652" h="11322569">
                <a:moveTo>
                  <a:pt x="0" y="0"/>
                </a:moveTo>
                <a:lnTo>
                  <a:pt x="19563652" y="0"/>
                </a:lnTo>
                <a:lnTo>
                  <a:pt x="19563652" y="11322569"/>
                </a:lnTo>
                <a:lnTo>
                  <a:pt x="0" y="113225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1000"/>
            </a:blip>
            <a:stretch>
              <a:fillRect t="-11561" r="-5818" b="-15576"/>
            </a:stretch>
          </a:blipFill>
        </p:spPr>
        <p:txBody>
          <a:bodyPr/>
          <a:lstStyle/>
          <a:p>
            <a:endParaRPr lang="fr-FR" dirty="0"/>
          </a:p>
        </p:txBody>
      </p:sp>
      <p:sp>
        <p:nvSpPr>
          <p:cNvPr id="5" name="Freeform 5"/>
          <p:cNvSpPr/>
          <p:nvPr/>
        </p:nvSpPr>
        <p:spPr>
          <a:xfrm flipH="1">
            <a:off x="14486746" y="3541505"/>
            <a:ext cx="3801253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0"/>
                </a:moveTo>
                <a:lnTo>
                  <a:pt x="0" y="0"/>
                </a:lnTo>
                <a:lnTo>
                  <a:pt x="0" y="6745495"/>
                </a:lnTo>
                <a:lnTo>
                  <a:pt x="7602506" y="6745495"/>
                </a:lnTo>
                <a:lnTo>
                  <a:pt x="760250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0000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5725" y="10086975"/>
            <a:ext cx="2676168" cy="171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"/>
              </a:lnSpc>
              <a:spcBef>
                <a:spcPct val="0"/>
              </a:spcBef>
            </a:pPr>
            <a:r>
              <a:rPr lang="en-US" sz="999" b="1" i="1" spc="81">
                <a:solidFill>
                  <a:srgbClr val="1C5739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CRÉDIT PHOTO : CRÉDITS : ARTISTEER.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595394" y="9595655"/>
            <a:ext cx="489662" cy="455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5"/>
              </a:lnSpc>
            </a:pPr>
            <a:r>
              <a:rPr lang="en-US" sz="2689" b="1" spc="134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6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FD7FD2C-F584-D101-5793-0C610307BC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88"/>
    </mc:Choice>
    <mc:Fallback>
      <p:transition spd="slow" advTm="5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543050" cy="102870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517675" y="0"/>
            <a:ext cx="6770326" cy="4355679"/>
          </a:xfrm>
          <a:custGeom>
            <a:avLst/>
            <a:gdLst/>
            <a:ahLst/>
            <a:cxnLst/>
            <a:rect l="l" t="t" r="r" b="b"/>
            <a:pathLst>
              <a:path w="6993815" h="5245361">
                <a:moveTo>
                  <a:pt x="0" y="0"/>
                </a:moveTo>
                <a:lnTo>
                  <a:pt x="6993815" y="0"/>
                </a:lnTo>
                <a:lnTo>
                  <a:pt x="6993815" y="5245361"/>
                </a:lnTo>
                <a:lnTo>
                  <a:pt x="0" y="52453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" t="-20426" r="-330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628006" y="3069416"/>
            <a:ext cx="2951671" cy="2772480"/>
          </a:xfrm>
          <a:custGeom>
            <a:avLst/>
            <a:gdLst/>
            <a:ahLst/>
            <a:cxnLst/>
            <a:rect l="l" t="t" r="r" b="b"/>
            <a:pathLst>
              <a:path w="2951671" h="2772480">
                <a:moveTo>
                  <a:pt x="0" y="0"/>
                </a:moveTo>
                <a:lnTo>
                  <a:pt x="2951672" y="0"/>
                </a:lnTo>
                <a:lnTo>
                  <a:pt x="2951672" y="2772480"/>
                </a:lnTo>
                <a:lnTo>
                  <a:pt x="0" y="27724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161083" y="5216665"/>
            <a:ext cx="6403210" cy="4268807"/>
          </a:xfrm>
          <a:custGeom>
            <a:avLst/>
            <a:gdLst/>
            <a:ahLst/>
            <a:cxnLst/>
            <a:rect l="l" t="t" r="r" b="b"/>
            <a:pathLst>
              <a:path w="6403210" h="4268807">
                <a:moveTo>
                  <a:pt x="0" y="0"/>
                </a:moveTo>
                <a:lnTo>
                  <a:pt x="6403210" y="0"/>
                </a:lnTo>
                <a:lnTo>
                  <a:pt x="6403210" y="4268807"/>
                </a:lnTo>
                <a:lnTo>
                  <a:pt x="0" y="42688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415650" y="326575"/>
            <a:ext cx="10004075" cy="1897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44"/>
              </a:lnSpc>
            </a:pPr>
            <a:r>
              <a:rPr lang="en-US" sz="5322" spc="521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16ème édition du salon Fruit Attraction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947871" y="2607367"/>
            <a:ext cx="10471854" cy="2609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4960" lvl="1" indent="-272480" algn="l">
              <a:lnSpc>
                <a:spcPts val="3483"/>
              </a:lnSpc>
              <a:buFont typeface="Arial"/>
              <a:buChar char="•"/>
            </a:pPr>
            <a:r>
              <a:rPr lang="en-US" sz="2524" spc="247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Date 8-10 octobre 2024 à Madrid</a:t>
            </a:r>
          </a:p>
          <a:p>
            <a:pPr marL="544960" lvl="1" indent="-272480" algn="l">
              <a:lnSpc>
                <a:spcPts val="3483"/>
              </a:lnSpc>
              <a:buFont typeface="Arial"/>
              <a:buChar char="•"/>
            </a:pPr>
            <a:r>
              <a:rPr lang="en-US" sz="2524" spc="247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Chiffres clés: - 103 000 visiteurs</a:t>
            </a:r>
          </a:p>
          <a:p>
            <a:pPr algn="l">
              <a:lnSpc>
                <a:spcPts val="3483"/>
              </a:lnSpc>
            </a:pPr>
            <a:r>
              <a:rPr lang="en-US" sz="2524" spc="247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                          - 70 000m²</a:t>
            </a:r>
          </a:p>
          <a:p>
            <a:pPr algn="l">
              <a:lnSpc>
                <a:spcPts val="3483"/>
              </a:lnSpc>
            </a:pPr>
            <a:r>
              <a:rPr lang="en-US" sz="2524" spc="247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                          - 2 146 exposants</a:t>
            </a:r>
          </a:p>
          <a:p>
            <a:pPr algn="l">
              <a:lnSpc>
                <a:spcPts val="3483"/>
              </a:lnSpc>
            </a:pPr>
            <a:r>
              <a:rPr lang="en-US" sz="2524" spc="247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                          - 145 pays </a:t>
            </a:r>
          </a:p>
          <a:p>
            <a:pPr algn="l">
              <a:lnSpc>
                <a:spcPts val="3483"/>
              </a:lnSpc>
            </a:pPr>
            <a:endParaRPr lang="en-US" sz="2524" spc="247">
              <a:solidFill>
                <a:srgbClr val="231F2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033632" y="6649002"/>
            <a:ext cx="10471854" cy="2609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4960" lvl="1" indent="-272480" algn="l">
              <a:lnSpc>
                <a:spcPts val="3483"/>
              </a:lnSpc>
              <a:buFont typeface="Arial"/>
              <a:buChar char="•"/>
            </a:pPr>
            <a:r>
              <a:rPr lang="en-US" sz="2524" spc="247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4 zones: - Innovations et technologies </a:t>
            </a:r>
          </a:p>
          <a:p>
            <a:pPr algn="l">
              <a:lnSpc>
                <a:spcPts val="3483"/>
              </a:lnSpc>
            </a:pPr>
            <a:r>
              <a:rPr lang="en-US" sz="2524" spc="247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                  - Produits frais</a:t>
            </a:r>
          </a:p>
          <a:p>
            <a:pPr algn="l">
              <a:lnSpc>
                <a:spcPts val="3483"/>
              </a:lnSpc>
            </a:pPr>
            <a:r>
              <a:rPr lang="en-US" sz="2524" spc="247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                  - Logistique des produits frais</a:t>
            </a:r>
          </a:p>
          <a:p>
            <a:pPr algn="l">
              <a:lnSpc>
                <a:spcPts val="3483"/>
              </a:lnSpc>
            </a:pPr>
            <a:r>
              <a:rPr lang="en-US" sz="2524" spc="247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                  - Industries partenaires</a:t>
            </a:r>
          </a:p>
          <a:p>
            <a:pPr algn="l">
              <a:lnSpc>
                <a:spcPts val="3483"/>
              </a:lnSpc>
            </a:pPr>
            <a:endParaRPr lang="en-US" sz="2524" spc="247">
              <a:solidFill>
                <a:srgbClr val="231F2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544960" lvl="1" indent="-272480" algn="l">
              <a:lnSpc>
                <a:spcPts val="3483"/>
              </a:lnSpc>
              <a:buFont typeface="Arial"/>
              <a:buChar char="•"/>
            </a:pPr>
            <a:r>
              <a:rPr lang="en-US" sz="2524" spc="247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Produit vedette: l’avocat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47871" y="9701329"/>
            <a:ext cx="7370941" cy="277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07"/>
              </a:lnSpc>
            </a:pPr>
            <a:r>
              <a:rPr lang="en-US" sz="1599" spc="156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Source: (Fruit Attraction, 2024)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628006" y="6106574"/>
            <a:ext cx="3851652" cy="277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07"/>
              </a:lnSpc>
            </a:pPr>
            <a:r>
              <a:rPr lang="en-US" sz="1599" spc="156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Source: (Fruit Attraction, 2024)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595394" y="9595655"/>
            <a:ext cx="489662" cy="455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5"/>
              </a:lnSpc>
            </a:pPr>
            <a:r>
              <a:rPr lang="en-US" sz="2689" b="1" spc="134">
                <a:solidFill>
                  <a:srgbClr val="1C573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7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9C77BC21-83CE-B408-F11D-25CBE9509E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510"/>
    </mc:Choice>
    <mc:Fallback>
      <p:transition spd="slow" advTm="99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57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602205" y="3648612"/>
            <a:ext cx="10884543" cy="1588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80"/>
              </a:lnSpc>
            </a:pPr>
            <a:r>
              <a:rPr lang="en-US" sz="8609" spc="843">
                <a:solidFill>
                  <a:srgbClr val="FFFFFF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3. COMMERCE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10258425"/>
          </a:xfrm>
          <a:custGeom>
            <a:avLst/>
            <a:gdLst/>
            <a:ahLst/>
            <a:cxnLst/>
            <a:rect l="l" t="t" r="r" b="b"/>
            <a:pathLst>
              <a:path w="19563652" h="11322569">
                <a:moveTo>
                  <a:pt x="0" y="0"/>
                </a:moveTo>
                <a:lnTo>
                  <a:pt x="19563652" y="0"/>
                </a:lnTo>
                <a:lnTo>
                  <a:pt x="19563652" y="11322569"/>
                </a:lnTo>
                <a:lnTo>
                  <a:pt x="0" y="113225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1000"/>
            </a:blip>
            <a:stretch>
              <a:fillRect t="-12521" r="-6975" b="-14617"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486746" y="3541505"/>
            <a:ext cx="3801253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0"/>
                </a:moveTo>
                <a:lnTo>
                  <a:pt x="0" y="0"/>
                </a:lnTo>
                <a:lnTo>
                  <a:pt x="0" y="6745495"/>
                </a:lnTo>
                <a:lnTo>
                  <a:pt x="7602506" y="6745495"/>
                </a:lnTo>
                <a:lnTo>
                  <a:pt x="760250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0000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5725" y="10086975"/>
            <a:ext cx="2676168" cy="171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"/>
              </a:lnSpc>
              <a:spcBef>
                <a:spcPct val="0"/>
              </a:spcBef>
            </a:pPr>
            <a:r>
              <a:rPr lang="en-US" sz="999" b="1" i="1" spc="81">
                <a:solidFill>
                  <a:srgbClr val="1C5739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CRÉDIT PHOTO : CRÉDITS : ARTISTEER.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595394" y="9595655"/>
            <a:ext cx="489662" cy="455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5"/>
              </a:lnSpc>
            </a:pPr>
            <a:r>
              <a:rPr lang="en-US" sz="2689" b="1" spc="134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8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C967EE1-C3C7-DA57-183D-773211D9C4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97"/>
    </mc:Choice>
    <mc:Fallback>
      <p:transition spd="slow" advTm="3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543050" cy="102870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030778" y="4577424"/>
            <a:ext cx="8209598" cy="3601450"/>
          </a:xfrm>
          <a:custGeom>
            <a:avLst/>
            <a:gdLst/>
            <a:ahLst/>
            <a:cxnLst/>
            <a:rect l="l" t="t" r="r" b="b"/>
            <a:pathLst>
              <a:path w="8209598" h="3601450">
                <a:moveTo>
                  <a:pt x="0" y="0"/>
                </a:moveTo>
                <a:lnTo>
                  <a:pt x="8209597" y="0"/>
                </a:lnTo>
                <a:lnTo>
                  <a:pt x="8209597" y="3601450"/>
                </a:lnTo>
                <a:lnTo>
                  <a:pt x="0" y="36014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4679" b="-1357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801138" y="4525130"/>
            <a:ext cx="8209978" cy="3477369"/>
          </a:xfrm>
          <a:custGeom>
            <a:avLst/>
            <a:gdLst/>
            <a:ahLst/>
            <a:cxnLst/>
            <a:rect l="l" t="t" r="r" b="b"/>
            <a:pathLst>
              <a:path w="8209978" h="3477369">
                <a:moveTo>
                  <a:pt x="0" y="0"/>
                </a:moveTo>
                <a:lnTo>
                  <a:pt x="8209978" y="0"/>
                </a:lnTo>
                <a:lnTo>
                  <a:pt x="8209978" y="3477370"/>
                </a:lnTo>
                <a:lnTo>
                  <a:pt x="0" y="34773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1750" r="-118" b="-16820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415650" y="326575"/>
            <a:ext cx="10876675" cy="973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44"/>
              </a:lnSpc>
            </a:pPr>
            <a:r>
              <a:rPr lang="en-US" sz="5322" spc="521">
                <a:solidFill>
                  <a:srgbClr val="231F20"/>
                </a:solidFill>
                <a:latin typeface="Codec Pro ExtraBold"/>
                <a:ea typeface="Codec Pro ExtraBold"/>
                <a:cs typeface="Codec Pro ExtraBold"/>
                <a:sym typeface="Codec Pro ExtraBold"/>
              </a:rPr>
              <a:t>Conjecture France Agrimer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24989" y="2936294"/>
            <a:ext cx="15577211" cy="446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4960" lvl="1" indent="-272480" algn="l">
              <a:lnSpc>
                <a:spcPts val="3786"/>
              </a:lnSpc>
              <a:buFont typeface="Arial"/>
              <a:buChar char="•"/>
            </a:pPr>
            <a:r>
              <a:rPr lang="en-US" sz="2524" spc="247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Au 01/10, la consommation de F&amp;L est équivalente à celle de 2023.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024989" y="3668800"/>
            <a:ext cx="7409649" cy="446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4960" lvl="1" indent="-272480" algn="l">
              <a:lnSpc>
                <a:spcPts val="3786"/>
              </a:lnSpc>
              <a:buFont typeface="Arial"/>
              <a:buChar char="•"/>
            </a:pPr>
            <a:r>
              <a:rPr lang="en-US" sz="2524" spc="247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Commerce extérieur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24989" y="1727539"/>
            <a:ext cx="15794529" cy="923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4960" lvl="1" indent="-272480" algn="l">
              <a:lnSpc>
                <a:spcPts val="3786"/>
              </a:lnSpc>
              <a:buFont typeface="Arial"/>
              <a:buChar char="•"/>
            </a:pPr>
            <a:r>
              <a:rPr lang="en-US" sz="2524" spc="247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La météo pluvieuse impacte la production et la consommation durant la première partie de l’été.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634816" y="8345509"/>
            <a:ext cx="6999957" cy="1064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000" b="1" spc="196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Importations et exportations de fruits frais de janvier à juillet 2024 (en tonne)</a:t>
            </a:r>
          </a:p>
          <a:p>
            <a:pPr algn="ctr">
              <a:lnSpc>
                <a:spcPts val="2400"/>
              </a:lnSpc>
            </a:pPr>
            <a:r>
              <a:rPr lang="en-US" sz="1600" b="1" spc="156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(</a:t>
            </a:r>
            <a:r>
              <a:rPr lang="en-US" sz="1600" spc="156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Douane française dans conjecture France Agrimer, 2024 )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34967" y="8345509"/>
            <a:ext cx="7148158" cy="1064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000" b="1" spc="196" dirty="0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Importations et exportations de </a:t>
            </a:r>
            <a:r>
              <a:rPr lang="en-US" sz="2000" b="1" spc="196" dirty="0" err="1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légumes</a:t>
            </a:r>
            <a:r>
              <a:rPr lang="en-US" sz="2000" b="1" spc="196" dirty="0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frais de </a:t>
            </a:r>
            <a:r>
              <a:rPr lang="en-US" sz="2000" b="1" spc="196" dirty="0" err="1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janvier</a:t>
            </a:r>
            <a:r>
              <a:rPr lang="en-US" sz="2000" b="1" spc="196" dirty="0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à </a:t>
            </a:r>
            <a:r>
              <a:rPr lang="en-US" sz="2000" b="1" spc="196" dirty="0" err="1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juillet</a:t>
            </a:r>
            <a:r>
              <a:rPr lang="en-US" sz="2000" b="1" spc="196" dirty="0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2024 (</a:t>
            </a:r>
            <a:r>
              <a:rPr lang="en-US" sz="2000" b="1" spc="196" dirty="0" err="1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en</a:t>
            </a:r>
            <a:r>
              <a:rPr lang="en-US" sz="2000" b="1" spc="196" dirty="0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000" b="1" spc="196" dirty="0" err="1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tonne</a:t>
            </a:r>
            <a:r>
              <a:rPr lang="en-US" sz="2000" b="1" spc="196" dirty="0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)</a:t>
            </a:r>
          </a:p>
          <a:p>
            <a:pPr algn="ctr">
              <a:lnSpc>
                <a:spcPts val="2400"/>
              </a:lnSpc>
            </a:pPr>
            <a:r>
              <a:rPr lang="en-US" sz="1600" b="1" spc="156" dirty="0">
                <a:solidFill>
                  <a:srgbClr val="231F2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(</a:t>
            </a:r>
            <a:r>
              <a:rPr lang="en-US" sz="1600" spc="156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Douane française dans conjecture France </a:t>
            </a:r>
            <a:r>
              <a:rPr lang="en-US" sz="1600" spc="156" dirty="0" err="1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Agrimer</a:t>
            </a:r>
            <a:r>
              <a:rPr lang="en-US" sz="1600" spc="156" dirty="0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, 2024 )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595394" y="9595655"/>
            <a:ext cx="489662" cy="455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5"/>
              </a:lnSpc>
            </a:pPr>
            <a:r>
              <a:rPr lang="en-US" sz="2689" b="1" spc="134">
                <a:solidFill>
                  <a:srgbClr val="1C5739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9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953126" y="9751997"/>
            <a:ext cx="2642269" cy="234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32"/>
              </a:lnSpc>
            </a:pPr>
            <a:r>
              <a:rPr lang="en-US" sz="1400" spc="137">
                <a:solidFill>
                  <a:srgbClr val="231F20"/>
                </a:solidFill>
                <a:latin typeface="Open Sauce"/>
                <a:ea typeface="Open Sauce"/>
                <a:cs typeface="Open Sauce"/>
                <a:sym typeface="Open Sauce"/>
              </a:rPr>
              <a:t>Source: (Avelin, 2024)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59DF6BF4-26D8-4992-0AC5-878C82904E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346"/>
    </mc:Choice>
    <mc:Fallback>
      <p:transition spd="slow" advTm="92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2138</Words>
  <Application>Microsoft Office PowerPoint</Application>
  <PresentationFormat>Personnalisé</PresentationFormat>
  <Paragraphs>281</Paragraphs>
  <Slides>24</Slides>
  <Notes>0</Notes>
  <HiddenSlides>0</HiddenSlides>
  <MMClips>20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2" baseType="lpstr">
      <vt:lpstr>Arial</vt:lpstr>
      <vt:lpstr>Montserrat Light</vt:lpstr>
      <vt:lpstr>Open Sauce Italics</vt:lpstr>
      <vt:lpstr>Calibri</vt:lpstr>
      <vt:lpstr>Open Sauce</vt:lpstr>
      <vt:lpstr>Open Sauce Bold</vt:lpstr>
      <vt:lpstr>Codec Pro ExtraBold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Revue de presse 15/10</dc:title>
  <dc:creator>celia bianco</dc:creator>
  <cp:lastModifiedBy>celia bianco</cp:lastModifiedBy>
  <cp:revision>5</cp:revision>
  <dcterms:created xsi:type="dcterms:W3CDTF">2006-08-16T00:00:00Z</dcterms:created>
  <dcterms:modified xsi:type="dcterms:W3CDTF">2024-10-15T12:07:55Z</dcterms:modified>
  <dc:identifier>DAGTK2pPUmE</dc:identifier>
</cp:coreProperties>
</file>