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modernComment_100_0.xml" ContentType="application/vnd.ms-powerpoint.comment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0240288" cy="42840275"/>
  <p:notesSz cx="42840275" cy="30240288"/>
  <p:defaultTextStyle>
    <a:defPPr>
      <a:defRPr lang="en-US"/>
    </a:defPPr>
    <a:lvl1pPr marL="0" algn="l" defTabSz="4572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62620E6-F8B6-4242-DBB1-E52633FF4755}" name="Mathilde Nieuwjaer" initials="MN" userId="b7f6d22053128068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BEE"/>
    <a:srgbClr val="841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26" d="100"/>
          <a:sy n="26" d="100"/>
        </p:scale>
        <p:origin x="792" y="-36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8/10/relationships/authors" Target="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prstGeom prst="rect">
          <a:avLst/>
        </a:prstGeom>
        <a:noFill/>
        <a:ln w="6350" cap="flat" cmpd="sng" algn="ctr">
          <a:noFill/>
          <a:prstDash val="solid"/>
          <a:round/>
        </a:ln>
        <a:effectLst/>
        <a:sp3d/>
      </c:spPr>
    </c:floor>
    <c:sideWall>
      <c:thickness val="0"/>
      <c:spPr>
        <a:prstGeom prst="rect">
          <a:avLst/>
        </a:prstGeom>
        <a:noFill/>
        <a:ln>
          <a:noFill/>
        </a:ln>
        <a:effectLst/>
        <a:sp3d/>
      </c:spPr>
    </c:sideWall>
    <c:backWall>
      <c:thickness val="0"/>
      <c:spPr>
        <a:prstGeom prst="rect">
          <a:avLst/>
        </a:prstGeom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6.8921048960560824E-2"/>
          <c:w val="0.97458754558711458"/>
          <c:h val="0.90604398781503881"/>
        </c:manualLayout>
      </c:layout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4C32-45FF-A7BC-BAF8F6438857}"/>
              </c:ext>
            </c:extLst>
          </c:dPt>
          <c:dPt>
            <c:idx val="1"/>
            <c:bubble3D val="0"/>
            <c:spPr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ffectLst>
                <a:innerShdw blurRad="114300">
                  <a:schemeClr val="accent3">
                    <a:lumMod val="75000"/>
                  </a:schemeClr>
                </a:inn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4C32-45FF-A7BC-BAF8F6438857}"/>
              </c:ext>
            </c:extLst>
          </c:dPt>
          <c:dPt>
            <c:idx val="2"/>
            <c:bubble3D val="0"/>
            <c:spPr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ffectLst>
                <a:innerShdw blurRad="114300">
                  <a:schemeClr val="accent5">
                    <a:lumMod val="75000"/>
                  </a:schemeClr>
                </a:inn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4C32-45FF-A7BC-BAF8F6438857}"/>
              </c:ext>
            </c:extLst>
          </c:dPt>
          <c:dLbls>
            <c:dLbl>
              <c:idx val="0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/>
                  </a:solidFill>
                  <a:round/>
                </a:ln>
                <a:effectLst>
                  <a:outerShdw blurRad="50800" dist="38100" dir="2700000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50" b="0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4C32-45FF-A7BC-BAF8F6438857}"/>
                </c:ext>
              </c:extLst>
            </c:dLbl>
            <c:dLbl>
              <c:idx val="1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/>
                  </a:solidFill>
                  <a:round/>
                </a:ln>
                <a:effectLst>
                  <a:outerShdw blurRad="50800" dist="38100" dir="2700000" rotWithShape="0">
                    <a:schemeClr val="accent3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50" b="0" i="0" u="none" strike="noStrike" kern="120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4C32-45FF-A7BC-BAF8F6438857}"/>
                </c:ext>
              </c:extLst>
            </c:dLbl>
            <c:dLbl>
              <c:idx val="2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/>
                  </a:solidFill>
                  <a:round/>
                </a:ln>
                <a:effectLst>
                  <a:outerShdw blurRad="50800" dist="38100" dir="2700000" rotWithShape="0">
                    <a:schemeClr val="accent5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50" b="0" i="0" u="none" strike="noStrike" kern="120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5-4C32-45FF-A7BC-BAF8F6438857}"/>
                </c:ext>
              </c:extLst>
            </c:dLbl>
            <c:spPr>
              <a:solidFill>
                <a:srgbClr val="FFFBEE">
                  <a:alpha val="90000"/>
                </a:srgbClr>
              </a:solidFill>
              <a:ln w="12700" cap="flat" cmpd="sng" algn="ctr">
                <a:solidFill>
                  <a:srgbClr val="1F684C"/>
                </a:solidFill>
                <a:round/>
              </a:ln>
              <a:effectLst>
                <a:outerShdw blurRad="50800" dist="38100" dir="2700000" rotWithShape="0">
                  <a:srgbClr val="1F684C">
                    <a:lumMod val="75000"/>
                    <a:alpha val="40000"/>
                  </a:srgb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prstGeom prst="rect">
                  <a:avLst/>
                </a:prstGeom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Feuil1!$A$2:$A$4</c:f>
              <c:strCache>
                <c:ptCount val="3"/>
                <c:pt idx="0">
                  <c:v>Oui</c:v>
                </c:pt>
                <c:pt idx="1">
                  <c:v>Non</c:v>
                </c:pt>
                <c:pt idx="2">
                  <c:v>certaines </c:v>
                </c:pt>
              </c:strCache>
            </c:strRef>
          </c:cat>
          <c:val>
            <c:numRef>
              <c:f>Feuil1!$B$2:$B$4</c:f>
              <c:numCache>
                <c:formatCode>General</c:formatCode>
                <c:ptCount val="3"/>
                <c:pt idx="0">
                  <c:v>3.5</c:v>
                </c:pt>
                <c:pt idx="1">
                  <c:v>52.4</c:v>
                </c:pt>
                <c:pt idx="2">
                  <c:v>44.1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C32-45FF-A7BC-BAF8F6438857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prstGeom prst="rect">
          <a:avLst/>
        </a:prstGeom>
        <a:noFill/>
        <a:ln>
          <a:noFill/>
        </a:ln>
        <a:effectLst/>
      </c:spPr>
    </c:plotArea>
    <c:plotVisOnly val="1"/>
    <c:dispBlanksAs val="gap"/>
    <c:showDLblsOverMax val="0"/>
  </c:chart>
  <c:spPr>
    <a:xfrm>
      <a:off x="-48860" y="18712875"/>
      <a:ext cx="7031551" cy="5531666"/>
    </a:xfrm>
    <a:prstGeom prst="rect">
      <a:avLst/>
    </a:prstGeom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prstGeom prst="rect">
          <a:avLst/>
        </a:prstGeom>
        <a:noFill/>
        <a:ln w="6350" cap="flat" cmpd="sng" algn="ctr">
          <a:noFill/>
          <a:prstDash val="solid"/>
          <a:round/>
        </a:ln>
        <a:effectLst/>
        <a:sp3d/>
      </c:spPr>
    </c:floor>
    <c:sideWall>
      <c:thickness val="0"/>
      <c:spPr>
        <a:prstGeom prst="rect">
          <a:avLst/>
        </a:prstGeom>
        <a:noFill/>
        <a:ln>
          <a:noFill/>
        </a:ln>
        <a:effectLst/>
        <a:sp3d/>
      </c:spPr>
    </c:sideWall>
    <c:backWall>
      <c:thickness val="0"/>
      <c:spPr>
        <a:prstGeom prst="rect">
          <a:avLst/>
        </a:prstGeom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5412401999445718E-2"/>
          <c:y val="1.1630857905585247E-2"/>
          <c:w val="0.97458754558711458"/>
          <c:h val="0.90604398781503881"/>
        </c:manualLayout>
      </c:layout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dPt>
            <c:idx val="0"/>
            <c:bubble3D val="0"/>
            <c:spPr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EBDB-4D2D-B5A7-75E181492A1F}"/>
              </c:ext>
            </c:extLst>
          </c:dPt>
          <c:dPt>
            <c:idx val="1"/>
            <c:bubble3D val="0"/>
            <c:spPr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ffectLst>
                <a:innerShdw blurRad="114300">
                  <a:schemeClr val="accent3">
                    <a:lumMod val="75000"/>
                  </a:schemeClr>
                </a:inn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EBDB-4D2D-B5A7-75E181492A1F}"/>
              </c:ext>
            </c:extLst>
          </c:dPt>
          <c:dLbls>
            <c:dLbl>
              <c:idx val="0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/>
                  </a:solidFill>
                  <a:round/>
                </a:ln>
                <a:effectLst>
                  <a:outerShdw blurRad="50800" dist="38100" dir="2700000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50" b="0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EBDB-4D2D-B5A7-75E181492A1F}"/>
                </c:ext>
              </c:extLst>
            </c:dLbl>
            <c:dLbl>
              <c:idx val="1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/>
                  </a:solidFill>
                  <a:round/>
                </a:ln>
                <a:effectLst>
                  <a:outerShdw blurRad="50800" dist="38100" dir="2700000" rotWithShape="0">
                    <a:schemeClr val="accent3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50" b="0" i="0" u="none" strike="noStrike" kern="120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EBDB-4D2D-B5A7-75E181492A1F}"/>
                </c:ext>
              </c:extLst>
            </c:dLbl>
            <c:spPr>
              <a:solidFill>
                <a:srgbClr val="FFFBEE">
                  <a:alpha val="90000"/>
                </a:srgbClr>
              </a:solidFill>
              <a:ln w="12700" cap="flat" cmpd="sng" algn="ctr">
                <a:solidFill>
                  <a:srgbClr val="1F684C"/>
                </a:solidFill>
                <a:round/>
              </a:ln>
              <a:effectLst>
                <a:outerShdw blurRad="50800" dist="38100" dir="2700000" rotWithShape="0">
                  <a:srgbClr val="1F684C">
                    <a:lumMod val="75000"/>
                    <a:alpha val="40000"/>
                  </a:srgb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prstGeom prst="rect">
                  <a:avLst/>
                </a:prstGeom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Feuil1!$A$2:$A$3</c:f>
              <c:strCache>
                <c:ptCount val="2"/>
                <c:pt idx="0">
                  <c:v>Oui</c:v>
                </c:pt>
                <c:pt idx="1">
                  <c:v>Non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94.9</c:v>
                </c:pt>
                <c:pt idx="1">
                  <c:v>5.0999999999999996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BDB-4D2D-B5A7-75E181492A1F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prstGeom prst="rect">
          <a:avLst/>
        </a:prstGeom>
        <a:noFill/>
        <a:ln>
          <a:noFill/>
        </a:ln>
        <a:effectLst/>
      </c:spPr>
    </c:plotArea>
    <c:plotVisOnly val="1"/>
    <c:dispBlanksAs val="gap"/>
    <c:showDLblsOverMax val="0"/>
  </c:chart>
  <c:spPr>
    <a:xfrm>
      <a:off x="5029200" y="22788479"/>
      <a:ext cx="8137453" cy="5555996"/>
    </a:xfrm>
    <a:prstGeom prst="rect">
      <a:avLst/>
    </a:prstGeom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omments/modernComment_100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A2552A7-9AE5-4BAA-89B7-5F453EF8A1FA}" authorId="{B62620E6-F8B6-4242-DBB1-E52633FF4755}" created="2022-01-29T21:25:47.097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56"/>
      <ac:spMk id="19" creationId="{00000000-0000-0000-0000-000000000000}"/>
      <ac:txMk cp="81" len="23">
        <ac:context len="139" hash="3099534942"/>
      </ac:txMk>
    </ac:txMkLst>
    <p188:pos x="29691911" y="555200"/>
    <p188:txBody>
      <a:bodyPr/>
      <a:lstStyle/>
      <a:p>
        <a:r>
          <a:rPr lang="fr-FR"/>
          <a:t>à modifier : la resto de la biodiv n'est pas antagoniste à la comm (au contraire, c'est complémentaire) -&gt; 
"Comment restaurer une/la  biodiversité sur/de l'arboretum et en assurer une communication efficace" ?? "Comment améliorer l'attractivité etlacommunication des projets sur l'arbo via/grâce à une restauration de labiodiversité" ??</a:t>
        </a:r>
      </a:p>
    </p188:txBody>
  </p188:cm>
  <p188:cm id="{2AEFF9BB-7BDF-4D0C-91CA-5F807BD435EA}" authorId="{B62620E6-F8B6-4242-DBB1-E52633FF4755}" created="2022-01-29T22:00:44.524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56"/>
      <ac:picMk id="41" creationId="{5FD58E75-96AE-4023-AFB1-702D50444FC5}"/>
    </ac:deMkLst>
    <p188:txBody>
      <a:bodyPr/>
      <a:lstStyle/>
      <a:p>
        <a:r>
          <a:rPr lang="fr-FR"/>
          <a:t>bon euh faut caser ça quelque part mdr
</a:t>
        </a:r>
      </a:p>
    </p188:txBody>
  </p188:cm>
  <p188:cm id="{25883CED-922A-4D31-80BE-5B5AD3684C55}" authorId="{B62620E6-F8B6-4242-DBB1-E52633FF4755}" created="2022-01-29T22:03:29.90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56"/>
      <ac:spMk id="18" creationId="{00000000-0000-0000-0000-000000000000}"/>
      <ac:txMk cp="0" len="9">
        <ac:context len="10" hash="2767005496"/>
      </ac:txMk>
    </ac:txMkLst>
    <p188:pos x="28923962" y="1163676"/>
    <p188:txBody>
      <a:bodyPr/>
      <a:lstStyle/>
      <a:p>
        <a:r>
          <a:rPr lang="fr-FR"/>
          <a:t>c'est là qu'on doit mettre plus d'écologie? et c'est quoi "plus d'ecologie"?genre "bjr les arbustes= plus d'oiseaux nicheurs, d'araignées blablabal"?  </a:t>
        </a:r>
      </a:p>
    </p188:txBody>
  </p188:cm>
</p188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 bwMode="auto">
          <a:xfrm>
            <a:off x="2268022" y="7011132"/>
            <a:ext cx="25704244" cy="14914762"/>
          </a:xfrm>
        </p:spPr>
        <p:txBody>
          <a:bodyPr anchor="b"/>
          <a:lstStyle>
            <a:lvl1pPr algn="ctr">
              <a:defRPr sz="1985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 bwMode="auto">
          <a:xfrm>
            <a:off x="3780036" y="22501064"/>
            <a:ext cx="22680216" cy="10343147"/>
          </a:xfrm>
        </p:spPr>
        <p:txBody>
          <a:bodyPr/>
          <a:lstStyle>
            <a:lvl1pPr marL="0" indent="0" algn="ctr">
              <a:buNone/>
              <a:defRPr sz="7950"/>
            </a:lvl1pPr>
            <a:lvl2pPr marL="1512006" indent="0" algn="ctr">
              <a:buNone/>
              <a:defRPr sz="6600"/>
            </a:lvl2pPr>
            <a:lvl3pPr marL="3024012" indent="0" algn="ctr">
              <a:buNone/>
              <a:defRPr sz="5950"/>
            </a:lvl3pPr>
            <a:lvl4pPr marL="4536018" indent="0" algn="ctr">
              <a:buNone/>
              <a:defRPr sz="5300"/>
            </a:lvl4pPr>
            <a:lvl5pPr marL="6048024" indent="0" algn="ctr">
              <a:buNone/>
              <a:defRPr sz="5300"/>
            </a:lvl5pPr>
            <a:lvl6pPr marL="7560031" indent="0" algn="ctr">
              <a:buNone/>
              <a:defRPr sz="5300"/>
            </a:lvl6pPr>
            <a:lvl7pPr marL="9072037" indent="0" algn="ctr">
              <a:buNone/>
              <a:defRPr sz="5300"/>
            </a:lvl7pPr>
            <a:lvl8pPr marL="10584043" indent="0" algn="ctr">
              <a:buNone/>
              <a:defRPr sz="5300"/>
            </a:lvl8pPr>
            <a:lvl9pPr marL="12096049" indent="0" algn="ctr">
              <a:buNone/>
              <a:defRPr sz="5300"/>
            </a:lvl9pPr>
          </a:lstStyle>
          <a:p>
            <a:pPr>
              <a:defRPr/>
            </a:pPr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CE18065-C873-4D18-960D-0D514B179EA6}" type="datetimeFigureOut">
              <a:rPr lang="fr-FR"/>
              <a:t>29/01/2022</a:t>
            </a:fld>
            <a:endParaRPr lang="fr-F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BADED8D-8618-410D-8998-5C76CF1FDB9A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re et texte vertica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  <p:sp>
        <p:nvSpPr>
          <p:cNvPr id="5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CE18065-C873-4D18-960D-0D514B179EA6}" type="datetimeFigureOut">
              <a:rPr lang="fr-FR"/>
              <a:t>29/01/2022</a:t>
            </a:fld>
            <a:endParaRPr lang="fr-F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BADED8D-8618-410D-8998-5C76CF1FDB9A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Titre vertical et tex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21640708" y="2280848"/>
            <a:ext cx="6520562" cy="36305153"/>
          </a:xfrm>
        </p:spPr>
        <p:txBody>
          <a:bodyPr vert="eaVert"/>
          <a:lstStyle/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  <p:sp>
        <p:nvSpPr>
          <p:cNvPr id="5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2079021" y="2280848"/>
            <a:ext cx="19183683" cy="36305153"/>
          </a:xfrm>
        </p:spPr>
        <p:txBody>
          <a:bodyPr vert="eaVert"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CE18065-C873-4D18-960D-0D514B179EA6}" type="datetimeFigureOut">
              <a:rPr lang="fr-FR"/>
              <a:t>29/01/2022</a:t>
            </a:fld>
            <a:endParaRPr lang="fr-F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BADED8D-8618-410D-8998-5C76CF1FDB9A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CE18065-C873-4D18-960D-0D514B179EA6}" type="datetimeFigureOut">
              <a:rPr lang="fr-FR"/>
              <a:t>29/01/2022</a:t>
            </a:fld>
            <a:endParaRPr lang="fr-F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BADED8D-8618-410D-8998-5C76CF1FDB9A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Titre de sec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2063272" y="10680331"/>
            <a:ext cx="26082248" cy="17820361"/>
          </a:xfrm>
        </p:spPr>
        <p:txBody>
          <a:bodyPr anchor="b"/>
          <a:lstStyle>
            <a:lvl1pPr>
              <a:defRPr sz="1985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63272" y="28669280"/>
            <a:ext cx="26082248" cy="9371307"/>
          </a:xfrm>
        </p:spPr>
        <p:txBody>
          <a:bodyPr/>
          <a:lstStyle>
            <a:lvl1pPr marL="0" indent="0">
              <a:buNone/>
              <a:defRPr sz="7950">
                <a:solidFill>
                  <a:schemeClr val="tx1"/>
                </a:solidFill>
              </a:defRPr>
            </a:lvl1pPr>
            <a:lvl2pPr marL="1512006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2pPr>
            <a:lvl3pPr marL="3024012" indent="0">
              <a:buNone/>
              <a:defRPr sz="5950">
                <a:solidFill>
                  <a:schemeClr val="tx1">
                    <a:tint val="75000"/>
                  </a:schemeClr>
                </a:solidFill>
              </a:defRPr>
            </a:lvl3pPr>
            <a:lvl4pPr marL="4536018" indent="0">
              <a:buNone/>
              <a:defRPr sz="5300">
                <a:solidFill>
                  <a:schemeClr val="tx1">
                    <a:tint val="75000"/>
                  </a:schemeClr>
                </a:solidFill>
              </a:defRPr>
            </a:lvl4pPr>
            <a:lvl5pPr marL="6048024" indent="0">
              <a:buNone/>
              <a:defRPr sz="5300">
                <a:solidFill>
                  <a:schemeClr val="tx1">
                    <a:tint val="75000"/>
                  </a:schemeClr>
                </a:solidFill>
              </a:defRPr>
            </a:lvl5pPr>
            <a:lvl6pPr marL="7560031" indent="0">
              <a:buNone/>
              <a:defRPr sz="5300">
                <a:solidFill>
                  <a:schemeClr val="tx1">
                    <a:tint val="75000"/>
                  </a:schemeClr>
                </a:solidFill>
              </a:defRPr>
            </a:lvl6pPr>
            <a:lvl7pPr marL="9072037" indent="0">
              <a:buNone/>
              <a:defRPr sz="5300">
                <a:solidFill>
                  <a:schemeClr val="tx1">
                    <a:tint val="75000"/>
                  </a:schemeClr>
                </a:solidFill>
              </a:defRPr>
            </a:lvl7pPr>
            <a:lvl8pPr marL="10584043" indent="0">
              <a:buNone/>
              <a:defRPr sz="5300">
                <a:solidFill>
                  <a:schemeClr val="tx1">
                    <a:tint val="75000"/>
                  </a:schemeClr>
                </a:solidFill>
              </a:defRPr>
            </a:lvl8pPr>
            <a:lvl9pPr marL="12096049" indent="0">
              <a:buNone/>
              <a:defRPr sz="5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CE18065-C873-4D18-960D-0D514B179EA6}" type="datetimeFigureOut">
              <a:rPr lang="fr-FR"/>
              <a:t>29/01/2022</a:t>
            </a:fld>
            <a:endParaRPr lang="fr-F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BADED8D-8618-410D-8998-5C76CF1FDB9A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Deux contenu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2079020" y="11404240"/>
            <a:ext cx="12852122" cy="27181761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15309146" y="11404240"/>
            <a:ext cx="12852122" cy="27181761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CE18065-C873-4D18-960D-0D514B179EA6}" type="datetimeFigureOut">
              <a:rPr lang="fr-FR"/>
              <a:t>29/01/2022</a:t>
            </a:fld>
            <a:endParaRPr lang="fr-FR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BADED8D-8618-410D-8998-5C76CF1FDB9A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Compara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2082959" y="2280857"/>
            <a:ext cx="26082248" cy="8280472"/>
          </a:xfrm>
        </p:spPr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82962" y="10501820"/>
            <a:ext cx="12793057" cy="5146780"/>
          </a:xfrm>
        </p:spPr>
        <p:txBody>
          <a:bodyPr anchor="b"/>
          <a:lstStyle>
            <a:lvl1pPr marL="0" indent="0">
              <a:buNone/>
              <a:defRPr sz="7950" b="1"/>
            </a:lvl1pPr>
            <a:lvl2pPr marL="1512006" indent="0">
              <a:buNone/>
              <a:defRPr sz="6600" b="1"/>
            </a:lvl2pPr>
            <a:lvl3pPr marL="3024012" indent="0">
              <a:buNone/>
              <a:defRPr sz="5950" b="1"/>
            </a:lvl3pPr>
            <a:lvl4pPr marL="4536018" indent="0">
              <a:buNone/>
              <a:defRPr sz="5300" b="1"/>
            </a:lvl4pPr>
            <a:lvl5pPr marL="6048024" indent="0">
              <a:buNone/>
              <a:defRPr sz="5300" b="1"/>
            </a:lvl5pPr>
            <a:lvl6pPr marL="7560031" indent="0">
              <a:buNone/>
              <a:defRPr sz="5300" b="1"/>
            </a:lvl6pPr>
            <a:lvl7pPr marL="9072037" indent="0">
              <a:buNone/>
              <a:defRPr sz="5300" b="1"/>
            </a:lvl7pPr>
            <a:lvl8pPr marL="10584043" indent="0">
              <a:buNone/>
              <a:defRPr sz="5300" b="1"/>
            </a:lvl8pPr>
            <a:lvl9pPr marL="12096049" indent="0">
              <a:buNone/>
              <a:defRPr sz="53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2082962" y="15648601"/>
            <a:ext cx="12793057" cy="23016734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15309148" y="10501820"/>
            <a:ext cx="12856061" cy="5146780"/>
          </a:xfrm>
        </p:spPr>
        <p:txBody>
          <a:bodyPr anchor="b"/>
          <a:lstStyle>
            <a:lvl1pPr marL="0" indent="0">
              <a:buNone/>
              <a:defRPr sz="7950" b="1"/>
            </a:lvl1pPr>
            <a:lvl2pPr marL="1512006" indent="0">
              <a:buNone/>
              <a:defRPr sz="6600" b="1"/>
            </a:lvl2pPr>
            <a:lvl3pPr marL="3024012" indent="0">
              <a:buNone/>
              <a:defRPr sz="5950" b="1"/>
            </a:lvl3pPr>
            <a:lvl4pPr marL="4536018" indent="0">
              <a:buNone/>
              <a:defRPr sz="5300" b="1"/>
            </a:lvl4pPr>
            <a:lvl5pPr marL="6048024" indent="0">
              <a:buNone/>
              <a:defRPr sz="5300" b="1"/>
            </a:lvl5pPr>
            <a:lvl6pPr marL="7560031" indent="0">
              <a:buNone/>
              <a:defRPr sz="5300" b="1"/>
            </a:lvl6pPr>
            <a:lvl7pPr marL="9072037" indent="0">
              <a:buNone/>
              <a:defRPr sz="5300" b="1"/>
            </a:lvl7pPr>
            <a:lvl8pPr marL="10584043" indent="0">
              <a:buNone/>
              <a:defRPr sz="5300" b="1"/>
            </a:lvl8pPr>
            <a:lvl9pPr marL="12096049" indent="0">
              <a:buNone/>
              <a:defRPr sz="53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8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15309148" y="15648601"/>
            <a:ext cx="12856061" cy="23016734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CE18065-C873-4D18-960D-0D514B179EA6}" type="datetimeFigureOut">
              <a:rPr lang="fr-FR"/>
              <a:t>29/01/2022</a:t>
            </a:fld>
            <a:endParaRPr lang="fr-FR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BADED8D-8618-410D-8998-5C76CF1FDB9A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re seu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CE18065-C873-4D18-960D-0D514B179EA6}" type="datetimeFigureOut">
              <a:rPr lang="fr-FR"/>
              <a:t>29/01/2022</a:t>
            </a:fld>
            <a:endParaRPr lang="fr-FR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BADED8D-8618-410D-8998-5C76CF1FDB9A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V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CE18065-C873-4D18-960D-0D514B179EA6}" type="datetimeFigureOut">
              <a:rPr lang="fr-FR"/>
              <a:t>29/01/2022</a:t>
            </a:fld>
            <a:endParaRPr lang="fr-F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BADED8D-8618-410D-8998-5C76CF1FDB9A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Contenu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2082959" y="2856018"/>
            <a:ext cx="9753279" cy="9996064"/>
          </a:xfrm>
        </p:spPr>
        <p:txBody>
          <a:bodyPr anchor="b"/>
          <a:lstStyle>
            <a:lvl1pPr>
              <a:defRPr sz="106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12856061" y="6168216"/>
            <a:ext cx="15309146" cy="30444362"/>
          </a:xfrm>
        </p:spPr>
        <p:txBody>
          <a:bodyPr/>
          <a:lstStyle>
            <a:lvl1pPr>
              <a:defRPr sz="10600"/>
            </a:lvl1pPr>
            <a:lvl2pPr>
              <a:defRPr sz="9250"/>
            </a:lvl2pPr>
            <a:lvl3pPr>
              <a:defRPr sz="7950"/>
            </a:lvl3pPr>
            <a:lvl4pPr>
              <a:defRPr sz="6600"/>
            </a:lvl4pPr>
            <a:lvl5pPr>
              <a:defRPr sz="6600"/>
            </a:lvl5pPr>
            <a:lvl6pPr>
              <a:defRPr sz="6600"/>
            </a:lvl6pPr>
            <a:lvl7pPr>
              <a:defRPr sz="6600"/>
            </a:lvl7pPr>
            <a:lvl8pPr>
              <a:defRPr sz="6600"/>
            </a:lvl8pPr>
            <a:lvl9pPr>
              <a:defRPr sz="66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2082959" y="12852082"/>
            <a:ext cx="9753279" cy="23810072"/>
          </a:xfrm>
        </p:spPr>
        <p:txBody>
          <a:bodyPr/>
          <a:lstStyle>
            <a:lvl1pPr marL="0" indent="0">
              <a:buNone/>
              <a:defRPr sz="5300"/>
            </a:lvl1pPr>
            <a:lvl2pPr marL="1512006" indent="0">
              <a:buNone/>
              <a:defRPr sz="4650"/>
            </a:lvl2pPr>
            <a:lvl3pPr marL="3024012" indent="0">
              <a:buNone/>
              <a:defRPr sz="3950"/>
            </a:lvl3pPr>
            <a:lvl4pPr marL="4536018" indent="0">
              <a:buNone/>
              <a:defRPr sz="3300"/>
            </a:lvl4pPr>
            <a:lvl5pPr marL="6048024" indent="0">
              <a:buNone/>
              <a:defRPr sz="3300"/>
            </a:lvl5pPr>
            <a:lvl6pPr marL="7560031" indent="0">
              <a:buNone/>
              <a:defRPr sz="3300"/>
            </a:lvl6pPr>
            <a:lvl7pPr marL="9072037" indent="0">
              <a:buNone/>
              <a:defRPr sz="3300"/>
            </a:lvl7pPr>
            <a:lvl8pPr marL="10584043" indent="0">
              <a:buNone/>
              <a:defRPr sz="3300"/>
            </a:lvl8pPr>
            <a:lvl9pPr marL="12096049" indent="0">
              <a:buNone/>
              <a:defRPr sz="33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CE18065-C873-4D18-960D-0D514B179EA6}" type="datetimeFigureOut">
              <a:rPr lang="fr-FR"/>
              <a:t>29/01/2022</a:t>
            </a:fld>
            <a:endParaRPr lang="fr-FR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BADED8D-8618-410D-8998-5C76CF1FDB9A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Image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2082959" y="2856018"/>
            <a:ext cx="9753279" cy="9996064"/>
          </a:xfrm>
        </p:spPr>
        <p:txBody>
          <a:bodyPr anchor="b"/>
          <a:lstStyle>
            <a:lvl1pPr>
              <a:defRPr sz="106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  <p:sp>
        <p:nvSpPr>
          <p:cNvPr id="5" name="Picture Placeholder 2"/>
          <p:cNvSpPr>
            <a:spLocks noGrp="1" noChangeAspect="1"/>
          </p:cNvSpPr>
          <p:nvPr>
            <p:ph type="pic" idx="1"/>
          </p:nvPr>
        </p:nvSpPr>
        <p:spPr bwMode="auto">
          <a:xfrm>
            <a:off x="12856061" y="6168216"/>
            <a:ext cx="15309146" cy="30444362"/>
          </a:xfrm>
        </p:spPr>
        <p:txBody>
          <a:bodyPr anchor="t"/>
          <a:lstStyle>
            <a:lvl1pPr marL="0" indent="0">
              <a:buNone/>
              <a:defRPr sz="10600"/>
            </a:lvl1pPr>
            <a:lvl2pPr marL="1512006" indent="0">
              <a:buNone/>
              <a:defRPr sz="9250"/>
            </a:lvl2pPr>
            <a:lvl3pPr marL="3024012" indent="0">
              <a:buNone/>
              <a:defRPr sz="7950"/>
            </a:lvl3pPr>
            <a:lvl4pPr marL="4536018" indent="0">
              <a:buNone/>
              <a:defRPr sz="6600"/>
            </a:lvl4pPr>
            <a:lvl5pPr marL="6048024" indent="0">
              <a:buNone/>
              <a:defRPr sz="6600"/>
            </a:lvl5pPr>
            <a:lvl6pPr marL="7560031" indent="0">
              <a:buNone/>
              <a:defRPr sz="6600"/>
            </a:lvl6pPr>
            <a:lvl7pPr marL="9072037" indent="0">
              <a:buNone/>
              <a:defRPr sz="6600"/>
            </a:lvl7pPr>
            <a:lvl8pPr marL="10584043" indent="0">
              <a:buNone/>
              <a:defRPr sz="6600"/>
            </a:lvl8pPr>
            <a:lvl9pPr marL="12096049" indent="0">
              <a:buNone/>
              <a:defRPr sz="6600"/>
            </a:lvl9pPr>
          </a:lstStyle>
          <a:p>
            <a:pPr>
              <a:defRPr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2082959" y="12852082"/>
            <a:ext cx="9753279" cy="23810072"/>
          </a:xfrm>
        </p:spPr>
        <p:txBody>
          <a:bodyPr/>
          <a:lstStyle>
            <a:lvl1pPr marL="0" indent="0">
              <a:buNone/>
              <a:defRPr sz="5300"/>
            </a:lvl1pPr>
            <a:lvl2pPr marL="1512006" indent="0">
              <a:buNone/>
              <a:defRPr sz="4650"/>
            </a:lvl2pPr>
            <a:lvl3pPr marL="3024012" indent="0">
              <a:buNone/>
              <a:defRPr sz="3950"/>
            </a:lvl3pPr>
            <a:lvl4pPr marL="4536018" indent="0">
              <a:buNone/>
              <a:defRPr sz="3300"/>
            </a:lvl4pPr>
            <a:lvl5pPr marL="6048024" indent="0">
              <a:buNone/>
              <a:defRPr sz="3300"/>
            </a:lvl5pPr>
            <a:lvl6pPr marL="7560031" indent="0">
              <a:buNone/>
              <a:defRPr sz="3300"/>
            </a:lvl6pPr>
            <a:lvl7pPr marL="9072037" indent="0">
              <a:buNone/>
              <a:defRPr sz="3300"/>
            </a:lvl7pPr>
            <a:lvl8pPr marL="10584043" indent="0">
              <a:buNone/>
              <a:defRPr sz="3300"/>
            </a:lvl8pPr>
            <a:lvl9pPr marL="12096049" indent="0">
              <a:buNone/>
              <a:defRPr sz="33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CE18065-C873-4D18-960D-0D514B179EA6}" type="datetimeFigureOut">
              <a:rPr lang="fr-FR"/>
              <a:t>29/01/2022</a:t>
            </a:fld>
            <a:endParaRPr lang="fr-FR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BADED8D-8618-410D-8998-5C76CF1FDB9A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2079020" y="2280857"/>
            <a:ext cx="26082248" cy="8280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79020" y="11404240"/>
            <a:ext cx="26082248" cy="271817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2079020" y="39706598"/>
            <a:ext cx="6804065" cy="2280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CE18065-C873-4D18-960D-0D514B179EA6}" type="datetimeFigureOut">
              <a:rPr lang="fr-FR"/>
              <a:t>29/01/2022</a:t>
            </a:fld>
            <a:endParaRPr lang="fr-F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10017096" y="39706598"/>
            <a:ext cx="10206097" cy="2280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1357203" y="39706598"/>
            <a:ext cx="6804065" cy="2280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BADED8D-8618-410D-8998-5C76CF1FDB9A}" type="slidenum">
              <a:rPr lang="fr-FR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3024012">
        <a:lnSpc>
          <a:spcPct val="90000"/>
        </a:lnSpc>
        <a:spcBef>
          <a:spcPts val="0"/>
        </a:spcBef>
        <a:buNone/>
        <a:defRPr sz="1455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003" indent="-756003" algn="l" defTabSz="3024012">
        <a:lnSpc>
          <a:spcPct val="90000"/>
        </a:lnSpc>
        <a:spcBef>
          <a:spcPts val="3307"/>
        </a:spcBef>
        <a:buFont typeface="Arial"/>
        <a:buChar char="•"/>
        <a:defRPr sz="9250">
          <a:solidFill>
            <a:schemeClr val="tx1"/>
          </a:solidFill>
          <a:latin typeface="+mn-lt"/>
          <a:ea typeface="+mn-ea"/>
          <a:cs typeface="+mn-cs"/>
        </a:defRPr>
      </a:lvl1pPr>
      <a:lvl2pPr marL="2268009" indent="-756003" algn="l" defTabSz="3024012">
        <a:lnSpc>
          <a:spcPct val="90000"/>
        </a:lnSpc>
        <a:spcBef>
          <a:spcPts val="1654"/>
        </a:spcBef>
        <a:buFont typeface="Arial"/>
        <a:buChar char="•"/>
        <a:defRPr sz="7950">
          <a:solidFill>
            <a:schemeClr val="tx1"/>
          </a:solidFill>
          <a:latin typeface="+mn-lt"/>
          <a:ea typeface="+mn-ea"/>
          <a:cs typeface="+mn-cs"/>
        </a:defRPr>
      </a:lvl2pPr>
      <a:lvl3pPr marL="3780015" indent="-756003" algn="l" defTabSz="3024012">
        <a:lnSpc>
          <a:spcPct val="90000"/>
        </a:lnSpc>
        <a:spcBef>
          <a:spcPts val="1654"/>
        </a:spcBef>
        <a:buFont typeface="Arial"/>
        <a:buChar char="•"/>
        <a:defRPr sz="6600">
          <a:solidFill>
            <a:schemeClr val="tx1"/>
          </a:solidFill>
          <a:latin typeface="+mn-lt"/>
          <a:ea typeface="+mn-ea"/>
          <a:cs typeface="+mn-cs"/>
        </a:defRPr>
      </a:lvl3pPr>
      <a:lvl4pPr marL="5292021" indent="-756003" algn="l" defTabSz="3024012">
        <a:lnSpc>
          <a:spcPct val="90000"/>
        </a:lnSpc>
        <a:spcBef>
          <a:spcPts val="1654"/>
        </a:spcBef>
        <a:buFont typeface="Arial"/>
        <a:buChar char="•"/>
        <a:defRPr sz="5950">
          <a:solidFill>
            <a:schemeClr val="tx1"/>
          </a:solidFill>
          <a:latin typeface="+mn-lt"/>
          <a:ea typeface="+mn-ea"/>
          <a:cs typeface="+mn-cs"/>
        </a:defRPr>
      </a:lvl4pPr>
      <a:lvl5pPr marL="6804028" indent="-756003" algn="l" defTabSz="3024012">
        <a:lnSpc>
          <a:spcPct val="90000"/>
        </a:lnSpc>
        <a:spcBef>
          <a:spcPts val="1654"/>
        </a:spcBef>
        <a:buFont typeface="Arial"/>
        <a:buChar char="•"/>
        <a:defRPr sz="5950">
          <a:solidFill>
            <a:schemeClr val="tx1"/>
          </a:solidFill>
          <a:latin typeface="+mn-lt"/>
          <a:ea typeface="+mn-ea"/>
          <a:cs typeface="+mn-cs"/>
        </a:defRPr>
      </a:lvl5pPr>
      <a:lvl6pPr marL="8316034" indent="-756003" algn="l" defTabSz="3024012">
        <a:lnSpc>
          <a:spcPct val="90000"/>
        </a:lnSpc>
        <a:spcBef>
          <a:spcPts val="1654"/>
        </a:spcBef>
        <a:buFont typeface="Arial"/>
        <a:buChar char="•"/>
        <a:defRPr sz="5950">
          <a:solidFill>
            <a:schemeClr val="tx1"/>
          </a:solidFill>
          <a:latin typeface="+mn-lt"/>
          <a:ea typeface="+mn-ea"/>
          <a:cs typeface="+mn-cs"/>
        </a:defRPr>
      </a:lvl6pPr>
      <a:lvl7pPr marL="9828040" indent="-756003" algn="l" defTabSz="3024012">
        <a:lnSpc>
          <a:spcPct val="90000"/>
        </a:lnSpc>
        <a:spcBef>
          <a:spcPts val="1654"/>
        </a:spcBef>
        <a:buFont typeface="Arial"/>
        <a:buChar char="•"/>
        <a:defRPr sz="5950">
          <a:solidFill>
            <a:schemeClr val="tx1"/>
          </a:solidFill>
          <a:latin typeface="+mn-lt"/>
          <a:ea typeface="+mn-ea"/>
          <a:cs typeface="+mn-cs"/>
        </a:defRPr>
      </a:lvl7pPr>
      <a:lvl8pPr marL="11340046" indent="-756003" algn="l" defTabSz="3024012">
        <a:lnSpc>
          <a:spcPct val="90000"/>
        </a:lnSpc>
        <a:spcBef>
          <a:spcPts val="1654"/>
        </a:spcBef>
        <a:buFont typeface="Arial"/>
        <a:buChar char="•"/>
        <a:defRPr sz="5950">
          <a:solidFill>
            <a:schemeClr val="tx1"/>
          </a:solidFill>
          <a:latin typeface="+mn-lt"/>
          <a:ea typeface="+mn-ea"/>
          <a:cs typeface="+mn-cs"/>
        </a:defRPr>
      </a:lvl8pPr>
      <a:lvl9pPr marL="12852051" indent="-756003" algn="l" defTabSz="3024012">
        <a:lnSpc>
          <a:spcPct val="90000"/>
        </a:lnSpc>
        <a:spcBef>
          <a:spcPts val="1654"/>
        </a:spcBef>
        <a:buFont typeface="Arial"/>
        <a:buChar char="•"/>
        <a:defRPr sz="59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4012">
        <a:defRPr sz="5950">
          <a:solidFill>
            <a:schemeClr val="tx1"/>
          </a:solidFill>
          <a:latin typeface="+mn-lt"/>
          <a:ea typeface="+mn-ea"/>
          <a:cs typeface="+mn-cs"/>
        </a:defRPr>
      </a:lvl1pPr>
      <a:lvl2pPr marL="1512006" algn="l" defTabSz="3024012">
        <a:defRPr sz="5950">
          <a:solidFill>
            <a:schemeClr val="tx1"/>
          </a:solidFill>
          <a:latin typeface="+mn-lt"/>
          <a:ea typeface="+mn-ea"/>
          <a:cs typeface="+mn-cs"/>
        </a:defRPr>
      </a:lvl2pPr>
      <a:lvl3pPr marL="3024012" algn="l" defTabSz="3024012">
        <a:defRPr sz="5950">
          <a:solidFill>
            <a:schemeClr val="tx1"/>
          </a:solidFill>
          <a:latin typeface="+mn-lt"/>
          <a:ea typeface="+mn-ea"/>
          <a:cs typeface="+mn-cs"/>
        </a:defRPr>
      </a:lvl3pPr>
      <a:lvl4pPr marL="4536018" algn="l" defTabSz="3024012">
        <a:defRPr sz="5950">
          <a:solidFill>
            <a:schemeClr val="tx1"/>
          </a:solidFill>
          <a:latin typeface="+mn-lt"/>
          <a:ea typeface="+mn-ea"/>
          <a:cs typeface="+mn-cs"/>
        </a:defRPr>
      </a:lvl4pPr>
      <a:lvl5pPr marL="6048024" algn="l" defTabSz="3024012">
        <a:defRPr sz="5950">
          <a:solidFill>
            <a:schemeClr val="tx1"/>
          </a:solidFill>
          <a:latin typeface="+mn-lt"/>
          <a:ea typeface="+mn-ea"/>
          <a:cs typeface="+mn-cs"/>
        </a:defRPr>
      </a:lvl5pPr>
      <a:lvl6pPr marL="7560031" algn="l" defTabSz="3024012">
        <a:defRPr sz="5950">
          <a:solidFill>
            <a:schemeClr val="tx1"/>
          </a:solidFill>
          <a:latin typeface="+mn-lt"/>
          <a:ea typeface="+mn-ea"/>
          <a:cs typeface="+mn-cs"/>
        </a:defRPr>
      </a:lvl6pPr>
      <a:lvl7pPr marL="9072037" algn="l" defTabSz="3024012">
        <a:defRPr sz="5950">
          <a:solidFill>
            <a:schemeClr val="tx1"/>
          </a:solidFill>
          <a:latin typeface="+mn-lt"/>
          <a:ea typeface="+mn-ea"/>
          <a:cs typeface="+mn-cs"/>
        </a:defRPr>
      </a:lvl7pPr>
      <a:lvl8pPr marL="10584043" algn="l" defTabSz="3024012">
        <a:defRPr sz="5950">
          <a:solidFill>
            <a:schemeClr val="tx1"/>
          </a:solidFill>
          <a:latin typeface="+mn-lt"/>
          <a:ea typeface="+mn-ea"/>
          <a:cs typeface="+mn-cs"/>
        </a:defRPr>
      </a:lvl8pPr>
      <a:lvl9pPr marL="12096049" algn="l" defTabSz="3024012">
        <a:defRPr sz="59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186/2047-2382-1-9" TargetMode="External"/><Relationship Id="rId13" Type="http://schemas.openxmlformats.org/officeDocument/2006/relationships/image" Target="../media/image7.png"/><Relationship Id="rId3" Type="http://schemas.openxmlformats.org/officeDocument/2006/relationships/chart" Target="../charts/chart1.xml"/><Relationship Id="rId7" Type="http://schemas.openxmlformats.org/officeDocument/2006/relationships/hyperlink" Target="https://doi.org/10.1111/j.1654-109X.2002.tb00540.x" TargetMode="External"/><Relationship Id="rId12" Type="http://schemas.openxmlformats.org/officeDocument/2006/relationships/image" Target="../media/image6.jpg"/><Relationship Id="rId2" Type="http://schemas.microsoft.com/office/2018/10/relationships/comments" Target="../comments/modernComment_100_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5.jpg"/><Relationship Id="rId5" Type="http://schemas.openxmlformats.org/officeDocument/2006/relationships/chart" Target="../charts/chart2.xml"/><Relationship Id="rId10" Type="http://schemas.openxmlformats.org/officeDocument/2006/relationships/image" Target="../media/image4.jpeg"/><Relationship Id="rId4" Type="http://schemas.openxmlformats.org/officeDocument/2006/relationships/image" Target="../media/image1.jpeg"/><Relationship Id="rId9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4" name="Connecteur droit 2"/>
          <p:cNvCxnSpPr>
            <a:cxnSpLocks/>
          </p:cNvCxnSpPr>
          <p:nvPr/>
        </p:nvCxnSpPr>
        <p:spPr bwMode="auto">
          <a:xfrm>
            <a:off x="-34432" y="11763164"/>
            <a:ext cx="24372000" cy="0"/>
          </a:xfrm>
          <a:prstGeom prst="line">
            <a:avLst/>
          </a:prstGeom>
          <a:ln>
            <a:solidFill>
              <a:srgbClr val="296F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11"/>
          <p:cNvSpPr>
            <a:spLocks/>
          </p:cNvSpPr>
          <p:nvPr/>
        </p:nvSpPr>
        <p:spPr bwMode="auto">
          <a:xfrm>
            <a:off x="886191" y="3726501"/>
            <a:ext cx="27985895" cy="5509200"/>
          </a:xfrm>
          <a:prstGeom prst="rect">
            <a:avLst/>
          </a:prstGeom>
          <a:solidFill>
            <a:srgbClr val="FFFBEE"/>
          </a:solidFill>
          <a:ln>
            <a:solidFill>
              <a:srgbClr val="296F54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fr-FR" b="1" dirty="0">
              <a:solidFill>
                <a:srgbClr val="841F00"/>
              </a:solidFill>
              <a:latin typeface="Nunito"/>
            </a:endParaRPr>
          </a:p>
          <a:p>
            <a:pPr algn="ctr">
              <a:defRPr/>
            </a:pPr>
            <a:r>
              <a:rPr lang="fr-FR" sz="4000" b="1" dirty="0">
                <a:solidFill>
                  <a:srgbClr val="296F54"/>
                </a:solidFill>
                <a:latin typeface="Nunito"/>
              </a:rPr>
              <a:t>Contexte de l’étude </a:t>
            </a:r>
            <a:r>
              <a:rPr lang="fr-FR" sz="4000" dirty="0">
                <a:solidFill>
                  <a:srgbClr val="841F00"/>
                </a:solidFill>
                <a:latin typeface="Nunito"/>
              </a:rPr>
              <a:t>: </a:t>
            </a:r>
            <a:endParaRPr dirty="0"/>
          </a:p>
          <a:p>
            <a:pPr algn="ctr">
              <a:defRPr/>
            </a:pPr>
            <a:endParaRPr lang="fr-FR" dirty="0">
              <a:solidFill>
                <a:srgbClr val="841F00"/>
              </a:solidFill>
              <a:latin typeface="Nunito"/>
            </a:endParaRPr>
          </a:p>
          <a:p>
            <a:pPr algn="ctr">
              <a:defRPr/>
            </a:pPr>
            <a:endParaRPr lang="fr-FR" dirty="0">
              <a:solidFill>
                <a:srgbClr val="841F00"/>
              </a:solidFill>
              <a:latin typeface="Nunito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fr-FR" sz="4000" dirty="0">
                <a:solidFill>
                  <a:srgbClr val="841F00"/>
                </a:solidFill>
                <a:latin typeface="Nunito"/>
              </a:rPr>
              <a:t> 2020 : projet cellule DDRS (développement durable et responsabilité sociétale) sur le campus :</a:t>
            </a:r>
            <a:endParaRPr dirty="0"/>
          </a:p>
          <a:p>
            <a:pPr>
              <a:defRPr/>
            </a:pPr>
            <a:r>
              <a:rPr lang="fr-FR" sz="4000" dirty="0">
                <a:solidFill>
                  <a:srgbClr val="841F00"/>
                </a:solidFill>
                <a:latin typeface="Nunito"/>
              </a:rPr>
              <a:t>		- gestion du </a:t>
            </a:r>
            <a:r>
              <a:rPr lang="fr-FR" sz="4000" b="1" dirty="0">
                <a:solidFill>
                  <a:srgbClr val="841F00"/>
                </a:solidFill>
                <a:latin typeface="Nunito"/>
              </a:rPr>
              <a:t>développement durable </a:t>
            </a:r>
            <a:endParaRPr b="1" dirty="0"/>
          </a:p>
          <a:p>
            <a:pPr>
              <a:defRPr/>
            </a:pPr>
            <a:r>
              <a:rPr lang="fr-FR" sz="4000" dirty="0">
                <a:solidFill>
                  <a:srgbClr val="841F00"/>
                </a:solidFill>
                <a:latin typeface="Nunito"/>
              </a:rPr>
              <a:t>		-  projet sur l’arboretum : restauration de la biodiversité </a:t>
            </a:r>
            <a:endParaRPr dirty="0"/>
          </a:p>
          <a:p>
            <a:pPr marL="285750" indent="-285750">
              <a:buFont typeface="Arial"/>
              <a:buChar char="•"/>
              <a:defRPr/>
            </a:pPr>
            <a:r>
              <a:rPr lang="fr-FR" sz="4000" dirty="0">
                <a:solidFill>
                  <a:srgbClr val="841F00"/>
                </a:solidFill>
                <a:latin typeface="Nunito"/>
              </a:rPr>
              <a:t> Étudiants d’</a:t>
            </a:r>
            <a:r>
              <a:rPr lang="fr-FR" sz="4000" dirty="0" err="1">
                <a:solidFill>
                  <a:srgbClr val="841F00"/>
                </a:solidFill>
                <a:latin typeface="Nunito"/>
              </a:rPr>
              <a:t>Agrocampus</a:t>
            </a:r>
            <a:r>
              <a:rPr lang="fr-FR" sz="4000" dirty="0">
                <a:solidFill>
                  <a:srgbClr val="841F00"/>
                </a:solidFill>
                <a:latin typeface="Nunito"/>
              </a:rPr>
              <a:t> :  octobre à janvier </a:t>
            </a:r>
            <a:endParaRPr dirty="0"/>
          </a:p>
          <a:p>
            <a:pPr lvl="1">
              <a:defRPr/>
            </a:pPr>
            <a:r>
              <a:rPr lang="fr-FR" sz="4000" dirty="0">
                <a:solidFill>
                  <a:srgbClr val="841F00"/>
                </a:solidFill>
                <a:latin typeface="Nunito"/>
              </a:rPr>
              <a:t>	- préconisations </a:t>
            </a:r>
            <a:r>
              <a:rPr lang="fr-FR" sz="4000" b="1" dirty="0">
                <a:solidFill>
                  <a:srgbClr val="841F00"/>
                </a:solidFill>
                <a:latin typeface="Nunito"/>
              </a:rPr>
              <a:t>d’aménagements</a:t>
            </a:r>
            <a:r>
              <a:rPr lang="fr-FR" sz="4000" dirty="0">
                <a:solidFill>
                  <a:srgbClr val="841F00"/>
                </a:solidFill>
                <a:latin typeface="Nunito"/>
              </a:rPr>
              <a:t> et de </a:t>
            </a:r>
            <a:r>
              <a:rPr lang="fr-FR" sz="4000" b="1" dirty="0">
                <a:solidFill>
                  <a:srgbClr val="841F00"/>
                </a:solidFill>
                <a:latin typeface="Nunito"/>
              </a:rPr>
              <a:t>gestion</a:t>
            </a:r>
            <a:r>
              <a:rPr lang="fr-FR" sz="4000" dirty="0">
                <a:solidFill>
                  <a:srgbClr val="841F00"/>
                </a:solidFill>
                <a:latin typeface="Nunito"/>
              </a:rPr>
              <a:t> de l’arboretum</a:t>
            </a:r>
            <a:endParaRPr dirty="0"/>
          </a:p>
          <a:p>
            <a:pPr lvl="1">
              <a:defRPr/>
            </a:pPr>
            <a:r>
              <a:rPr lang="fr-FR" sz="4000" dirty="0">
                <a:solidFill>
                  <a:srgbClr val="841F00"/>
                </a:solidFill>
                <a:latin typeface="Nunito"/>
              </a:rPr>
              <a:t>	- amélioration de la communication sur le projet  </a:t>
            </a:r>
            <a:endParaRPr dirty="0"/>
          </a:p>
          <a:p>
            <a:pPr marL="285750" indent="-285750">
              <a:buFont typeface="Arial"/>
              <a:buChar char="•"/>
              <a:defRPr/>
            </a:pPr>
            <a:endParaRPr lang="fr-FR" sz="1200" dirty="0">
              <a:solidFill>
                <a:srgbClr val="841F00"/>
              </a:solidFill>
              <a:latin typeface="Nunito"/>
            </a:endParaRPr>
          </a:p>
        </p:txBody>
      </p:sp>
      <p:grpSp>
        <p:nvGrpSpPr>
          <p:cNvPr id="6" name="Google Shape;8151;p36"/>
          <p:cNvGrpSpPr/>
          <p:nvPr/>
        </p:nvGrpSpPr>
        <p:grpSpPr bwMode="auto">
          <a:xfrm>
            <a:off x="1162270" y="2645380"/>
            <a:ext cx="2983949" cy="2822382"/>
            <a:chOff x="1121526" y="1341074"/>
            <a:chExt cx="3065806" cy="2648383"/>
          </a:xfrm>
        </p:grpSpPr>
        <p:sp>
          <p:nvSpPr>
            <p:cNvPr id="7" name="Google Shape;8152;p36"/>
            <p:cNvSpPr/>
            <p:nvPr/>
          </p:nvSpPr>
          <p:spPr bwMode="auto">
            <a:xfrm rot="1213492">
              <a:off x="1546399" y="1692085"/>
              <a:ext cx="2377811" cy="1946361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solidFill>
              <a:srgbClr val="D6EDE4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sz="14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8" name="Google Shape;8153;p36"/>
            <p:cNvSpPr/>
            <p:nvPr/>
          </p:nvSpPr>
          <p:spPr bwMode="auto">
            <a:xfrm rot="1213492">
              <a:off x="1384647" y="1692085"/>
              <a:ext cx="2377811" cy="1946361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D6ED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sz="14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9" name="ZoneTexte 13"/>
          <p:cNvSpPr>
            <a:spLocks/>
          </p:cNvSpPr>
          <p:nvPr/>
        </p:nvSpPr>
        <p:spPr bwMode="auto">
          <a:xfrm>
            <a:off x="0" y="750210"/>
            <a:ext cx="30240288" cy="2123658"/>
          </a:xfrm>
          <a:prstGeom prst="rect">
            <a:avLst/>
          </a:prstGeom>
          <a:solidFill>
            <a:srgbClr val="E8F3E9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sz="6600" b="1" i="0" u="none" strike="noStrike" cap="none" spc="0">
                <a:ln>
                  <a:noFill/>
                </a:ln>
                <a:solidFill>
                  <a:srgbClr val="1F684C"/>
                </a:solidFill>
                <a:latin typeface="Nunito"/>
              </a:rPr>
              <a:t>Une redynamisation d’un arboretum urbain ancien : vers des espaces différenciés, entre zone de libre évolution et sentiers</a:t>
            </a:r>
            <a:endParaRPr/>
          </a:p>
        </p:txBody>
      </p:sp>
      <p:grpSp>
        <p:nvGrpSpPr>
          <p:cNvPr id="10" name="Google Shape;8155;p36"/>
          <p:cNvGrpSpPr/>
          <p:nvPr/>
        </p:nvGrpSpPr>
        <p:grpSpPr bwMode="auto">
          <a:xfrm>
            <a:off x="1731036" y="3159593"/>
            <a:ext cx="1564472" cy="1718018"/>
            <a:chOff x="2127042" y="1823176"/>
            <a:chExt cx="1367763" cy="1367763"/>
          </a:xfrm>
        </p:grpSpPr>
        <p:sp>
          <p:nvSpPr>
            <p:cNvPr id="11" name="Google Shape;8156;p36"/>
            <p:cNvSpPr/>
            <p:nvPr/>
          </p:nvSpPr>
          <p:spPr bwMode="auto">
            <a:xfrm>
              <a:off x="2127042" y="1823176"/>
              <a:ext cx="1367763" cy="1367763"/>
            </a:xfrm>
            <a:custGeom>
              <a:avLst/>
              <a:gdLst/>
              <a:ahLst/>
              <a:cxnLst/>
              <a:rect l="l" t="t" r="r" b="b"/>
              <a:pathLst>
                <a:path w="147428" h="147428" extrusionOk="0">
                  <a:moveTo>
                    <a:pt x="73714" y="0"/>
                  </a:moveTo>
                  <a:cubicBezTo>
                    <a:pt x="32997" y="0"/>
                    <a:pt x="0" y="32997"/>
                    <a:pt x="0" y="73714"/>
                  </a:cubicBezTo>
                  <a:cubicBezTo>
                    <a:pt x="0" y="114431"/>
                    <a:pt x="32997" y="147428"/>
                    <a:pt x="73714" y="147428"/>
                  </a:cubicBezTo>
                  <a:cubicBezTo>
                    <a:pt x="114431" y="147428"/>
                    <a:pt x="147428" y="114431"/>
                    <a:pt x="147428" y="73714"/>
                  </a:cubicBezTo>
                  <a:cubicBezTo>
                    <a:pt x="147428" y="32997"/>
                    <a:pt x="114431" y="0"/>
                    <a:pt x="73714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302353" tIns="302353" rIns="302353" bIns="302353" anchor="ctr" anchorCtr="0">
              <a:noAutofit/>
            </a:bodyPr>
            <a:lstStyle/>
            <a:p>
              <a:pPr marL="0" marR="0" lvl="0" indent="0" defTabSz="3024012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sz="4650" b="0" i="0" u="none" strike="noStrike" cap="none" spc="0">
                <a:ln>
                  <a:noFill/>
                </a:ln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2" name="Google Shape;8157;p36"/>
            <p:cNvSpPr/>
            <p:nvPr/>
          </p:nvSpPr>
          <p:spPr bwMode="auto">
            <a:xfrm rot="1551903">
              <a:off x="2658745" y="2251186"/>
              <a:ext cx="750711" cy="541867"/>
            </a:xfrm>
            <a:custGeom>
              <a:avLst/>
              <a:gdLst/>
              <a:ahLst/>
              <a:cxnLst/>
              <a:rect l="l" t="t" r="r" b="b"/>
              <a:pathLst>
                <a:path w="82859" h="59808" extrusionOk="0">
                  <a:moveTo>
                    <a:pt x="25073" y="0"/>
                  </a:moveTo>
                  <a:cubicBezTo>
                    <a:pt x="10397" y="0"/>
                    <a:pt x="1" y="4572"/>
                    <a:pt x="1" y="4572"/>
                  </a:cubicBezTo>
                  <a:cubicBezTo>
                    <a:pt x="1" y="4572"/>
                    <a:pt x="22" y="4614"/>
                    <a:pt x="64" y="4698"/>
                  </a:cubicBezTo>
                  <a:cubicBezTo>
                    <a:pt x="5441" y="7418"/>
                    <a:pt x="11237" y="13005"/>
                    <a:pt x="15819" y="20453"/>
                  </a:cubicBezTo>
                  <a:cubicBezTo>
                    <a:pt x="21217" y="29283"/>
                    <a:pt x="22535" y="34995"/>
                    <a:pt x="25172" y="40854"/>
                  </a:cubicBezTo>
                  <a:cubicBezTo>
                    <a:pt x="28164" y="47529"/>
                    <a:pt x="33269" y="52613"/>
                    <a:pt x="36220" y="54391"/>
                  </a:cubicBezTo>
                  <a:cubicBezTo>
                    <a:pt x="41886" y="57817"/>
                    <a:pt x="48865" y="59808"/>
                    <a:pt x="55508" y="59808"/>
                  </a:cubicBezTo>
                  <a:cubicBezTo>
                    <a:pt x="59536" y="59808"/>
                    <a:pt x="63440" y="59076"/>
                    <a:pt x="66852" y="57488"/>
                  </a:cubicBezTo>
                  <a:cubicBezTo>
                    <a:pt x="66601" y="56819"/>
                    <a:pt x="66350" y="56107"/>
                    <a:pt x="66036" y="55354"/>
                  </a:cubicBezTo>
                  <a:cubicBezTo>
                    <a:pt x="65513" y="53931"/>
                    <a:pt x="64948" y="52550"/>
                    <a:pt x="64383" y="51169"/>
                  </a:cubicBezTo>
                  <a:lnTo>
                    <a:pt x="63943" y="50123"/>
                  </a:lnTo>
                  <a:cubicBezTo>
                    <a:pt x="63776" y="49767"/>
                    <a:pt x="63650" y="49453"/>
                    <a:pt x="63483" y="49119"/>
                  </a:cubicBezTo>
                  <a:lnTo>
                    <a:pt x="62521" y="47110"/>
                  </a:lnTo>
                  <a:cubicBezTo>
                    <a:pt x="62207" y="46440"/>
                    <a:pt x="61830" y="45792"/>
                    <a:pt x="61474" y="45143"/>
                  </a:cubicBezTo>
                  <a:lnTo>
                    <a:pt x="60930" y="44202"/>
                  </a:lnTo>
                  <a:lnTo>
                    <a:pt x="60658" y="43720"/>
                  </a:lnTo>
                  <a:cubicBezTo>
                    <a:pt x="60554" y="43574"/>
                    <a:pt x="60449" y="43407"/>
                    <a:pt x="60344" y="43260"/>
                  </a:cubicBezTo>
                  <a:lnTo>
                    <a:pt x="59131" y="41356"/>
                  </a:lnTo>
                  <a:lnTo>
                    <a:pt x="58817" y="40875"/>
                  </a:lnTo>
                  <a:lnTo>
                    <a:pt x="58503" y="40414"/>
                  </a:lnTo>
                  <a:lnTo>
                    <a:pt x="57855" y="39494"/>
                  </a:lnTo>
                  <a:cubicBezTo>
                    <a:pt x="57415" y="38887"/>
                    <a:pt x="56997" y="38238"/>
                    <a:pt x="56557" y="37653"/>
                  </a:cubicBezTo>
                  <a:cubicBezTo>
                    <a:pt x="56139" y="37067"/>
                    <a:pt x="55658" y="36481"/>
                    <a:pt x="55197" y="35853"/>
                  </a:cubicBezTo>
                  <a:lnTo>
                    <a:pt x="54842" y="35393"/>
                  </a:lnTo>
                  <a:lnTo>
                    <a:pt x="54507" y="34953"/>
                  </a:lnTo>
                  <a:lnTo>
                    <a:pt x="53795" y="34075"/>
                  </a:lnTo>
                  <a:cubicBezTo>
                    <a:pt x="53335" y="33489"/>
                    <a:pt x="52875" y="32903"/>
                    <a:pt x="52373" y="32317"/>
                  </a:cubicBezTo>
                  <a:cubicBezTo>
                    <a:pt x="51389" y="31166"/>
                    <a:pt x="50406" y="30036"/>
                    <a:pt x="49380" y="28907"/>
                  </a:cubicBezTo>
                  <a:cubicBezTo>
                    <a:pt x="45279" y="24471"/>
                    <a:pt x="40948" y="20181"/>
                    <a:pt x="36282" y="16248"/>
                  </a:cubicBezTo>
                  <a:lnTo>
                    <a:pt x="36240" y="16227"/>
                  </a:lnTo>
                  <a:lnTo>
                    <a:pt x="36261" y="16206"/>
                  </a:lnTo>
                  <a:lnTo>
                    <a:pt x="36617" y="15704"/>
                  </a:lnTo>
                  <a:cubicBezTo>
                    <a:pt x="37287" y="16038"/>
                    <a:pt x="37977" y="16373"/>
                    <a:pt x="38689" y="16708"/>
                  </a:cubicBezTo>
                  <a:cubicBezTo>
                    <a:pt x="39044" y="16875"/>
                    <a:pt x="39421" y="17064"/>
                    <a:pt x="39777" y="17231"/>
                  </a:cubicBezTo>
                  <a:lnTo>
                    <a:pt x="40802" y="17796"/>
                  </a:lnTo>
                  <a:cubicBezTo>
                    <a:pt x="42183" y="18528"/>
                    <a:pt x="43522" y="19323"/>
                    <a:pt x="44861" y="20140"/>
                  </a:cubicBezTo>
                  <a:cubicBezTo>
                    <a:pt x="45531" y="20558"/>
                    <a:pt x="46179" y="20956"/>
                    <a:pt x="46849" y="21395"/>
                  </a:cubicBezTo>
                  <a:cubicBezTo>
                    <a:pt x="47497" y="21813"/>
                    <a:pt x="48125" y="22274"/>
                    <a:pt x="48774" y="22713"/>
                  </a:cubicBezTo>
                  <a:lnTo>
                    <a:pt x="50678" y="24073"/>
                  </a:lnTo>
                  <a:cubicBezTo>
                    <a:pt x="51326" y="24513"/>
                    <a:pt x="51975" y="24952"/>
                    <a:pt x="52603" y="25433"/>
                  </a:cubicBezTo>
                  <a:cubicBezTo>
                    <a:pt x="53858" y="26396"/>
                    <a:pt x="55072" y="27400"/>
                    <a:pt x="56264" y="28404"/>
                  </a:cubicBezTo>
                  <a:cubicBezTo>
                    <a:pt x="56871" y="28907"/>
                    <a:pt x="57436" y="29430"/>
                    <a:pt x="58043" y="29953"/>
                  </a:cubicBezTo>
                  <a:cubicBezTo>
                    <a:pt x="58629" y="30497"/>
                    <a:pt x="59215" y="30999"/>
                    <a:pt x="59800" y="31543"/>
                  </a:cubicBezTo>
                  <a:cubicBezTo>
                    <a:pt x="60344" y="32087"/>
                    <a:pt x="60930" y="32610"/>
                    <a:pt x="61495" y="33196"/>
                  </a:cubicBezTo>
                  <a:lnTo>
                    <a:pt x="61914" y="33614"/>
                  </a:lnTo>
                  <a:lnTo>
                    <a:pt x="62311" y="34054"/>
                  </a:lnTo>
                  <a:lnTo>
                    <a:pt x="63106" y="34912"/>
                  </a:lnTo>
                  <a:cubicBezTo>
                    <a:pt x="63629" y="35497"/>
                    <a:pt x="64194" y="36062"/>
                    <a:pt x="64697" y="36648"/>
                  </a:cubicBezTo>
                  <a:lnTo>
                    <a:pt x="66224" y="38448"/>
                  </a:lnTo>
                  <a:lnTo>
                    <a:pt x="66977" y="39347"/>
                  </a:lnTo>
                  <a:cubicBezTo>
                    <a:pt x="67249" y="39661"/>
                    <a:pt x="67500" y="39996"/>
                    <a:pt x="67751" y="40310"/>
                  </a:cubicBezTo>
                  <a:lnTo>
                    <a:pt x="68463" y="41251"/>
                  </a:lnTo>
                  <a:lnTo>
                    <a:pt x="68798" y="41691"/>
                  </a:lnTo>
                  <a:lnTo>
                    <a:pt x="69174" y="42151"/>
                  </a:lnTo>
                  <a:lnTo>
                    <a:pt x="70555" y="44097"/>
                  </a:lnTo>
                  <a:lnTo>
                    <a:pt x="71246" y="45080"/>
                  </a:lnTo>
                  <a:cubicBezTo>
                    <a:pt x="71476" y="45415"/>
                    <a:pt x="71685" y="45771"/>
                    <a:pt x="71894" y="46085"/>
                  </a:cubicBezTo>
                  <a:cubicBezTo>
                    <a:pt x="72752" y="47424"/>
                    <a:pt x="73568" y="48826"/>
                    <a:pt x="74301" y="50290"/>
                  </a:cubicBezTo>
                  <a:cubicBezTo>
                    <a:pt x="74405" y="50542"/>
                    <a:pt x="74531" y="50772"/>
                    <a:pt x="74635" y="51023"/>
                  </a:cubicBezTo>
                  <a:cubicBezTo>
                    <a:pt x="74865" y="50688"/>
                    <a:pt x="75096" y="50353"/>
                    <a:pt x="75305" y="49998"/>
                  </a:cubicBezTo>
                  <a:cubicBezTo>
                    <a:pt x="82858" y="37464"/>
                    <a:pt x="72104" y="17106"/>
                    <a:pt x="59549" y="9531"/>
                  </a:cubicBezTo>
                  <a:cubicBezTo>
                    <a:pt x="47360" y="2177"/>
                    <a:pt x="35198" y="0"/>
                    <a:pt x="25073" y="0"/>
                  </a:cubicBezTo>
                  <a:close/>
                </a:path>
              </a:pathLst>
            </a:custGeom>
            <a:solidFill>
              <a:srgbClr val="FBDEAC"/>
            </a:solidFill>
            <a:ln>
              <a:noFill/>
            </a:ln>
          </p:spPr>
          <p:txBody>
            <a:bodyPr spcFirstLastPara="1" wrap="square" lIns="302353" tIns="302353" rIns="302353" bIns="302353" anchor="ctr" anchorCtr="0">
              <a:noAutofit/>
            </a:bodyPr>
            <a:lstStyle/>
            <a:p>
              <a:pPr marL="0" marR="0" lvl="0" indent="0" defTabSz="3024012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sz="4650" b="0" i="0" u="none" strike="noStrike" cap="none" spc="0">
                <a:ln>
                  <a:noFill/>
                </a:ln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3" name="Google Shape;8158;p36"/>
            <p:cNvSpPr/>
            <p:nvPr/>
          </p:nvSpPr>
          <p:spPr bwMode="auto">
            <a:xfrm rot="1551903">
              <a:off x="2212393" y="2221035"/>
              <a:ext cx="750711" cy="541939"/>
            </a:xfrm>
            <a:custGeom>
              <a:avLst/>
              <a:gdLst/>
              <a:ahLst/>
              <a:cxnLst/>
              <a:rect l="l" t="t" r="r" b="b"/>
              <a:pathLst>
                <a:path w="82859" h="59816" extrusionOk="0">
                  <a:moveTo>
                    <a:pt x="27339" y="0"/>
                  </a:moveTo>
                  <a:cubicBezTo>
                    <a:pt x="23320" y="0"/>
                    <a:pt x="19421" y="729"/>
                    <a:pt x="16007" y="2314"/>
                  </a:cubicBezTo>
                  <a:lnTo>
                    <a:pt x="16070" y="2481"/>
                  </a:lnTo>
                  <a:lnTo>
                    <a:pt x="16238" y="2963"/>
                  </a:lnTo>
                  <a:lnTo>
                    <a:pt x="16447" y="3486"/>
                  </a:lnTo>
                  <a:lnTo>
                    <a:pt x="16844" y="4532"/>
                  </a:lnTo>
                  <a:cubicBezTo>
                    <a:pt x="17095" y="5222"/>
                    <a:pt x="17347" y="5871"/>
                    <a:pt x="17619" y="6541"/>
                  </a:cubicBezTo>
                  <a:cubicBezTo>
                    <a:pt x="17891" y="7210"/>
                    <a:pt x="18163" y="7880"/>
                    <a:pt x="18435" y="8549"/>
                  </a:cubicBezTo>
                  <a:cubicBezTo>
                    <a:pt x="18707" y="9198"/>
                    <a:pt x="19000" y="9888"/>
                    <a:pt x="19272" y="10516"/>
                  </a:cubicBezTo>
                  <a:lnTo>
                    <a:pt x="20192" y="12420"/>
                  </a:lnTo>
                  <a:cubicBezTo>
                    <a:pt x="20360" y="12734"/>
                    <a:pt x="20506" y="13048"/>
                    <a:pt x="20673" y="13362"/>
                  </a:cubicBezTo>
                  <a:lnTo>
                    <a:pt x="21176" y="14303"/>
                  </a:lnTo>
                  <a:cubicBezTo>
                    <a:pt x="21510" y="14931"/>
                    <a:pt x="21866" y="15517"/>
                    <a:pt x="22222" y="16124"/>
                  </a:cubicBezTo>
                  <a:lnTo>
                    <a:pt x="23393" y="17923"/>
                  </a:lnTo>
                  <a:lnTo>
                    <a:pt x="23958" y="18844"/>
                  </a:lnTo>
                  <a:cubicBezTo>
                    <a:pt x="24168" y="19137"/>
                    <a:pt x="24377" y="19430"/>
                    <a:pt x="24586" y="19723"/>
                  </a:cubicBezTo>
                  <a:lnTo>
                    <a:pt x="25821" y="21480"/>
                  </a:lnTo>
                  <a:lnTo>
                    <a:pt x="26134" y="21940"/>
                  </a:lnTo>
                  <a:lnTo>
                    <a:pt x="26448" y="22359"/>
                  </a:lnTo>
                  <a:lnTo>
                    <a:pt x="27097" y="23196"/>
                  </a:lnTo>
                  <a:lnTo>
                    <a:pt x="27767" y="24075"/>
                  </a:lnTo>
                  <a:cubicBezTo>
                    <a:pt x="27871" y="24242"/>
                    <a:pt x="27955" y="24368"/>
                    <a:pt x="28080" y="24514"/>
                  </a:cubicBezTo>
                  <a:lnTo>
                    <a:pt x="28415" y="24932"/>
                  </a:lnTo>
                  <a:cubicBezTo>
                    <a:pt x="30173" y="27192"/>
                    <a:pt x="32077" y="29368"/>
                    <a:pt x="34023" y="31503"/>
                  </a:cubicBezTo>
                  <a:cubicBezTo>
                    <a:pt x="37956" y="35729"/>
                    <a:pt x="42141" y="39809"/>
                    <a:pt x="46577" y="43555"/>
                  </a:cubicBezTo>
                  <a:lnTo>
                    <a:pt x="46619" y="43596"/>
                  </a:lnTo>
                  <a:lnTo>
                    <a:pt x="46598" y="43617"/>
                  </a:lnTo>
                  <a:lnTo>
                    <a:pt x="46242" y="44099"/>
                  </a:lnTo>
                  <a:cubicBezTo>
                    <a:pt x="45573" y="43785"/>
                    <a:pt x="44882" y="43450"/>
                    <a:pt x="44171" y="43094"/>
                  </a:cubicBezTo>
                  <a:cubicBezTo>
                    <a:pt x="43815" y="42927"/>
                    <a:pt x="43438" y="42759"/>
                    <a:pt x="43104" y="42571"/>
                  </a:cubicBezTo>
                  <a:lnTo>
                    <a:pt x="42057" y="42027"/>
                  </a:lnTo>
                  <a:cubicBezTo>
                    <a:pt x="40697" y="41274"/>
                    <a:pt x="39337" y="40500"/>
                    <a:pt x="37998" y="39684"/>
                  </a:cubicBezTo>
                  <a:cubicBezTo>
                    <a:pt x="37350" y="39265"/>
                    <a:pt x="36680" y="38868"/>
                    <a:pt x="36031" y="38428"/>
                  </a:cubicBezTo>
                  <a:cubicBezTo>
                    <a:pt x="35383" y="37989"/>
                    <a:pt x="34734" y="37529"/>
                    <a:pt x="34106" y="37089"/>
                  </a:cubicBezTo>
                  <a:lnTo>
                    <a:pt x="32181" y="35750"/>
                  </a:lnTo>
                  <a:cubicBezTo>
                    <a:pt x="31533" y="35290"/>
                    <a:pt x="30884" y="34850"/>
                    <a:pt x="30256" y="34369"/>
                  </a:cubicBezTo>
                  <a:cubicBezTo>
                    <a:pt x="29001" y="33427"/>
                    <a:pt x="27808" y="32423"/>
                    <a:pt x="26595" y="31419"/>
                  </a:cubicBezTo>
                  <a:cubicBezTo>
                    <a:pt x="26009" y="30917"/>
                    <a:pt x="25423" y="30394"/>
                    <a:pt x="24837" y="29870"/>
                  </a:cubicBezTo>
                  <a:lnTo>
                    <a:pt x="23938" y="29075"/>
                  </a:lnTo>
                  <a:cubicBezTo>
                    <a:pt x="23645" y="28803"/>
                    <a:pt x="23352" y="28552"/>
                    <a:pt x="23080" y="28280"/>
                  </a:cubicBezTo>
                  <a:cubicBezTo>
                    <a:pt x="21950" y="27171"/>
                    <a:pt x="20799" y="26062"/>
                    <a:pt x="19753" y="24891"/>
                  </a:cubicBezTo>
                  <a:cubicBezTo>
                    <a:pt x="19230" y="24326"/>
                    <a:pt x="18665" y="23761"/>
                    <a:pt x="18163" y="23154"/>
                  </a:cubicBezTo>
                  <a:lnTo>
                    <a:pt x="16635" y="21355"/>
                  </a:lnTo>
                  <a:lnTo>
                    <a:pt x="15882" y="20455"/>
                  </a:lnTo>
                  <a:cubicBezTo>
                    <a:pt x="15610" y="20141"/>
                    <a:pt x="15359" y="19827"/>
                    <a:pt x="15108" y="19513"/>
                  </a:cubicBezTo>
                  <a:lnTo>
                    <a:pt x="14396" y="18572"/>
                  </a:lnTo>
                  <a:lnTo>
                    <a:pt x="14062" y="18111"/>
                  </a:lnTo>
                  <a:lnTo>
                    <a:pt x="13706" y="17651"/>
                  </a:lnTo>
                  <a:lnTo>
                    <a:pt x="12304" y="15705"/>
                  </a:lnTo>
                  <a:lnTo>
                    <a:pt x="11634" y="14722"/>
                  </a:lnTo>
                  <a:cubicBezTo>
                    <a:pt x="11404" y="14408"/>
                    <a:pt x="11174" y="14052"/>
                    <a:pt x="10965" y="13717"/>
                  </a:cubicBezTo>
                  <a:cubicBezTo>
                    <a:pt x="10107" y="12378"/>
                    <a:pt x="9291" y="10997"/>
                    <a:pt x="8559" y="9512"/>
                  </a:cubicBezTo>
                  <a:cubicBezTo>
                    <a:pt x="8454" y="9282"/>
                    <a:pt x="8328" y="9031"/>
                    <a:pt x="8224" y="8779"/>
                  </a:cubicBezTo>
                  <a:cubicBezTo>
                    <a:pt x="7994" y="9114"/>
                    <a:pt x="7784" y="9449"/>
                    <a:pt x="7554" y="9805"/>
                  </a:cubicBezTo>
                  <a:cubicBezTo>
                    <a:pt x="1" y="22359"/>
                    <a:pt x="10756" y="42718"/>
                    <a:pt x="23310" y="50292"/>
                  </a:cubicBezTo>
                  <a:cubicBezTo>
                    <a:pt x="35488" y="57640"/>
                    <a:pt x="47638" y="59815"/>
                    <a:pt x="57757" y="59815"/>
                  </a:cubicBezTo>
                  <a:cubicBezTo>
                    <a:pt x="72448" y="59815"/>
                    <a:pt x="82858" y="55230"/>
                    <a:pt x="82858" y="55230"/>
                  </a:cubicBezTo>
                  <a:cubicBezTo>
                    <a:pt x="82858" y="55230"/>
                    <a:pt x="82837" y="55188"/>
                    <a:pt x="82817" y="55125"/>
                  </a:cubicBezTo>
                  <a:cubicBezTo>
                    <a:pt x="77418" y="52405"/>
                    <a:pt x="71622" y="46798"/>
                    <a:pt x="67040" y="39349"/>
                  </a:cubicBezTo>
                  <a:cubicBezTo>
                    <a:pt x="61642" y="30540"/>
                    <a:pt x="60324" y="24828"/>
                    <a:pt x="57687" y="18969"/>
                  </a:cubicBezTo>
                  <a:cubicBezTo>
                    <a:pt x="54695" y="12274"/>
                    <a:pt x="49590" y="7189"/>
                    <a:pt x="46640" y="5411"/>
                  </a:cubicBezTo>
                  <a:cubicBezTo>
                    <a:pt x="40968" y="1994"/>
                    <a:pt x="33987" y="0"/>
                    <a:pt x="27339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302353" tIns="302353" rIns="302353" bIns="302353" anchor="ctr" anchorCtr="0">
              <a:noAutofit/>
            </a:bodyPr>
            <a:lstStyle/>
            <a:p>
              <a:pPr marL="0" marR="0" lvl="0" indent="0" defTabSz="3024012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sz="4650" b="0" i="0" u="none" strike="noStrike" cap="none" spc="0">
                <a:ln>
                  <a:noFill/>
                </a:ln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4" name="Google Shape;8159;p36"/>
            <p:cNvSpPr/>
            <p:nvPr/>
          </p:nvSpPr>
          <p:spPr bwMode="auto">
            <a:xfrm rot="1551903">
              <a:off x="2909463" y="2436831"/>
              <a:ext cx="360003" cy="554506"/>
            </a:xfrm>
            <a:custGeom>
              <a:avLst/>
              <a:gdLst/>
              <a:ahLst/>
              <a:cxnLst/>
              <a:rect l="l" t="t" r="r" b="b"/>
              <a:pathLst>
                <a:path w="39735" h="61203" extrusionOk="0">
                  <a:moveTo>
                    <a:pt x="314" y="1"/>
                  </a:moveTo>
                  <a:lnTo>
                    <a:pt x="0" y="524"/>
                  </a:lnTo>
                  <a:cubicBezTo>
                    <a:pt x="0" y="524"/>
                    <a:pt x="963" y="1193"/>
                    <a:pt x="2553" y="2470"/>
                  </a:cubicBezTo>
                  <a:cubicBezTo>
                    <a:pt x="3369" y="3118"/>
                    <a:pt x="4331" y="3892"/>
                    <a:pt x="5419" y="4813"/>
                  </a:cubicBezTo>
                  <a:cubicBezTo>
                    <a:pt x="6507" y="5734"/>
                    <a:pt x="7700" y="6822"/>
                    <a:pt x="8997" y="7994"/>
                  </a:cubicBezTo>
                  <a:cubicBezTo>
                    <a:pt x="10274" y="9186"/>
                    <a:pt x="11655" y="10483"/>
                    <a:pt x="13057" y="11906"/>
                  </a:cubicBezTo>
                  <a:cubicBezTo>
                    <a:pt x="14458" y="13329"/>
                    <a:pt x="15902" y="14856"/>
                    <a:pt x="17346" y="16468"/>
                  </a:cubicBezTo>
                  <a:cubicBezTo>
                    <a:pt x="18057" y="17284"/>
                    <a:pt x="18769" y="18141"/>
                    <a:pt x="19480" y="18978"/>
                  </a:cubicBezTo>
                  <a:cubicBezTo>
                    <a:pt x="20171" y="19857"/>
                    <a:pt x="20903" y="20715"/>
                    <a:pt x="21572" y="21615"/>
                  </a:cubicBezTo>
                  <a:cubicBezTo>
                    <a:pt x="22263" y="22515"/>
                    <a:pt x="22953" y="23414"/>
                    <a:pt x="23602" y="24356"/>
                  </a:cubicBezTo>
                  <a:cubicBezTo>
                    <a:pt x="24272" y="25276"/>
                    <a:pt x="24899" y="26239"/>
                    <a:pt x="25506" y="27180"/>
                  </a:cubicBezTo>
                  <a:cubicBezTo>
                    <a:pt x="25841" y="27662"/>
                    <a:pt x="26134" y="28143"/>
                    <a:pt x="26406" y="28645"/>
                  </a:cubicBezTo>
                  <a:cubicBezTo>
                    <a:pt x="26699" y="29126"/>
                    <a:pt x="26971" y="29608"/>
                    <a:pt x="27264" y="30110"/>
                  </a:cubicBezTo>
                  <a:cubicBezTo>
                    <a:pt x="27787" y="31114"/>
                    <a:pt x="28289" y="32098"/>
                    <a:pt x="28770" y="33102"/>
                  </a:cubicBezTo>
                  <a:cubicBezTo>
                    <a:pt x="29691" y="35111"/>
                    <a:pt x="30528" y="37098"/>
                    <a:pt x="31281" y="39023"/>
                  </a:cubicBezTo>
                  <a:cubicBezTo>
                    <a:pt x="31469" y="39504"/>
                    <a:pt x="31658" y="39986"/>
                    <a:pt x="31867" y="40467"/>
                  </a:cubicBezTo>
                  <a:cubicBezTo>
                    <a:pt x="32055" y="40927"/>
                    <a:pt x="32202" y="41409"/>
                    <a:pt x="32390" y="41869"/>
                  </a:cubicBezTo>
                  <a:cubicBezTo>
                    <a:pt x="32557" y="42329"/>
                    <a:pt x="32746" y="42790"/>
                    <a:pt x="32934" y="43250"/>
                  </a:cubicBezTo>
                  <a:cubicBezTo>
                    <a:pt x="33080" y="43710"/>
                    <a:pt x="33227" y="44150"/>
                    <a:pt x="33394" y="44610"/>
                  </a:cubicBezTo>
                  <a:cubicBezTo>
                    <a:pt x="33541" y="45049"/>
                    <a:pt x="33687" y="45510"/>
                    <a:pt x="33855" y="45928"/>
                  </a:cubicBezTo>
                  <a:cubicBezTo>
                    <a:pt x="33980" y="46367"/>
                    <a:pt x="34106" y="46807"/>
                    <a:pt x="34231" y="47246"/>
                  </a:cubicBezTo>
                  <a:cubicBezTo>
                    <a:pt x="34482" y="48104"/>
                    <a:pt x="34733" y="48941"/>
                    <a:pt x="34922" y="49757"/>
                  </a:cubicBezTo>
                  <a:cubicBezTo>
                    <a:pt x="35089" y="50573"/>
                    <a:pt x="35340" y="51347"/>
                    <a:pt x="35466" y="52101"/>
                  </a:cubicBezTo>
                  <a:cubicBezTo>
                    <a:pt x="35612" y="52854"/>
                    <a:pt x="35738" y="53586"/>
                    <a:pt x="35884" y="54256"/>
                  </a:cubicBezTo>
                  <a:cubicBezTo>
                    <a:pt x="35968" y="54611"/>
                    <a:pt x="36010" y="54925"/>
                    <a:pt x="36052" y="55260"/>
                  </a:cubicBezTo>
                  <a:cubicBezTo>
                    <a:pt x="36093" y="55574"/>
                    <a:pt x="36135" y="55888"/>
                    <a:pt x="36198" y="56202"/>
                  </a:cubicBezTo>
                  <a:cubicBezTo>
                    <a:pt x="36282" y="56808"/>
                    <a:pt x="36386" y="57352"/>
                    <a:pt x="36449" y="57855"/>
                  </a:cubicBezTo>
                  <a:cubicBezTo>
                    <a:pt x="36554" y="58880"/>
                    <a:pt x="36637" y="59675"/>
                    <a:pt x="36721" y="60240"/>
                  </a:cubicBezTo>
                  <a:cubicBezTo>
                    <a:pt x="36805" y="60805"/>
                    <a:pt x="36847" y="61119"/>
                    <a:pt x="36847" y="61119"/>
                  </a:cubicBezTo>
                  <a:lnTo>
                    <a:pt x="37433" y="61202"/>
                  </a:lnTo>
                  <a:cubicBezTo>
                    <a:pt x="37433" y="61202"/>
                    <a:pt x="37558" y="60930"/>
                    <a:pt x="37767" y="60386"/>
                  </a:cubicBezTo>
                  <a:cubicBezTo>
                    <a:pt x="37977" y="59863"/>
                    <a:pt x="38270" y="59068"/>
                    <a:pt x="38604" y="58043"/>
                  </a:cubicBezTo>
                  <a:cubicBezTo>
                    <a:pt x="38855" y="56997"/>
                    <a:pt x="39211" y="55720"/>
                    <a:pt x="39420" y="54214"/>
                  </a:cubicBezTo>
                  <a:cubicBezTo>
                    <a:pt x="39504" y="53481"/>
                    <a:pt x="39588" y="52665"/>
                    <a:pt x="39671" y="51829"/>
                  </a:cubicBezTo>
                  <a:cubicBezTo>
                    <a:pt x="39734" y="50971"/>
                    <a:pt x="39713" y="50071"/>
                    <a:pt x="39713" y="49129"/>
                  </a:cubicBezTo>
                  <a:cubicBezTo>
                    <a:pt x="39734" y="48188"/>
                    <a:pt x="39609" y="47225"/>
                    <a:pt x="39525" y="46221"/>
                  </a:cubicBezTo>
                  <a:cubicBezTo>
                    <a:pt x="39462" y="45719"/>
                    <a:pt x="39399" y="45196"/>
                    <a:pt x="39337" y="44673"/>
                  </a:cubicBezTo>
                  <a:cubicBezTo>
                    <a:pt x="39253" y="44170"/>
                    <a:pt x="39148" y="43647"/>
                    <a:pt x="39044" y="43124"/>
                  </a:cubicBezTo>
                  <a:cubicBezTo>
                    <a:pt x="38918" y="42580"/>
                    <a:pt x="38834" y="42057"/>
                    <a:pt x="38709" y="41513"/>
                  </a:cubicBezTo>
                  <a:cubicBezTo>
                    <a:pt x="38542" y="40990"/>
                    <a:pt x="38416" y="40446"/>
                    <a:pt x="38249" y="39902"/>
                  </a:cubicBezTo>
                  <a:cubicBezTo>
                    <a:pt x="38081" y="39358"/>
                    <a:pt x="37935" y="38814"/>
                    <a:pt x="37726" y="38270"/>
                  </a:cubicBezTo>
                  <a:cubicBezTo>
                    <a:pt x="37516" y="37747"/>
                    <a:pt x="37307" y="37203"/>
                    <a:pt x="37077" y="36659"/>
                  </a:cubicBezTo>
                  <a:cubicBezTo>
                    <a:pt x="36198" y="34483"/>
                    <a:pt x="34985" y="32390"/>
                    <a:pt x="33687" y="30340"/>
                  </a:cubicBezTo>
                  <a:cubicBezTo>
                    <a:pt x="33018" y="29336"/>
                    <a:pt x="32327" y="28331"/>
                    <a:pt x="31637" y="27348"/>
                  </a:cubicBezTo>
                  <a:cubicBezTo>
                    <a:pt x="30883" y="26364"/>
                    <a:pt x="30214" y="25339"/>
                    <a:pt x="29440" y="24419"/>
                  </a:cubicBezTo>
                  <a:cubicBezTo>
                    <a:pt x="28707" y="23456"/>
                    <a:pt x="27954" y="22494"/>
                    <a:pt x="27159" y="21594"/>
                  </a:cubicBezTo>
                  <a:cubicBezTo>
                    <a:pt x="26406" y="20652"/>
                    <a:pt x="25590" y="19774"/>
                    <a:pt x="24795" y="18895"/>
                  </a:cubicBezTo>
                  <a:cubicBezTo>
                    <a:pt x="24000" y="18016"/>
                    <a:pt x="23163" y="17179"/>
                    <a:pt x="22347" y="16363"/>
                  </a:cubicBezTo>
                  <a:cubicBezTo>
                    <a:pt x="21510" y="15547"/>
                    <a:pt x="20694" y="14752"/>
                    <a:pt x="19857" y="13999"/>
                  </a:cubicBezTo>
                  <a:cubicBezTo>
                    <a:pt x="18204" y="12492"/>
                    <a:pt x="16572" y="11048"/>
                    <a:pt x="14961" y="9793"/>
                  </a:cubicBezTo>
                  <a:cubicBezTo>
                    <a:pt x="13370" y="8496"/>
                    <a:pt x="11822" y="7345"/>
                    <a:pt x="10357" y="6299"/>
                  </a:cubicBezTo>
                  <a:cubicBezTo>
                    <a:pt x="7449" y="4227"/>
                    <a:pt x="4959" y="2637"/>
                    <a:pt x="3160" y="1591"/>
                  </a:cubicBezTo>
                  <a:cubicBezTo>
                    <a:pt x="1381" y="545"/>
                    <a:pt x="314" y="1"/>
                    <a:pt x="314" y="1"/>
                  </a:cubicBezTo>
                  <a:close/>
                </a:path>
              </a:pathLst>
            </a:custGeom>
            <a:solidFill>
              <a:srgbClr val="C67A00"/>
            </a:solidFill>
            <a:ln>
              <a:noFill/>
            </a:ln>
          </p:spPr>
          <p:txBody>
            <a:bodyPr spcFirstLastPara="1" wrap="square" lIns="302353" tIns="302353" rIns="302353" bIns="302353" anchor="ctr" anchorCtr="0">
              <a:noAutofit/>
            </a:bodyPr>
            <a:lstStyle/>
            <a:p>
              <a:pPr marL="0" marR="0" lvl="0" indent="0" defTabSz="3024012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sz="4650" b="0" i="0" u="none" strike="noStrike" cap="none" spc="0">
                <a:ln>
                  <a:noFill/>
                </a:ln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5" name="Google Shape;8160;p36"/>
            <p:cNvSpPr/>
            <p:nvPr/>
          </p:nvSpPr>
          <p:spPr bwMode="auto">
            <a:xfrm rot="1551903">
              <a:off x="2352560" y="2022766"/>
              <a:ext cx="360003" cy="554696"/>
            </a:xfrm>
            <a:custGeom>
              <a:avLst/>
              <a:gdLst/>
              <a:ahLst/>
              <a:cxnLst/>
              <a:rect l="l" t="t" r="r" b="b"/>
              <a:pathLst>
                <a:path w="39735" h="61224" extrusionOk="0">
                  <a:moveTo>
                    <a:pt x="2303" y="1"/>
                  </a:moveTo>
                  <a:cubicBezTo>
                    <a:pt x="2303" y="1"/>
                    <a:pt x="2177" y="294"/>
                    <a:pt x="1968" y="817"/>
                  </a:cubicBezTo>
                  <a:cubicBezTo>
                    <a:pt x="1758" y="1361"/>
                    <a:pt x="1466" y="2156"/>
                    <a:pt x="1131" y="3181"/>
                  </a:cubicBezTo>
                  <a:cubicBezTo>
                    <a:pt x="880" y="4207"/>
                    <a:pt x="524" y="5504"/>
                    <a:pt x="315" y="6989"/>
                  </a:cubicBezTo>
                  <a:cubicBezTo>
                    <a:pt x="231" y="7743"/>
                    <a:pt x="147" y="8538"/>
                    <a:pt x="85" y="9396"/>
                  </a:cubicBezTo>
                  <a:cubicBezTo>
                    <a:pt x="1" y="10254"/>
                    <a:pt x="43" y="11132"/>
                    <a:pt x="43" y="12074"/>
                  </a:cubicBezTo>
                  <a:cubicBezTo>
                    <a:pt x="1" y="13015"/>
                    <a:pt x="126" y="13999"/>
                    <a:pt x="231" y="15003"/>
                  </a:cubicBezTo>
                  <a:cubicBezTo>
                    <a:pt x="273" y="15505"/>
                    <a:pt x="336" y="16028"/>
                    <a:pt x="398" y="16531"/>
                  </a:cubicBezTo>
                  <a:cubicBezTo>
                    <a:pt x="482" y="17054"/>
                    <a:pt x="587" y="17577"/>
                    <a:pt x="712" y="18100"/>
                  </a:cubicBezTo>
                  <a:cubicBezTo>
                    <a:pt x="817" y="18623"/>
                    <a:pt x="901" y="19167"/>
                    <a:pt x="1026" y="19711"/>
                  </a:cubicBezTo>
                  <a:cubicBezTo>
                    <a:pt x="1194" y="20234"/>
                    <a:pt x="1340" y="20778"/>
                    <a:pt x="1486" y="21322"/>
                  </a:cubicBezTo>
                  <a:cubicBezTo>
                    <a:pt x="1654" y="21845"/>
                    <a:pt x="1800" y="22410"/>
                    <a:pt x="2010" y="22954"/>
                  </a:cubicBezTo>
                  <a:cubicBezTo>
                    <a:pt x="2219" y="23477"/>
                    <a:pt x="2428" y="24021"/>
                    <a:pt x="2658" y="24565"/>
                  </a:cubicBezTo>
                  <a:cubicBezTo>
                    <a:pt x="3537" y="26720"/>
                    <a:pt x="4751" y="28813"/>
                    <a:pt x="6048" y="30863"/>
                  </a:cubicBezTo>
                  <a:cubicBezTo>
                    <a:pt x="6717" y="31889"/>
                    <a:pt x="7408" y="32872"/>
                    <a:pt x="8098" y="33876"/>
                  </a:cubicBezTo>
                  <a:cubicBezTo>
                    <a:pt x="8852" y="34839"/>
                    <a:pt x="9521" y="35864"/>
                    <a:pt x="10295" y="36806"/>
                  </a:cubicBezTo>
                  <a:cubicBezTo>
                    <a:pt x="11028" y="37768"/>
                    <a:pt x="11781" y="38731"/>
                    <a:pt x="12576" y="39630"/>
                  </a:cubicBezTo>
                  <a:cubicBezTo>
                    <a:pt x="13350" y="40572"/>
                    <a:pt x="14145" y="41451"/>
                    <a:pt x="14940" y="42329"/>
                  </a:cubicBezTo>
                  <a:cubicBezTo>
                    <a:pt x="15735" y="43208"/>
                    <a:pt x="16572" y="44024"/>
                    <a:pt x="17388" y="44861"/>
                  </a:cubicBezTo>
                  <a:cubicBezTo>
                    <a:pt x="18225" y="45656"/>
                    <a:pt x="19041" y="46472"/>
                    <a:pt x="19878" y="47226"/>
                  </a:cubicBezTo>
                  <a:cubicBezTo>
                    <a:pt x="21531" y="48732"/>
                    <a:pt x="23163" y="50155"/>
                    <a:pt x="24774" y="51431"/>
                  </a:cubicBezTo>
                  <a:cubicBezTo>
                    <a:pt x="26365" y="52728"/>
                    <a:pt x="27934" y="53879"/>
                    <a:pt x="29378" y="54925"/>
                  </a:cubicBezTo>
                  <a:cubicBezTo>
                    <a:pt x="32286" y="56997"/>
                    <a:pt x="34776" y="58587"/>
                    <a:pt x="36575" y="59633"/>
                  </a:cubicBezTo>
                  <a:cubicBezTo>
                    <a:pt x="38375" y="60679"/>
                    <a:pt x="39421" y="61223"/>
                    <a:pt x="39421" y="61223"/>
                  </a:cubicBezTo>
                  <a:lnTo>
                    <a:pt x="39735" y="60700"/>
                  </a:lnTo>
                  <a:cubicBezTo>
                    <a:pt x="39735" y="60700"/>
                    <a:pt x="38772" y="60031"/>
                    <a:pt x="37182" y="58754"/>
                  </a:cubicBezTo>
                  <a:cubicBezTo>
                    <a:pt x="36387" y="58106"/>
                    <a:pt x="35404" y="57311"/>
                    <a:pt x="34316" y="56390"/>
                  </a:cubicBezTo>
                  <a:cubicBezTo>
                    <a:pt x="33228" y="55490"/>
                    <a:pt x="32035" y="54402"/>
                    <a:pt x="30738" y="53231"/>
                  </a:cubicBezTo>
                  <a:cubicBezTo>
                    <a:pt x="29461" y="52038"/>
                    <a:pt x="28080" y="50741"/>
                    <a:pt x="26679" y="49318"/>
                  </a:cubicBezTo>
                  <a:cubicBezTo>
                    <a:pt x="25277" y="47895"/>
                    <a:pt x="23833" y="46368"/>
                    <a:pt x="22389" y="44736"/>
                  </a:cubicBezTo>
                  <a:cubicBezTo>
                    <a:pt x="21678" y="43920"/>
                    <a:pt x="20966" y="43083"/>
                    <a:pt x="20255" y="42225"/>
                  </a:cubicBezTo>
                  <a:cubicBezTo>
                    <a:pt x="19585" y="41346"/>
                    <a:pt x="18832" y="40509"/>
                    <a:pt x="18163" y="39609"/>
                  </a:cubicBezTo>
                  <a:cubicBezTo>
                    <a:pt x="17472" y="38710"/>
                    <a:pt x="16782" y="37810"/>
                    <a:pt x="16133" y="36868"/>
                  </a:cubicBezTo>
                  <a:cubicBezTo>
                    <a:pt x="15463" y="35948"/>
                    <a:pt x="14836" y="34985"/>
                    <a:pt x="14229" y="34023"/>
                  </a:cubicBezTo>
                  <a:cubicBezTo>
                    <a:pt x="13894" y="33562"/>
                    <a:pt x="13622" y="33060"/>
                    <a:pt x="13329" y="32579"/>
                  </a:cubicBezTo>
                  <a:cubicBezTo>
                    <a:pt x="13036" y="32098"/>
                    <a:pt x="12764" y="31596"/>
                    <a:pt x="12471" y="31114"/>
                  </a:cubicBezTo>
                  <a:cubicBezTo>
                    <a:pt x="11948" y="30110"/>
                    <a:pt x="11446" y="29106"/>
                    <a:pt x="10965" y="28122"/>
                  </a:cubicBezTo>
                  <a:cubicBezTo>
                    <a:pt x="10044" y="26093"/>
                    <a:pt x="9207" y="24105"/>
                    <a:pt x="8454" y="22180"/>
                  </a:cubicBezTo>
                  <a:cubicBezTo>
                    <a:pt x="8266" y="21699"/>
                    <a:pt x="8077" y="21217"/>
                    <a:pt x="7868" y="20757"/>
                  </a:cubicBezTo>
                  <a:cubicBezTo>
                    <a:pt x="7680" y="20297"/>
                    <a:pt x="7533" y="19816"/>
                    <a:pt x="7345" y="19355"/>
                  </a:cubicBezTo>
                  <a:cubicBezTo>
                    <a:pt x="7178" y="18874"/>
                    <a:pt x="6989" y="18435"/>
                    <a:pt x="6822" y="17974"/>
                  </a:cubicBezTo>
                  <a:cubicBezTo>
                    <a:pt x="6655" y="17514"/>
                    <a:pt x="6508" y="17054"/>
                    <a:pt x="6362" y="16614"/>
                  </a:cubicBezTo>
                  <a:cubicBezTo>
                    <a:pt x="6194" y="16154"/>
                    <a:pt x="6048" y="15715"/>
                    <a:pt x="5901" y="15275"/>
                  </a:cubicBezTo>
                  <a:cubicBezTo>
                    <a:pt x="5755" y="14836"/>
                    <a:pt x="5650" y="14396"/>
                    <a:pt x="5525" y="13978"/>
                  </a:cubicBezTo>
                  <a:cubicBezTo>
                    <a:pt x="5253" y="13120"/>
                    <a:pt x="5002" y="12283"/>
                    <a:pt x="4834" y="11467"/>
                  </a:cubicBezTo>
                  <a:cubicBezTo>
                    <a:pt x="4646" y="10651"/>
                    <a:pt x="4395" y="9877"/>
                    <a:pt x="4269" y="9124"/>
                  </a:cubicBezTo>
                  <a:cubicBezTo>
                    <a:pt x="4123" y="8370"/>
                    <a:pt x="3997" y="7638"/>
                    <a:pt x="3851" y="6969"/>
                  </a:cubicBezTo>
                  <a:cubicBezTo>
                    <a:pt x="3767" y="6613"/>
                    <a:pt x="3725" y="6278"/>
                    <a:pt x="3683" y="5964"/>
                  </a:cubicBezTo>
                  <a:cubicBezTo>
                    <a:pt x="3642" y="5629"/>
                    <a:pt x="3600" y="5316"/>
                    <a:pt x="3558" y="5023"/>
                  </a:cubicBezTo>
                  <a:cubicBezTo>
                    <a:pt x="3453" y="4416"/>
                    <a:pt x="3370" y="3872"/>
                    <a:pt x="3286" y="3349"/>
                  </a:cubicBezTo>
                  <a:cubicBezTo>
                    <a:pt x="3181" y="2344"/>
                    <a:pt x="3098" y="1528"/>
                    <a:pt x="3014" y="963"/>
                  </a:cubicBezTo>
                  <a:cubicBezTo>
                    <a:pt x="2930" y="399"/>
                    <a:pt x="2888" y="106"/>
                    <a:pt x="2888" y="106"/>
                  </a:cubicBezTo>
                  <a:lnTo>
                    <a:pt x="2303" y="1"/>
                  </a:lnTo>
                  <a:close/>
                </a:path>
              </a:pathLst>
            </a:custGeom>
            <a:solidFill>
              <a:srgbClr val="C67A00"/>
            </a:solidFill>
            <a:ln>
              <a:noFill/>
            </a:ln>
          </p:spPr>
          <p:txBody>
            <a:bodyPr spcFirstLastPara="1" wrap="square" lIns="302353" tIns="302353" rIns="302353" bIns="302353" anchor="ctr" anchorCtr="0">
              <a:noAutofit/>
            </a:bodyPr>
            <a:lstStyle/>
            <a:p>
              <a:pPr marL="0" marR="0" lvl="0" indent="0" defTabSz="3024012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sz="4650" b="0" i="0" u="none" strike="noStrike" cap="none" spc="0">
                <a:ln>
                  <a:noFill/>
                </a:ln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6" name="ZoneTexte 27"/>
          <p:cNvSpPr>
            <a:spLocks/>
          </p:cNvSpPr>
          <p:nvPr/>
        </p:nvSpPr>
        <p:spPr bwMode="auto">
          <a:xfrm>
            <a:off x="330285" y="16436761"/>
            <a:ext cx="12544903" cy="18694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fr-FR" sz="3200" dirty="0">
                <a:solidFill>
                  <a:srgbClr val="841F00"/>
                </a:solidFill>
                <a:latin typeface="Nunito"/>
                <a:ea typeface="Calibri"/>
              </a:rPr>
              <a:t>			: questionnaire </a:t>
            </a:r>
            <a:r>
              <a:rPr lang="fr-FR" sz="3200" dirty="0">
                <a:solidFill>
                  <a:srgbClr val="841F00"/>
                </a:solidFill>
                <a:latin typeface="Nunito"/>
                <a:ea typeface="Calibri"/>
                <a:cs typeface="Times New Roman"/>
              </a:rPr>
              <a:t>		</a:t>
            </a: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fr-FR" sz="3200" dirty="0">
                <a:solidFill>
                  <a:srgbClr val="841F00"/>
                </a:solidFill>
                <a:latin typeface="Nunito"/>
                <a:ea typeface="Calibri"/>
                <a:cs typeface="Times New Roman"/>
              </a:rPr>
              <a:t>			: carte résumant le projet d’aménagement de l’arboretum </a:t>
            </a:r>
            <a:endParaRPr dirty="0"/>
          </a:p>
          <a:p>
            <a:pPr>
              <a:defRPr/>
            </a:pPr>
            <a:r>
              <a:rPr lang="fr-FR" sz="3200" dirty="0">
                <a:solidFill>
                  <a:srgbClr val="841F00"/>
                </a:solidFill>
                <a:latin typeface="Nunito"/>
                <a:ea typeface="Calibri"/>
              </a:rPr>
              <a:t>		 	</a:t>
            </a:r>
            <a:r>
              <a:rPr lang="fr-FR" sz="3200" dirty="0">
                <a:solidFill>
                  <a:srgbClr val="841F00"/>
                </a:solidFill>
                <a:latin typeface="Nunito"/>
                <a:ea typeface="Calibri"/>
                <a:cs typeface="Times New Roman"/>
              </a:rPr>
              <a:t>: réalisation des panneaux</a:t>
            </a:r>
            <a:endParaRPr dirty="0"/>
          </a:p>
        </p:txBody>
      </p:sp>
      <p:sp>
        <p:nvSpPr>
          <p:cNvPr id="17" name="ZoneTexte 29"/>
          <p:cNvSpPr>
            <a:spLocks/>
          </p:cNvSpPr>
          <p:nvPr/>
        </p:nvSpPr>
        <p:spPr bwMode="auto">
          <a:xfrm>
            <a:off x="-39225" y="12081174"/>
            <a:ext cx="13622116" cy="41103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  <a:defRPr/>
            </a:pPr>
            <a:r>
              <a:rPr lang="fr-FR" sz="4000" dirty="0">
                <a:solidFill>
                  <a:srgbClr val="841F00"/>
                </a:solidFill>
                <a:highlight>
                  <a:srgbClr val="FFFBEE"/>
                </a:highlight>
                <a:latin typeface="Nunito"/>
                <a:ea typeface="Calibri"/>
                <a:cs typeface="Times New Roman"/>
              </a:rPr>
              <a:t>Aspect communication</a:t>
            </a:r>
            <a:endParaRPr dirty="0">
              <a:highlight>
                <a:srgbClr val="FFFBEE"/>
              </a:highlight>
            </a:endParaRPr>
          </a:p>
          <a:p>
            <a:pPr marL="342900" indent="-342900" algn="just">
              <a:lnSpc>
                <a:spcPct val="107000"/>
              </a:lnSpc>
              <a:spcBef>
                <a:spcPts val="600"/>
              </a:spcBef>
              <a:buFont typeface="Symbol"/>
              <a:buChar char=""/>
              <a:defRPr/>
            </a:pPr>
            <a:endParaRPr lang="fr-FR" sz="4000" dirty="0">
              <a:solidFill>
                <a:srgbClr val="841F00"/>
              </a:solidFill>
              <a:latin typeface="Nunito"/>
              <a:ea typeface="Calibri"/>
              <a:cs typeface="Times New Roman"/>
            </a:endParaRPr>
          </a:p>
          <a:p>
            <a:pPr marL="1028700" lvl="1" indent="-571500" algn="just">
              <a:lnSpc>
                <a:spcPct val="107000"/>
              </a:lnSpc>
              <a:buFont typeface="Arial"/>
              <a:buChar char="•"/>
              <a:defRPr/>
            </a:pPr>
            <a:r>
              <a:rPr lang="fr-FR" sz="4000" dirty="0">
                <a:solidFill>
                  <a:srgbClr val="841F00"/>
                </a:solidFill>
                <a:latin typeface="Nunito"/>
                <a:ea typeface="Calibri"/>
                <a:cs typeface="Times New Roman"/>
              </a:rPr>
              <a:t>Questionnaire auprès des </a:t>
            </a:r>
            <a:r>
              <a:rPr lang="fr-FR" sz="4000" dirty="0" err="1">
                <a:solidFill>
                  <a:srgbClr val="841F00"/>
                </a:solidFill>
                <a:latin typeface="Nunito"/>
                <a:ea typeface="Calibri"/>
                <a:cs typeface="Times New Roman"/>
              </a:rPr>
              <a:t>étudiant·es</a:t>
            </a:r>
            <a:r>
              <a:rPr lang="fr-FR" sz="4000" dirty="0">
                <a:solidFill>
                  <a:srgbClr val="841F00"/>
                </a:solidFill>
                <a:latin typeface="Nunito"/>
                <a:ea typeface="Calibri"/>
                <a:cs typeface="Times New Roman"/>
              </a:rPr>
              <a:t>, </a:t>
            </a:r>
            <a:r>
              <a:rPr lang="fr-FR" sz="4000" dirty="0" err="1">
                <a:solidFill>
                  <a:srgbClr val="841F00"/>
                </a:solidFill>
                <a:latin typeface="Nunito"/>
                <a:ea typeface="Calibri"/>
                <a:cs typeface="Times New Roman"/>
              </a:rPr>
              <a:t>salarié·es</a:t>
            </a:r>
            <a:r>
              <a:rPr lang="fr-FR" sz="4000" dirty="0">
                <a:solidFill>
                  <a:srgbClr val="841F00"/>
                </a:solidFill>
                <a:latin typeface="Nunito"/>
                <a:ea typeface="Calibri"/>
                <a:cs typeface="Times New Roman"/>
              </a:rPr>
              <a:t> et </a:t>
            </a:r>
            <a:r>
              <a:rPr lang="fr-FR" sz="4000" dirty="0" err="1">
                <a:solidFill>
                  <a:srgbClr val="841F00"/>
                </a:solidFill>
                <a:latin typeface="Nunito"/>
                <a:ea typeface="Calibri"/>
                <a:cs typeface="Times New Roman"/>
              </a:rPr>
              <a:t>doctorant·es</a:t>
            </a:r>
            <a:r>
              <a:rPr lang="fr-FR" sz="4000" dirty="0">
                <a:solidFill>
                  <a:srgbClr val="841F00"/>
                </a:solidFill>
                <a:latin typeface="Nunito"/>
                <a:ea typeface="Calibri"/>
                <a:cs typeface="Times New Roman"/>
              </a:rPr>
              <a:t> travaillant sur le campus de Rennes</a:t>
            </a:r>
            <a:endParaRPr dirty="0"/>
          </a:p>
          <a:p>
            <a:pPr marL="1028700" lvl="1" indent="-571500" algn="just">
              <a:lnSpc>
                <a:spcPct val="107000"/>
              </a:lnSpc>
              <a:buFont typeface="Arial"/>
              <a:buChar char="•"/>
              <a:defRPr/>
            </a:pPr>
            <a:r>
              <a:rPr lang="fr-FR" sz="4000" dirty="0">
                <a:solidFill>
                  <a:srgbClr val="841F00"/>
                </a:solidFill>
                <a:latin typeface="Nunito"/>
                <a:ea typeface="Calibri"/>
                <a:cs typeface="Times New Roman"/>
              </a:rPr>
              <a:t>Utilisation de panneaux informatifs placés à des endroits stratégiques de l’arboretum</a:t>
            </a:r>
            <a:endParaRPr dirty="0"/>
          </a:p>
        </p:txBody>
      </p:sp>
      <p:sp>
        <p:nvSpPr>
          <p:cNvPr id="18" name="ZoneTexte 31"/>
          <p:cNvSpPr>
            <a:spLocks/>
          </p:cNvSpPr>
          <p:nvPr/>
        </p:nvSpPr>
        <p:spPr bwMode="auto">
          <a:xfrm>
            <a:off x="519718" y="18358764"/>
            <a:ext cx="288696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fr-FR" sz="4400" b="1" dirty="0">
                <a:solidFill>
                  <a:srgbClr val="296F54"/>
                </a:solidFill>
                <a:latin typeface="Nunito"/>
              </a:rPr>
              <a:t>Résultats</a:t>
            </a:r>
            <a:endParaRPr lang="fr-FR" sz="4000" b="1" dirty="0">
              <a:solidFill>
                <a:srgbClr val="296F54"/>
              </a:solidFill>
              <a:latin typeface="Nunito"/>
            </a:endParaRPr>
          </a:p>
        </p:txBody>
      </p:sp>
      <p:sp>
        <p:nvSpPr>
          <p:cNvPr id="19" name="ZoneTexte 32"/>
          <p:cNvSpPr>
            <a:spLocks/>
          </p:cNvSpPr>
          <p:nvPr/>
        </p:nvSpPr>
        <p:spPr bwMode="auto">
          <a:xfrm>
            <a:off x="-39225" y="9612057"/>
            <a:ext cx="3024028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" sz="4800" i="1" dirty="0">
                <a:solidFill>
                  <a:srgbClr val="841F00"/>
                </a:solidFill>
                <a:latin typeface="Arial"/>
              </a:rPr>
              <a:t>Comment améliorer </a:t>
            </a:r>
            <a:r>
              <a:rPr lang="en" sz="4800" b="1" i="1" dirty="0">
                <a:solidFill>
                  <a:srgbClr val="841F00"/>
                </a:solidFill>
                <a:latin typeface="Arial"/>
              </a:rPr>
              <a:t>l’attractivité</a:t>
            </a:r>
            <a:r>
              <a:rPr lang="en" sz="4800" i="1" dirty="0">
                <a:solidFill>
                  <a:srgbClr val="841F00"/>
                </a:solidFill>
                <a:latin typeface="Arial"/>
              </a:rPr>
              <a:t> et la </a:t>
            </a:r>
            <a:r>
              <a:rPr lang="en" sz="4800" b="1" i="1" dirty="0">
                <a:solidFill>
                  <a:srgbClr val="841F00"/>
                </a:solidFill>
                <a:latin typeface="Arial"/>
              </a:rPr>
              <a:t>communication</a:t>
            </a:r>
            <a:r>
              <a:rPr lang="en" sz="4800" i="1" dirty="0">
                <a:solidFill>
                  <a:srgbClr val="841F00"/>
                </a:solidFill>
                <a:latin typeface="Arial"/>
              </a:rPr>
              <a:t> des projets sur l’arboretum </a:t>
            </a:r>
            <a:r>
              <a:rPr lang="en" sz="4800" i="1" dirty="0">
                <a:solidFill>
                  <a:srgbClr val="841F00"/>
                </a:solidFill>
                <a:highlight>
                  <a:srgbClr val="FFFF00"/>
                </a:highlight>
                <a:latin typeface="Arial"/>
              </a:rPr>
              <a:t>tout en permettant une </a:t>
            </a:r>
            <a:r>
              <a:rPr lang="en" sz="4800" i="1" dirty="0">
                <a:solidFill>
                  <a:srgbClr val="841F00"/>
                </a:solidFill>
                <a:latin typeface="Arial"/>
              </a:rPr>
              <a:t>restauration de la </a:t>
            </a:r>
            <a:r>
              <a:rPr lang="en" sz="4800" b="1" i="1" dirty="0">
                <a:solidFill>
                  <a:srgbClr val="841F00"/>
                </a:solidFill>
                <a:latin typeface="Arial"/>
              </a:rPr>
              <a:t>biodiversité</a:t>
            </a:r>
            <a:r>
              <a:rPr lang="en" sz="4800" i="1" dirty="0">
                <a:solidFill>
                  <a:srgbClr val="841F00"/>
                </a:solidFill>
                <a:latin typeface="Arial"/>
              </a:rPr>
              <a:t> ? </a:t>
            </a:r>
            <a:endParaRPr lang="fr-FR" sz="4800" i="1" dirty="0">
              <a:solidFill>
                <a:srgbClr val="841F00"/>
              </a:solidFill>
              <a:latin typeface="Arial"/>
            </a:endParaRPr>
          </a:p>
        </p:txBody>
      </p:sp>
      <p:sp>
        <p:nvSpPr>
          <p:cNvPr id="20" name="ZoneTexte 35"/>
          <p:cNvSpPr>
            <a:spLocks/>
          </p:cNvSpPr>
          <p:nvPr/>
        </p:nvSpPr>
        <p:spPr bwMode="auto">
          <a:xfrm>
            <a:off x="366628" y="11414741"/>
            <a:ext cx="29428582" cy="8050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fr-FR" sz="4400" b="1" dirty="0">
                <a:solidFill>
                  <a:srgbClr val="296F54"/>
                </a:solidFill>
                <a:latin typeface="Nunito"/>
                <a:ea typeface="Calibri"/>
                <a:cs typeface="Times New Roman"/>
              </a:rPr>
              <a:t>Matériel et Méthode</a:t>
            </a:r>
            <a:endParaRPr dirty="0"/>
          </a:p>
        </p:txBody>
      </p:sp>
      <p:sp>
        <p:nvSpPr>
          <p:cNvPr id="21" name="ZoneTexte 37"/>
          <p:cNvSpPr>
            <a:spLocks/>
          </p:cNvSpPr>
          <p:nvPr/>
        </p:nvSpPr>
        <p:spPr bwMode="auto">
          <a:xfrm>
            <a:off x="13499764" y="12419362"/>
            <a:ext cx="16212319" cy="53506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defRPr/>
            </a:pPr>
            <a:r>
              <a:rPr lang="fr-FR" sz="4000" dirty="0">
                <a:solidFill>
                  <a:srgbClr val="841F00"/>
                </a:solidFill>
                <a:highlight>
                  <a:srgbClr val="FFFBEE"/>
                </a:highlight>
                <a:latin typeface="Nunito"/>
                <a:ea typeface="Calibri"/>
                <a:cs typeface="Times New Roman"/>
              </a:rPr>
              <a:t>Aspect aménagement et amélioration de la biodiversité</a:t>
            </a:r>
            <a:endParaRPr dirty="0">
              <a:highlight>
                <a:srgbClr val="FFFBEE"/>
              </a:highlight>
            </a:endParaRPr>
          </a:p>
          <a:p>
            <a:pPr lvl="1" algn="just">
              <a:lnSpc>
                <a:spcPct val="107000"/>
              </a:lnSpc>
              <a:defRPr/>
            </a:pPr>
            <a:endParaRPr lang="fr-FR" sz="4000" dirty="0">
              <a:solidFill>
                <a:srgbClr val="841F00"/>
              </a:solidFill>
              <a:latin typeface="Nunito"/>
              <a:ea typeface="Calibri"/>
              <a:cs typeface="Times New Roman"/>
            </a:endParaRPr>
          </a:p>
          <a:p>
            <a:pPr marL="1028700" lvl="1" indent="-571500" algn="just">
              <a:lnSpc>
                <a:spcPct val="107000"/>
              </a:lnSpc>
              <a:buFont typeface="Arial"/>
              <a:buChar char="•"/>
              <a:defRPr/>
            </a:pPr>
            <a:r>
              <a:rPr lang="fr-FR" sz="4000" dirty="0">
                <a:solidFill>
                  <a:srgbClr val="841F00"/>
                </a:solidFill>
                <a:latin typeface="Nunito"/>
                <a:ea typeface="Calibri"/>
                <a:cs typeface="Times New Roman"/>
              </a:rPr>
              <a:t>Recherches bibliographiques sur les </a:t>
            </a:r>
            <a:r>
              <a:rPr lang="fr-FR" sz="4000" dirty="0" err="1">
                <a:solidFill>
                  <a:srgbClr val="841F00"/>
                </a:solidFill>
                <a:latin typeface="Nunito"/>
                <a:ea typeface="Calibri"/>
                <a:cs typeface="Times New Roman"/>
              </a:rPr>
              <a:t>thèmesde</a:t>
            </a:r>
            <a:r>
              <a:rPr lang="fr-FR" sz="4000" dirty="0">
                <a:solidFill>
                  <a:srgbClr val="841F00"/>
                </a:solidFill>
                <a:latin typeface="Nunito"/>
                <a:ea typeface="Calibri"/>
                <a:cs typeface="Times New Roman"/>
              </a:rPr>
              <a:t> zones de libre évolution, de la fauche tardive et de la strate arbustive</a:t>
            </a:r>
            <a:endParaRPr dirty="0"/>
          </a:p>
          <a:p>
            <a:pPr marL="1028700" lvl="1" indent="-571500" algn="just">
              <a:lnSpc>
                <a:spcPct val="107000"/>
              </a:lnSpc>
              <a:spcAft>
                <a:spcPts val="600"/>
              </a:spcAft>
              <a:buFont typeface="Arial"/>
              <a:buChar char="•"/>
              <a:defRPr/>
            </a:pPr>
            <a:r>
              <a:rPr lang="fr-FR" sz="4000" dirty="0">
                <a:solidFill>
                  <a:srgbClr val="841F00"/>
                </a:solidFill>
                <a:latin typeface="Nunito"/>
                <a:ea typeface="Calibri"/>
                <a:cs typeface="Times New Roman"/>
              </a:rPr>
              <a:t>Réunion avec </a:t>
            </a:r>
            <a:r>
              <a:rPr lang="fr-FR" sz="4000" dirty="0" err="1">
                <a:solidFill>
                  <a:srgbClr val="841F00"/>
                </a:solidFill>
                <a:latin typeface="Nunito"/>
                <a:ea typeface="Calibri"/>
                <a:cs typeface="Times New Roman"/>
              </a:rPr>
              <a:t>différent·es</a:t>
            </a:r>
            <a:r>
              <a:rPr lang="fr-FR" sz="4000" dirty="0">
                <a:solidFill>
                  <a:srgbClr val="841F00"/>
                </a:solidFill>
                <a:latin typeface="Nunito"/>
                <a:ea typeface="Calibri"/>
                <a:cs typeface="Times New Roman"/>
              </a:rPr>
              <a:t> </a:t>
            </a:r>
            <a:r>
              <a:rPr lang="fr-FR" sz="4000" dirty="0" err="1">
                <a:solidFill>
                  <a:srgbClr val="841F00"/>
                </a:solidFill>
                <a:latin typeface="Nunito"/>
                <a:ea typeface="Calibri"/>
                <a:cs typeface="Times New Roman"/>
              </a:rPr>
              <a:t>professionnel·les</a:t>
            </a:r>
            <a:r>
              <a:rPr lang="fr-FR" sz="4000" dirty="0">
                <a:solidFill>
                  <a:srgbClr val="841F00"/>
                </a:solidFill>
                <a:latin typeface="Nunito"/>
                <a:ea typeface="Calibri"/>
                <a:cs typeface="Times New Roman"/>
              </a:rPr>
              <a:t> du secteur : AUBEPINE (entreprise ayant fait l’inventaire et l’état sanitaire des arbres du campus), chercheur (INRAE) travaillant sur le </a:t>
            </a:r>
            <a:r>
              <a:rPr lang="fr-FR" sz="4000" dirty="0" err="1">
                <a:solidFill>
                  <a:srgbClr val="841F00"/>
                </a:solidFill>
                <a:latin typeface="Nunito"/>
                <a:ea typeface="Calibri"/>
                <a:cs typeface="Times New Roman"/>
              </a:rPr>
              <a:t>réensauvagement</a:t>
            </a:r>
            <a:endParaRPr lang="fr-FR" sz="4000" dirty="0">
              <a:solidFill>
                <a:srgbClr val="841F00"/>
              </a:solidFill>
              <a:latin typeface="Nunito"/>
              <a:ea typeface="Calibri"/>
              <a:cs typeface="Times New Roman"/>
            </a:endParaRPr>
          </a:p>
        </p:txBody>
      </p:sp>
      <p:graphicFrame>
        <p:nvGraphicFramePr>
          <p:cNvPr id="22" name="Graphique 4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2493691"/>
              </p:ext>
            </p:extLst>
          </p:nvPr>
        </p:nvGraphicFramePr>
        <p:xfrm>
          <a:off x="174920" y="18712875"/>
          <a:ext cx="5851516" cy="4871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3" name="Connecteur droit 26"/>
          <p:cNvCxnSpPr>
            <a:cxnSpLocks/>
          </p:cNvCxnSpPr>
          <p:nvPr/>
        </p:nvCxnSpPr>
        <p:spPr bwMode="auto">
          <a:xfrm>
            <a:off x="-48860" y="18712875"/>
            <a:ext cx="26748000" cy="0"/>
          </a:xfrm>
          <a:prstGeom prst="line">
            <a:avLst/>
          </a:prstGeom>
          <a:ln>
            <a:solidFill>
              <a:srgbClr val="296F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30"/>
          <p:cNvSpPr>
            <a:spLocks/>
          </p:cNvSpPr>
          <p:nvPr/>
        </p:nvSpPr>
        <p:spPr bwMode="auto">
          <a:xfrm>
            <a:off x="366627" y="32509369"/>
            <a:ext cx="29414718" cy="8710077"/>
          </a:xfrm>
          <a:prstGeom prst="rect">
            <a:avLst/>
          </a:prstGeom>
          <a:solidFill>
            <a:srgbClr val="FFFBEE"/>
          </a:solidFill>
          <a:ln>
            <a:solidFill>
              <a:srgbClr val="296F54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4000" b="1" dirty="0">
                <a:solidFill>
                  <a:srgbClr val="296F54"/>
                </a:solidFill>
                <a:latin typeface="Nunito"/>
              </a:rPr>
              <a:t>Discussion, perspectives</a:t>
            </a:r>
            <a:endParaRPr dirty="0"/>
          </a:p>
          <a:p>
            <a:pPr marL="285750" indent="-285750">
              <a:buFont typeface="Arial"/>
              <a:buChar char="•"/>
              <a:defRPr/>
            </a:pPr>
            <a:r>
              <a:rPr lang="fr-FR" sz="4000" dirty="0">
                <a:solidFill>
                  <a:srgbClr val="841F00"/>
                </a:solidFill>
                <a:latin typeface="Nunito"/>
              </a:rPr>
              <a:t>Communication</a:t>
            </a:r>
            <a:endParaRPr dirty="0"/>
          </a:p>
          <a:p>
            <a:pPr>
              <a:defRPr/>
            </a:pPr>
            <a:r>
              <a:rPr lang="fr-FR" sz="4000" dirty="0">
                <a:solidFill>
                  <a:srgbClr val="841F00"/>
                </a:solidFill>
                <a:latin typeface="Nunito"/>
              </a:rPr>
              <a:t>		- suivis de biodiversité dans l’arboretum à venir grâce à la </a:t>
            </a:r>
            <a:r>
              <a:rPr lang="fr-FR" sz="4000" b="1" dirty="0">
                <a:solidFill>
                  <a:srgbClr val="841F00"/>
                </a:solidFill>
                <a:latin typeface="Nunito"/>
              </a:rPr>
              <a:t>communication</a:t>
            </a:r>
            <a:r>
              <a:rPr lang="fr-FR" sz="4000" dirty="0">
                <a:solidFill>
                  <a:srgbClr val="841F00"/>
                </a:solidFill>
                <a:latin typeface="Nunito"/>
              </a:rPr>
              <a:t> du projet </a:t>
            </a:r>
            <a:endParaRPr dirty="0"/>
          </a:p>
          <a:p>
            <a:pPr>
              <a:defRPr/>
            </a:pPr>
            <a:r>
              <a:rPr lang="fr-FR" sz="4000" b="1" dirty="0">
                <a:solidFill>
                  <a:srgbClr val="841F00"/>
                </a:solidFill>
                <a:latin typeface="Nunito"/>
              </a:rPr>
              <a:t>		-</a:t>
            </a:r>
            <a:r>
              <a:rPr lang="fr-FR" sz="4000" dirty="0">
                <a:solidFill>
                  <a:srgbClr val="841F00"/>
                </a:solidFill>
                <a:latin typeface="Nunito"/>
              </a:rPr>
              <a:t> les efforts de communication ont permis de </a:t>
            </a:r>
            <a:r>
              <a:rPr lang="fr-FR" sz="4000" b="1" dirty="0">
                <a:solidFill>
                  <a:srgbClr val="841F00"/>
                </a:solidFill>
                <a:latin typeface="Nunito"/>
              </a:rPr>
              <a:t>fédérer</a:t>
            </a:r>
            <a:r>
              <a:rPr lang="fr-FR" sz="4000" dirty="0">
                <a:solidFill>
                  <a:srgbClr val="841F00"/>
                </a:solidFill>
                <a:latin typeface="Nunito"/>
              </a:rPr>
              <a:t> plus de personnes autour ce projet ambitieux</a:t>
            </a:r>
            <a:endParaRPr lang="fr-FR" sz="4000" b="1" dirty="0">
              <a:solidFill>
                <a:srgbClr val="841F00"/>
              </a:solidFill>
              <a:latin typeface="Nunito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fr-FR" sz="4000" b="1" dirty="0">
                <a:solidFill>
                  <a:srgbClr val="841F00"/>
                </a:solidFill>
                <a:latin typeface="Nunito"/>
              </a:rPr>
              <a:t> </a:t>
            </a:r>
            <a:r>
              <a:rPr lang="fr-FR" sz="4000" dirty="0">
                <a:solidFill>
                  <a:srgbClr val="841F00"/>
                </a:solidFill>
                <a:latin typeface="Nunito"/>
              </a:rPr>
              <a:t>Zone de libre évolution</a:t>
            </a:r>
            <a:endParaRPr dirty="0"/>
          </a:p>
          <a:p>
            <a:pPr marL="1200150" lvl="2" indent="-285750">
              <a:buFontTx/>
              <a:buChar char="-"/>
              <a:defRPr/>
            </a:pPr>
            <a:r>
              <a:rPr lang="fr-FR" sz="4000" b="1" dirty="0">
                <a:solidFill>
                  <a:srgbClr val="841F00"/>
                </a:solidFill>
                <a:latin typeface="Nunito"/>
              </a:rPr>
              <a:t>Restauration</a:t>
            </a:r>
            <a:r>
              <a:rPr lang="fr-FR" sz="4000" dirty="0">
                <a:solidFill>
                  <a:srgbClr val="841F00"/>
                </a:solidFill>
                <a:latin typeface="Nunito"/>
              </a:rPr>
              <a:t> de la </a:t>
            </a:r>
            <a:r>
              <a:rPr lang="fr-FR" sz="4000" b="1" dirty="0">
                <a:solidFill>
                  <a:srgbClr val="841F00"/>
                </a:solidFill>
                <a:latin typeface="Nunito"/>
              </a:rPr>
              <a:t>faune</a:t>
            </a:r>
            <a:r>
              <a:rPr lang="fr-FR" sz="4000" dirty="0">
                <a:solidFill>
                  <a:srgbClr val="841F00"/>
                </a:solidFill>
                <a:latin typeface="Nunito"/>
              </a:rPr>
              <a:t> en quelques décennies (</a:t>
            </a:r>
            <a:r>
              <a:rPr lang="fr-FR" sz="4000" dirty="0" err="1">
                <a:solidFill>
                  <a:srgbClr val="841F00"/>
                </a:solidFill>
                <a:latin typeface="Nunito"/>
              </a:rPr>
              <a:t>Svenning</a:t>
            </a:r>
            <a:r>
              <a:rPr lang="fr-FR" sz="4000" dirty="0">
                <a:solidFill>
                  <a:srgbClr val="841F00"/>
                </a:solidFill>
                <a:latin typeface="Nunito"/>
              </a:rPr>
              <a:t>, 2020)</a:t>
            </a:r>
            <a:endParaRPr dirty="0"/>
          </a:p>
          <a:p>
            <a:pPr lvl="2">
              <a:defRPr/>
            </a:pPr>
            <a:r>
              <a:rPr lang="fr-FR" sz="4000" dirty="0">
                <a:solidFill>
                  <a:srgbClr val="841F00"/>
                </a:solidFill>
                <a:latin typeface="Nunito"/>
              </a:rPr>
              <a:t>- Perspective : travail étudiants en 2022 sur cette zone </a:t>
            </a:r>
            <a:endParaRPr dirty="0"/>
          </a:p>
          <a:p>
            <a:pPr marL="285750" indent="-285750">
              <a:buFont typeface="Arial"/>
              <a:buChar char="•"/>
              <a:defRPr/>
            </a:pPr>
            <a:r>
              <a:rPr lang="fr-FR" sz="4000" dirty="0">
                <a:solidFill>
                  <a:srgbClr val="841F00"/>
                </a:solidFill>
                <a:latin typeface="Nunito"/>
              </a:rPr>
              <a:t>Fauche tardive </a:t>
            </a:r>
          </a:p>
          <a:p>
            <a:pPr marL="1200150" lvl="2" indent="-285750">
              <a:buFontTx/>
              <a:buChar char="-"/>
              <a:defRPr/>
            </a:pPr>
            <a:r>
              <a:rPr lang="fr-FR" sz="4000" dirty="0">
                <a:solidFill>
                  <a:srgbClr val="841F00"/>
                </a:solidFill>
                <a:latin typeface="Nunito"/>
              </a:rPr>
              <a:t>Accroissement de la richesse floristique (</a:t>
            </a:r>
            <a:r>
              <a:rPr lang="fr-FR" sz="4000" dirty="0" err="1">
                <a:solidFill>
                  <a:srgbClr val="841F00"/>
                </a:solidFill>
                <a:latin typeface="Nunito"/>
              </a:rPr>
              <a:t>Westrich</a:t>
            </a:r>
            <a:r>
              <a:rPr lang="fr-FR" sz="4000" dirty="0">
                <a:solidFill>
                  <a:srgbClr val="841F00"/>
                </a:solidFill>
                <a:latin typeface="Nunito"/>
              </a:rPr>
              <a:t>, 1996) et donc des invertébrés (Humbert et al., 2012), surtout quand la fauche est exportée (Bakker et al., 2002) </a:t>
            </a:r>
            <a:r>
              <a:rPr lang="fr-FR" sz="4000" dirty="0">
                <a:solidFill>
                  <a:srgbClr val="841F00"/>
                </a:solidFill>
                <a:latin typeface="Nunito"/>
                <a:sym typeface="Wingdings" panose="05000000000000000000" pitchFamily="2" charset="2"/>
              </a:rPr>
              <a:t> </a:t>
            </a:r>
            <a:r>
              <a:rPr lang="fr-FR" sz="4000" dirty="0">
                <a:solidFill>
                  <a:srgbClr val="841F00"/>
                </a:solidFill>
                <a:latin typeface="Nunito"/>
              </a:rPr>
              <a:t>matériel limité sur le campus afin de pouvoir retirer les coupes </a:t>
            </a:r>
            <a:endParaRPr lang="fr-FR" sz="4000" dirty="0"/>
          </a:p>
          <a:p>
            <a:pPr lvl="2">
              <a:defRPr/>
            </a:pPr>
            <a:r>
              <a:rPr lang="fr-FR" sz="4000" dirty="0">
                <a:solidFill>
                  <a:srgbClr val="841F00"/>
                </a:solidFill>
                <a:latin typeface="Nunito"/>
              </a:rPr>
              <a:t>- Agenda des espaces verts compatible pour une</a:t>
            </a:r>
            <a:r>
              <a:rPr lang="fr-FR" sz="4000" b="1" dirty="0">
                <a:solidFill>
                  <a:srgbClr val="841F00"/>
                </a:solidFill>
                <a:latin typeface="Nunito"/>
              </a:rPr>
              <a:t> fauche l’été </a:t>
            </a:r>
            <a:r>
              <a:rPr lang="fr-FR" sz="4000" dirty="0">
                <a:solidFill>
                  <a:srgbClr val="841F00"/>
                </a:solidFill>
                <a:latin typeface="Nunito"/>
                <a:sym typeface="Wingdings" panose="05000000000000000000" pitchFamily="2" charset="2"/>
              </a:rPr>
              <a:t> période de fauche la plus propice pour la biodiversité</a:t>
            </a:r>
            <a:endParaRPr lang="fr-FR" sz="4000" dirty="0">
              <a:solidFill>
                <a:srgbClr val="841F00"/>
              </a:solidFill>
              <a:latin typeface="Nunito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fr-FR" sz="4000" dirty="0">
                <a:solidFill>
                  <a:srgbClr val="841F00"/>
                </a:solidFill>
                <a:latin typeface="Nunito"/>
              </a:rPr>
              <a:t>Projet de restauration </a:t>
            </a:r>
          </a:p>
          <a:p>
            <a:pPr>
              <a:defRPr/>
            </a:pPr>
            <a:r>
              <a:rPr lang="fr-FR" sz="4000" dirty="0">
                <a:solidFill>
                  <a:srgbClr val="841F00"/>
                </a:solidFill>
                <a:latin typeface="Nunito"/>
              </a:rPr>
              <a:t>		- hypothèses à vérifier : l’arboretum devient une </a:t>
            </a:r>
            <a:r>
              <a:rPr lang="fr-FR" sz="4000" b="1" dirty="0">
                <a:solidFill>
                  <a:srgbClr val="841F00"/>
                </a:solidFill>
                <a:latin typeface="Nunito"/>
              </a:rPr>
              <a:t>zone expérimentale </a:t>
            </a:r>
          </a:p>
          <a:p>
            <a:pPr>
              <a:defRPr/>
            </a:pPr>
            <a:r>
              <a:rPr lang="fr-FR" sz="4000" dirty="0">
                <a:solidFill>
                  <a:srgbClr val="841F00"/>
                </a:solidFill>
                <a:latin typeface="Nunito"/>
              </a:rPr>
              <a:t>		- l’arboretum est un espace parmi </a:t>
            </a:r>
            <a:r>
              <a:rPr lang="fr-FR" sz="4000">
                <a:solidFill>
                  <a:srgbClr val="841F00"/>
                </a:solidFill>
                <a:latin typeface="Nunito"/>
              </a:rPr>
              <a:t>d’autres : </a:t>
            </a:r>
            <a:r>
              <a:rPr lang="fr-FR" sz="4000" b="1" dirty="0">
                <a:solidFill>
                  <a:srgbClr val="841F00"/>
                </a:solidFill>
                <a:latin typeface="Nunito"/>
              </a:rPr>
              <a:t>connectivité</a:t>
            </a:r>
            <a:r>
              <a:rPr lang="fr-FR" sz="4000" dirty="0">
                <a:solidFill>
                  <a:srgbClr val="841F00"/>
                </a:solidFill>
                <a:latin typeface="Nunito"/>
              </a:rPr>
              <a:t> des milieux </a:t>
            </a:r>
            <a:r>
              <a:rPr lang="fr-FR" sz="4000" dirty="0">
                <a:solidFill>
                  <a:srgbClr val="841F00"/>
                </a:solidFill>
                <a:latin typeface="Nunito"/>
                <a:sym typeface="Wingdings" panose="05000000000000000000" pitchFamily="2" charset="2"/>
              </a:rPr>
              <a:t> projet inscrit à plus grande échelle </a:t>
            </a:r>
            <a:endParaRPr dirty="0"/>
          </a:p>
        </p:txBody>
      </p:sp>
      <p:pic>
        <p:nvPicPr>
          <p:cNvPr id="26" name="Imag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938002" y="18836341"/>
            <a:ext cx="17361946" cy="12277623"/>
          </a:xfrm>
          <a:prstGeom prst="rect">
            <a:avLst/>
          </a:prstGeom>
        </p:spPr>
      </p:pic>
      <p:graphicFrame>
        <p:nvGraphicFramePr>
          <p:cNvPr id="27" name="Graphique 3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2733206"/>
              </p:ext>
            </p:extLst>
          </p:nvPr>
        </p:nvGraphicFramePr>
        <p:xfrm>
          <a:off x="5933338" y="21319339"/>
          <a:ext cx="7367306" cy="4891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28" name="Google Shape;8151;p36"/>
          <p:cNvGrpSpPr/>
          <p:nvPr/>
        </p:nvGrpSpPr>
        <p:grpSpPr bwMode="auto">
          <a:xfrm>
            <a:off x="26699140" y="31048636"/>
            <a:ext cx="2983949" cy="2822382"/>
            <a:chOff x="1121526" y="1341074"/>
            <a:chExt cx="3065806" cy="2648383"/>
          </a:xfrm>
        </p:grpSpPr>
        <p:sp>
          <p:nvSpPr>
            <p:cNvPr id="29" name="Google Shape;8152;p36"/>
            <p:cNvSpPr/>
            <p:nvPr/>
          </p:nvSpPr>
          <p:spPr bwMode="auto">
            <a:xfrm rot="1213492">
              <a:off x="1546399" y="1692085"/>
              <a:ext cx="2377811" cy="1946361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solidFill>
              <a:srgbClr val="D6EDE4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sz="14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0" name="Google Shape;8153;p36"/>
            <p:cNvSpPr/>
            <p:nvPr/>
          </p:nvSpPr>
          <p:spPr bwMode="auto">
            <a:xfrm rot="1213492">
              <a:off x="1384647" y="1692085"/>
              <a:ext cx="2377811" cy="1946361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D6ED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sz="14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31" name="Google Shape;8155;p36"/>
          <p:cNvGrpSpPr/>
          <p:nvPr/>
        </p:nvGrpSpPr>
        <p:grpSpPr bwMode="auto">
          <a:xfrm>
            <a:off x="27326704" y="31559487"/>
            <a:ext cx="1564472" cy="1718018"/>
            <a:chOff x="2127042" y="1823176"/>
            <a:chExt cx="1367763" cy="1367763"/>
          </a:xfrm>
        </p:grpSpPr>
        <p:sp>
          <p:nvSpPr>
            <p:cNvPr id="32" name="Google Shape;8156;p36"/>
            <p:cNvSpPr/>
            <p:nvPr/>
          </p:nvSpPr>
          <p:spPr bwMode="auto">
            <a:xfrm>
              <a:off x="2127042" y="1823176"/>
              <a:ext cx="1367763" cy="1367763"/>
            </a:xfrm>
            <a:custGeom>
              <a:avLst/>
              <a:gdLst/>
              <a:ahLst/>
              <a:cxnLst/>
              <a:rect l="l" t="t" r="r" b="b"/>
              <a:pathLst>
                <a:path w="147428" h="147428" extrusionOk="0">
                  <a:moveTo>
                    <a:pt x="73714" y="0"/>
                  </a:moveTo>
                  <a:cubicBezTo>
                    <a:pt x="32997" y="0"/>
                    <a:pt x="0" y="32997"/>
                    <a:pt x="0" y="73714"/>
                  </a:cubicBezTo>
                  <a:cubicBezTo>
                    <a:pt x="0" y="114431"/>
                    <a:pt x="32997" y="147428"/>
                    <a:pt x="73714" y="147428"/>
                  </a:cubicBezTo>
                  <a:cubicBezTo>
                    <a:pt x="114431" y="147428"/>
                    <a:pt x="147428" y="114431"/>
                    <a:pt x="147428" y="73714"/>
                  </a:cubicBezTo>
                  <a:cubicBezTo>
                    <a:pt x="147428" y="32997"/>
                    <a:pt x="114431" y="0"/>
                    <a:pt x="73714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302353" tIns="302353" rIns="302353" bIns="302353" anchor="ctr" anchorCtr="0">
              <a:noAutofit/>
            </a:bodyPr>
            <a:lstStyle/>
            <a:p>
              <a:pPr marL="0" marR="0" lvl="0" indent="0" defTabSz="3024012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sz="4650" b="0" i="0" u="none" strike="noStrike" cap="none" spc="0">
                <a:ln>
                  <a:noFill/>
                </a:ln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3" name="Google Shape;8157;p36"/>
            <p:cNvSpPr/>
            <p:nvPr/>
          </p:nvSpPr>
          <p:spPr bwMode="auto">
            <a:xfrm rot="1551903">
              <a:off x="2658745" y="2251186"/>
              <a:ext cx="750711" cy="541867"/>
            </a:xfrm>
            <a:custGeom>
              <a:avLst/>
              <a:gdLst/>
              <a:ahLst/>
              <a:cxnLst/>
              <a:rect l="l" t="t" r="r" b="b"/>
              <a:pathLst>
                <a:path w="82859" h="59808" extrusionOk="0">
                  <a:moveTo>
                    <a:pt x="25073" y="0"/>
                  </a:moveTo>
                  <a:cubicBezTo>
                    <a:pt x="10397" y="0"/>
                    <a:pt x="1" y="4572"/>
                    <a:pt x="1" y="4572"/>
                  </a:cubicBezTo>
                  <a:cubicBezTo>
                    <a:pt x="1" y="4572"/>
                    <a:pt x="22" y="4614"/>
                    <a:pt x="64" y="4698"/>
                  </a:cubicBezTo>
                  <a:cubicBezTo>
                    <a:pt x="5441" y="7418"/>
                    <a:pt x="11237" y="13005"/>
                    <a:pt x="15819" y="20453"/>
                  </a:cubicBezTo>
                  <a:cubicBezTo>
                    <a:pt x="21217" y="29283"/>
                    <a:pt x="22535" y="34995"/>
                    <a:pt x="25172" y="40854"/>
                  </a:cubicBezTo>
                  <a:cubicBezTo>
                    <a:pt x="28164" y="47529"/>
                    <a:pt x="33269" y="52613"/>
                    <a:pt x="36220" y="54391"/>
                  </a:cubicBezTo>
                  <a:cubicBezTo>
                    <a:pt x="41886" y="57817"/>
                    <a:pt x="48865" y="59808"/>
                    <a:pt x="55508" y="59808"/>
                  </a:cubicBezTo>
                  <a:cubicBezTo>
                    <a:pt x="59536" y="59808"/>
                    <a:pt x="63440" y="59076"/>
                    <a:pt x="66852" y="57488"/>
                  </a:cubicBezTo>
                  <a:cubicBezTo>
                    <a:pt x="66601" y="56819"/>
                    <a:pt x="66350" y="56107"/>
                    <a:pt x="66036" y="55354"/>
                  </a:cubicBezTo>
                  <a:cubicBezTo>
                    <a:pt x="65513" y="53931"/>
                    <a:pt x="64948" y="52550"/>
                    <a:pt x="64383" y="51169"/>
                  </a:cubicBezTo>
                  <a:lnTo>
                    <a:pt x="63943" y="50123"/>
                  </a:lnTo>
                  <a:cubicBezTo>
                    <a:pt x="63776" y="49767"/>
                    <a:pt x="63650" y="49453"/>
                    <a:pt x="63483" y="49119"/>
                  </a:cubicBezTo>
                  <a:lnTo>
                    <a:pt x="62521" y="47110"/>
                  </a:lnTo>
                  <a:cubicBezTo>
                    <a:pt x="62207" y="46440"/>
                    <a:pt x="61830" y="45792"/>
                    <a:pt x="61474" y="45143"/>
                  </a:cubicBezTo>
                  <a:lnTo>
                    <a:pt x="60930" y="44202"/>
                  </a:lnTo>
                  <a:lnTo>
                    <a:pt x="60658" y="43720"/>
                  </a:lnTo>
                  <a:cubicBezTo>
                    <a:pt x="60554" y="43574"/>
                    <a:pt x="60449" y="43407"/>
                    <a:pt x="60344" y="43260"/>
                  </a:cubicBezTo>
                  <a:lnTo>
                    <a:pt x="59131" y="41356"/>
                  </a:lnTo>
                  <a:lnTo>
                    <a:pt x="58817" y="40875"/>
                  </a:lnTo>
                  <a:lnTo>
                    <a:pt x="58503" y="40414"/>
                  </a:lnTo>
                  <a:lnTo>
                    <a:pt x="57855" y="39494"/>
                  </a:lnTo>
                  <a:cubicBezTo>
                    <a:pt x="57415" y="38887"/>
                    <a:pt x="56997" y="38238"/>
                    <a:pt x="56557" y="37653"/>
                  </a:cubicBezTo>
                  <a:cubicBezTo>
                    <a:pt x="56139" y="37067"/>
                    <a:pt x="55658" y="36481"/>
                    <a:pt x="55197" y="35853"/>
                  </a:cubicBezTo>
                  <a:lnTo>
                    <a:pt x="54842" y="35393"/>
                  </a:lnTo>
                  <a:lnTo>
                    <a:pt x="54507" y="34953"/>
                  </a:lnTo>
                  <a:lnTo>
                    <a:pt x="53795" y="34075"/>
                  </a:lnTo>
                  <a:cubicBezTo>
                    <a:pt x="53335" y="33489"/>
                    <a:pt x="52875" y="32903"/>
                    <a:pt x="52373" y="32317"/>
                  </a:cubicBezTo>
                  <a:cubicBezTo>
                    <a:pt x="51389" y="31166"/>
                    <a:pt x="50406" y="30036"/>
                    <a:pt x="49380" y="28907"/>
                  </a:cubicBezTo>
                  <a:cubicBezTo>
                    <a:pt x="45279" y="24471"/>
                    <a:pt x="40948" y="20181"/>
                    <a:pt x="36282" y="16248"/>
                  </a:cubicBezTo>
                  <a:lnTo>
                    <a:pt x="36240" y="16227"/>
                  </a:lnTo>
                  <a:lnTo>
                    <a:pt x="36261" y="16206"/>
                  </a:lnTo>
                  <a:lnTo>
                    <a:pt x="36617" y="15704"/>
                  </a:lnTo>
                  <a:cubicBezTo>
                    <a:pt x="37287" y="16038"/>
                    <a:pt x="37977" y="16373"/>
                    <a:pt x="38689" y="16708"/>
                  </a:cubicBezTo>
                  <a:cubicBezTo>
                    <a:pt x="39044" y="16875"/>
                    <a:pt x="39421" y="17064"/>
                    <a:pt x="39777" y="17231"/>
                  </a:cubicBezTo>
                  <a:lnTo>
                    <a:pt x="40802" y="17796"/>
                  </a:lnTo>
                  <a:cubicBezTo>
                    <a:pt x="42183" y="18528"/>
                    <a:pt x="43522" y="19323"/>
                    <a:pt x="44861" y="20140"/>
                  </a:cubicBezTo>
                  <a:cubicBezTo>
                    <a:pt x="45531" y="20558"/>
                    <a:pt x="46179" y="20956"/>
                    <a:pt x="46849" y="21395"/>
                  </a:cubicBezTo>
                  <a:cubicBezTo>
                    <a:pt x="47497" y="21813"/>
                    <a:pt x="48125" y="22274"/>
                    <a:pt x="48774" y="22713"/>
                  </a:cubicBezTo>
                  <a:lnTo>
                    <a:pt x="50678" y="24073"/>
                  </a:lnTo>
                  <a:cubicBezTo>
                    <a:pt x="51326" y="24513"/>
                    <a:pt x="51975" y="24952"/>
                    <a:pt x="52603" y="25433"/>
                  </a:cubicBezTo>
                  <a:cubicBezTo>
                    <a:pt x="53858" y="26396"/>
                    <a:pt x="55072" y="27400"/>
                    <a:pt x="56264" y="28404"/>
                  </a:cubicBezTo>
                  <a:cubicBezTo>
                    <a:pt x="56871" y="28907"/>
                    <a:pt x="57436" y="29430"/>
                    <a:pt x="58043" y="29953"/>
                  </a:cubicBezTo>
                  <a:cubicBezTo>
                    <a:pt x="58629" y="30497"/>
                    <a:pt x="59215" y="30999"/>
                    <a:pt x="59800" y="31543"/>
                  </a:cubicBezTo>
                  <a:cubicBezTo>
                    <a:pt x="60344" y="32087"/>
                    <a:pt x="60930" y="32610"/>
                    <a:pt x="61495" y="33196"/>
                  </a:cubicBezTo>
                  <a:lnTo>
                    <a:pt x="61914" y="33614"/>
                  </a:lnTo>
                  <a:lnTo>
                    <a:pt x="62311" y="34054"/>
                  </a:lnTo>
                  <a:lnTo>
                    <a:pt x="63106" y="34912"/>
                  </a:lnTo>
                  <a:cubicBezTo>
                    <a:pt x="63629" y="35497"/>
                    <a:pt x="64194" y="36062"/>
                    <a:pt x="64697" y="36648"/>
                  </a:cubicBezTo>
                  <a:lnTo>
                    <a:pt x="66224" y="38448"/>
                  </a:lnTo>
                  <a:lnTo>
                    <a:pt x="66977" y="39347"/>
                  </a:lnTo>
                  <a:cubicBezTo>
                    <a:pt x="67249" y="39661"/>
                    <a:pt x="67500" y="39996"/>
                    <a:pt x="67751" y="40310"/>
                  </a:cubicBezTo>
                  <a:lnTo>
                    <a:pt x="68463" y="41251"/>
                  </a:lnTo>
                  <a:lnTo>
                    <a:pt x="68798" y="41691"/>
                  </a:lnTo>
                  <a:lnTo>
                    <a:pt x="69174" y="42151"/>
                  </a:lnTo>
                  <a:lnTo>
                    <a:pt x="70555" y="44097"/>
                  </a:lnTo>
                  <a:lnTo>
                    <a:pt x="71246" y="45080"/>
                  </a:lnTo>
                  <a:cubicBezTo>
                    <a:pt x="71476" y="45415"/>
                    <a:pt x="71685" y="45771"/>
                    <a:pt x="71894" y="46085"/>
                  </a:cubicBezTo>
                  <a:cubicBezTo>
                    <a:pt x="72752" y="47424"/>
                    <a:pt x="73568" y="48826"/>
                    <a:pt x="74301" y="50290"/>
                  </a:cubicBezTo>
                  <a:cubicBezTo>
                    <a:pt x="74405" y="50542"/>
                    <a:pt x="74531" y="50772"/>
                    <a:pt x="74635" y="51023"/>
                  </a:cubicBezTo>
                  <a:cubicBezTo>
                    <a:pt x="74865" y="50688"/>
                    <a:pt x="75096" y="50353"/>
                    <a:pt x="75305" y="49998"/>
                  </a:cubicBezTo>
                  <a:cubicBezTo>
                    <a:pt x="82858" y="37464"/>
                    <a:pt x="72104" y="17106"/>
                    <a:pt x="59549" y="9531"/>
                  </a:cubicBezTo>
                  <a:cubicBezTo>
                    <a:pt x="47360" y="2177"/>
                    <a:pt x="35198" y="0"/>
                    <a:pt x="25073" y="0"/>
                  </a:cubicBezTo>
                  <a:close/>
                </a:path>
              </a:pathLst>
            </a:custGeom>
            <a:solidFill>
              <a:srgbClr val="FBDEAC"/>
            </a:solidFill>
            <a:ln>
              <a:noFill/>
            </a:ln>
          </p:spPr>
          <p:txBody>
            <a:bodyPr spcFirstLastPara="1" wrap="square" lIns="302353" tIns="302353" rIns="302353" bIns="302353" anchor="ctr" anchorCtr="0">
              <a:noAutofit/>
            </a:bodyPr>
            <a:lstStyle/>
            <a:p>
              <a:pPr marL="0" marR="0" lvl="0" indent="0" defTabSz="3024012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sz="4650" b="0" i="0" u="none" strike="noStrike" cap="none" spc="0">
                <a:ln>
                  <a:noFill/>
                </a:ln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4" name="Google Shape;8158;p36"/>
            <p:cNvSpPr/>
            <p:nvPr/>
          </p:nvSpPr>
          <p:spPr bwMode="auto">
            <a:xfrm rot="1551903">
              <a:off x="2212393" y="2221035"/>
              <a:ext cx="750711" cy="541939"/>
            </a:xfrm>
            <a:custGeom>
              <a:avLst/>
              <a:gdLst/>
              <a:ahLst/>
              <a:cxnLst/>
              <a:rect l="l" t="t" r="r" b="b"/>
              <a:pathLst>
                <a:path w="82859" h="59816" extrusionOk="0">
                  <a:moveTo>
                    <a:pt x="27339" y="0"/>
                  </a:moveTo>
                  <a:cubicBezTo>
                    <a:pt x="23320" y="0"/>
                    <a:pt x="19421" y="729"/>
                    <a:pt x="16007" y="2314"/>
                  </a:cubicBezTo>
                  <a:lnTo>
                    <a:pt x="16070" y="2481"/>
                  </a:lnTo>
                  <a:lnTo>
                    <a:pt x="16238" y="2963"/>
                  </a:lnTo>
                  <a:lnTo>
                    <a:pt x="16447" y="3486"/>
                  </a:lnTo>
                  <a:lnTo>
                    <a:pt x="16844" y="4532"/>
                  </a:lnTo>
                  <a:cubicBezTo>
                    <a:pt x="17095" y="5222"/>
                    <a:pt x="17347" y="5871"/>
                    <a:pt x="17619" y="6541"/>
                  </a:cubicBezTo>
                  <a:cubicBezTo>
                    <a:pt x="17891" y="7210"/>
                    <a:pt x="18163" y="7880"/>
                    <a:pt x="18435" y="8549"/>
                  </a:cubicBezTo>
                  <a:cubicBezTo>
                    <a:pt x="18707" y="9198"/>
                    <a:pt x="19000" y="9888"/>
                    <a:pt x="19272" y="10516"/>
                  </a:cubicBezTo>
                  <a:lnTo>
                    <a:pt x="20192" y="12420"/>
                  </a:lnTo>
                  <a:cubicBezTo>
                    <a:pt x="20360" y="12734"/>
                    <a:pt x="20506" y="13048"/>
                    <a:pt x="20673" y="13362"/>
                  </a:cubicBezTo>
                  <a:lnTo>
                    <a:pt x="21176" y="14303"/>
                  </a:lnTo>
                  <a:cubicBezTo>
                    <a:pt x="21510" y="14931"/>
                    <a:pt x="21866" y="15517"/>
                    <a:pt x="22222" y="16124"/>
                  </a:cubicBezTo>
                  <a:lnTo>
                    <a:pt x="23393" y="17923"/>
                  </a:lnTo>
                  <a:lnTo>
                    <a:pt x="23958" y="18844"/>
                  </a:lnTo>
                  <a:cubicBezTo>
                    <a:pt x="24168" y="19137"/>
                    <a:pt x="24377" y="19430"/>
                    <a:pt x="24586" y="19723"/>
                  </a:cubicBezTo>
                  <a:lnTo>
                    <a:pt x="25821" y="21480"/>
                  </a:lnTo>
                  <a:lnTo>
                    <a:pt x="26134" y="21940"/>
                  </a:lnTo>
                  <a:lnTo>
                    <a:pt x="26448" y="22359"/>
                  </a:lnTo>
                  <a:lnTo>
                    <a:pt x="27097" y="23196"/>
                  </a:lnTo>
                  <a:lnTo>
                    <a:pt x="27767" y="24075"/>
                  </a:lnTo>
                  <a:cubicBezTo>
                    <a:pt x="27871" y="24242"/>
                    <a:pt x="27955" y="24368"/>
                    <a:pt x="28080" y="24514"/>
                  </a:cubicBezTo>
                  <a:lnTo>
                    <a:pt x="28415" y="24932"/>
                  </a:lnTo>
                  <a:cubicBezTo>
                    <a:pt x="30173" y="27192"/>
                    <a:pt x="32077" y="29368"/>
                    <a:pt x="34023" y="31503"/>
                  </a:cubicBezTo>
                  <a:cubicBezTo>
                    <a:pt x="37956" y="35729"/>
                    <a:pt x="42141" y="39809"/>
                    <a:pt x="46577" y="43555"/>
                  </a:cubicBezTo>
                  <a:lnTo>
                    <a:pt x="46619" y="43596"/>
                  </a:lnTo>
                  <a:lnTo>
                    <a:pt x="46598" y="43617"/>
                  </a:lnTo>
                  <a:lnTo>
                    <a:pt x="46242" y="44099"/>
                  </a:lnTo>
                  <a:cubicBezTo>
                    <a:pt x="45573" y="43785"/>
                    <a:pt x="44882" y="43450"/>
                    <a:pt x="44171" y="43094"/>
                  </a:cubicBezTo>
                  <a:cubicBezTo>
                    <a:pt x="43815" y="42927"/>
                    <a:pt x="43438" y="42759"/>
                    <a:pt x="43104" y="42571"/>
                  </a:cubicBezTo>
                  <a:lnTo>
                    <a:pt x="42057" y="42027"/>
                  </a:lnTo>
                  <a:cubicBezTo>
                    <a:pt x="40697" y="41274"/>
                    <a:pt x="39337" y="40500"/>
                    <a:pt x="37998" y="39684"/>
                  </a:cubicBezTo>
                  <a:cubicBezTo>
                    <a:pt x="37350" y="39265"/>
                    <a:pt x="36680" y="38868"/>
                    <a:pt x="36031" y="38428"/>
                  </a:cubicBezTo>
                  <a:cubicBezTo>
                    <a:pt x="35383" y="37989"/>
                    <a:pt x="34734" y="37529"/>
                    <a:pt x="34106" y="37089"/>
                  </a:cubicBezTo>
                  <a:lnTo>
                    <a:pt x="32181" y="35750"/>
                  </a:lnTo>
                  <a:cubicBezTo>
                    <a:pt x="31533" y="35290"/>
                    <a:pt x="30884" y="34850"/>
                    <a:pt x="30256" y="34369"/>
                  </a:cubicBezTo>
                  <a:cubicBezTo>
                    <a:pt x="29001" y="33427"/>
                    <a:pt x="27808" y="32423"/>
                    <a:pt x="26595" y="31419"/>
                  </a:cubicBezTo>
                  <a:cubicBezTo>
                    <a:pt x="26009" y="30917"/>
                    <a:pt x="25423" y="30394"/>
                    <a:pt x="24837" y="29870"/>
                  </a:cubicBezTo>
                  <a:lnTo>
                    <a:pt x="23938" y="29075"/>
                  </a:lnTo>
                  <a:cubicBezTo>
                    <a:pt x="23645" y="28803"/>
                    <a:pt x="23352" y="28552"/>
                    <a:pt x="23080" y="28280"/>
                  </a:cubicBezTo>
                  <a:cubicBezTo>
                    <a:pt x="21950" y="27171"/>
                    <a:pt x="20799" y="26062"/>
                    <a:pt x="19753" y="24891"/>
                  </a:cubicBezTo>
                  <a:cubicBezTo>
                    <a:pt x="19230" y="24326"/>
                    <a:pt x="18665" y="23761"/>
                    <a:pt x="18163" y="23154"/>
                  </a:cubicBezTo>
                  <a:lnTo>
                    <a:pt x="16635" y="21355"/>
                  </a:lnTo>
                  <a:lnTo>
                    <a:pt x="15882" y="20455"/>
                  </a:lnTo>
                  <a:cubicBezTo>
                    <a:pt x="15610" y="20141"/>
                    <a:pt x="15359" y="19827"/>
                    <a:pt x="15108" y="19513"/>
                  </a:cubicBezTo>
                  <a:lnTo>
                    <a:pt x="14396" y="18572"/>
                  </a:lnTo>
                  <a:lnTo>
                    <a:pt x="14062" y="18111"/>
                  </a:lnTo>
                  <a:lnTo>
                    <a:pt x="13706" y="17651"/>
                  </a:lnTo>
                  <a:lnTo>
                    <a:pt x="12304" y="15705"/>
                  </a:lnTo>
                  <a:lnTo>
                    <a:pt x="11634" y="14722"/>
                  </a:lnTo>
                  <a:cubicBezTo>
                    <a:pt x="11404" y="14408"/>
                    <a:pt x="11174" y="14052"/>
                    <a:pt x="10965" y="13717"/>
                  </a:cubicBezTo>
                  <a:cubicBezTo>
                    <a:pt x="10107" y="12378"/>
                    <a:pt x="9291" y="10997"/>
                    <a:pt x="8559" y="9512"/>
                  </a:cubicBezTo>
                  <a:cubicBezTo>
                    <a:pt x="8454" y="9282"/>
                    <a:pt x="8328" y="9031"/>
                    <a:pt x="8224" y="8779"/>
                  </a:cubicBezTo>
                  <a:cubicBezTo>
                    <a:pt x="7994" y="9114"/>
                    <a:pt x="7784" y="9449"/>
                    <a:pt x="7554" y="9805"/>
                  </a:cubicBezTo>
                  <a:cubicBezTo>
                    <a:pt x="1" y="22359"/>
                    <a:pt x="10756" y="42718"/>
                    <a:pt x="23310" y="50292"/>
                  </a:cubicBezTo>
                  <a:cubicBezTo>
                    <a:pt x="35488" y="57640"/>
                    <a:pt x="47638" y="59815"/>
                    <a:pt x="57757" y="59815"/>
                  </a:cubicBezTo>
                  <a:cubicBezTo>
                    <a:pt x="72448" y="59815"/>
                    <a:pt x="82858" y="55230"/>
                    <a:pt x="82858" y="55230"/>
                  </a:cubicBezTo>
                  <a:cubicBezTo>
                    <a:pt x="82858" y="55230"/>
                    <a:pt x="82837" y="55188"/>
                    <a:pt x="82817" y="55125"/>
                  </a:cubicBezTo>
                  <a:cubicBezTo>
                    <a:pt x="77418" y="52405"/>
                    <a:pt x="71622" y="46798"/>
                    <a:pt x="67040" y="39349"/>
                  </a:cubicBezTo>
                  <a:cubicBezTo>
                    <a:pt x="61642" y="30540"/>
                    <a:pt x="60324" y="24828"/>
                    <a:pt x="57687" y="18969"/>
                  </a:cubicBezTo>
                  <a:cubicBezTo>
                    <a:pt x="54695" y="12274"/>
                    <a:pt x="49590" y="7189"/>
                    <a:pt x="46640" y="5411"/>
                  </a:cubicBezTo>
                  <a:cubicBezTo>
                    <a:pt x="40968" y="1994"/>
                    <a:pt x="33987" y="0"/>
                    <a:pt x="27339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302353" tIns="302353" rIns="302353" bIns="302353" anchor="ctr" anchorCtr="0">
              <a:noAutofit/>
            </a:bodyPr>
            <a:lstStyle/>
            <a:p>
              <a:pPr marL="0" marR="0" lvl="0" indent="0" defTabSz="3024012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sz="4650" b="0" i="0" u="none" strike="noStrike" cap="none" spc="0">
                <a:ln>
                  <a:noFill/>
                </a:ln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5" name="Google Shape;8159;p36"/>
            <p:cNvSpPr/>
            <p:nvPr/>
          </p:nvSpPr>
          <p:spPr bwMode="auto">
            <a:xfrm rot="1551903">
              <a:off x="2909463" y="2436831"/>
              <a:ext cx="360003" cy="554506"/>
            </a:xfrm>
            <a:custGeom>
              <a:avLst/>
              <a:gdLst/>
              <a:ahLst/>
              <a:cxnLst/>
              <a:rect l="l" t="t" r="r" b="b"/>
              <a:pathLst>
                <a:path w="39735" h="61203" extrusionOk="0">
                  <a:moveTo>
                    <a:pt x="314" y="1"/>
                  </a:moveTo>
                  <a:lnTo>
                    <a:pt x="0" y="524"/>
                  </a:lnTo>
                  <a:cubicBezTo>
                    <a:pt x="0" y="524"/>
                    <a:pt x="963" y="1193"/>
                    <a:pt x="2553" y="2470"/>
                  </a:cubicBezTo>
                  <a:cubicBezTo>
                    <a:pt x="3369" y="3118"/>
                    <a:pt x="4331" y="3892"/>
                    <a:pt x="5419" y="4813"/>
                  </a:cubicBezTo>
                  <a:cubicBezTo>
                    <a:pt x="6507" y="5734"/>
                    <a:pt x="7700" y="6822"/>
                    <a:pt x="8997" y="7994"/>
                  </a:cubicBezTo>
                  <a:cubicBezTo>
                    <a:pt x="10274" y="9186"/>
                    <a:pt x="11655" y="10483"/>
                    <a:pt x="13057" y="11906"/>
                  </a:cubicBezTo>
                  <a:cubicBezTo>
                    <a:pt x="14458" y="13329"/>
                    <a:pt x="15902" y="14856"/>
                    <a:pt x="17346" y="16468"/>
                  </a:cubicBezTo>
                  <a:cubicBezTo>
                    <a:pt x="18057" y="17284"/>
                    <a:pt x="18769" y="18141"/>
                    <a:pt x="19480" y="18978"/>
                  </a:cubicBezTo>
                  <a:cubicBezTo>
                    <a:pt x="20171" y="19857"/>
                    <a:pt x="20903" y="20715"/>
                    <a:pt x="21572" y="21615"/>
                  </a:cubicBezTo>
                  <a:cubicBezTo>
                    <a:pt x="22263" y="22515"/>
                    <a:pt x="22953" y="23414"/>
                    <a:pt x="23602" y="24356"/>
                  </a:cubicBezTo>
                  <a:cubicBezTo>
                    <a:pt x="24272" y="25276"/>
                    <a:pt x="24899" y="26239"/>
                    <a:pt x="25506" y="27180"/>
                  </a:cubicBezTo>
                  <a:cubicBezTo>
                    <a:pt x="25841" y="27662"/>
                    <a:pt x="26134" y="28143"/>
                    <a:pt x="26406" y="28645"/>
                  </a:cubicBezTo>
                  <a:cubicBezTo>
                    <a:pt x="26699" y="29126"/>
                    <a:pt x="26971" y="29608"/>
                    <a:pt x="27264" y="30110"/>
                  </a:cubicBezTo>
                  <a:cubicBezTo>
                    <a:pt x="27787" y="31114"/>
                    <a:pt x="28289" y="32098"/>
                    <a:pt x="28770" y="33102"/>
                  </a:cubicBezTo>
                  <a:cubicBezTo>
                    <a:pt x="29691" y="35111"/>
                    <a:pt x="30528" y="37098"/>
                    <a:pt x="31281" y="39023"/>
                  </a:cubicBezTo>
                  <a:cubicBezTo>
                    <a:pt x="31469" y="39504"/>
                    <a:pt x="31658" y="39986"/>
                    <a:pt x="31867" y="40467"/>
                  </a:cubicBezTo>
                  <a:cubicBezTo>
                    <a:pt x="32055" y="40927"/>
                    <a:pt x="32202" y="41409"/>
                    <a:pt x="32390" y="41869"/>
                  </a:cubicBezTo>
                  <a:cubicBezTo>
                    <a:pt x="32557" y="42329"/>
                    <a:pt x="32746" y="42790"/>
                    <a:pt x="32934" y="43250"/>
                  </a:cubicBezTo>
                  <a:cubicBezTo>
                    <a:pt x="33080" y="43710"/>
                    <a:pt x="33227" y="44150"/>
                    <a:pt x="33394" y="44610"/>
                  </a:cubicBezTo>
                  <a:cubicBezTo>
                    <a:pt x="33541" y="45049"/>
                    <a:pt x="33687" y="45510"/>
                    <a:pt x="33855" y="45928"/>
                  </a:cubicBezTo>
                  <a:cubicBezTo>
                    <a:pt x="33980" y="46367"/>
                    <a:pt x="34106" y="46807"/>
                    <a:pt x="34231" y="47246"/>
                  </a:cubicBezTo>
                  <a:cubicBezTo>
                    <a:pt x="34482" y="48104"/>
                    <a:pt x="34733" y="48941"/>
                    <a:pt x="34922" y="49757"/>
                  </a:cubicBezTo>
                  <a:cubicBezTo>
                    <a:pt x="35089" y="50573"/>
                    <a:pt x="35340" y="51347"/>
                    <a:pt x="35466" y="52101"/>
                  </a:cubicBezTo>
                  <a:cubicBezTo>
                    <a:pt x="35612" y="52854"/>
                    <a:pt x="35738" y="53586"/>
                    <a:pt x="35884" y="54256"/>
                  </a:cubicBezTo>
                  <a:cubicBezTo>
                    <a:pt x="35968" y="54611"/>
                    <a:pt x="36010" y="54925"/>
                    <a:pt x="36052" y="55260"/>
                  </a:cubicBezTo>
                  <a:cubicBezTo>
                    <a:pt x="36093" y="55574"/>
                    <a:pt x="36135" y="55888"/>
                    <a:pt x="36198" y="56202"/>
                  </a:cubicBezTo>
                  <a:cubicBezTo>
                    <a:pt x="36282" y="56808"/>
                    <a:pt x="36386" y="57352"/>
                    <a:pt x="36449" y="57855"/>
                  </a:cubicBezTo>
                  <a:cubicBezTo>
                    <a:pt x="36554" y="58880"/>
                    <a:pt x="36637" y="59675"/>
                    <a:pt x="36721" y="60240"/>
                  </a:cubicBezTo>
                  <a:cubicBezTo>
                    <a:pt x="36805" y="60805"/>
                    <a:pt x="36847" y="61119"/>
                    <a:pt x="36847" y="61119"/>
                  </a:cubicBezTo>
                  <a:lnTo>
                    <a:pt x="37433" y="61202"/>
                  </a:lnTo>
                  <a:cubicBezTo>
                    <a:pt x="37433" y="61202"/>
                    <a:pt x="37558" y="60930"/>
                    <a:pt x="37767" y="60386"/>
                  </a:cubicBezTo>
                  <a:cubicBezTo>
                    <a:pt x="37977" y="59863"/>
                    <a:pt x="38270" y="59068"/>
                    <a:pt x="38604" y="58043"/>
                  </a:cubicBezTo>
                  <a:cubicBezTo>
                    <a:pt x="38855" y="56997"/>
                    <a:pt x="39211" y="55720"/>
                    <a:pt x="39420" y="54214"/>
                  </a:cubicBezTo>
                  <a:cubicBezTo>
                    <a:pt x="39504" y="53481"/>
                    <a:pt x="39588" y="52665"/>
                    <a:pt x="39671" y="51829"/>
                  </a:cubicBezTo>
                  <a:cubicBezTo>
                    <a:pt x="39734" y="50971"/>
                    <a:pt x="39713" y="50071"/>
                    <a:pt x="39713" y="49129"/>
                  </a:cubicBezTo>
                  <a:cubicBezTo>
                    <a:pt x="39734" y="48188"/>
                    <a:pt x="39609" y="47225"/>
                    <a:pt x="39525" y="46221"/>
                  </a:cubicBezTo>
                  <a:cubicBezTo>
                    <a:pt x="39462" y="45719"/>
                    <a:pt x="39399" y="45196"/>
                    <a:pt x="39337" y="44673"/>
                  </a:cubicBezTo>
                  <a:cubicBezTo>
                    <a:pt x="39253" y="44170"/>
                    <a:pt x="39148" y="43647"/>
                    <a:pt x="39044" y="43124"/>
                  </a:cubicBezTo>
                  <a:cubicBezTo>
                    <a:pt x="38918" y="42580"/>
                    <a:pt x="38834" y="42057"/>
                    <a:pt x="38709" y="41513"/>
                  </a:cubicBezTo>
                  <a:cubicBezTo>
                    <a:pt x="38542" y="40990"/>
                    <a:pt x="38416" y="40446"/>
                    <a:pt x="38249" y="39902"/>
                  </a:cubicBezTo>
                  <a:cubicBezTo>
                    <a:pt x="38081" y="39358"/>
                    <a:pt x="37935" y="38814"/>
                    <a:pt x="37726" y="38270"/>
                  </a:cubicBezTo>
                  <a:cubicBezTo>
                    <a:pt x="37516" y="37747"/>
                    <a:pt x="37307" y="37203"/>
                    <a:pt x="37077" y="36659"/>
                  </a:cubicBezTo>
                  <a:cubicBezTo>
                    <a:pt x="36198" y="34483"/>
                    <a:pt x="34985" y="32390"/>
                    <a:pt x="33687" y="30340"/>
                  </a:cubicBezTo>
                  <a:cubicBezTo>
                    <a:pt x="33018" y="29336"/>
                    <a:pt x="32327" y="28331"/>
                    <a:pt x="31637" y="27348"/>
                  </a:cubicBezTo>
                  <a:cubicBezTo>
                    <a:pt x="30883" y="26364"/>
                    <a:pt x="30214" y="25339"/>
                    <a:pt x="29440" y="24419"/>
                  </a:cubicBezTo>
                  <a:cubicBezTo>
                    <a:pt x="28707" y="23456"/>
                    <a:pt x="27954" y="22494"/>
                    <a:pt x="27159" y="21594"/>
                  </a:cubicBezTo>
                  <a:cubicBezTo>
                    <a:pt x="26406" y="20652"/>
                    <a:pt x="25590" y="19774"/>
                    <a:pt x="24795" y="18895"/>
                  </a:cubicBezTo>
                  <a:cubicBezTo>
                    <a:pt x="24000" y="18016"/>
                    <a:pt x="23163" y="17179"/>
                    <a:pt x="22347" y="16363"/>
                  </a:cubicBezTo>
                  <a:cubicBezTo>
                    <a:pt x="21510" y="15547"/>
                    <a:pt x="20694" y="14752"/>
                    <a:pt x="19857" y="13999"/>
                  </a:cubicBezTo>
                  <a:cubicBezTo>
                    <a:pt x="18204" y="12492"/>
                    <a:pt x="16572" y="11048"/>
                    <a:pt x="14961" y="9793"/>
                  </a:cubicBezTo>
                  <a:cubicBezTo>
                    <a:pt x="13370" y="8496"/>
                    <a:pt x="11822" y="7345"/>
                    <a:pt x="10357" y="6299"/>
                  </a:cubicBezTo>
                  <a:cubicBezTo>
                    <a:pt x="7449" y="4227"/>
                    <a:pt x="4959" y="2637"/>
                    <a:pt x="3160" y="1591"/>
                  </a:cubicBezTo>
                  <a:cubicBezTo>
                    <a:pt x="1381" y="545"/>
                    <a:pt x="314" y="1"/>
                    <a:pt x="314" y="1"/>
                  </a:cubicBezTo>
                  <a:close/>
                </a:path>
              </a:pathLst>
            </a:custGeom>
            <a:solidFill>
              <a:srgbClr val="C67A00"/>
            </a:solidFill>
            <a:ln>
              <a:noFill/>
            </a:ln>
          </p:spPr>
          <p:txBody>
            <a:bodyPr spcFirstLastPara="1" wrap="square" lIns="302353" tIns="302353" rIns="302353" bIns="302353" anchor="ctr" anchorCtr="0">
              <a:noAutofit/>
            </a:bodyPr>
            <a:lstStyle/>
            <a:p>
              <a:pPr marL="0" marR="0" lvl="0" indent="0" defTabSz="3024012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sz="4650" b="0" i="0" u="none" strike="noStrike" cap="none" spc="0">
                <a:ln>
                  <a:noFill/>
                </a:ln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6" name="Google Shape;8160;p36"/>
            <p:cNvSpPr/>
            <p:nvPr/>
          </p:nvSpPr>
          <p:spPr bwMode="auto">
            <a:xfrm rot="1551903">
              <a:off x="2352560" y="2022766"/>
              <a:ext cx="360003" cy="554696"/>
            </a:xfrm>
            <a:custGeom>
              <a:avLst/>
              <a:gdLst/>
              <a:ahLst/>
              <a:cxnLst/>
              <a:rect l="l" t="t" r="r" b="b"/>
              <a:pathLst>
                <a:path w="39735" h="61224" extrusionOk="0">
                  <a:moveTo>
                    <a:pt x="2303" y="1"/>
                  </a:moveTo>
                  <a:cubicBezTo>
                    <a:pt x="2303" y="1"/>
                    <a:pt x="2177" y="294"/>
                    <a:pt x="1968" y="817"/>
                  </a:cubicBezTo>
                  <a:cubicBezTo>
                    <a:pt x="1758" y="1361"/>
                    <a:pt x="1466" y="2156"/>
                    <a:pt x="1131" y="3181"/>
                  </a:cubicBezTo>
                  <a:cubicBezTo>
                    <a:pt x="880" y="4207"/>
                    <a:pt x="524" y="5504"/>
                    <a:pt x="315" y="6989"/>
                  </a:cubicBezTo>
                  <a:cubicBezTo>
                    <a:pt x="231" y="7743"/>
                    <a:pt x="147" y="8538"/>
                    <a:pt x="85" y="9396"/>
                  </a:cubicBezTo>
                  <a:cubicBezTo>
                    <a:pt x="1" y="10254"/>
                    <a:pt x="43" y="11132"/>
                    <a:pt x="43" y="12074"/>
                  </a:cubicBezTo>
                  <a:cubicBezTo>
                    <a:pt x="1" y="13015"/>
                    <a:pt x="126" y="13999"/>
                    <a:pt x="231" y="15003"/>
                  </a:cubicBezTo>
                  <a:cubicBezTo>
                    <a:pt x="273" y="15505"/>
                    <a:pt x="336" y="16028"/>
                    <a:pt x="398" y="16531"/>
                  </a:cubicBezTo>
                  <a:cubicBezTo>
                    <a:pt x="482" y="17054"/>
                    <a:pt x="587" y="17577"/>
                    <a:pt x="712" y="18100"/>
                  </a:cubicBezTo>
                  <a:cubicBezTo>
                    <a:pt x="817" y="18623"/>
                    <a:pt x="901" y="19167"/>
                    <a:pt x="1026" y="19711"/>
                  </a:cubicBezTo>
                  <a:cubicBezTo>
                    <a:pt x="1194" y="20234"/>
                    <a:pt x="1340" y="20778"/>
                    <a:pt x="1486" y="21322"/>
                  </a:cubicBezTo>
                  <a:cubicBezTo>
                    <a:pt x="1654" y="21845"/>
                    <a:pt x="1800" y="22410"/>
                    <a:pt x="2010" y="22954"/>
                  </a:cubicBezTo>
                  <a:cubicBezTo>
                    <a:pt x="2219" y="23477"/>
                    <a:pt x="2428" y="24021"/>
                    <a:pt x="2658" y="24565"/>
                  </a:cubicBezTo>
                  <a:cubicBezTo>
                    <a:pt x="3537" y="26720"/>
                    <a:pt x="4751" y="28813"/>
                    <a:pt x="6048" y="30863"/>
                  </a:cubicBezTo>
                  <a:cubicBezTo>
                    <a:pt x="6717" y="31889"/>
                    <a:pt x="7408" y="32872"/>
                    <a:pt x="8098" y="33876"/>
                  </a:cubicBezTo>
                  <a:cubicBezTo>
                    <a:pt x="8852" y="34839"/>
                    <a:pt x="9521" y="35864"/>
                    <a:pt x="10295" y="36806"/>
                  </a:cubicBezTo>
                  <a:cubicBezTo>
                    <a:pt x="11028" y="37768"/>
                    <a:pt x="11781" y="38731"/>
                    <a:pt x="12576" y="39630"/>
                  </a:cubicBezTo>
                  <a:cubicBezTo>
                    <a:pt x="13350" y="40572"/>
                    <a:pt x="14145" y="41451"/>
                    <a:pt x="14940" y="42329"/>
                  </a:cubicBezTo>
                  <a:cubicBezTo>
                    <a:pt x="15735" y="43208"/>
                    <a:pt x="16572" y="44024"/>
                    <a:pt x="17388" y="44861"/>
                  </a:cubicBezTo>
                  <a:cubicBezTo>
                    <a:pt x="18225" y="45656"/>
                    <a:pt x="19041" y="46472"/>
                    <a:pt x="19878" y="47226"/>
                  </a:cubicBezTo>
                  <a:cubicBezTo>
                    <a:pt x="21531" y="48732"/>
                    <a:pt x="23163" y="50155"/>
                    <a:pt x="24774" y="51431"/>
                  </a:cubicBezTo>
                  <a:cubicBezTo>
                    <a:pt x="26365" y="52728"/>
                    <a:pt x="27934" y="53879"/>
                    <a:pt x="29378" y="54925"/>
                  </a:cubicBezTo>
                  <a:cubicBezTo>
                    <a:pt x="32286" y="56997"/>
                    <a:pt x="34776" y="58587"/>
                    <a:pt x="36575" y="59633"/>
                  </a:cubicBezTo>
                  <a:cubicBezTo>
                    <a:pt x="38375" y="60679"/>
                    <a:pt x="39421" y="61223"/>
                    <a:pt x="39421" y="61223"/>
                  </a:cubicBezTo>
                  <a:lnTo>
                    <a:pt x="39735" y="60700"/>
                  </a:lnTo>
                  <a:cubicBezTo>
                    <a:pt x="39735" y="60700"/>
                    <a:pt x="38772" y="60031"/>
                    <a:pt x="37182" y="58754"/>
                  </a:cubicBezTo>
                  <a:cubicBezTo>
                    <a:pt x="36387" y="58106"/>
                    <a:pt x="35404" y="57311"/>
                    <a:pt x="34316" y="56390"/>
                  </a:cubicBezTo>
                  <a:cubicBezTo>
                    <a:pt x="33228" y="55490"/>
                    <a:pt x="32035" y="54402"/>
                    <a:pt x="30738" y="53231"/>
                  </a:cubicBezTo>
                  <a:cubicBezTo>
                    <a:pt x="29461" y="52038"/>
                    <a:pt x="28080" y="50741"/>
                    <a:pt x="26679" y="49318"/>
                  </a:cubicBezTo>
                  <a:cubicBezTo>
                    <a:pt x="25277" y="47895"/>
                    <a:pt x="23833" y="46368"/>
                    <a:pt x="22389" y="44736"/>
                  </a:cubicBezTo>
                  <a:cubicBezTo>
                    <a:pt x="21678" y="43920"/>
                    <a:pt x="20966" y="43083"/>
                    <a:pt x="20255" y="42225"/>
                  </a:cubicBezTo>
                  <a:cubicBezTo>
                    <a:pt x="19585" y="41346"/>
                    <a:pt x="18832" y="40509"/>
                    <a:pt x="18163" y="39609"/>
                  </a:cubicBezTo>
                  <a:cubicBezTo>
                    <a:pt x="17472" y="38710"/>
                    <a:pt x="16782" y="37810"/>
                    <a:pt x="16133" y="36868"/>
                  </a:cubicBezTo>
                  <a:cubicBezTo>
                    <a:pt x="15463" y="35948"/>
                    <a:pt x="14836" y="34985"/>
                    <a:pt x="14229" y="34023"/>
                  </a:cubicBezTo>
                  <a:cubicBezTo>
                    <a:pt x="13894" y="33562"/>
                    <a:pt x="13622" y="33060"/>
                    <a:pt x="13329" y="32579"/>
                  </a:cubicBezTo>
                  <a:cubicBezTo>
                    <a:pt x="13036" y="32098"/>
                    <a:pt x="12764" y="31596"/>
                    <a:pt x="12471" y="31114"/>
                  </a:cubicBezTo>
                  <a:cubicBezTo>
                    <a:pt x="11948" y="30110"/>
                    <a:pt x="11446" y="29106"/>
                    <a:pt x="10965" y="28122"/>
                  </a:cubicBezTo>
                  <a:cubicBezTo>
                    <a:pt x="10044" y="26093"/>
                    <a:pt x="9207" y="24105"/>
                    <a:pt x="8454" y="22180"/>
                  </a:cubicBezTo>
                  <a:cubicBezTo>
                    <a:pt x="8266" y="21699"/>
                    <a:pt x="8077" y="21217"/>
                    <a:pt x="7868" y="20757"/>
                  </a:cubicBezTo>
                  <a:cubicBezTo>
                    <a:pt x="7680" y="20297"/>
                    <a:pt x="7533" y="19816"/>
                    <a:pt x="7345" y="19355"/>
                  </a:cubicBezTo>
                  <a:cubicBezTo>
                    <a:pt x="7178" y="18874"/>
                    <a:pt x="6989" y="18435"/>
                    <a:pt x="6822" y="17974"/>
                  </a:cubicBezTo>
                  <a:cubicBezTo>
                    <a:pt x="6655" y="17514"/>
                    <a:pt x="6508" y="17054"/>
                    <a:pt x="6362" y="16614"/>
                  </a:cubicBezTo>
                  <a:cubicBezTo>
                    <a:pt x="6194" y="16154"/>
                    <a:pt x="6048" y="15715"/>
                    <a:pt x="5901" y="15275"/>
                  </a:cubicBezTo>
                  <a:cubicBezTo>
                    <a:pt x="5755" y="14836"/>
                    <a:pt x="5650" y="14396"/>
                    <a:pt x="5525" y="13978"/>
                  </a:cubicBezTo>
                  <a:cubicBezTo>
                    <a:pt x="5253" y="13120"/>
                    <a:pt x="5002" y="12283"/>
                    <a:pt x="4834" y="11467"/>
                  </a:cubicBezTo>
                  <a:cubicBezTo>
                    <a:pt x="4646" y="10651"/>
                    <a:pt x="4395" y="9877"/>
                    <a:pt x="4269" y="9124"/>
                  </a:cubicBezTo>
                  <a:cubicBezTo>
                    <a:pt x="4123" y="8370"/>
                    <a:pt x="3997" y="7638"/>
                    <a:pt x="3851" y="6969"/>
                  </a:cubicBezTo>
                  <a:cubicBezTo>
                    <a:pt x="3767" y="6613"/>
                    <a:pt x="3725" y="6278"/>
                    <a:pt x="3683" y="5964"/>
                  </a:cubicBezTo>
                  <a:cubicBezTo>
                    <a:pt x="3642" y="5629"/>
                    <a:pt x="3600" y="5316"/>
                    <a:pt x="3558" y="5023"/>
                  </a:cubicBezTo>
                  <a:cubicBezTo>
                    <a:pt x="3453" y="4416"/>
                    <a:pt x="3370" y="3872"/>
                    <a:pt x="3286" y="3349"/>
                  </a:cubicBezTo>
                  <a:cubicBezTo>
                    <a:pt x="3181" y="2344"/>
                    <a:pt x="3098" y="1528"/>
                    <a:pt x="3014" y="963"/>
                  </a:cubicBezTo>
                  <a:cubicBezTo>
                    <a:pt x="2930" y="399"/>
                    <a:pt x="2888" y="106"/>
                    <a:pt x="2888" y="106"/>
                  </a:cubicBezTo>
                  <a:lnTo>
                    <a:pt x="2303" y="1"/>
                  </a:lnTo>
                  <a:close/>
                </a:path>
              </a:pathLst>
            </a:custGeom>
            <a:solidFill>
              <a:srgbClr val="C67A00"/>
            </a:solidFill>
            <a:ln>
              <a:noFill/>
            </a:ln>
          </p:spPr>
          <p:txBody>
            <a:bodyPr spcFirstLastPara="1" wrap="square" lIns="302353" tIns="302353" rIns="302353" bIns="302353" anchor="ctr" anchorCtr="0">
              <a:noAutofit/>
            </a:bodyPr>
            <a:lstStyle/>
            <a:p>
              <a:pPr marL="0" marR="0" lvl="0" indent="0" defTabSz="3024012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sz="4650" b="0" i="0" u="none" strike="noStrike" cap="none" spc="0">
                <a:ln>
                  <a:noFill/>
                </a:ln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pic>
        <p:nvPicPr>
          <p:cNvPr id="38" name="Image 37" descr="Une image contenant texte, carte de visite, graphiques vectoriels, capture d’écran&#10;&#10;Description générée automatiquement">
            <a:extLst>
              <a:ext uri="{FF2B5EF4-FFF2-40B4-BE49-F238E27FC236}">
                <a16:creationId xmlns:a16="http://schemas.microsoft.com/office/drawing/2014/main" id="{056C36EB-6ED9-4985-9308-53D322AAAE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191" y="26656936"/>
            <a:ext cx="9783327" cy="4891664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7CAFA88E-8A16-46F0-B0E3-5B1E051B6A6F}"/>
              </a:ext>
            </a:extLst>
          </p:cNvPr>
          <p:cNvSpPr txBox="1"/>
          <p:nvPr/>
        </p:nvSpPr>
        <p:spPr>
          <a:xfrm>
            <a:off x="5799347" y="19293683"/>
            <a:ext cx="55322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dirty="0">
                <a:solidFill>
                  <a:srgbClr val="841F00"/>
                </a:solidFill>
                <a:latin typeface="Nunito" pitchFamily="2" charset="0"/>
              </a:rPr>
              <a:t>Connaissez-vous les essences d’arbre de l’arboretum ?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E02EA511-0AE0-4432-9C04-6A87C6E65674}"/>
              </a:ext>
            </a:extLst>
          </p:cNvPr>
          <p:cNvSpPr txBox="1"/>
          <p:nvPr/>
        </p:nvSpPr>
        <p:spPr bwMode="auto">
          <a:xfrm>
            <a:off x="552831" y="24571704"/>
            <a:ext cx="66267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000" dirty="0">
                <a:solidFill>
                  <a:srgbClr val="841F00"/>
                </a:solidFill>
                <a:latin typeface="Nunito" pitchFamily="2" charset="0"/>
              </a:rPr>
              <a:t>Aimeriez-vous en apprendre plus via des panneaux informatifs ?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EFAE09CF-0C76-4729-8C29-D155864AFD21}"/>
              </a:ext>
            </a:extLst>
          </p:cNvPr>
          <p:cNvSpPr txBox="1"/>
          <p:nvPr/>
        </p:nvSpPr>
        <p:spPr bwMode="auto">
          <a:xfrm>
            <a:off x="8419759" y="31633799"/>
            <a:ext cx="3883046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3000" dirty="0">
                <a:solidFill>
                  <a:srgbClr val="841F00"/>
                </a:solidFill>
                <a:latin typeface="Nunito" pitchFamily="2" charset="0"/>
              </a:rPr>
              <a:t>Exemple de panneau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84A828B4-58C8-47DF-844B-E7007348D34C}"/>
              </a:ext>
            </a:extLst>
          </p:cNvPr>
          <p:cNvSpPr txBox="1"/>
          <p:nvPr/>
        </p:nvSpPr>
        <p:spPr>
          <a:xfrm>
            <a:off x="430512" y="41401193"/>
            <a:ext cx="294835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US" sz="1800" b="1" dirty="0">
                <a:solidFill>
                  <a:srgbClr val="000000"/>
                </a:solidFill>
                <a:effectLst/>
                <a:latin typeface="Nunito" pitchFamily="2" charset="0"/>
              </a:rPr>
              <a:t>Bakker, J. P.,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Nunito" pitchFamily="2" charset="0"/>
              </a:rPr>
              <a:t>Elzinga</a:t>
            </a:r>
            <a:r>
              <a:rPr lang="en-US" sz="1800" b="1" dirty="0">
                <a:solidFill>
                  <a:srgbClr val="000000"/>
                </a:solidFill>
                <a:effectLst/>
                <a:latin typeface="Nunito" pitchFamily="2" charset="0"/>
              </a:rPr>
              <a:t>, J. A., &amp; Vries, Y. </a:t>
            </a:r>
            <a:r>
              <a:rPr lang="en-US" sz="1800" dirty="0">
                <a:solidFill>
                  <a:srgbClr val="000000"/>
                </a:solidFill>
                <a:effectLst/>
                <a:latin typeface="Nunito" pitchFamily="2" charset="0"/>
              </a:rPr>
              <a:t>(2002). Effects of long‐term cutting in a grassland system : Perspectives for restoration of plant communities on nutrient‐poor soils. </a:t>
            </a:r>
            <a:r>
              <a:rPr lang="en-US" sz="1800" i="1" dirty="0">
                <a:solidFill>
                  <a:srgbClr val="000000"/>
                </a:solidFill>
                <a:effectLst/>
                <a:latin typeface="Nunito" pitchFamily="2" charset="0"/>
              </a:rPr>
              <a:t>Applied Vegetation Science</a:t>
            </a:r>
            <a:r>
              <a:rPr lang="en-US" sz="1800" dirty="0">
                <a:solidFill>
                  <a:srgbClr val="000000"/>
                </a:solidFill>
                <a:effectLst/>
                <a:latin typeface="Nunito" pitchFamily="2" charset="0"/>
              </a:rPr>
              <a:t>, </a:t>
            </a:r>
            <a:r>
              <a:rPr lang="en-US" sz="1800" i="1" dirty="0">
                <a:solidFill>
                  <a:srgbClr val="000000"/>
                </a:solidFill>
                <a:effectLst/>
                <a:latin typeface="Nunito" pitchFamily="2" charset="0"/>
              </a:rPr>
              <a:t>5</a:t>
            </a:r>
            <a:r>
              <a:rPr lang="en-US" sz="1800" dirty="0">
                <a:solidFill>
                  <a:srgbClr val="000000"/>
                </a:solidFill>
                <a:effectLst/>
                <a:latin typeface="Nunito" pitchFamily="2" charset="0"/>
              </a:rPr>
              <a:t>(1), 107‑120. </a:t>
            </a:r>
            <a:r>
              <a:rPr lang="en-US" sz="1800" u="sng" dirty="0">
                <a:solidFill>
                  <a:srgbClr val="0066CC"/>
                </a:solidFill>
                <a:effectLst/>
                <a:latin typeface="Nunito" pitchFamily="2" charset="0"/>
                <a:hlinkClick r:id="rId7" tooltip="https://doi.org/10.1111/j.1654-109X.2002.tb00540.x"/>
              </a:rPr>
              <a:t>https://doi.org/10.1111/j.1654-109X.2002.tb00540.x</a:t>
            </a:r>
            <a:endParaRPr lang="en-US" sz="1800" u="sng" dirty="0">
              <a:solidFill>
                <a:srgbClr val="0066CC"/>
              </a:solidFill>
              <a:effectLst/>
              <a:latin typeface="Nunito" pitchFamily="2" charset="0"/>
            </a:endParaRPr>
          </a:p>
          <a:p>
            <a:r>
              <a:rPr lang="en-US" sz="1800" b="1" dirty="0">
                <a:solidFill>
                  <a:srgbClr val="000000"/>
                </a:solidFill>
                <a:effectLst/>
                <a:latin typeface="Nunito" pitchFamily="2" charset="0"/>
              </a:rPr>
              <a:t>Humbert, J.-Y., Pellet, J., Buri, P., &amp;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Nunito" pitchFamily="2" charset="0"/>
              </a:rPr>
              <a:t>Arlettaz</a:t>
            </a:r>
            <a:r>
              <a:rPr lang="en-US" sz="1800" b="1" dirty="0">
                <a:solidFill>
                  <a:srgbClr val="000000"/>
                </a:solidFill>
                <a:effectLst/>
                <a:latin typeface="Nunito" pitchFamily="2" charset="0"/>
              </a:rPr>
              <a:t>, R</a:t>
            </a:r>
            <a:r>
              <a:rPr lang="en-US" sz="1800" dirty="0">
                <a:solidFill>
                  <a:srgbClr val="000000"/>
                </a:solidFill>
                <a:effectLst/>
                <a:latin typeface="Nunito" pitchFamily="2" charset="0"/>
              </a:rPr>
              <a:t>. (2012). Does delaying the first mowing date benefit biodiversity in meadowland? </a:t>
            </a:r>
            <a:r>
              <a:rPr lang="en-US" sz="1800" i="1" dirty="0">
                <a:solidFill>
                  <a:srgbClr val="000000"/>
                </a:solidFill>
                <a:effectLst/>
                <a:latin typeface="Nunito" pitchFamily="2" charset="0"/>
              </a:rPr>
              <a:t>Environmental Evidence</a:t>
            </a:r>
            <a:r>
              <a:rPr lang="en-US" sz="1800" dirty="0">
                <a:solidFill>
                  <a:srgbClr val="000000"/>
                </a:solidFill>
                <a:effectLst/>
                <a:latin typeface="Nunito" pitchFamily="2" charset="0"/>
              </a:rPr>
              <a:t>, </a:t>
            </a:r>
            <a:r>
              <a:rPr lang="en-US" sz="1800" i="1" dirty="0">
                <a:solidFill>
                  <a:srgbClr val="000000"/>
                </a:solidFill>
                <a:effectLst/>
                <a:latin typeface="Nunito" pitchFamily="2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effectLst/>
                <a:latin typeface="Nunito" pitchFamily="2" charset="0"/>
              </a:rPr>
              <a:t>(1), 9. </a:t>
            </a:r>
            <a:r>
              <a:rPr lang="en-US" sz="1800" u="sng" dirty="0">
                <a:solidFill>
                  <a:srgbClr val="0066CC"/>
                </a:solidFill>
                <a:effectLst/>
                <a:latin typeface="Nunito" pitchFamily="2" charset="0"/>
                <a:hlinkClick r:id="rId8" tooltip="https://doi.org/10.1186/2047-2382-1-9"/>
              </a:rPr>
              <a:t>https://doi.org/10.1186/2047-2382-1-9</a:t>
            </a:r>
            <a:endParaRPr lang="en-US" sz="1800" u="sng" dirty="0">
              <a:solidFill>
                <a:srgbClr val="0066CC"/>
              </a:solidFill>
              <a:effectLst/>
              <a:latin typeface="Nunito" pitchFamily="2" charset="0"/>
            </a:endParaRPr>
          </a:p>
          <a:p>
            <a:r>
              <a:rPr lang="fr-FR" b="1" dirty="0" err="1">
                <a:latin typeface="Nunito" pitchFamily="2" charset="0"/>
              </a:rPr>
              <a:t>Svenning</a:t>
            </a:r>
            <a:r>
              <a:rPr lang="fr-FR" b="1" dirty="0">
                <a:latin typeface="Nunito" pitchFamily="2" charset="0"/>
              </a:rPr>
              <a:t> JC</a:t>
            </a:r>
            <a:r>
              <a:rPr lang="fr-FR" dirty="0">
                <a:latin typeface="Nunito" pitchFamily="2" charset="0"/>
              </a:rPr>
              <a:t>.. (2020) </a:t>
            </a:r>
            <a:r>
              <a:rPr lang="fr-FR" dirty="0" err="1">
                <a:latin typeface="Nunito" pitchFamily="2" charset="0"/>
              </a:rPr>
              <a:t>Rewiilding</a:t>
            </a:r>
            <a:r>
              <a:rPr lang="fr-FR" dirty="0">
                <a:latin typeface="Nunito" pitchFamily="2" charset="0"/>
              </a:rPr>
              <a:t> </a:t>
            </a:r>
            <a:r>
              <a:rPr lang="fr-FR" dirty="0" err="1">
                <a:latin typeface="Nunito" pitchFamily="2" charset="0"/>
              </a:rPr>
              <a:t>should</a:t>
            </a:r>
            <a:r>
              <a:rPr lang="fr-FR" dirty="0">
                <a:latin typeface="Nunito" pitchFamily="2" charset="0"/>
              </a:rPr>
              <a:t> </a:t>
            </a:r>
            <a:r>
              <a:rPr lang="fr-FR" dirty="0" err="1">
                <a:latin typeface="Nunito" pitchFamily="2" charset="0"/>
              </a:rPr>
              <a:t>be</a:t>
            </a:r>
            <a:r>
              <a:rPr lang="fr-FR" dirty="0">
                <a:latin typeface="Nunito" pitchFamily="2" charset="0"/>
              </a:rPr>
              <a:t> central to global </a:t>
            </a:r>
            <a:r>
              <a:rPr lang="fr-FR" dirty="0" err="1">
                <a:latin typeface="Nunito" pitchFamily="2" charset="0"/>
              </a:rPr>
              <a:t>restoration</a:t>
            </a:r>
            <a:r>
              <a:rPr lang="fr-FR" dirty="0">
                <a:latin typeface="Nunito" pitchFamily="2" charset="0"/>
              </a:rPr>
              <a:t> efforts</a:t>
            </a:r>
          </a:p>
          <a:p>
            <a:r>
              <a:rPr lang="en-US" b="1" dirty="0" err="1">
                <a:solidFill>
                  <a:srgbClr val="000000"/>
                </a:solidFill>
                <a:latin typeface="Nunito" pitchFamily="2" charset="0"/>
              </a:rPr>
              <a:t>Westrich</a:t>
            </a:r>
            <a:r>
              <a:rPr lang="en-US" dirty="0">
                <a:solidFill>
                  <a:srgbClr val="000000"/>
                </a:solidFill>
                <a:latin typeface="Nunito" pitchFamily="2" charset="0"/>
              </a:rPr>
              <a:t>, </a:t>
            </a:r>
            <a:r>
              <a:rPr lang="en-US" b="1" dirty="0">
                <a:solidFill>
                  <a:srgbClr val="000000"/>
                </a:solidFill>
                <a:latin typeface="Nunito" pitchFamily="2" charset="0"/>
              </a:rPr>
              <a:t>P</a:t>
            </a:r>
            <a:r>
              <a:rPr lang="en-US" dirty="0">
                <a:solidFill>
                  <a:srgbClr val="000000"/>
                </a:solidFill>
                <a:latin typeface="Nunito" pitchFamily="2" charset="0"/>
              </a:rPr>
              <a:t>. (1996). </a:t>
            </a:r>
            <a:r>
              <a:rPr lang="en-US" i="1" dirty="0">
                <a:solidFill>
                  <a:srgbClr val="000000"/>
                </a:solidFill>
                <a:latin typeface="Nunito" pitchFamily="2" charset="0"/>
              </a:rPr>
              <a:t>The conservation of bees</a:t>
            </a:r>
            <a:r>
              <a:rPr lang="en-US" dirty="0">
                <a:solidFill>
                  <a:srgbClr val="000000"/>
                </a:solidFill>
                <a:latin typeface="Nunito" pitchFamily="2" charset="0"/>
              </a:rPr>
              <a:t>. Academic press.</a:t>
            </a:r>
            <a:endParaRPr lang="fr-FR" dirty="0">
              <a:solidFill>
                <a:srgbClr val="000000"/>
              </a:solidFill>
              <a:latin typeface="Nunito" pitchFamily="2" charset="0"/>
            </a:endParaRPr>
          </a:p>
          <a:p>
            <a:endParaRPr lang="fr-FR" dirty="0"/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56E7E9FF-A4E5-487E-BEED-61E73CF98C91}"/>
              </a:ext>
            </a:extLst>
          </p:cNvPr>
          <p:cNvSpPr txBox="1"/>
          <p:nvPr/>
        </p:nvSpPr>
        <p:spPr>
          <a:xfrm>
            <a:off x="8495408" y="2770065"/>
            <a:ext cx="12961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/>
              <a:t>Clara BUREAU et Mathilde NIEUWJAER</a:t>
            </a:r>
          </a:p>
        </p:txBody>
      </p:sp>
      <p:pic>
        <p:nvPicPr>
          <p:cNvPr id="43" name="Image 42">
            <a:extLst>
              <a:ext uri="{FF2B5EF4-FFF2-40B4-BE49-F238E27FC236}">
                <a16:creationId xmlns:a16="http://schemas.microsoft.com/office/drawing/2014/main" id="{8D17B167-C085-4D6E-BD81-D603751EAC2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44" y="16403341"/>
            <a:ext cx="710043" cy="710043"/>
          </a:xfrm>
          <a:prstGeom prst="rect">
            <a:avLst/>
          </a:prstGeom>
        </p:spPr>
      </p:pic>
      <p:pic>
        <p:nvPicPr>
          <p:cNvPr id="45" name="Image 44">
            <a:extLst>
              <a:ext uri="{FF2B5EF4-FFF2-40B4-BE49-F238E27FC236}">
                <a16:creationId xmlns:a16="http://schemas.microsoft.com/office/drawing/2014/main" id="{11004B76-751B-4622-9075-FE343EE1F42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52" y="17622462"/>
            <a:ext cx="710043" cy="710043"/>
          </a:xfrm>
          <a:prstGeom prst="rect">
            <a:avLst/>
          </a:prstGeom>
        </p:spPr>
      </p:pic>
      <p:pic>
        <p:nvPicPr>
          <p:cNvPr id="47" name="Image 46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7052E0BA-4ED1-469A-88E6-629CA8FAD616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2" t="22545" r="13865" b="24759"/>
          <a:stretch/>
        </p:blipFill>
        <p:spPr>
          <a:xfrm>
            <a:off x="214488" y="17159516"/>
            <a:ext cx="1343407" cy="462946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5FD58E75-96AE-4023-AFB1-702D50444FC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1450" y="2510074"/>
            <a:ext cx="1419225" cy="1905000"/>
          </a:xfrm>
          <a:prstGeom prst="rect">
            <a:avLst/>
          </a:prstGeom>
        </p:spPr>
      </p:pic>
      <p:pic>
        <p:nvPicPr>
          <p:cNvPr id="44" name="Image 43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CC455DFB-33ED-48DA-A8AF-A9C1A9CBCCA7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01" t="-21334" b="-1"/>
          <a:stretch/>
        </p:blipFill>
        <p:spPr>
          <a:xfrm>
            <a:off x="29289858" y="4566886"/>
            <a:ext cx="2173950" cy="1132595"/>
          </a:xfrm>
          <a:prstGeom prst="rect">
            <a:avLst/>
          </a:prstGeom>
        </p:spPr>
      </p:pic>
    </p:spTree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theme/theme1.xml><?xml version="1.0" encoding="utf-8"?>
<a:theme xmlns:a="http://schemas.openxmlformats.org/drawingml/2006/main" name="Office Them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Thème 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</TotalTime>
  <Words>565</Words>
  <Application>Microsoft Office PowerPoint</Application>
  <DocSecurity>0</DocSecurity>
  <PresentationFormat>Personnalisé</PresentationFormat>
  <Paragraphs>51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Nunito</vt:lpstr>
      <vt:lpstr>Symbol</vt:lpstr>
      <vt:lpstr>Office Theme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Mathilde Nieuwjaer</dc:creator>
  <cp:keywords/>
  <dc:description/>
  <cp:lastModifiedBy>Mathilde Nieuwjaer</cp:lastModifiedBy>
  <cp:revision>47</cp:revision>
  <dcterms:created xsi:type="dcterms:W3CDTF">2022-01-21T13:40:21Z</dcterms:created>
  <dcterms:modified xsi:type="dcterms:W3CDTF">2022-01-29T22:24:49Z</dcterms:modified>
  <cp:category/>
  <dc:identifier/>
  <cp:contentStatus/>
  <dc:language/>
  <cp:version/>
</cp:coreProperties>
</file>