
<file path=[Content_Types].xml><?xml version="1.0" encoding="utf-8"?>
<Types xmlns="http://schemas.openxmlformats.org/package/2006/content-types">
  <Default Extension="fntdata" ContentType="application/x-fontdata"/>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Lst>
  <p:sldSz cx="18288000" cy="10287000"/>
  <p:notesSz cx="6858000" cy="9144000"/>
  <p:embeddedFontLst>
    <p:embeddedFont>
      <p:font typeface="Helvetica World" panose="020B0604020202020204" charset="-128"/>
      <p:regular r:id="rId18"/>
    </p:embeddedFont>
    <p:embeddedFont>
      <p:font typeface="Helvetica World Bold" panose="020B0604020202020204" charset="-128"/>
      <p:regular r:id="rId19"/>
    </p:embeddedFont>
    <p:embeddedFont>
      <p:font typeface="Helvetica World Italics" panose="020B0604020202020204" charset="-128"/>
      <p:regular r:id="rId20"/>
    </p:embeddedFont>
    <p:embeddedFont>
      <p:font typeface="Open Sauce" panose="020B0604020202020204" charset="0"/>
      <p:regular r:id="rId21"/>
    </p:embeddedFont>
    <p:embeddedFont>
      <p:font typeface="Open Sauce Bold" panose="020B0604020202020204" charset="0"/>
      <p:regular r:id="rId22"/>
    </p:embeddedFont>
    <p:embeddedFont>
      <p:font typeface="Open Sauce Bold Italics"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3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658" y="2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sv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video" Target="../media/media3.mp4"/><Relationship Id="rId7" Type="http://schemas.openxmlformats.org/officeDocument/2006/relationships/image" Target="../media/image10.png"/><Relationship Id="rId2" Type="http://schemas.microsoft.com/office/2007/relationships/media" Target="../media/media3.mp4"/><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audio" Target="../media/media4.m4a"/><Relationship Id="rId4" Type="http://schemas.microsoft.com/office/2007/relationships/media" Target="../media/media4.m4a"/><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svg"/><Relationship Id="rId11" Type="http://schemas.openxmlformats.org/officeDocument/2006/relationships/image" Target="../media/image20.png"/><Relationship Id="rId5" Type="http://schemas.openxmlformats.org/officeDocument/2006/relationships/image" Target="../media/image4.png"/><Relationship Id="rId15" Type="http://schemas.openxmlformats.org/officeDocument/2006/relationships/image" Target="../media/image3.png"/><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8.svg"/><Relationship Id="rId1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2.png"/><Relationship Id="rId18" Type="http://schemas.openxmlformats.org/officeDocument/2006/relationships/image" Target="../media/image37.jpeg"/><Relationship Id="rId3" Type="http://schemas.openxmlformats.org/officeDocument/2006/relationships/slideLayout" Target="../slideLayouts/slideLayout7.xml"/><Relationship Id="rId7" Type="http://schemas.openxmlformats.org/officeDocument/2006/relationships/image" Target="../media/image30.png"/><Relationship Id="rId12" Type="http://schemas.openxmlformats.org/officeDocument/2006/relationships/image" Target="../media/image18.svg"/><Relationship Id="rId17" Type="http://schemas.openxmlformats.org/officeDocument/2006/relationships/image" Target="../media/image36.svg"/><Relationship Id="rId2" Type="http://schemas.openxmlformats.org/officeDocument/2006/relationships/audio" Target="../media/media9.m4a"/><Relationship Id="rId16" Type="http://schemas.openxmlformats.org/officeDocument/2006/relationships/image" Target="../media/image35.png"/><Relationship Id="rId1" Type="http://schemas.microsoft.com/office/2007/relationships/media" Target="../media/media9.m4a"/><Relationship Id="rId6" Type="http://schemas.openxmlformats.org/officeDocument/2006/relationships/image" Target="../media/image29.svg"/><Relationship Id="rId11" Type="http://schemas.openxmlformats.org/officeDocument/2006/relationships/image" Target="../media/image17.png"/><Relationship Id="rId5" Type="http://schemas.openxmlformats.org/officeDocument/2006/relationships/image" Target="../media/image28.png"/><Relationship Id="rId15" Type="http://schemas.openxmlformats.org/officeDocument/2006/relationships/image" Target="../media/image34.svg"/><Relationship Id="rId10" Type="http://schemas.openxmlformats.org/officeDocument/2006/relationships/image" Target="../media/image21.svg"/><Relationship Id="rId19" Type="http://schemas.openxmlformats.org/officeDocument/2006/relationships/image" Target="../media/image3.png"/><Relationship Id="rId4" Type="http://schemas.openxmlformats.org/officeDocument/2006/relationships/image" Target="../media/image27.png"/><Relationship Id="rId9" Type="http://schemas.openxmlformats.org/officeDocument/2006/relationships/image" Target="../media/image20.png"/><Relationship Id="rId1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41.jpe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45.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44.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svg"/><Relationship Id="rId11" Type="http://schemas.openxmlformats.org/officeDocument/2006/relationships/image" Target="../media/image43.jpeg"/><Relationship Id="rId5" Type="http://schemas.openxmlformats.org/officeDocument/2006/relationships/image" Target="../media/image4.png"/><Relationship Id="rId1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42.png"/><Relationship Id="rId9" Type="http://schemas.openxmlformats.org/officeDocument/2006/relationships/image" Target="../media/image8.png"/><Relationship Id="rId14" Type="http://schemas.openxmlformats.org/officeDocument/2006/relationships/image" Target="../media/image46.jpe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svg"/><Relationship Id="rId12"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6.png"/><Relationship Id="rId11" Type="http://schemas.openxmlformats.org/officeDocument/2006/relationships/image" Target="../media/image2.svg"/><Relationship Id="rId5" Type="http://schemas.openxmlformats.org/officeDocument/2006/relationships/image" Target="../media/image5.svg"/><Relationship Id="rId10"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hyperlink" Target="https://www.hortidaily.com/article/9782147/grafting-automation-takes-a-leap-forward/" TargetMode="External"/><Relationship Id="rId7" Type="http://schemas.openxmlformats.org/officeDocument/2006/relationships/hyperlink" Target="https://www.agritechnica.com/en/awards/innovation-award/winners-2025" TargetMode="External"/><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hyperlink" Target="https://www.potatonewstoday.com/2025/11/10/norways-hoff-sa-pilots-new-ai-platform-to-support-potato-processing-operations/#:~:text=According%20to%20the%20company%2C%20large,industrial%20equipment%2C%20sensors%2C%20and%20documentation" TargetMode="External"/><Relationship Id="rId5" Type="http://schemas.openxmlformats.org/officeDocument/2006/relationships/hyperlink" Target="https://www.linkedin.com/posts/activity-7385015121464463360-dabB/?utm_source=share&amp;utm_medium=member_desktop&amp;rcm=ACoAACHezUMBCNmYJ67kJEzJA9jTnOk67oZzS9s" TargetMode="External"/><Relationship Id="rId4" Type="http://schemas.openxmlformats.org/officeDocument/2006/relationships/hyperlink" Target="https://tta-iso.com/equipment/high-speed-grafter"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hortidaily.com/article/9774270/eu-launches-peatless-project-to-boost-sustainability-in-horticulture/" TargetMode="External"/><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collectifstoptafta.org/accord-ue-mercosur/article/contre-l-accord-ue-mercosur-mobilisons-nous-a-strasbourg-le-24-novembre" TargetMode="External"/><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hyperlink" Target="https://www.confederationpaysanne.fr/actu.php?id=161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0" y="4350358"/>
            <a:ext cx="18679384" cy="2498927"/>
            <a:chOff x="0" y="0"/>
            <a:chExt cx="4919673" cy="658154"/>
          </a:xfrm>
        </p:grpSpPr>
        <p:sp>
          <p:nvSpPr>
            <p:cNvPr id="3" name="Freeform 3"/>
            <p:cNvSpPr/>
            <p:nvPr/>
          </p:nvSpPr>
          <p:spPr>
            <a:xfrm>
              <a:off x="0" y="0"/>
              <a:ext cx="4919673" cy="658154"/>
            </a:xfrm>
            <a:custGeom>
              <a:avLst/>
              <a:gdLst/>
              <a:ahLst/>
              <a:cxnLst/>
              <a:rect l="l" t="t" r="r" b="b"/>
              <a:pathLst>
                <a:path w="4919673" h="658154">
                  <a:moveTo>
                    <a:pt x="0" y="0"/>
                  </a:moveTo>
                  <a:lnTo>
                    <a:pt x="4919673" y="0"/>
                  </a:lnTo>
                  <a:lnTo>
                    <a:pt x="4919673" y="658154"/>
                  </a:lnTo>
                  <a:lnTo>
                    <a:pt x="0" y="658154"/>
                  </a:lnTo>
                  <a:close/>
                </a:path>
              </a:pathLst>
            </a:custGeom>
            <a:solidFill>
              <a:srgbClr val="A3B18A"/>
            </a:solidFill>
          </p:spPr>
          <p:txBody>
            <a:bodyPr/>
            <a:lstStyle/>
            <a:p>
              <a:endParaRPr lang="fr-FR"/>
            </a:p>
          </p:txBody>
        </p:sp>
        <p:sp>
          <p:nvSpPr>
            <p:cNvPr id="4" name="TextBox 4"/>
            <p:cNvSpPr txBox="1"/>
            <p:nvPr/>
          </p:nvSpPr>
          <p:spPr>
            <a:xfrm>
              <a:off x="0" y="-38100"/>
              <a:ext cx="4919673" cy="696254"/>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209550" y="4542369"/>
            <a:ext cx="3061048" cy="2114906"/>
          </a:xfrm>
          <a:custGeom>
            <a:avLst/>
            <a:gdLst/>
            <a:ahLst/>
            <a:cxnLst/>
            <a:rect l="l" t="t" r="r" b="b"/>
            <a:pathLst>
              <a:path w="3061048" h="2114906">
                <a:moveTo>
                  <a:pt x="0" y="0"/>
                </a:moveTo>
                <a:lnTo>
                  <a:pt x="3061048" y="0"/>
                </a:lnTo>
                <a:lnTo>
                  <a:pt x="3061048" y="2114906"/>
                </a:lnTo>
                <a:lnTo>
                  <a:pt x="0" y="2114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Freeform 6"/>
          <p:cNvSpPr/>
          <p:nvPr/>
        </p:nvSpPr>
        <p:spPr>
          <a:xfrm flipH="1">
            <a:off x="15018726" y="4558933"/>
            <a:ext cx="3061048" cy="2114906"/>
          </a:xfrm>
          <a:custGeom>
            <a:avLst/>
            <a:gdLst/>
            <a:ahLst/>
            <a:cxnLst/>
            <a:rect l="l" t="t" r="r" b="b"/>
            <a:pathLst>
              <a:path w="3061048" h="2114906">
                <a:moveTo>
                  <a:pt x="3061049" y="0"/>
                </a:moveTo>
                <a:lnTo>
                  <a:pt x="0" y="0"/>
                </a:lnTo>
                <a:lnTo>
                  <a:pt x="0" y="2114907"/>
                </a:lnTo>
                <a:lnTo>
                  <a:pt x="3061049" y="2114907"/>
                </a:lnTo>
                <a:lnTo>
                  <a:pt x="306104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7" name="TextBox 7"/>
          <p:cNvSpPr txBox="1"/>
          <p:nvPr/>
        </p:nvSpPr>
        <p:spPr>
          <a:xfrm>
            <a:off x="603770" y="-173258"/>
            <a:ext cx="17080460" cy="4307326"/>
          </a:xfrm>
          <a:prstGeom prst="rect">
            <a:avLst/>
          </a:prstGeom>
        </p:spPr>
        <p:txBody>
          <a:bodyPr lIns="0" tIns="0" rIns="0" bIns="0" rtlCol="0" anchor="t">
            <a:spAutoFit/>
          </a:bodyPr>
          <a:lstStyle/>
          <a:p>
            <a:pPr algn="l">
              <a:lnSpc>
                <a:spcPts val="27216"/>
              </a:lnSpc>
            </a:pPr>
            <a:r>
              <a:rPr lang="en-US" sz="19440" spc="-1224">
                <a:solidFill>
                  <a:srgbClr val="344E41"/>
                </a:solidFill>
                <a:latin typeface="Helvetica World"/>
                <a:ea typeface="Helvetica World"/>
                <a:cs typeface="Helvetica World"/>
                <a:sym typeface="Helvetica World"/>
              </a:rPr>
              <a:t>Revue de Presse</a:t>
            </a:r>
          </a:p>
          <a:p>
            <a:pPr algn="l">
              <a:lnSpc>
                <a:spcPts val="6159"/>
              </a:lnSpc>
              <a:spcBef>
                <a:spcPct val="0"/>
              </a:spcBef>
            </a:pPr>
            <a:r>
              <a:rPr lang="en-US" sz="4399" spc="-277">
                <a:solidFill>
                  <a:srgbClr val="344E41"/>
                </a:solidFill>
                <a:latin typeface="Helvetica World"/>
                <a:ea typeface="Helvetica World"/>
                <a:cs typeface="Helvetica World"/>
                <a:sym typeface="Helvetica World"/>
              </a:rPr>
              <a:t>I2PH - Semaine 48</a:t>
            </a:r>
          </a:p>
        </p:txBody>
      </p:sp>
      <p:sp>
        <p:nvSpPr>
          <p:cNvPr id="8" name="TextBox 8"/>
          <p:cNvSpPr txBox="1"/>
          <p:nvPr/>
        </p:nvSpPr>
        <p:spPr>
          <a:xfrm>
            <a:off x="14999676" y="8984615"/>
            <a:ext cx="2259624" cy="273685"/>
          </a:xfrm>
          <a:prstGeom prst="rect">
            <a:avLst/>
          </a:prstGeom>
        </p:spPr>
        <p:txBody>
          <a:bodyPr lIns="0" tIns="0" rIns="0" bIns="0" rtlCol="0" anchor="t">
            <a:spAutoFit/>
          </a:bodyPr>
          <a:lstStyle/>
          <a:p>
            <a:pPr algn="r">
              <a:lnSpc>
                <a:spcPts val="2239"/>
              </a:lnSpc>
              <a:spcBef>
                <a:spcPct val="0"/>
              </a:spcBef>
            </a:pPr>
            <a:r>
              <a:rPr lang="en-US" sz="1599" b="1" spc="-47">
                <a:solidFill>
                  <a:srgbClr val="344E41"/>
                </a:solidFill>
                <a:latin typeface="Open Sauce Bold"/>
                <a:ea typeface="Open Sauce Bold"/>
                <a:cs typeface="Open Sauce Bold"/>
                <a:sym typeface="Open Sauce Bold"/>
              </a:rPr>
              <a:t>26 Novembre 2025</a:t>
            </a:r>
          </a:p>
        </p:txBody>
      </p:sp>
      <p:sp>
        <p:nvSpPr>
          <p:cNvPr id="9" name="TextBox 9"/>
          <p:cNvSpPr txBox="1"/>
          <p:nvPr/>
        </p:nvSpPr>
        <p:spPr>
          <a:xfrm>
            <a:off x="644992" y="8984615"/>
            <a:ext cx="5875453" cy="549910"/>
          </a:xfrm>
          <a:prstGeom prst="rect">
            <a:avLst/>
          </a:prstGeom>
        </p:spPr>
        <p:txBody>
          <a:bodyPr lIns="0" tIns="0" rIns="0" bIns="0" rtlCol="0" anchor="t">
            <a:spAutoFit/>
          </a:bodyPr>
          <a:lstStyle/>
          <a:p>
            <a:pPr algn="ctr">
              <a:lnSpc>
                <a:spcPts val="2239"/>
              </a:lnSpc>
              <a:spcBef>
                <a:spcPct val="0"/>
              </a:spcBef>
            </a:pPr>
            <a:r>
              <a:rPr lang="en-US" sz="1599" b="1" spc="-47">
                <a:solidFill>
                  <a:srgbClr val="344E41"/>
                </a:solidFill>
                <a:latin typeface="Open Sauce Bold"/>
                <a:ea typeface="Open Sauce Bold"/>
                <a:cs typeface="Open Sauce Bold"/>
                <a:sym typeface="Open Sauce Bold"/>
              </a:rPr>
              <a:t>INSTITUT AGRO RENNES-ANGERS, Campus d’Angers – FACULTÉ DES SCIENCES</a:t>
            </a:r>
          </a:p>
        </p:txBody>
      </p:sp>
      <p:sp>
        <p:nvSpPr>
          <p:cNvPr id="10" name="TextBox 10"/>
          <p:cNvSpPr txBox="1"/>
          <p:nvPr/>
        </p:nvSpPr>
        <p:spPr>
          <a:xfrm>
            <a:off x="6811004" y="4800729"/>
            <a:ext cx="3892099" cy="1583690"/>
          </a:xfrm>
          <a:prstGeom prst="rect">
            <a:avLst/>
          </a:prstGeom>
        </p:spPr>
        <p:txBody>
          <a:bodyPr lIns="0" tIns="0" rIns="0" bIns="0" rtlCol="0" anchor="t">
            <a:spAutoFit/>
          </a:bodyPr>
          <a:lstStyle/>
          <a:p>
            <a:pPr algn="ctr">
              <a:lnSpc>
                <a:spcPts val="3359"/>
              </a:lnSpc>
            </a:pPr>
            <a:r>
              <a:rPr lang="en-US" sz="2399" spc="-71">
                <a:solidFill>
                  <a:srgbClr val="344E41"/>
                </a:solidFill>
                <a:latin typeface="Open Sauce"/>
                <a:ea typeface="Open Sauce"/>
                <a:cs typeface="Open Sauce"/>
                <a:sym typeface="Open Sauce"/>
              </a:rPr>
              <a:t>Titouan LUBIN</a:t>
            </a:r>
          </a:p>
          <a:p>
            <a:pPr algn="ctr">
              <a:lnSpc>
                <a:spcPts val="3359"/>
              </a:lnSpc>
            </a:pPr>
            <a:r>
              <a:rPr lang="en-US" sz="2399" spc="-71">
                <a:solidFill>
                  <a:srgbClr val="344E41"/>
                </a:solidFill>
                <a:latin typeface="Open Sauce"/>
                <a:ea typeface="Open Sauce"/>
                <a:cs typeface="Open Sauce"/>
                <a:sym typeface="Open Sauce"/>
              </a:rPr>
              <a:t>Clément RICHARD</a:t>
            </a:r>
          </a:p>
          <a:p>
            <a:pPr algn="ctr">
              <a:lnSpc>
                <a:spcPts val="3359"/>
              </a:lnSpc>
              <a:spcBef>
                <a:spcPct val="0"/>
              </a:spcBef>
            </a:pPr>
            <a:r>
              <a:rPr lang="en-US" sz="2399" spc="-71">
                <a:solidFill>
                  <a:srgbClr val="344E41"/>
                </a:solidFill>
                <a:latin typeface="Open Sauce"/>
                <a:ea typeface="Open Sauce"/>
                <a:cs typeface="Open Sauce"/>
                <a:sym typeface="Open Sauce"/>
              </a:rPr>
              <a:t>Laure DESMYTTERE</a:t>
            </a:r>
          </a:p>
          <a:p>
            <a:pPr algn="just">
              <a:lnSpc>
                <a:spcPts val="2659"/>
              </a:lnSpc>
              <a:spcBef>
                <a:spcPct val="0"/>
              </a:spcBef>
            </a:pPr>
            <a:endParaRPr lang="en-US" sz="2399" spc="-71">
              <a:solidFill>
                <a:srgbClr val="344E41"/>
              </a:solidFill>
              <a:latin typeface="Open Sauce"/>
              <a:ea typeface="Open Sauce"/>
              <a:cs typeface="Open Sauce"/>
              <a:sym typeface="Open Sauce"/>
            </a:endParaRPr>
          </a:p>
        </p:txBody>
      </p:sp>
      <p:pic>
        <p:nvPicPr>
          <p:cNvPr id="20" name="Audio 19">
            <a:hlinkClick r:id="" action="ppaction://media"/>
            <a:extLst>
              <a:ext uri="{FF2B5EF4-FFF2-40B4-BE49-F238E27FC236}">
                <a16:creationId xmlns:a16="http://schemas.microsoft.com/office/drawing/2014/main" id="{08768E48-5913-F1AD-CC3E-F259638CB7B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7492"/>
    </mc:Choice>
    <mc:Fallback xmlns="">
      <p:transition spd="slow" advTm="7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214111" y="4485831"/>
            <a:ext cx="7731203" cy="2498927"/>
            <a:chOff x="0" y="0"/>
            <a:chExt cx="2036202" cy="658154"/>
          </a:xfrm>
        </p:grpSpPr>
        <p:sp>
          <p:nvSpPr>
            <p:cNvPr id="3" name="Freeform 3"/>
            <p:cNvSpPr/>
            <p:nvPr/>
          </p:nvSpPr>
          <p:spPr>
            <a:xfrm>
              <a:off x="0" y="0"/>
              <a:ext cx="2036201" cy="658154"/>
            </a:xfrm>
            <a:custGeom>
              <a:avLst/>
              <a:gdLst/>
              <a:ahLst/>
              <a:cxnLst/>
              <a:rect l="l" t="t" r="r" b="b"/>
              <a:pathLst>
                <a:path w="2036201" h="658154">
                  <a:moveTo>
                    <a:pt x="0" y="0"/>
                  </a:moveTo>
                  <a:lnTo>
                    <a:pt x="2036201" y="0"/>
                  </a:lnTo>
                  <a:lnTo>
                    <a:pt x="2036201" y="658154"/>
                  </a:lnTo>
                  <a:lnTo>
                    <a:pt x="0" y="658154"/>
                  </a:lnTo>
                  <a:close/>
                </a:path>
              </a:pathLst>
            </a:custGeom>
            <a:solidFill>
              <a:srgbClr val="A3B18A">
                <a:alpha val="62745"/>
              </a:srgbClr>
            </a:solidFill>
          </p:spPr>
          <p:txBody>
            <a:bodyPr/>
            <a:lstStyle/>
            <a:p>
              <a:endParaRPr lang="fr-FR"/>
            </a:p>
          </p:txBody>
        </p:sp>
        <p:sp>
          <p:nvSpPr>
            <p:cNvPr id="4" name="TextBox 4"/>
            <p:cNvSpPr txBox="1"/>
            <p:nvPr/>
          </p:nvSpPr>
          <p:spPr>
            <a:xfrm>
              <a:off x="0" y="-38100"/>
              <a:ext cx="2036202" cy="696254"/>
            </a:xfrm>
            <a:prstGeom prst="rect">
              <a:avLst/>
            </a:prstGeom>
          </p:spPr>
          <p:txBody>
            <a:bodyPr lIns="50800" tIns="50800" rIns="50800" bIns="50800" rtlCol="0" anchor="ctr"/>
            <a:lstStyle/>
            <a:p>
              <a:pPr algn="ctr">
                <a:lnSpc>
                  <a:spcPts val="2239"/>
                </a:lnSpc>
              </a:pPr>
              <a:endParaRPr/>
            </a:p>
          </p:txBody>
        </p:sp>
      </p:grpSp>
      <p:sp>
        <p:nvSpPr>
          <p:cNvPr id="5" name="TextBox 5"/>
          <p:cNvSpPr txBox="1"/>
          <p:nvPr/>
        </p:nvSpPr>
        <p:spPr>
          <a:xfrm>
            <a:off x="825770" y="291849"/>
            <a:ext cx="17080460" cy="1529081"/>
          </a:xfrm>
          <a:prstGeom prst="rect">
            <a:avLst/>
          </a:prstGeom>
        </p:spPr>
        <p:txBody>
          <a:bodyPr lIns="0" tIns="0" rIns="0" bIns="0" rtlCol="0" anchor="t">
            <a:spAutoFit/>
          </a:bodyPr>
          <a:lstStyle/>
          <a:p>
            <a:pPr algn="l">
              <a:lnSpc>
                <a:spcPts val="12319"/>
              </a:lnSpc>
              <a:spcBef>
                <a:spcPct val="0"/>
              </a:spcBef>
            </a:pPr>
            <a:r>
              <a:rPr lang="en-US" sz="8799" spc="-554" dirty="0">
                <a:solidFill>
                  <a:srgbClr val="344E41"/>
                </a:solidFill>
                <a:latin typeface="Helvetica World"/>
                <a:ea typeface="Helvetica World"/>
                <a:cs typeface="Helvetica World"/>
                <a:sym typeface="Helvetica World"/>
              </a:rPr>
              <a:t>Ordre du jour </a:t>
            </a:r>
          </a:p>
        </p:txBody>
      </p:sp>
      <p:sp>
        <p:nvSpPr>
          <p:cNvPr id="6" name="TextBox 6"/>
          <p:cNvSpPr txBox="1"/>
          <p:nvPr/>
        </p:nvSpPr>
        <p:spPr>
          <a:xfrm>
            <a:off x="1031170" y="2579408"/>
            <a:ext cx="9579741" cy="397801"/>
          </a:xfrm>
          <a:prstGeom prst="rect">
            <a:avLst/>
          </a:prstGeom>
        </p:spPr>
        <p:txBody>
          <a:bodyPr wrap="square" lIns="0" tIns="0" rIns="0" bIns="0" rtlCol="0" anchor="t">
            <a:spAutoFit/>
          </a:bodyPr>
          <a:lstStyle/>
          <a:p>
            <a:pPr>
              <a:lnSpc>
                <a:spcPts val="3359"/>
              </a:lnSpc>
              <a:spcBef>
                <a:spcPct val="0"/>
              </a:spcBef>
            </a:pPr>
            <a:r>
              <a:rPr lang="en-US" sz="2400" b="1" spc="-72" dirty="0">
                <a:solidFill>
                  <a:srgbClr val="344E41"/>
                </a:solidFill>
                <a:latin typeface="Open Sauce Bold"/>
                <a:ea typeface="Open Sauce Bold"/>
                <a:cs typeface="Open Sauce Bold"/>
                <a:sym typeface="Open Sauce Bold"/>
              </a:rPr>
              <a:t>01. INNOVATIONS TECHNOLOGIQUES / PRODUITS</a:t>
            </a:r>
          </a:p>
        </p:txBody>
      </p:sp>
      <p:sp>
        <p:nvSpPr>
          <p:cNvPr id="7" name="TextBox 7"/>
          <p:cNvSpPr txBox="1"/>
          <p:nvPr/>
        </p:nvSpPr>
        <p:spPr>
          <a:xfrm>
            <a:off x="1034682" y="4101706"/>
            <a:ext cx="7118718" cy="397801"/>
          </a:xfrm>
          <a:prstGeom prst="rect">
            <a:avLst/>
          </a:prstGeom>
        </p:spPr>
        <p:txBody>
          <a:bodyPr wrap="square" lIns="0" tIns="0" rIns="0" bIns="0" rtlCol="0" anchor="t">
            <a:spAutoFit/>
          </a:bodyPr>
          <a:lstStyle/>
          <a:p>
            <a:pPr>
              <a:lnSpc>
                <a:spcPts val="3359"/>
              </a:lnSpc>
              <a:spcBef>
                <a:spcPct val="0"/>
              </a:spcBef>
            </a:pPr>
            <a:r>
              <a:rPr lang="en-US" sz="2400" b="1" spc="-72" dirty="0">
                <a:solidFill>
                  <a:srgbClr val="344E41"/>
                </a:solidFill>
                <a:latin typeface="Open Sauce Bold"/>
                <a:ea typeface="Open Sauce Bold"/>
                <a:cs typeface="Open Sauce Bold"/>
                <a:sym typeface="Open Sauce Bold"/>
              </a:rPr>
              <a:t>02. ACTUALITÉS INTERNATIONALES</a:t>
            </a:r>
          </a:p>
        </p:txBody>
      </p:sp>
      <p:sp>
        <p:nvSpPr>
          <p:cNvPr id="8" name="TextBox 8"/>
          <p:cNvSpPr txBox="1"/>
          <p:nvPr/>
        </p:nvSpPr>
        <p:spPr>
          <a:xfrm>
            <a:off x="1075243" y="5508600"/>
            <a:ext cx="5848729" cy="397801"/>
          </a:xfrm>
          <a:prstGeom prst="rect">
            <a:avLst/>
          </a:prstGeom>
        </p:spPr>
        <p:txBody>
          <a:bodyPr wrap="square" lIns="0" tIns="0" rIns="0" bIns="0" rtlCol="0" anchor="t">
            <a:spAutoFit/>
          </a:bodyPr>
          <a:lstStyle/>
          <a:p>
            <a:pPr>
              <a:lnSpc>
                <a:spcPts val="3359"/>
              </a:lnSpc>
              <a:spcBef>
                <a:spcPct val="0"/>
              </a:spcBef>
            </a:pPr>
            <a:r>
              <a:rPr lang="en-US" sz="2400" b="1" spc="-72" dirty="0">
                <a:solidFill>
                  <a:srgbClr val="344E41"/>
                </a:solidFill>
                <a:latin typeface="Open Sauce Bold"/>
                <a:ea typeface="Open Sauce Bold"/>
                <a:cs typeface="Open Sauce Bold"/>
                <a:sym typeface="Open Sauce Bold"/>
              </a:rPr>
              <a:t>03. COMMERCE</a:t>
            </a:r>
          </a:p>
        </p:txBody>
      </p:sp>
      <p:sp>
        <p:nvSpPr>
          <p:cNvPr id="9" name="TextBox 9"/>
          <p:cNvSpPr txBox="1"/>
          <p:nvPr/>
        </p:nvSpPr>
        <p:spPr>
          <a:xfrm>
            <a:off x="1031170" y="7688090"/>
            <a:ext cx="8417630" cy="397801"/>
          </a:xfrm>
          <a:prstGeom prst="rect">
            <a:avLst/>
          </a:prstGeom>
        </p:spPr>
        <p:txBody>
          <a:bodyPr wrap="square" lIns="0" tIns="0" rIns="0" bIns="0" rtlCol="0" anchor="t">
            <a:spAutoFit/>
          </a:bodyPr>
          <a:lstStyle/>
          <a:p>
            <a:pPr>
              <a:lnSpc>
                <a:spcPts val="3359"/>
              </a:lnSpc>
              <a:spcBef>
                <a:spcPct val="0"/>
              </a:spcBef>
            </a:pPr>
            <a:r>
              <a:rPr lang="en-US" sz="2400" b="1" spc="-72" dirty="0">
                <a:solidFill>
                  <a:srgbClr val="344E41"/>
                </a:solidFill>
                <a:latin typeface="Open Sauce Bold"/>
                <a:ea typeface="Open Sauce Bold"/>
                <a:cs typeface="Open Sauce Bold"/>
                <a:sym typeface="Open Sauce Bold"/>
              </a:rPr>
              <a:t>04. ORGANISATION ET ACTEURS DE LA FILIÈRE</a:t>
            </a:r>
          </a:p>
        </p:txBody>
      </p:sp>
      <p:sp>
        <p:nvSpPr>
          <p:cNvPr id="10" name="TextBox 10"/>
          <p:cNvSpPr txBox="1"/>
          <p:nvPr/>
        </p:nvSpPr>
        <p:spPr>
          <a:xfrm>
            <a:off x="152400" y="9428352"/>
            <a:ext cx="3643680" cy="397801"/>
          </a:xfrm>
          <a:prstGeom prst="rect">
            <a:avLst/>
          </a:prstGeom>
        </p:spPr>
        <p:txBody>
          <a:bodyPr wrap="square" lIns="0" tIns="0" rIns="0" bIns="0" rtlCol="0" anchor="t">
            <a:spAutoFit/>
          </a:bodyPr>
          <a:lstStyle/>
          <a:p>
            <a:pPr algn="ctr">
              <a:lnSpc>
                <a:spcPts val="3359"/>
              </a:lnSpc>
              <a:spcBef>
                <a:spcPct val="0"/>
              </a:spcBef>
            </a:pPr>
            <a:r>
              <a:rPr lang="en-US" sz="2400" b="1" spc="-72" dirty="0">
                <a:solidFill>
                  <a:srgbClr val="344E41"/>
                </a:solidFill>
                <a:latin typeface="Open Sauce Bold"/>
                <a:ea typeface="Open Sauce Bold"/>
                <a:cs typeface="Open Sauce Bold"/>
                <a:sym typeface="Open Sauce Bold"/>
              </a:rPr>
              <a:t>05. AGENDA</a:t>
            </a:r>
          </a:p>
        </p:txBody>
      </p:sp>
      <p:sp>
        <p:nvSpPr>
          <p:cNvPr id="11" name="TextBox 11"/>
          <p:cNvSpPr txBox="1"/>
          <p:nvPr/>
        </p:nvSpPr>
        <p:spPr>
          <a:xfrm>
            <a:off x="652015" y="3142236"/>
            <a:ext cx="9440803" cy="763270"/>
          </a:xfrm>
          <a:prstGeom prst="rect">
            <a:avLst/>
          </a:prstGeom>
        </p:spPr>
        <p:txBody>
          <a:bodyPr lIns="0" tIns="0" rIns="0" bIns="0" rtlCol="0" anchor="t">
            <a:spAutoFit/>
          </a:bodyPr>
          <a:lstStyle/>
          <a:p>
            <a:pPr marL="474976" lvl="1" indent="-237488" algn="just">
              <a:lnSpc>
                <a:spcPts val="3079"/>
              </a:lnSpc>
              <a:buFont typeface="Arial"/>
              <a:buChar char="•"/>
            </a:pPr>
            <a:r>
              <a:rPr lang="en-US" sz="2199" spc="-65" dirty="0">
                <a:solidFill>
                  <a:srgbClr val="344E41"/>
                </a:solidFill>
                <a:latin typeface="Open Sauce"/>
                <a:ea typeface="Open Sauce"/>
                <a:cs typeface="Open Sauce"/>
                <a:sym typeface="Open Sauce"/>
              </a:rPr>
              <a:t>Le High Speed Grafter de TTA-ISO</a:t>
            </a:r>
          </a:p>
          <a:p>
            <a:pPr marL="474976" lvl="1" indent="-237488" algn="just">
              <a:lnSpc>
                <a:spcPts val="3079"/>
              </a:lnSpc>
              <a:buFont typeface="Arial"/>
              <a:buChar char="•"/>
            </a:pPr>
            <a:r>
              <a:rPr lang="en-US" sz="2199" spc="-65" dirty="0">
                <a:solidFill>
                  <a:srgbClr val="344E41"/>
                </a:solidFill>
                <a:latin typeface="Open Sauce"/>
                <a:ea typeface="Open Sauce"/>
                <a:cs typeface="Open Sauce"/>
                <a:sym typeface="Open Sauce"/>
              </a:rPr>
              <a:t>Essai </a:t>
            </a:r>
            <a:r>
              <a:rPr lang="en-US" sz="2199" spc="-65" dirty="0" err="1">
                <a:solidFill>
                  <a:srgbClr val="344E41"/>
                </a:solidFill>
                <a:latin typeface="Open Sauce"/>
                <a:ea typeface="Open Sauce"/>
                <a:cs typeface="Open Sauce"/>
                <a:sym typeface="Open Sauce"/>
              </a:rPr>
              <a:t>pilote</a:t>
            </a:r>
            <a:r>
              <a:rPr lang="en-US" sz="2199" spc="-65" dirty="0">
                <a:solidFill>
                  <a:srgbClr val="344E41"/>
                </a:solidFill>
                <a:latin typeface="Open Sauce"/>
                <a:ea typeface="Open Sauce"/>
                <a:cs typeface="Open Sauce"/>
                <a:sym typeface="Open Sauce"/>
              </a:rPr>
              <a:t> </a:t>
            </a:r>
            <a:r>
              <a:rPr lang="en-US" sz="2199" spc="-65" dirty="0" err="1">
                <a:solidFill>
                  <a:srgbClr val="344E41"/>
                </a:solidFill>
                <a:latin typeface="Open Sauce"/>
                <a:ea typeface="Open Sauce"/>
                <a:cs typeface="Open Sauce"/>
                <a:sym typeface="Open Sauce"/>
              </a:rPr>
              <a:t>d’utilisation</a:t>
            </a:r>
            <a:r>
              <a:rPr lang="en-US" sz="2199" spc="-65" dirty="0">
                <a:solidFill>
                  <a:srgbClr val="344E41"/>
                </a:solidFill>
                <a:latin typeface="Open Sauce"/>
                <a:ea typeface="Open Sauce"/>
                <a:cs typeface="Open Sauce"/>
                <a:sym typeface="Open Sauce"/>
              </a:rPr>
              <a:t> </a:t>
            </a:r>
            <a:r>
              <a:rPr lang="en-US" sz="2199" spc="-65" dirty="0" err="1">
                <a:solidFill>
                  <a:srgbClr val="344E41"/>
                </a:solidFill>
                <a:latin typeface="Open Sauce"/>
                <a:ea typeface="Open Sauce"/>
                <a:cs typeface="Open Sauce"/>
                <a:sym typeface="Open Sauce"/>
              </a:rPr>
              <a:t>d’IA</a:t>
            </a:r>
            <a:r>
              <a:rPr lang="en-US" sz="2199" spc="-65" dirty="0">
                <a:solidFill>
                  <a:srgbClr val="344E41"/>
                </a:solidFill>
                <a:latin typeface="Open Sauce"/>
                <a:ea typeface="Open Sauce"/>
                <a:cs typeface="Open Sauce"/>
                <a:sym typeface="Open Sauce"/>
              </a:rPr>
              <a:t> dans </a:t>
            </a:r>
            <a:r>
              <a:rPr lang="en-US" sz="2199" spc="-65" dirty="0" err="1">
                <a:solidFill>
                  <a:srgbClr val="344E41"/>
                </a:solidFill>
                <a:latin typeface="Open Sauce"/>
                <a:ea typeface="Open Sauce"/>
                <a:cs typeface="Open Sauce"/>
                <a:sym typeface="Open Sauce"/>
              </a:rPr>
              <a:t>une</a:t>
            </a:r>
            <a:r>
              <a:rPr lang="en-US" sz="2199" spc="-65" dirty="0">
                <a:solidFill>
                  <a:srgbClr val="344E41"/>
                </a:solidFill>
                <a:latin typeface="Open Sauce"/>
                <a:ea typeface="Open Sauce"/>
                <a:cs typeface="Open Sauce"/>
                <a:sym typeface="Open Sauce"/>
              </a:rPr>
              <a:t> </a:t>
            </a:r>
            <a:r>
              <a:rPr lang="en-US" sz="2199" spc="-65" dirty="0" err="1">
                <a:solidFill>
                  <a:srgbClr val="344E41"/>
                </a:solidFill>
                <a:latin typeface="Open Sauce"/>
                <a:ea typeface="Open Sauce"/>
                <a:cs typeface="Open Sauce"/>
                <a:sym typeface="Open Sauce"/>
              </a:rPr>
              <a:t>usine</a:t>
            </a:r>
            <a:r>
              <a:rPr lang="en-US" sz="2199" spc="-65" dirty="0">
                <a:solidFill>
                  <a:srgbClr val="344E41"/>
                </a:solidFill>
                <a:latin typeface="Open Sauce"/>
                <a:ea typeface="Open Sauce"/>
                <a:cs typeface="Open Sauce"/>
                <a:sym typeface="Open Sauce"/>
              </a:rPr>
              <a:t> de pommes de terre</a:t>
            </a:r>
          </a:p>
        </p:txBody>
      </p:sp>
      <p:sp>
        <p:nvSpPr>
          <p:cNvPr id="12" name="TextBox 12"/>
          <p:cNvSpPr txBox="1"/>
          <p:nvPr/>
        </p:nvSpPr>
        <p:spPr>
          <a:xfrm>
            <a:off x="631233" y="4621771"/>
            <a:ext cx="9440803" cy="1153795"/>
          </a:xfrm>
          <a:prstGeom prst="rect">
            <a:avLst/>
          </a:prstGeom>
        </p:spPr>
        <p:txBody>
          <a:bodyPr lIns="0" tIns="0" rIns="0" bIns="0" rtlCol="0" anchor="t">
            <a:spAutoFit/>
          </a:bodyPr>
          <a:lstStyle/>
          <a:p>
            <a:pPr marL="474976" lvl="1" indent="-237488" algn="l">
              <a:lnSpc>
                <a:spcPts val="3079"/>
              </a:lnSpc>
              <a:buFont typeface="Arial"/>
              <a:buChar char="•"/>
            </a:pPr>
            <a:r>
              <a:rPr lang="en-US" sz="2199" spc="-65" dirty="0">
                <a:solidFill>
                  <a:srgbClr val="344E41"/>
                </a:solidFill>
                <a:latin typeface="Open Sauce"/>
                <a:ea typeface="Open Sauce"/>
                <a:cs typeface="Open Sauce"/>
                <a:sym typeface="Open Sauce"/>
              </a:rPr>
              <a:t>Focus sur le </a:t>
            </a:r>
            <a:r>
              <a:rPr lang="en-US" sz="2199" spc="-65" dirty="0" err="1">
                <a:solidFill>
                  <a:srgbClr val="344E41"/>
                </a:solidFill>
                <a:latin typeface="Open Sauce"/>
                <a:ea typeface="Open Sauce"/>
                <a:cs typeface="Open Sauce"/>
                <a:sym typeface="Open Sauce"/>
              </a:rPr>
              <a:t>projet</a:t>
            </a:r>
            <a:r>
              <a:rPr lang="en-US" sz="2199" spc="-65" dirty="0">
                <a:solidFill>
                  <a:srgbClr val="344E41"/>
                </a:solidFill>
                <a:latin typeface="Open Sauce"/>
                <a:ea typeface="Open Sauce"/>
                <a:cs typeface="Open Sauce"/>
                <a:sym typeface="Open Sauce"/>
              </a:rPr>
              <a:t> de recherche </a:t>
            </a:r>
            <a:r>
              <a:rPr lang="en-US" sz="2199" spc="-65" dirty="0" err="1">
                <a:solidFill>
                  <a:srgbClr val="344E41"/>
                </a:solidFill>
                <a:latin typeface="Open Sauce"/>
                <a:ea typeface="Open Sauce"/>
                <a:cs typeface="Open Sauce"/>
                <a:sym typeface="Open Sauce"/>
              </a:rPr>
              <a:t>PeatLess</a:t>
            </a:r>
            <a:endParaRPr lang="en-US" sz="2199" spc="-65" dirty="0">
              <a:solidFill>
                <a:srgbClr val="344E41"/>
              </a:solidFill>
              <a:latin typeface="Open Sauce"/>
              <a:ea typeface="Open Sauce"/>
              <a:cs typeface="Open Sauce"/>
              <a:sym typeface="Open Sauce"/>
            </a:endParaRPr>
          </a:p>
          <a:p>
            <a:pPr marL="474976" lvl="1" indent="-237488" algn="l">
              <a:lnSpc>
                <a:spcPts val="3079"/>
              </a:lnSpc>
              <a:buFont typeface="Arial"/>
              <a:buChar char="•"/>
            </a:pPr>
            <a:r>
              <a:rPr lang="en-US" sz="2199" spc="-65" dirty="0">
                <a:solidFill>
                  <a:srgbClr val="344E41"/>
                </a:solidFill>
                <a:latin typeface="Open Sauce"/>
                <a:ea typeface="Open Sauce"/>
                <a:cs typeface="Open Sauce"/>
                <a:sym typeface="Open Sauce"/>
              </a:rPr>
              <a:t>Salon </a:t>
            </a:r>
            <a:r>
              <a:rPr lang="en-US" sz="2199" spc="-65" dirty="0" err="1">
                <a:solidFill>
                  <a:srgbClr val="344E41"/>
                </a:solidFill>
                <a:latin typeface="Open Sauce"/>
                <a:ea typeface="Open Sauce"/>
                <a:cs typeface="Open Sauce"/>
                <a:sym typeface="Open Sauce"/>
              </a:rPr>
              <a:t>mondial</a:t>
            </a:r>
            <a:r>
              <a:rPr lang="en-US" sz="2199" spc="-65" dirty="0">
                <a:solidFill>
                  <a:srgbClr val="344E41"/>
                </a:solidFill>
                <a:latin typeface="Open Sauce"/>
                <a:ea typeface="Open Sauce"/>
                <a:cs typeface="Open Sauce"/>
                <a:sym typeface="Open Sauce"/>
              </a:rPr>
              <a:t> du </a:t>
            </a:r>
            <a:r>
              <a:rPr lang="en-US" sz="2199" spc="-65" dirty="0" err="1">
                <a:solidFill>
                  <a:srgbClr val="344E41"/>
                </a:solidFill>
                <a:latin typeface="Open Sauce"/>
                <a:ea typeface="Open Sauce"/>
                <a:cs typeface="Open Sauce"/>
                <a:sym typeface="Open Sauce"/>
              </a:rPr>
              <a:t>Machinisme</a:t>
            </a:r>
            <a:r>
              <a:rPr lang="en-US" sz="2199" spc="-65" dirty="0">
                <a:solidFill>
                  <a:srgbClr val="344E41"/>
                </a:solidFill>
                <a:latin typeface="Open Sauce"/>
                <a:ea typeface="Open Sauce"/>
                <a:cs typeface="Open Sauce"/>
                <a:sym typeface="Open Sauce"/>
              </a:rPr>
              <a:t> Agricole : AGRITECHNICA</a:t>
            </a:r>
          </a:p>
          <a:p>
            <a:pPr algn="l">
              <a:lnSpc>
                <a:spcPts val="3079"/>
              </a:lnSpc>
            </a:pPr>
            <a:endParaRPr lang="en-US" sz="2199" spc="-65" dirty="0">
              <a:solidFill>
                <a:srgbClr val="344E41"/>
              </a:solidFill>
              <a:latin typeface="Open Sauce"/>
              <a:ea typeface="Open Sauce"/>
              <a:cs typeface="Open Sauce"/>
              <a:sym typeface="Open Sauce"/>
            </a:endParaRPr>
          </a:p>
        </p:txBody>
      </p:sp>
      <p:sp>
        <p:nvSpPr>
          <p:cNvPr id="13" name="TextBox 13"/>
          <p:cNvSpPr txBox="1"/>
          <p:nvPr/>
        </p:nvSpPr>
        <p:spPr>
          <a:xfrm>
            <a:off x="631233" y="6028665"/>
            <a:ext cx="9440803" cy="1544320"/>
          </a:xfrm>
          <a:prstGeom prst="rect">
            <a:avLst/>
          </a:prstGeom>
        </p:spPr>
        <p:txBody>
          <a:bodyPr lIns="0" tIns="0" rIns="0" bIns="0" rtlCol="0" anchor="t">
            <a:spAutoFit/>
          </a:bodyPr>
          <a:lstStyle/>
          <a:p>
            <a:pPr marL="474976" lvl="1" indent="-237488" algn="just">
              <a:lnSpc>
                <a:spcPts val="3079"/>
              </a:lnSpc>
              <a:buFont typeface="Arial"/>
              <a:buChar char="•"/>
            </a:pPr>
            <a:r>
              <a:rPr lang="en-US" sz="2199" spc="-65">
                <a:solidFill>
                  <a:srgbClr val="344E41"/>
                </a:solidFill>
                <a:latin typeface="Open Sauce"/>
                <a:ea typeface="Open Sauce"/>
                <a:cs typeface="Open Sauce"/>
                <a:sym typeface="Open Sauce"/>
              </a:rPr>
              <a:t>Analyse du bilan annuel 2024 du commerce français en végétaux d’ornement</a:t>
            </a:r>
          </a:p>
          <a:p>
            <a:pPr marL="474976" lvl="1" indent="-237488" algn="just">
              <a:lnSpc>
                <a:spcPts val="3079"/>
              </a:lnSpc>
              <a:buFont typeface="Arial"/>
              <a:buChar char="•"/>
            </a:pPr>
            <a:r>
              <a:rPr lang="en-US" sz="2199" spc="-65">
                <a:solidFill>
                  <a:srgbClr val="344E41"/>
                </a:solidFill>
                <a:latin typeface="Open Sauce"/>
                <a:ea typeface="Open Sauce"/>
                <a:cs typeface="Open Sauce"/>
                <a:sym typeface="Open Sauce"/>
              </a:rPr>
              <a:t>Accord sur un espace sanitaire et phytosanitaire commun avec le Royaume Uni</a:t>
            </a:r>
          </a:p>
        </p:txBody>
      </p:sp>
      <p:sp>
        <p:nvSpPr>
          <p:cNvPr id="14" name="TextBox 14"/>
          <p:cNvSpPr txBox="1"/>
          <p:nvPr/>
        </p:nvSpPr>
        <p:spPr>
          <a:xfrm>
            <a:off x="631233" y="8218484"/>
            <a:ext cx="10032683" cy="763270"/>
          </a:xfrm>
          <a:prstGeom prst="rect">
            <a:avLst/>
          </a:prstGeom>
        </p:spPr>
        <p:txBody>
          <a:bodyPr lIns="0" tIns="0" rIns="0" bIns="0" rtlCol="0" anchor="t">
            <a:spAutoFit/>
          </a:bodyPr>
          <a:lstStyle/>
          <a:p>
            <a:pPr marL="474976" lvl="1" indent="-237488" algn="l">
              <a:lnSpc>
                <a:spcPts val="3079"/>
              </a:lnSpc>
              <a:buFont typeface="Arial"/>
              <a:buChar char="•"/>
            </a:pPr>
            <a:r>
              <a:rPr lang="en-US" sz="2199" spc="-65">
                <a:solidFill>
                  <a:srgbClr val="344E41"/>
                </a:solidFill>
                <a:latin typeface="Open Sauce"/>
                <a:ea typeface="Open Sauce"/>
                <a:cs typeface="Open Sauce"/>
                <a:sym typeface="Open Sauce"/>
              </a:rPr>
              <a:t>Scénarios prospectifs pour les filières fruits et légumes d’ici 2040</a:t>
            </a:r>
          </a:p>
          <a:p>
            <a:pPr marL="474976" lvl="1" indent="-237488" algn="l">
              <a:lnSpc>
                <a:spcPts val="3079"/>
              </a:lnSpc>
              <a:buFont typeface="Arial"/>
              <a:buChar char="•"/>
            </a:pPr>
            <a:r>
              <a:rPr lang="en-US" sz="2199" spc="-65">
                <a:solidFill>
                  <a:srgbClr val="344E41"/>
                </a:solidFill>
                <a:latin typeface="Open Sauce"/>
                <a:ea typeface="Open Sauce"/>
                <a:cs typeface="Open Sauce"/>
                <a:sym typeface="Open Sauce"/>
              </a:rPr>
              <a:t>Appel à la mobilisation de la Confédération Paysanne contre le MERCOSUR</a:t>
            </a:r>
          </a:p>
        </p:txBody>
      </p:sp>
      <p:sp>
        <p:nvSpPr>
          <p:cNvPr id="15" name="Freeform 15"/>
          <p:cNvSpPr/>
          <p:nvPr/>
        </p:nvSpPr>
        <p:spPr>
          <a:xfrm flipH="1">
            <a:off x="13528386" y="8152839"/>
            <a:ext cx="5569581" cy="2961419"/>
          </a:xfrm>
          <a:custGeom>
            <a:avLst/>
            <a:gdLst/>
            <a:ahLst/>
            <a:cxnLst/>
            <a:rect l="l" t="t" r="r" b="b"/>
            <a:pathLst>
              <a:path w="5569581" h="2961419">
                <a:moveTo>
                  <a:pt x="5569581" y="0"/>
                </a:moveTo>
                <a:lnTo>
                  <a:pt x="0" y="0"/>
                </a:lnTo>
                <a:lnTo>
                  <a:pt x="0" y="2961418"/>
                </a:lnTo>
                <a:lnTo>
                  <a:pt x="5569581" y="2961418"/>
                </a:lnTo>
                <a:lnTo>
                  <a:pt x="5569581" y="0"/>
                </a:lnTo>
                <a:close/>
              </a:path>
            </a:pathLst>
          </a:custGeom>
          <a:blipFill>
            <a:blip r:embed="rId4">
              <a:extLst>
                <a:ext uri="{96DAC541-7B7A-43D3-8B79-37D633B846F1}">
                  <asvg:svgBlip xmlns:asvg="http://schemas.microsoft.com/office/drawing/2016/SVG/main" r:embed="rId5"/>
                </a:ext>
              </a:extLst>
            </a:blip>
            <a:stretch>
              <a:fillRect b="-16946"/>
            </a:stretch>
          </a:blipFill>
        </p:spPr>
        <p:txBody>
          <a:bodyPr/>
          <a:lstStyle/>
          <a:p>
            <a:endParaRPr lang="fr-FR"/>
          </a:p>
        </p:txBody>
      </p:sp>
      <p:sp>
        <p:nvSpPr>
          <p:cNvPr id="16" name="Freeform 16"/>
          <p:cNvSpPr/>
          <p:nvPr/>
        </p:nvSpPr>
        <p:spPr>
          <a:xfrm rot="1270128">
            <a:off x="3370493" y="9111810"/>
            <a:ext cx="2886474" cy="4233495"/>
          </a:xfrm>
          <a:custGeom>
            <a:avLst/>
            <a:gdLst/>
            <a:ahLst/>
            <a:cxnLst/>
            <a:rect l="l" t="t" r="r" b="b"/>
            <a:pathLst>
              <a:path w="2886474" h="4233495">
                <a:moveTo>
                  <a:pt x="0" y="0"/>
                </a:moveTo>
                <a:lnTo>
                  <a:pt x="2886475" y="0"/>
                </a:lnTo>
                <a:lnTo>
                  <a:pt x="2886475" y="4233495"/>
                </a:lnTo>
                <a:lnTo>
                  <a:pt x="0" y="4233495"/>
                </a:lnTo>
                <a:lnTo>
                  <a:pt x="0" y="0"/>
                </a:lnTo>
                <a:close/>
              </a:path>
            </a:pathLst>
          </a:custGeom>
          <a:blipFill>
            <a:blip r:embed="rId6">
              <a:alphaModFix amt="71000"/>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7" name="Freeform 17"/>
          <p:cNvSpPr/>
          <p:nvPr/>
        </p:nvSpPr>
        <p:spPr>
          <a:xfrm rot="-9973120">
            <a:off x="15551284" y="-1399912"/>
            <a:ext cx="2941834" cy="4314691"/>
          </a:xfrm>
          <a:custGeom>
            <a:avLst/>
            <a:gdLst/>
            <a:ahLst/>
            <a:cxnLst/>
            <a:rect l="l" t="t" r="r" b="b"/>
            <a:pathLst>
              <a:path w="2941834" h="4314691">
                <a:moveTo>
                  <a:pt x="0" y="0"/>
                </a:moveTo>
                <a:lnTo>
                  <a:pt x="2941834" y="0"/>
                </a:lnTo>
                <a:lnTo>
                  <a:pt x="2941834" y="4314690"/>
                </a:lnTo>
                <a:lnTo>
                  <a:pt x="0" y="43146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pic>
        <p:nvPicPr>
          <p:cNvPr id="28" name="Audio 27">
            <a:hlinkClick r:id="" action="ppaction://media"/>
            <a:extLst>
              <a:ext uri="{FF2B5EF4-FFF2-40B4-BE49-F238E27FC236}">
                <a16:creationId xmlns:a16="http://schemas.microsoft.com/office/drawing/2014/main" id="{84D16302-1246-47EA-D092-6C5ADA2DF540}"/>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71877"/>
    </mc:Choice>
    <mc:Fallback xmlns="">
      <p:transition spd="slow" advTm="71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4501914" y="4107892"/>
            <a:ext cx="4085142" cy="6637833"/>
            <a:chOff x="0" y="0"/>
            <a:chExt cx="1075922" cy="1748236"/>
          </a:xfrm>
        </p:grpSpPr>
        <p:sp>
          <p:nvSpPr>
            <p:cNvPr id="3" name="Freeform 3"/>
            <p:cNvSpPr/>
            <p:nvPr/>
          </p:nvSpPr>
          <p:spPr>
            <a:xfrm>
              <a:off x="0" y="0"/>
              <a:ext cx="1075922" cy="1748236"/>
            </a:xfrm>
            <a:custGeom>
              <a:avLst/>
              <a:gdLst/>
              <a:ahLst/>
              <a:cxnLst/>
              <a:rect l="l" t="t" r="r" b="b"/>
              <a:pathLst>
                <a:path w="1075922" h="1748236">
                  <a:moveTo>
                    <a:pt x="0" y="0"/>
                  </a:moveTo>
                  <a:lnTo>
                    <a:pt x="1075922" y="0"/>
                  </a:lnTo>
                  <a:lnTo>
                    <a:pt x="1075922" y="1748236"/>
                  </a:lnTo>
                  <a:lnTo>
                    <a:pt x="0" y="1748236"/>
                  </a:lnTo>
                  <a:close/>
                </a:path>
              </a:pathLst>
            </a:custGeom>
            <a:solidFill>
              <a:srgbClr val="A3B18A"/>
            </a:solidFill>
          </p:spPr>
          <p:txBody>
            <a:bodyPr/>
            <a:lstStyle/>
            <a:p>
              <a:endParaRPr lang="fr-FR"/>
            </a:p>
          </p:txBody>
        </p:sp>
        <p:sp>
          <p:nvSpPr>
            <p:cNvPr id="4" name="TextBox 4"/>
            <p:cNvSpPr txBox="1"/>
            <p:nvPr/>
          </p:nvSpPr>
          <p:spPr>
            <a:xfrm>
              <a:off x="0" y="-38100"/>
              <a:ext cx="1075922" cy="1786336"/>
            </a:xfrm>
            <a:prstGeom prst="rect">
              <a:avLst/>
            </a:prstGeom>
          </p:spPr>
          <p:txBody>
            <a:bodyPr lIns="50800" tIns="50800" rIns="50800" bIns="50800" rtlCol="0" anchor="ctr"/>
            <a:lstStyle/>
            <a:p>
              <a:pPr algn="ctr">
                <a:lnSpc>
                  <a:spcPts val="2239"/>
                </a:lnSpc>
              </a:pPr>
              <a:endParaRPr/>
            </a:p>
          </p:txBody>
        </p:sp>
      </p:grpSp>
      <p:sp>
        <p:nvSpPr>
          <p:cNvPr id="5" name="TextBox 5"/>
          <p:cNvSpPr txBox="1"/>
          <p:nvPr/>
        </p:nvSpPr>
        <p:spPr>
          <a:xfrm>
            <a:off x="749587" y="1674244"/>
            <a:ext cx="9653865" cy="938784"/>
          </a:xfrm>
          <a:prstGeom prst="rect">
            <a:avLst/>
          </a:prstGeom>
        </p:spPr>
        <p:txBody>
          <a:bodyPr lIns="0" tIns="0" rIns="0" bIns="0" rtlCol="0" anchor="t">
            <a:spAutoFit/>
          </a:bodyPr>
          <a:lstStyle/>
          <a:p>
            <a:pPr algn="just">
              <a:lnSpc>
                <a:spcPts val="3528"/>
              </a:lnSpc>
            </a:pPr>
            <a:r>
              <a:rPr lang="en-US" sz="3600" spc="-226">
                <a:solidFill>
                  <a:srgbClr val="344E41"/>
                </a:solidFill>
                <a:latin typeface="Helvetica World"/>
                <a:ea typeface="Helvetica World"/>
                <a:cs typeface="Helvetica World"/>
                <a:sym typeface="Helvetica World"/>
              </a:rPr>
              <a:t>Le High Speed Grafter de TTA-ISO - 13 Nov 2025</a:t>
            </a:r>
          </a:p>
          <a:p>
            <a:pPr algn="just">
              <a:lnSpc>
                <a:spcPts val="3528"/>
              </a:lnSpc>
            </a:pPr>
            <a:endParaRPr lang="en-US" sz="3600" spc="-226">
              <a:solidFill>
                <a:srgbClr val="344E41"/>
              </a:solidFill>
              <a:latin typeface="Helvetica World"/>
              <a:ea typeface="Helvetica World"/>
              <a:cs typeface="Helvetica World"/>
              <a:sym typeface="Helvetica World"/>
            </a:endParaRPr>
          </a:p>
        </p:txBody>
      </p:sp>
      <p:sp>
        <p:nvSpPr>
          <p:cNvPr id="6" name="Freeform 6"/>
          <p:cNvSpPr/>
          <p:nvPr/>
        </p:nvSpPr>
        <p:spPr>
          <a:xfrm>
            <a:off x="5947913" y="2727328"/>
            <a:ext cx="3881887" cy="2416172"/>
          </a:xfrm>
          <a:custGeom>
            <a:avLst/>
            <a:gdLst/>
            <a:ahLst/>
            <a:cxnLst/>
            <a:rect l="l" t="t" r="r" b="b"/>
            <a:pathLst>
              <a:path w="5246632" h="3081938">
                <a:moveTo>
                  <a:pt x="0" y="0"/>
                </a:moveTo>
                <a:lnTo>
                  <a:pt x="5246632" y="0"/>
                </a:lnTo>
                <a:lnTo>
                  <a:pt x="5246632" y="3081938"/>
                </a:lnTo>
                <a:lnTo>
                  <a:pt x="0" y="3081938"/>
                </a:lnTo>
                <a:lnTo>
                  <a:pt x="0" y="0"/>
                </a:lnTo>
                <a:close/>
              </a:path>
            </a:pathLst>
          </a:custGeom>
          <a:blipFill>
            <a:blip r:embed="rId7"/>
            <a:stretch>
              <a:fillRect l="-11889" t="-18352" r="-10728" b="-20983"/>
            </a:stretch>
          </a:blipFill>
        </p:spPr>
        <p:txBody>
          <a:bodyPr/>
          <a:lstStyle/>
          <a:p>
            <a:endParaRPr lang="fr-FR"/>
          </a:p>
        </p:txBody>
      </p:sp>
      <p:sp>
        <p:nvSpPr>
          <p:cNvPr id="8" name="TextBox 8"/>
          <p:cNvSpPr txBox="1"/>
          <p:nvPr/>
        </p:nvSpPr>
        <p:spPr>
          <a:xfrm>
            <a:off x="749587" y="3031630"/>
            <a:ext cx="4358514" cy="829945"/>
          </a:xfrm>
          <a:prstGeom prst="rect">
            <a:avLst/>
          </a:prstGeom>
        </p:spPr>
        <p:txBody>
          <a:bodyPr lIns="0" tIns="0" rIns="0" bIns="0" rtlCol="0" anchor="t">
            <a:spAutoFit/>
          </a:bodyPr>
          <a:lstStyle/>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Premier robot de greffage entièrement automatisé au monde</a:t>
            </a:r>
          </a:p>
          <a:p>
            <a:pPr algn="just">
              <a:lnSpc>
                <a:spcPts val="2209"/>
              </a:lnSpc>
            </a:pPr>
            <a:endParaRPr lang="en-US" sz="1699" spc="-50">
              <a:solidFill>
                <a:srgbClr val="344E41"/>
              </a:solidFill>
              <a:latin typeface="Open Sauce"/>
              <a:ea typeface="Open Sauce"/>
              <a:cs typeface="Open Sauce"/>
              <a:sym typeface="Open Sauce"/>
            </a:endParaRPr>
          </a:p>
        </p:txBody>
      </p:sp>
      <p:sp>
        <p:nvSpPr>
          <p:cNvPr id="9" name="TextBox 9"/>
          <p:cNvSpPr txBox="1"/>
          <p:nvPr/>
        </p:nvSpPr>
        <p:spPr>
          <a:xfrm>
            <a:off x="1836293" y="7196966"/>
            <a:ext cx="7060407" cy="2483485"/>
          </a:xfrm>
          <a:prstGeom prst="rect">
            <a:avLst/>
          </a:prstGeom>
        </p:spPr>
        <p:txBody>
          <a:bodyPr lIns="0" tIns="0" rIns="0" bIns="0" rtlCol="0" anchor="t">
            <a:spAutoFit/>
          </a:bodyPr>
          <a:lstStyle/>
          <a:p>
            <a:pPr algn="l">
              <a:lnSpc>
                <a:spcPts val="2209"/>
              </a:lnSpc>
            </a:pPr>
            <a:r>
              <a:rPr lang="en-US" sz="1699" spc="-50" dirty="0">
                <a:solidFill>
                  <a:srgbClr val="344E41"/>
                </a:solidFill>
                <a:latin typeface="Open Sauce"/>
                <a:ea typeface="Open Sauce"/>
                <a:cs typeface="Open Sauce"/>
                <a:sym typeface="Open Sauce"/>
              </a:rPr>
              <a:t>Le High Speed Grafter</a:t>
            </a:r>
            <a:r>
              <a:rPr lang="en-US" sz="1699" b="1" spc="-50" dirty="0">
                <a:solidFill>
                  <a:srgbClr val="344E41"/>
                </a:solidFill>
                <a:latin typeface="Open Sauce Bold"/>
                <a:ea typeface="Open Sauce Bold"/>
                <a:cs typeface="Open Sauce Bold"/>
                <a:sym typeface="Open Sauce Bold"/>
              </a:rPr>
              <a:t> </a:t>
            </a:r>
            <a:r>
              <a:rPr lang="en-US" sz="1699" b="1" spc="-50" dirty="0" err="1">
                <a:solidFill>
                  <a:srgbClr val="344E41"/>
                </a:solidFill>
                <a:latin typeface="Open Sauce Bold"/>
                <a:ea typeface="Open Sauce Bold"/>
                <a:cs typeface="Open Sauce Bold"/>
                <a:sym typeface="Open Sauce Bold"/>
              </a:rPr>
              <a:t>automatise</a:t>
            </a:r>
            <a:r>
              <a:rPr lang="en-US" sz="1699" b="1" spc="-50" dirty="0">
                <a:solidFill>
                  <a:srgbClr val="344E41"/>
                </a:solidFill>
                <a:latin typeface="Open Sauce Bold"/>
                <a:ea typeface="Open Sauce Bold"/>
                <a:cs typeface="Open Sauce Bold"/>
                <a:sym typeface="Open Sauce Bold"/>
              </a:rPr>
              <a:t> </a:t>
            </a:r>
            <a:r>
              <a:rPr lang="en-US" sz="1699" b="1" spc="-50" dirty="0" err="1">
                <a:solidFill>
                  <a:srgbClr val="344E41"/>
                </a:solidFill>
                <a:latin typeface="Open Sauce Bold"/>
                <a:ea typeface="Open Sauce Bold"/>
                <a:cs typeface="Open Sauce Bold"/>
                <a:sym typeface="Open Sauce Bold"/>
              </a:rPr>
              <a:t>l’ensemble</a:t>
            </a:r>
            <a:r>
              <a:rPr lang="en-US" sz="1699" b="1" spc="-50" dirty="0">
                <a:solidFill>
                  <a:srgbClr val="344E41"/>
                </a:solidFill>
                <a:latin typeface="Open Sauce Bold"/>
                <a:ea typeface="Open Sauce Bold"/>
                <a:cs typeface="Open Sauce Bold"/>
                <a:sym typeface="Open Sauce Bold"/>
              </a:rPr>
              <a:t> du processus de </a:t>
            </a:r>
            <a:r>
              <a:rPr lang="en-US" sz="1699" b="1" spc="-50" dirty="0" err="1">
                <a:solidFill>
                  <a:srgbClr val="344E41"/>
                </a:solidFill>
                <a:latin typeface="Open Sauce Bold"/>
                <a:ea typeface="Open Sauce Bold"/>
                <a:cs typeface="Open Sauce Bold"/>
                <a:sym typeface="Open Sauce Bold"/>
              </a:rPr>
              <a:t>greffage</a:t>
            </a:r>
            <a:r>
              <a:rPr lang="en-US" sz="1699" spc="-50" dirty="0">
                <a:solidFill>
                  <a:srgbClr val="344E41"/>
                </a:solidFill>
                <a:latin typeface="Open Sauce"/>
                <a:ea typeface="Open Sauce"/>
                <a:cs typeface="Open Sauce"/>
                <a:sym typeface="Open Sauce"/>
              </a:rPr>
              <a:t> :</a:t>
            </a:r>
          </a:p>
          <a:p>
            <a:pPr algn="l">
              <a:lnSpc>
                <a:spcPts val="2209"/>
              </a:lnSpc>
            </a:pPr>
            <a:endParaRPr lang="en-US" sz="1699" spc="-50" dirty="0">
              <a:solidFill>
                <a:srgbClr val="344E41"/>
              </a:solidFill>
              <a:latin typeface="Open Sauce"/>
              <a:ea typeface="Open Sauce"/>
              <a:cs typeface="Open Sauce"/>
              <a:sym typeface="Open Sauce"/>
            </a:endParaRPr>
          </a:p>
          <a:p>
            <a:pPr algn="l">
              <a:lnSpc>
                <a:spcPts val="2209"/>
              </a:lnSpc>
            </a:pPr>
            <a:r>
              <a:rPr lang="en-US" sz="1699" spc="-50" dirty="0">
                <a:solidFill>
                  <a:srgbClr val="344E41"/>
                </a:solidFill>
                <a:latin typeface="Open Sauce"/>
                <a:ea typeface="Open Sauce"/>
                <a:cs typeface="Open Sauce"/>
                <a:sym typeface="Open Sauce"/>
              </a:rPr>
              <a:t>→ Des </a:t>
            </a:r>
            <a:r>
              <a:rPr lang="en-US" sz="1699" spc="-50" dirty="0" err="1">
                <a:solidFill>
                  <a:srgbClr val="344E41"/>
                </a:solidFill>
                <a:latin typeface="Open Sauce"/>
                <a:ea typeface="Open Sauce"/>
                <a:cs typeface="Open Sauce"/>
                <a:sym typeface="Open Sauce"/>
              </a:rPr>
              <a:t>convoyeurs</a:t>
            </a:r>
            <a:r>
              <a:rPr lang="en-US" sz="1699" spc="-50" dirty="0">
                <a:solidFill>
                  <a:srgbClr val="344E41"/>
                </a:solidFill>
                <a:latin typeface="Open Sauce"/>
                <a:ea typeface="Open Sauce"/>
                <a:cs typeface="Open Sauce"/>
                <a:sym typeface="Open Sauce"/>
              </a:rPr>
              <a:t> </a:t>
            </a:r>
            <a:r>
              <a:rPr lang="en-US" sz="1699" spc="-50" dirty="0" err="1">
                <a:solidFill>
                  <a:srgbClr val="344E41"/>
                </a:solidFill>
                <a:latin typeface="Open Sauce"/>
                <a:ea typeface="Open Sauce"/>
                <a:cs typeface="Open Sauce"/>
                <a:sym typeface="Open Sauce"/>
              </a:rPr>
              <a:t>transportent</a:t>
            </a:r>
            <a:r>
              <a:rPr lang="en-US" sz="1699" spc="-50" dirty="0">
                <a:solidFill>
                  <a:srgbClr val="344E41"/>
                </a:solidFill>
                <a:latin typeface="Open Sauce"/>
                <a:ea typeface="Open Sauce"/>
                <a:cs typeface="Open Sauce"/>
                <a:sym typeface="Open Sauce"/>
              </a:rPr>
              <a:t> les jeunes plants sous des </a:t>
            </a:r>
            <a:r>
              <a:rPr lang="en-US" sz="1699" spc="-50" dirty="0" err="1">
                <a:solidFill>
                  <a:srgbClr val="344E41"/>
                </a:solidFill>
                <a:latin typeface="Open Sauce"/>
                <a:ea typeface="Open Sauce"/>
                <a:cs typeface="Open Sauce"/>
                <a:sym typeface="Open Sauce"/>
              </a:rPr>
              <a:t>caméras</a:t>
            </a:r>
            <a:r>
              <a:rPr lang="en-US" sz="1699" spc="-50" dirty="0">
                <a:solidFill>
                  <a:srgbClr val="344E41"/>
                </a:solidFill>
                <a:latin typeface="Open Sauce"/>
                <a:ea typeface="Open Sauce"/>
                <a:cs typeface="Open Sauce"/>
                <a:sym typeface="Open Sauce"/>
              </a:rPr>
              <a:t> de vision </a:t>
            </a:r>
            <a:r>
              <a:rPr lang="en-US" sz="1699" spc="-50" dirty="0" err="1">
                <a:solidFill>
                  <a:srgbClr val="344E41"/>
                </a:solidFill>
                <a:latin typeface="Open Sauce"/>
                <a:ea typeface="Open Sauce"/>
                <a:cs typeface="Open Sauce"/>
                <a:sym typeface="Open Sauce"/>
              </a:rPr>
              <a:t>industrielle</a:t>
            </a:r>
            <a:r>
              <a:rPr lang="en-US" sz="1699" spc="-50" dirty="0">
                <a:solidFill>
                  <a:srgbClr val="344E41"/>
                </a:solidFill>
                <a:latin typeface="Open Sauce"/>
                <a:ea typeface="Open Sauce"/>
                <a:cs typeface="Open Sauce"/>
                <a:sym typeface="Open Sauce"/>
              </a:rPr>
              <a:t> qui </a:t>
            </a:r>
            <a:r>
              <a:rPr lang="en-US" sz="1699" spc="-50" dirty="0" err="1">
                <a:solidFill>
                  <a:srgbClr val="344E41"/>
                </a:solidFill>
                <a:latin typeface="Open Sauce"/>
                <a:ea typeface="Open Sauce"/>
                <a:cs typeface="Open Sauce"/>
                <a:sym typeface="Open Sauce"/>
              </a:rPr>
              <a:t>en</a:t>
            </a:r>
            <a:r>
              <a:rPr lang="en-US" sz="1699" spc="-50" dirty="0">
                <a:solidFill>
                  <a:srgbClr val="344E41"/>
                </a:solidFill>
                <a:latin typeface="Open Sauce"/>
                <a:ea typeface="Open Sauce"/>
                <a:cs typeface="Open Sauce"/>
                <a:sym typeface="Open Sauce"/>
              </a:rPr>
              <a:t> </a:t>
            </a:r>
            <a:r>
              <a:rPr lang="en-US" sz="1699" spc="-50" dirty="0" err="1">
                <a:solidFill>
                  <a:srgbClr val="344E41"/>
                </a:solidFill>
                <a:latin typeface="Open Sauce"/>
                <a:ea typeface="Open Sauce"/>
                <a:cs typeface="Open Sauce"/>
                <a:sym typeface="Open Sauce"/>
              </a:rPr>
              <a:t>analysent</a:t>
            </a:r>
            <a:r>
              <a:rPr lang="en-US" sz="1699" spc="-50" dirty="0">
                <a:solidFill>
                  <a:srgbClr val="344E41"/>
                </a:solidFill>
                <a:latin typeface="Open Sauce"/>
                <a:ea typeface="Open Sauce"/>
                <a:cs typeface="Open Sauce"/>
                <a:sym typeface="Open Sauce"/>
              </a:rPr>
              <a:t> le </a:t>
            </a:r>
            <a:r>
              <a:rPr lang="en-US" sz="1699" spc="-50" dirty="0" err="1">
                <a:solidFill>
                  <a:srgbClr val="344E41"/>
                </a:solidFill>
                <a:latin typeface="Open Sauce"/>
                <a:ea typeface="Open Sauce"/>
                <a:cs typeface="Open Sauce"/>
                <a:sym typeface="Open Sauce"/>
              </a:rPr>
              <a:t>calibre</a:t>
            </a:r>
            <a:r>
              <a:rPr lang="en-US" sz="1699" spc="-50" dirty="0">
                <a:solidFill>
                  <a:srgbClr val="344E41"/>
                </a:solidFill>
                <a:latin typeface="Open Sauce"/>
                <a:ea typeface="Open Sauce"/>
                <a:cs typeface="Open Sauce"/>
                <a:sym typeface="Open Sauce"/>
              </a:rPr>
              <a:t>.</a:t>
            </a:r>
          </a:p>
          <a:p>
            <a:pPr algn="l">
              <a:lnSpc>
                <a:spcPts val="2209"/>
              </a:lnSpc>
            </a:pPr>
            <a:endParaRPr lang="en-US" sz="1699" spc="-50" dirty="0">
              <a:solidFill>
                <a:srgbClr val="344E41"/>
              </a:solidFill>
              <a:latin typeface="Open Sauce"/>
              <a:ea typeface="Open Sauce"/>
              <a:cs typeface="Open Sauce"/>
              <a:sym typeface="Open Sauce"/>
            </a:endParaRPr>
          </a:p>
          <a:p>
            <a:pPr algn="l">
              <a:lnSpc>
                <a:spcPts val="2209"/>
              </a:lnSpc>
            </a:pPr>
            <a:r>
              <a:rPr lang="en-US" sz="1699" spc="-50" dirty="0">
                <a:solidFill>
                  <a:srgbClr val="344E41"/>
                </a:solidFill>
                <a:latin typeface="Open Sauce"/>
                <a:ea typeface="Open Sauce"/>
                <a:cs typeface="Open Sauce"/>
                <a:sym typeface="Open Sauce"/>
              </a:rPr>
              <a:t>→ Des </a:t>
            </a:r>
            <a:r>
              <a:rPr lang="en-US" sz="1699" spc="-50" dirty="0" err="1">
                <a:solidFill>
                  <a:srgbClr val="344E41"/>
                </a:solidFill>
                <a:latin typeface="Open Sauce"/>
                <a:ea typeface="Open Sauce"/>
                <a:cs typeface="Open Sauce"/>
                <a:sym typeface="Open Sauce"/>
              </a:rPr>
              <a:t>outils</a:t>
            </a:r>
            <a:r>
              <a:rPr lang="en-US" sz="1699" spc="-50" dirty="0">
                <a:solidFill>
                  <a:srgbClr val="344E41"/>
                </a:solidFill>
                <a:latin typeface="Open Sauce"/>
                <a:ea typeface="Open Sauce"/>
                <a:cs typeface="Open Sauce"/>
                <a:sym typeface="Open Sauce"/>
              </a:rPr>
              <a:t> </a:t>
            </a:r>
            <a:r>
              <a:rPr lang="en-US" sz="1699" spc="-50" dirty="0" err="1">
                <a:solidFill>
                  <a:srgbClr val="344E41"/>
                </a:solidFill>
                <a:latin typeface="Open Sauce"/>
                <a:ea typeface="Open Sauce"/>
                <a:cs typeface="Open Sauce"/>
                <a:sym typeface="Open Sauce"/>
              </a:rPr>
              <a:t>robotisés</a:t>
            </a:r>
            <a:r>
              <a:rPr lang="en-US" sz="1699" spc="-50" dirty="0">
                <a:solidFill>
                  <a:srgbClr val="344E41"/>
                </a:solidFill>
                <a:latin typeface="Open Sauce"/>
                <a:ea typeface="Open Sauce"/>
                <a:cs typeface="Open Sauce"/>
                <a:sym typeface="Open Sauce"/>
              </a:rPr>
              <a:t> </a:t>
            </a:r>
            <a:r>
              <a:rPr lang="en-US" sz="1699" spc="-50" dirty="0" err="1">
                <a:solidFill>
                  <a:srgbClr val="344E41"/>
                </a:solidFill>
                <a:latin typeface="Open Sauce"/>
                <a:ea typeface="Open Sauce"/>
                <a:cs typeface="Open Sauce"/>
                <a:sym typeface="Open Sauce"/>
              </a:rPr>
              <a:t>réalisent</a:t>
            </a:r>
            <a:r>
              <a:rPr lang="en-US" sz="1699" spc="-50" dirty="0">
                <a:solidFill>
                  <a:srgbClr val="344E41"/>
                </a:solidFill>
                <a:latin typeface="Open Sauce"/>
                <a:ea typeface="Open Sauce"/>
                <a:cs typeface="Open Sauce"/>
                <a:sym typeface="Open Sauce"/>
              </a:rPr>
              <a:t> ensuite la coupe </a:t>
            </a:r>
            <a:r>
              <a:rPr lang="en-US" sz="1699" spc="-50" dirty="0" err="1">
                <a:solidFill>
                  <a:srgbClr val="344E41"/>
                </a:solidFill>
                <a:latin typeface="Open Sauce"/>
                <a:ea typeface="Open Sauce"/>
                <a:cs typeface="Open Sauce"/>
                <a:sym typeface="Open Sauce"/>
              </a:rPr>
              <a:t>précise</a:t>
            </a:r>
            <a:r>
              <a:rPr lang="en-US" sz="1699" spc="-50" dirty="0">
                <a:solidFill>
                  <a:srgbClr val="344E41"/>
                </a:solidFill>
                <a:latin typeface="Open Sauce"/>
                <a:ea typeface="Open Sauce"/>
                <a:cs typeface="Open Sauce"/>
                <a:sym typeface="Open Sauce"/>
              </a:rPr>
              <a:t> des </a:t>
            </a:r>
            <a:r>
              <a:rPr lang="en-US" sz="1699" spc="-50" dirty="0" err="1">
                <a:solidFill>
                  <a:srgbClr val="344E41"/>
                </a:solidFill>
                <a:latin typeface="Open Sauce"/>
                <a:ea typeface="Open Sauce"/>
                <a:cs typeface="Open Sauce"/>
                <a:sym typeface="Open Sauce"/>
              </a:rPr>
              <a:t>greffons</a:t>
            </a:r>
            <a:r>
              <a:rPr lang="en-US" sz="1699" spc="-50" dirty="0">
                <a:solidFill>
                  <a:srgbClr val="344E41"/>
                </a:solidFill>
                <a:latin typeface="Open Sauce"/>
                <a:ea typeface="Open Sauce"/>
                <a:cs typeface="Open Sauce"/>
                <a:sym typeface="Open Sauce"/>
              </a:rPr>
              <a:t> et </a:t>
            </a:r>
            <a:r>
              <a:rPr lang="en-US" sz="1699" spc="-50" dirty="0" err="1">
                <a:solidFill>
                  <a:srgbClr val="344E41"/>
                </a:solidFill>
                <a:latin typeface="Open Sauce"/>
                <a:ea typeface="Open Sauce"/>
                <a:cs typeface="Open Sauce"/>
                <a:sym typeface="Open Sauce"/>
              </a:rPr>
              <a:t>porte-greffes</a:t>
            </a:r>
            <a:r>
              <a:rPr lang="en-US" sz="1699" spc="-50" dirty="0">
                <a:solidFill>
                  <a:srgbClr val="344E41"/>
                </a:solidFill>
                <a:latin typeface="Open Sauce"/>
                <a:ea typeface="Open Sauce"/>
                <a:cs typeface="Open Sauce"/>
                <a:sym typeface="Open Sauce"/>
              </a:rPr>
              <a:t>, avant de les assembler par clip.</a:t>
            </a:r>
          </a:p>
          <a:p>
            <a:pPr algn="l">
              <a:lnSpc>
                <a:spcPts val="2209"/>
              </a:lnSpc>
            </a:pPr>
            <a:endParaRPr lang="en-US" sz="1699" spc="-50" dirty="0">
              <a:solidFill>
                <a:srgbClr val="344E41"/>
              </a:solidFill>
              <a:latin typeface="Open Sauce"/>
              <a:ea typeface="Open Sauce"/>
              <a:cs typeface="Open Sauce"/>
              <a:sym typeface="Open Sauce"/>
            </a:endParaRPr>
          </a:p>
        </p:txBody>
      </p:sp>
      <p:sp>
        <p:nvSpPr>
          <p:cNvPr id="10" name="TextBox 10"/>
          <p:cNvSpPr txBox="1"/>
          <p:nvPr/>
        </p:nvSpPr>
        <p:spPr>
          <a:xfrm>
            <a:off x="11774816" y="2864625"/>
            <a:ext cx="6070543" cy="1104265"/>
          </a:xfrm>
          <a:prstGeom prst="rect">
            <a:avLst/>
          </a:prstGeom>
        </p:spPr>
        <p:txBody>
          <a:bodyPr lIns="0" tIns="0" rIns="0" bIns="0" rtlCol="0" anchor="t">
            <a:spAutoFit/>
          </a:bodyPr>
          <a:lstStyle/>
          <a:p>
            <a:pPr algn="just">
              <a:lnSpc>
                <a:spcPts val="2989"/>
              </a:lnSpc>
            </a:pPr>
            <a:r>
              <a:rPr lang="en-US" sz="2299" b="1" spc="-68">
                <a:solidFill>
                  <a:srgbClr val="344E41"/>
                </a:solidFill>
                <a:latin typeface="Open Sauce Bold"/>
                <a:ea typeface="Open Sauce Bold"/>
                <a:cs typeface="Open Sauce Bold"/>
                <a:sym typeface="Open Sauce Bold"/>
              </a:rPr>
              <a:t>récemment dévoilé lors de salons professionnels comme le GreenTech Amsterdam</a:t>
            </a:r>
          </a:p>
        </p:txBody>
      </p:sp>
      <p:sp>
        <p:nvSpPr>
          <p:cNvPr id="11" name="TextBox 11"/>
          <p:cNvSpPr txBox="1"/>
          <p:nvPr/>
        </p:nvSpPr>
        <p:spPr>
          <a:xfrm>
            <a:off x="749587" y="4701046"/>
            <a:ext cx="4358514" cy="826135"/>
          </a:xfrm>
          <a:prstGeom prst="rect">
            <a:avLst/>
          </a:prstGeom>
        </p:spPr>
        <p:txBody>
          <a:bodyPr lIns="0" tIns="0" rIns="0" bIns="0" rtlCol="0" anchor="t">
            <a:spAutoFit/>
          </a:bodyPr>
          <a:lstStyle/>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4 000 greffes par heure </a:t>
            </a:r>
          </a:p>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1 opérateur pour sa supervision</a:t>
            </a:r>
          </a:p>
          <a:p>
            <a:pPr algn="just">
              <a:lnSpc>
                <a:spcPts val="2209"/>
              </a:lnSpc>
            </a:pPr>
            <a:endParaRPr lang="en-US" sz="1699" spc="-50">
              <a:solidFill>
                <a:srgbClr val="344E41"/>
              </a:solidFill>
              <a:latin typeface="Open Sauce"/>
              <a:ea typeface="Open Sauce"/>
              <a:cs typeface="Open Sauce"/>
              <a:sym typeface="Open Sauce"/>
            </a:endParaRPr>
          </a:p>
        </p:txBody>
      </p:sp>
      <p:sp>
        <p:nvSpPr>
          <p:cNvPr id="12" name="TextBox 12"/>
          <p:cNvSpPr txBox="1"/>
          <p:nvPr/>
        </p:nvSpPr>
        <p:spPr>
          <a:xfrm>
            <a:off x="749587" y="3949840"/>
            <a:ext cx="4358514" cy="829945"/>
          </a:xfrm>
          <a:prstGeom prst="rect">
            <a:avLst/>
          </a:prstGeom>
        </p:spPr>
        <p:txBody>
          <a:bodyPr lIns="0" tIns="0" rIns="0" bIns="0" rtlCol="0" anchor="t">
            <a:spAutoFit/>
          </a:bodyPr>
          <a:lstStyle/>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Robot de greffage de jeunes plants de tomate</a:t>
            </a:r>
          </a:p>
          <a:p>
            <a:pPr algn="just">
              <a:lnSpc>
                <a:spcPts val="2209"/>
              </a:lnSpc>
            </a:pPr>
            <a:endParaRPr lang="en-US" sz="1699" spc="-50">
              <a:solidFill>
                <a:srgbClr val="344E41"/>
              </a:solidFill>
              <a:latin typeface="Open Sauce"/>
              <a:ea typeface="Open Sauce"/>
              <a:cs typeface="Open Sauce"/>
              <a:sym typeface="Open Sauce"/>
            </a:endParaRPr>
          </a:p>
        </p:txBody>
      </p:sp>
      <p:sp>
        <p:nvSpPr>
          <p:cNvPr id="13" name="TextBox 13"/>
          <p:cNvSpPr txBox="1"/>
          <p:nvPr/>
        </p:nvSpPr>
        <p:spPr>
          <a:xfrm>
            <a:off x="749587" y="5452251"/>
            <a:ext cx="4616910" cy="1378585"/>
          </a:xfrm>
          <a:prstGeom prst="rect">
            <a:avLst/>
          </a:prstGeom>
        </p:spPr>
        <p:txBody>
          <a:bodyPr lIns="0" tIns="0" rIns="0" bIns="0" rtlCol="0" anchor="t">
            <a:spAutoFit/>
          </a:bodyPr>
          <a:lstStyle/>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Plus de 10 milliards de plants greffés chaque année à travers le monde</a:t>
            </a:r>
          </a:p>
          <a:p>
            <a:pPr algn="just">
              <a:lnSpc>
                <a:spcPts val="2209"/>
              </a:lnSpc>
            </a:pPr>
            <a:endParaRPr lang="en-US" sz="1699" spc="-50">
              <a:solidFill>
                <a:srgbClr val="344E41"/>
              </a:solidFill>
              <a:latin typeface="Open Sauce"/>
              <a:ea typeface="Open Sauce"/>
              <a:cs typeface="Open Sauce"/>
              <a:sym typeface="Open Sauce"/>
            </a:endParaRPr>
          </a:p>
          <a:p>
            <a:pPr marL="367029" lvl="1" indent="-183514" algn="just">
              <a:lnSpc>
                <a:spcPts val="2209"/>
              </a:lnSpc>
              <a:buFont typeface="Arial"/>
              <a:buChar char="•"/>
            </a:pPr>
            <a:r>
              <a:rPr lang="en-US" sz="1699" spc="-50">
                <a:solidFill>
                  <a:srgbClr val="344E41"/>
                </a:solidFill>
                <a:latin typeface="Open Sauce"/>
                <a:ea typeface="Open Sauce"/>
                <a:cs typeface="Open Sauce"/>
                <a:sym typeface="Open Sauce"/>
              </a:rPr>
              <a:t>réduction de la main-d'œuvre jusqu’à 80 %</a:t>
            </a:r>
          </a:p>
          <a:p>
            <a:pPr algn="just">
              <a:lnSpc>
                <a:spcPts val="2209"/>
              </a:lnSpc>
            </a:pPr>
            <a:endParaRPr lang="en-US" sz="1699" spc="-50">
              <a:solidFill>
                <a:srgbClr val="344E41"/>
              </a:solidFill>
              <a:latin typeface="Open Sauce"/>
              <a:ea typeface="Open Sauce"/>
              <a:cs typeface="Open Sauce"/>
              <a:sym typeface="Open Sauce"/>
            </a:endParaRPr>
          </a:p>
        </p:txBody>
      </p:sp>
      <p:sp>
        <p:nvSpPr>
          <p:cNvPr id="14" name="TextBox 14"/>
          <p:cNvSpPr txBox="1"/>
          <p:nvPr/>
        </p:nvSpPr>
        <p:spPr>
          <a:xfrm>
            <a:off x="553969" y="606549"/>
            <a:ext cx="14130590" cy="762137"/>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Innovation technologique / produit</a:t>
            </a:r>
          </a:p>
        </p:txBody>
      </p:sp>
      <p:sp>
        <p:nvSpPr>
          <p:cNvPr id="15" name="TextBox 15"/>
          <p:cNvSpPr txBox="1"/>
          <p:nvPr/>
        </p:nvSpPr>
        <p:spPr>
          <a:xfrm>
            <a:off x="4906348" y="5261264"/>
            <a:ext cx="3510721" cy="273685"/>
          </a:xfrm>
          <a:prstGeom prst="rect">
            <a:avLst/>
          </a:prstGeom>
        </p:spPr>
        <p:txBody>
          <a:bodyPr lIns="0" tIns="0" rIns="0" bIns="0" rtlCol="0" anchor="t">
            <a:spAutoFit/>
          </a:bodyPr>
          <a:lstStyle/>
          <a:p>
            <a:pPr algn="r">
              <a:lnSpc>
                <a:spcPts val="2239"/>
              </a:lnSpc>
              <a:spcBef>
                <a:spcPct val="0"/>
              </a:spcBef>
            </a:pPr>
            <a:r>
              <a:rPr lang="en-US" sz="1599" spc="-47" dirty="0">
                <a:solidFill>
                  <a:srgbClr val="344E41"/>
                </a:solidFill>
                <a:latin typeface="Open Sauce"/>
                <a:ea typeface="Open Sauce"/>
                <a:cs typeface="Open Sauce"/>
                <a:sym typeface="Open Sauce"/>
              </a:rPr>
              <a:t>Source :  </a:t>
            </a:r>
            <a:r>
              <a:rPr lang="en-US" sz="1599" spc="-47" dirty="0" err="1">
                <a:solidFill>
                  <a:srgbClr val="344E41"/>
                </a:solidFill>
                <a:latin typeface="Open Sauce"/>
                <a:ea typeface="Open Sauce"/>
                <a:cs typeface="Open Sauce"/>
                <a:sym typeface="Open Sauce"/>
              </a:rPr>
              <a:t>tta</a:t>
            </a:r>
            <a:r>
              <a:rPr lang="en-US" sz="1599" spc="-47" dirty="0">
                <a:solidFill>
                  <a:srgbClr val="344E41"/>
                </a:solidFill>
                <a:latin typeface="Open Sauce"/>
                <a:ea typeface="Open Sauce"/>
                <a:cs typeface="Open Sauce"/>
                <a:sym typeface="Open Sauce"/>
              </a:rPr>
              <a:t>-iso, 2025</a:t>
            </a:r>
          </a:p>
        </p:txBody>
      </p:sp>
      <p:sp>
        <p:nvSpPr>
          <p:cNvPr id="16" name="TextBox 16"/>
          <p:cNvSpPr txBox="1"/>
          <p:nvPr/>
        </p:nvSpPr>
        <p:spPr>
          <a:xfrm>
            <a:off x="11376078" y="9778661"/>
            <a:ext cx="3510721" cy="273685"/>
          </a:xfrm>
          <a:prstGeom prst="rect">
            <a:avLst/>
          </a:prstGeom>
        </p:spPr>
        <p:txBody>
          <a:bodyPr lIns="0" tIns="0" rIns="0" bIns="0" rtlCol="0" anchor="t">
            <a:spAutoFit/>
          </a:bodyPr>
          <a:lstStyle/>
          <a:p>
            <a:pPr algn="r">
              <a:lnSpc>
                <a:spcPts val="2239"/>
              </a:lnSpc>
              <a:spcBef>
                <a:spcPct val="0"/>
              </a:spcBef>
            </a:pPr>
            <a:r>
              <a:rPr lang="en-US" sz="1599" spc="-47" dirty="0">
                <a:solidFill>
                  <a:srgbClr val="344E41"/>
                </a:solidFill>
                <a:latin typeface="Open Sauce"/>
                <a:ea typeface="Open Sauce"/>
                <a:cs typeface="Open Sauce"/>
                <a:sym typeface="Open Sauce"/>
              </a:rPr>
              <a:t>Source :  </a:t>
            </a:r>
            <a:r>
              <a:rPr lang="en-US" sz="1599" spc="-47" dirty="0" err="1">
                <a:solidFill>
                  <a:srgbClr val="344E41"/>
                </a:solidFill>
                <a:latin typeface="Open Sauce"/>
                <a:ea typeface="Open Sauce"/>
                <a:cs typeface="Open Sauce"/>
                <a:sym typeface="Open Sauce"/>
              </a:rPr>
              <a:t>tta</a:t>
            </a:r>
            <a:r>
              <a:rPr lang="en-US" sz="1599" spc="-47" dirty="0">
                <a:solidFill>
                  <a:srgbClr val="344E41"/>
                </a:solidFill>
                <a:latin typeface="Open Sauce"/>
                <a:ea typeface="Open Sauce"/>
                <a:cs typeface="Open Sauce"/>
                <a:sym typeface="Open Sauce"/>
              </a:rPr>
              <a:t>-iso, 2025</a:t>
            </a:r>
          </a:p>
        </p:txBody>
      </p:sp>
      <p:pic>
        <p:nvPicPr>
          <p:cNvPr id="17" name="OsJqOgvHl6RWLWYMymRGs0MhAzMjTGQp7dePNyfD">
            <a:hlinkClick r:id="" action="ppaction://media"/>
            <a:extLst>
              <a:ext uri="{FF2B5EF4-FFF2-40B4-BE49-F238E27FC236}">
                <a16:creationId xmlns:a16="http://schemas.microsoft.com/office/drawing/2014/main" id="{CD19FBD4-88CC-A439-E25D-E3793D895B06}"/>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9197871" y="4813029"/>
            <a:ext cx="8580674" cy="4826630"/>
          </a:xfrm>
          <a:prstGeom prst="rect">
            <a:avLst/>
          </a:prstGeom>
        </p:spPr>
      </p:pic>
      <p:pic>
        <p:nvPicPr>
          <p:cNvPr id="24" name="Audio 23">
            <a:hlinkClick r:id="" action="ppaction://media"/>
            <a:extLst>
              <a:ext uri="{FF2B5EF4-FFF2-40B4-BE49-F238E27FC236}">
                <a16:creationId xmlns:a16="http://schemas.microsoft.com/office/drawing/2014/main" id="{29B48463-CC01-D14C-FB8F-08C9DCCA8107}"/>
              </a:ext>
            </a:extLst>
          </p:cNvPr>
          <p:cNvPicPr>
            <a:picLocks noChangeAspect="1"/>
          </p:cNvPicPr>
          <p:nvPr>
            <a:audioFile r:link="rId5"/>
            <p:extLst>
              <p:ext uri="{DAA4B4D4-6D71-4841-9C94-3DE7FCFB9230}">
                <p14:media xmlns:p14="http://schemas.microsoft.com/office/powerpoint/2010/main" r:embed="rId4"/>
              </p:ext>
            </p:extLst>
          </p:nvPr>
        </p:nvPicPr>
        <p:blipFill>
          <a:blip r:embed="rId9"/>
          <a:srcRect l="-266613" t="-266613" r="-266613" b="-266613"/>
          <a:stretch>
            <a:fillRect/>
          </a:stretch>
        </p:blipFill>
        <p:spPr>
          <a:xfrm>
            <a:off x="15078456" y="7077456"/>
            <a:ext cx="3086100" cy="3086100"/>
          </a:xfrm>
          <a:prstGeom prst="ellipse">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5175"/>
    </mc:Choice>
    <mc:Fallback xmlns="">
      <p:transition spd="slow" advTm="85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02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7"/>
                                        </p:tgtEl>
                                      </p:cBhvr>
                                    </p:cmd>
                                  </p:childTnLst>
                                </p:cTn>
                              </p:par>
                            </p:childTnLst>
                          </p:cTn>
                        </p:par>
                      </p:childTnLst>
                    </p:cTn>
                  </p:par>
                </p:childTnLst>
              </p:cTn>
              <p:nextCondLst>
                <p:cond evt="onClick" delay="0">
                  <p:tgtEl>
                    <p:spTgt spid="17"/>
                  </p:tgtEl>
                </p:cond>
              </p:nextCondLst>
            </p:seq>
            <p:video>
              <p:cMediaNode vol="80000">
                <p:cTn id="16" fill="hold" display="0">
                  <p:stCondLst>
                    <p:cond delay="indefinite"/>
                  </p:stCondLst>
                </p:cTn>
                <p:tgtEl>
                  <p:spTgt spid="17"/>
                </p:tgtEl>
              </p:cMediaNode>
            </p:video>
            <p:audio isNarration="1">
              <p:cMediaNode vol="80000" showWhenStopped="0">
                <p:cTn id="17" fill="hold" display="0">
                  <p:stCondLst>
                    <p:cond delay="indefinite"/>
                  </p:stCondLst>
                  <p:endCondLst>
                    <p:cond evt="onStopAudio" delay="0">
                      <p:tgtEl>
                        <p:sldTgt/>
                      </p:tgtEl>
                    </p:cond>
                  </p:endCondLst>
                </p:cTn>
                <p:tgtEl>
                  <p:spTgt spid="24"/>
                </p:tgtEl>
              </p:cMediaNode>
            </p:audio>
          </p:childTnLst>
        </p:cTn>
      </p:par>
    </p:tnLst>
  </p:timing>
  <p:extLst>
    <p:ext uri="{E180D4A7-C9FB-4DFB-919C-405C955672EB}">
      <p14:showEvtLst xmlns:p14="http://schemas.microsoft.com/office/powerpoint/2010/main">
        <p14:playEvt time="52362" objId="17"/>
        <p14:stopEvt time="84407" objId="17"/>
      </p14:showEvtLst>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92265" y="3521724"/>
            <a:ext cx="11078434" cy="2721364"/>
            <a:chOff x="0" y="0"/>
            <a:chExt cx="2917777" cy="716738"/>
          </a:xfrm>
        </p:grpSpPr>
        <p:sp>
          <p:nvSpPr>
            <p:cNvPr id="3" name="Freeform 3"/>
            <p:cNvSpPr/>
            <p:nvPr/>
          </p:nvSpPr>
          <p:spPr>
            <a:xfrm>
              <a:off x="0" y="0"/>
              <a:ext cx="2917777" cy="716738"/>
            </a:xfrm>
            <a:custGeom>
              <a:avLst/>
              <a:gdLst/>
              <a:ahLst/>
              <a:cxnLst/>
              <a:rect l="l" t="t" r="r" b="b"/>
              <a:pathLst>
                <a:path w="2917777" h="716738">
                  <a:moveTo>
                    <a:pt x="0" y="0"/>
                  </a:moveTo>
                  <a:lnTo>
                    <a:pt x="2917777" y="0"/>
                  </a:lnTo>
                  <a:lnTo>
                    <a:pt x="2917777" y="716738"/>
                  </a:lnTo>
                  <a:lnTo>
                    <a:pt x="0" y="716738"/>
                  </a:lnTo>
                  <a:close/>
                </a:path>
              </a:pathLst>
            </a:custGeom>
            <a:solidFill>
              <a:srgbClr val="A3B18A"/>
            </a:solidFill>
          </p:spPr>
          <p:txBody>
            <a:bodyPr/>
            <a:lstStyle/>
            <a:p>
              <a:endParaRPr lang="fr-FR"/>
            </a:p>
          </p:txBody>
        </p:sp>
        <p:sp>
          <p:nvSpPr>
            <p:cNvPr id="4" name="TextBox 4"/>
            <p:cNvSpPr txBox="1"/>
            <p:nvPr/>
          </p:nvSpPr>
          <p:spPr>
            <a:xfrm>
              <a:off x="0" y="-38100"/>
              <a:ext cx="2917777" cy="754838"/>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11552450" y="2838987"/>
            <a:ext cx="6318203" cy="3759155"/>
          </a:xfrm>
          <a:custGeom>
            <a:avLst/>
            <a:gdLst/>
            <a:ahLst/>
            <a:cxnLst/>
            <a:rect l="l" t="t" r="r" b="b"/>
            <a:pathLst>
              <a:path w="6318203" h="3759155">
                <a:moveTo>
                  <a:pt x="0" y="0"/>
                </a:moveTo>
                <a:lnTo>
                  <a:pt x="6318203" y="0"/>
                </a:lnTo>
                <a:lnTo>
                  <a:pt x="6318203" y="3759154"/>
                </a:lnTo>
                <a:lnTo>
                  <a:pt x="0" y="3759154"/>
                </a:lnTo>
                <a:lnTo>
                  <a:pt x="0" y="0"/>
                </a:lnTo>
                <a:close/>
              </a:path>
            </a:pathLst>
          </a:custGeom>
          <a:blipFill>
            <a:blip r:embed="rId4"/>
            <a:stretch>
              <a:fillRect/>
            </a:stretch>
          </a:blipFill>
        </p:spPr>
        <p:txBody>
          <a:bodyPr/>
          <a:lstStyle/>
          <a:p>
            <a:endParaRPr lang="fr-FR"/>
          </a:p>
        </p:txBody>
      </p:sp>
      <p:sp>
        <p:nvSpPr>
          <p:cNvPr id="6" name="TextBox 6"/>
          <p:cNvSpPr txBox="1"/>
          <p:nvPr/>
        </p:nvSpPr>
        <p:spPr>
          <a:xfrm>
            <a:off x="813272" y="3711644"/>
            <a:ext cx="9201165" cy="1716405"/>
          </a:xfrm>
          <a:prstGeom prst="rect">
            <a:avLst/>
          </a:prstGeom>
        </p:spPr>
        <p:txBody>
          <a:bodyPr lIns="0" tIns="0" rIns="0" bIns="0" rtlCol="0" anchor="t">
            <a:spAutoFit/>
          </a:bodyPr>
          <a:lstStyle/>
          <a:p>
            <a:pPr algn="just">
              <a:lnSpc>
                <a:spcPts val="2729"/>
              </a:lnSpc>
            </a:pPr>
            <a:r>
              <a:rPr lang="en-US" sz="2099" spc="-62">
                <a:solidFill>
                  <a:srgbClr val="344E41"/>
                </a:solidFill>
                <a:latin typeface="Open Sauce"/>
                <a:ea typeface="Open Sauce"/>
                <a:cs typeface="Open Sauce"/>
                <a:sym typeface="Open Sauce"/>
              </a:rPr>
              <a:t>Deux types de greffage sont possibles :</a:t>
            </a:r>
          </a:p>
          <a:p>
            <a:pPr algn="just">
              <a:lnSpc>
                <a:spcPts val="2729"/>
              </a:lnSpc>
            </a:pPr>
            <a:endParaRPr lang="en-US" sz="2099" spc="-62">
              <a:solidFill>
                <a:srgbClr val="344E41"/>
              </a:solidFill>
              <a:latin typeface="Open Sauce"/>
              <a:ea typeface="Open Sauce"/>
              <a:cs typeface="Open Sauce"/>
              <a:sym typeface="Open Sauce"/>
            </a:endParaRPr>
          </a:p>
          <a:p>
            <a:pPr marL="453387" lvl="1" indent="-226693" algn="just">
              <a:lnSpc>
                <a:spcPts val="2729"/>
              </a:lnSpc>
              <a:buFont typeface="Arial"/>
              <a:buChar char="•"/>
            </a:pPr>
            <a:r>
              <a:rPr lang="en-US" sz="2099" spc="-62">
                <a:solidFill>
                  <a:srgbClr val="344E41"/>
                </a:solidFill>
                <a:latin typeface="Open Sauce"/>
                <a:ea typeface="Open Sauce"/>
                <a:cs typeface="Open Sauce"/>
                <a:sym typeface="Open Sauce"/>
              </a:rPr>
              <a:t>Sous-cotylédonaire : coupe en dessous des feuilles cotylédonaires.</a:t>
            </a:r>
          </a:p>
          <a:p>
            <a:pPr marL="453387" lvl="1" indent="-226693" algn="just">
              <a:lnSpc>
                <a:spcPts val="2729"/>
              </a:lnSpc>
              <a:buFont typeface="Arial"/>
              <a:buChar char="•"/>
            </a:pPr>
            <a:r>
              <a:rPr lang="en-US" sz="2099" spc="-62">
                <a:solidFill>
                  <a:srgbClr val="344E41"/>
                </a:solidFill>
                <a:latin typeface="Open Sauce"/>
                <a:ea typeface="Open Sauce"/>
                <a:cs typeface="Open Sauce"/>
                <a:sym typeface="Open Sauce"/>
              </a:rPr>
              <a:t>Sus-cotylédonaire : coupe au-dessus des cotylédons.</a:t>
            </a:r>
          </a:p>
          <a:p>
            <a:pPr algn="just">
              <a:lnSpc>
                <a:spcPts val="2729"/>
              </a:lnSpc>
            </a:pPr>
            <a:endParaRPr lang="en-US" sz="2099" spc="-62">
              <a:solidFill>
                <a:srgbClr val="344E41"/>
              </a:solidFill>
              <a:latin typeface="Open Sauce"/>
              <a:ea typeface="Open Sauce"/>
              <a:cs typeface="Open Sauce"/>
              <a:sym typeface="Open Sauce"/>
            </a:endParaRPr>
          </a:p>
        </p:txBody>
      </p:sp>
      <p:sp>
        <p:nvSpPr>
          <p:cNvPr id="7" name="TextBox 7"/>
          <p:cNvSpPr txBox="1"/>
          <p:nvPr/>
        </p:nvSpPr>
        <p:spPr>
          <a:xfrm>
            <a:off x="457804" y="6735737"/>
            <a:ext cx="10428364" cy="1438910"/>
          </a:xfrm>
          <a:prstGeom prst="rect">
            <a:avLst/>
          </a:prstGeom>
        </p:spPr>
        <p:txBody>
          <a:bodyPr lIns="0" tIns="0" rIns="0" bIns="0" rtlCol="0" anchor="t">
            <a:spAutoFit/>
          </a:bodyPr>
          <a:lstStyle/>
          <a:p>
            <a:pPr algn="just">
              <a:lnSpc>
                <a:spcPts val="2859"/>
              </a:lnSpc>
            </a:pPr>
            <a:r>
              <a:rPr lang="en-US" sz="2199" spc="-65">
                <a:solidFill>
                  <a:srgbClr val="344E41"/>
                </a:solidFill>
                <a:latin typeface="Open Sauce"/>
                <a:ea typeface="Open Sauce"/>
                <a:cs typeface="Open Sauce"/>
                <a:sym typeface="Open Sauce"/>
              </a:rPr>
              <a:t>L’ensemble de la ligne est organisé selon une architecture modulaire</a:t>
            </a:r>
          </a:p>
          <a:p>
            <a:pPr algn="just">
              <a:lnSpc>
                <a:spcPts val="2859"/>
              </a:lnSpc>
            </a:pPr>
            <a:r>
              <a:rPr lang="en-US" sz="2199" spc="-65">
                <a:solidFill>
                  <a:srgbClr val="344E41"/>
                </a:solidFill>
                <a:latin typeface="Open Sauce"/>
                <a:ea typeface="Open Sauce"/>
                <a:cs typeface="Open Sauce"/>
                <a:sym typeface="Open Sauce"/>
              </a:rPr>
              <a:t>En y ajoutant des modules complémentaires (alimentation des greffons, système de calibration, etc.), on obtient la version complète du High Speed Grafter.</a:t>
            </a:r>
          </a:p>
          <a:p>
            <a:pPr algn="just">
              <a:lnSpc>
                <a:spcPts val="2859"/>
              </a:lnSpc>
            </a:pPr>
            <a:endParaRPr lang="en-US" sz="2199" spc="-65">
              <a:solidFill>
                <a:srgbClr val="344E41"/>
              </a:solidFill>
              <a:latin typeface="Open Sauce"/>
              <a:ea typeface="Open Sauce"/>
              <a:cs typeface="Open Sauce"/>
              <a:sym typeface="Open Sauce"/>
            </a:endParaRPr>
          </a:p>
        </p:txBody>
      </p:sp>
      <p:sp>
        <p:nvSpPr>
          <p:cNvPr id="8" name="TextBox 8"/>
          <p:cNvSpPr txBox="1"/>
          <p:nvPr/>
        </p:nvSpPr>
        <p:spPr>
          <a:xfrm>
            <a:off x="671085" y="5517284"/>
            <a:ext cx="7955279" cy="687705"/>
          </a:xfrm>
          <a:prstGeom prst="rect">
            <a:avLst/>
          </a:prstGeom>
        </p:spPr>
        <p:txBody>
          <a:bodyPr lIns="0" tIns="0" rIns="0" bIns="0" rtlCol="0" anchor="t">
            <a:spAutoFit/>
          </a:bodyPr>
          <a:lstStyle/>
          <a:p>
            <a:pPr algn="just">
              <a:lnSpc>
                <a:spcPts val="2729"/>
              </a:lnSpc>
            </a:pPr>
            <a:r>
              <a:rPr lang="en-US" sz="2099" spc="-62">
                <a:solidFill>
                  <a:srgbClr val="344E41"/>
                </a:solidFill>
                <a:latin typeface="Open Sauce"/>
                <a:ea typeface="Open Sauce"/>
                <a:cs typeface="Open Sauce"/>
                <a:sym typeface="Open Sauce"/>
              </a:rPr>
              <a:t>→ Taux de réussite de</a:t>
            </a:r>
            <a:r>
              <a:rPr lang="en-US" sz="2099" b="1" spc="-62">
                <a:solidFill>
                  <a:srgbClr val="344E41"/>
                </a:solidFill>
                <a:latin typeface="Open Sauce Bold"/>
                <a:ea typeface="Open Sauce Bold"/>
                <a:cs typeface="Open Sauce Bold"/>
                <a:sym typeface="Open Sauce Bold"/>
              </a:rPr>
              <a:t> 98,5 %</a:t>
            </a:r>
          </a:p>
          <a:p>
            <a:pPr algn="just">
              <a:lnSpc>
                <a:spcPts val="2729"/>
              </a:lnSpc>
            </a:pPr>
            <a:endParaRPr lang="en-US" sz="2099" b="1" spc="-62">
              <a:solidFill>
                <a:srgbClr val="344E41"/>
              </a:solidFill>
              <a:latin typeface="Open Sauce Bold"/>
              <a:ea typeface="Open Sauce Bold"/>
              <a:cs typeface="Open Sauce Bold"/>
              <a:sym typeface="Open Sauce Bold"/>
            </a:endParaRPr>
          </a:p>
        </p:txBody>
      </p:sp>
      <p:sp>
        <p:nvSpPr>
          <p:cNvPr id="9" name="TextBox 9"/>
          <p:cNvSpPr txBox="1"/>
          <p:nvPr/>
        </p:nvSpPr>
        <p:spPr>
          <a:xfrm>
            <a:off x="12702592" y="6016393"/>
            <a:ext cx="3419553" cy="397738"/>
          </a:xfrm>
          <a:prstGeom prst="rect">
            <a:avLst/>
          </a:prstGeom>
        </p:spPr>
        <p:txBody>
          <a:bodyPr wrap="square" lIns="0" tIns="0" rIns="0" bIns="0" rtlCol="0" anchor="t">
            <a:spAutoFit/>
          </a:bodyPr>
          <a:lstStyle/>
          <a:p>
            <a:pPr algn="ctr">
              <a:lnSpc>
                <a:spcPts val="3359"/>
              </a:lnSpc>
              <a:spcBef>
                <a:spcPct val="0"/>
              </a:spcBef>
            </a:pPr>
            <a:r>
              <a:rPr lang="en-US" sz="2399" b="1" spc="-71" dirty="0">
                <a:solidFill>
                  <a:srgbClr val="344E41"/>
                </a:solidFill>
                <a:latin typeface="Open Sauce Bold"/>
                <a:ea typeface="Open Sauce Bold"/>
                <a:cs typeface="Open Sauce Bold"/>
                <a:sym typeface="Open Sauce Bold"/>
              </a:rPr>
              <a:t>High-Speed Clipper</a:t>
            </a:r>
          </a:p>
        </p:txBody>
      </p:sp>
      <p:sp>
        <p:nvSpPr>
          <p:cNvPr id="10" name="TextBox 10"/>
          <p:cNvSpPr txBox="1"/>
          <p:nvPr/>
        </p:nvSpPr>
        <p:spPr>
          <a:xfrm>
            <a:off x="12702592" y="7539612"/>
            <a:ext cx="4408991" cy="989965"/>
          </a:xfrm>
          <a:prstGeom prst="rect">
            <a:avLst/>
          </a:prstGeom>
        </p:spPr>
        <p:txBody>
          <a:bodyPr lIns="0" tIns="0" rIns="0" bIns="0" rtlCol="0" anchor="t">
            <a:spAutoFit/>
          </a:bodyPr>
          <a:lstStyle/>
          <a:p>
            <a:pPr algn="just">
              <a:lnSpc>
                <a:spcPts val="2659"/>
              </a:lnSpc>
              <a:spcBef>
                <a:spcPct val="0"/>
              </a:spcBef>
            </a:pPr>
            <a:r>
              <a:rPr lang="en-US" sz="1899" spc="-56">
                <a:solidFill>
                  <a:srgbClr val="344E41"/>
                </a:solidFill>
                <a:latin typeface="Open Sauce"/>
                <a:ea typeface="Open Sauce"/>
                <a:cs typeface="Open Sauce"/>
                <a:sym typeface="Open Sauce"/>
              </a:rPr>
              <a:t>TTA-ISO met en avant un retour sur investissement estimé à 3 à 4 ans pour le module de base High Speed Clipper</a:t>
            </a:r>
          </a:p>
        </p:txBody>
      </p:sp>
      <p:sp>
        <p:nvSpPr>
          <p:cNvPr id="11" name="TextBox 11"/>
          <p:cNvSpPr txBox="1"/>
          <p:nvPr/>
        </p:nvSpPr>
        <p:spPr>
          <a:xfrm>
            <a:off x="856896" y="747915"/>
            <a:ext cx="14130590" cy="762137"/>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Innovation technologique / produit</a:t>
            </a:r>
          </a:p>
        </p:txBody>
      </p:sp>
      <p:sp>
        <p:nvSpPr>
          <p:cNvPr id="12" name="TextBox 12"/>
          <p:cNvSpPr txBox="1"/>
          <p:nvPr/>
        </p:nvSpPr>
        <p:spPr>
          <a:xfrm>
            <a:off x="1052514" y="1815610"/>
            <a:ext cx="9653865" cy="938784"/>
          </a:xfrm>
          <a:prstGeom prst="rect">
            <a:avLst/>
          </a:prstGeom>
        </p:spPr>
        <p:txBody>
          <a:bodyPr lIns="0" tIns="0" rIns="0" bIns="0" rtlCol="0" anchor="t">
            <a:spAutoFit/>
          </a:bodyPr>
          <a:lstStyle/>
          <a:p>
            <a:pPr algn="just">
              <a:lnSpc>
                <a:spcPts val="3528"/>
              </a:lnSpc>
            </a:pPr>
            <a:r>
              <a:rPr lang="en-US" sz="3600" spc="-226">
                <a:solidFill>
                  <a:srgbClr val="344E41"/>
                </a:solidFill>
                <a:latin typeface="Helvetica World"/>
                <a:ea typeface="Helvetica World"/>
                <a:cs typeface="Helvetica World"/>
                <a:sym typeface="Helvetica World"/>
              </a:rPr>
              <a:t>Le High Speed Grafter de TTA-ISO - 13 Nov 2025</a:t>
            </a:r>
          </a:p>
          <a:p>
            <a:pPr algn="just">
              <a:lnSpc>
                <a:spcPts val="3528"/>
              </a:lnSpc>
            </a:pPr>
            <a:endParaRPr lang="en-US" sz="3600" spc="-226">
              <a:solidFill>
                <a:srgbClr val="344E41"/>
              </a:solidFill>
              <a:latin typeface="Helvetica World"/>
              <a:ea typeface="Helvetica World"/>
              <a:cs typeface="Helvetica World"/>
              <a:sym typeface="Helvetica World"/>
            </a:endParaRPr>
          </a:p>
        </p:txBody>
      </p:sp>
      <p:sp>
        <p:nvSpPr>
          <p:cNvPr id="13" name="TextBox 13"/>
          <p:cNvSpPr txBox="1"/>
          <p:nvPr/>
        </p:nvSpPr>
        <p:spPr>
          <a:xfrm>
            <a:off x="12956191" y="6716687"/>
            <a:ext cx="3510721" cy="273685"/>
          </a:xfrm>
          <a:prstGeom prst="rect">
            <a:avLst/>
          </a:prstGeom>
        </p:spPr>
        <p:txBody>
          <a:bodyPr lIns="0" tIns="0" rIns="0" bIns="0" rtlCol="0" anchor="t">
            <a:spAutoFit/>
          </a:bodyPr>
          <a:lstStyle/>
          <a:p>
            <a:pPr algn="r">
              <a:lnSpc>
                <a:spcPts val="2239"/>
              </a:lnSpc>
              <a:spcBef>
                <a:spcPct val="0"/>
              </a:spcBef>
            </a:pPr>
            <a:r>
              <a:rPr lang="en-US" sz="1599" spc="-47" dirty="0">
                <a:solidFill>
                  <a:srgbClr val="344E41"/>
                </a:solidFill>
                <a:latin typeface="Open Sauce"/>
                <a:ea typeface="Open Sauce"/>
                <a:cs typeface="Open Sauce"/>
                <a:sym typeface="Open Sauce"/>
              </a:rPr>
              <a:t>Source :  </a:t>
            </a:r>
            <a:r>
              <a:rPr lang="en-US" sz="1599" spc="-47" dirty="0" err="1">
                <a:solidFill>
                  <a:srgbClr val="344E41"/>
                </a:solidFill>
                <a:latin typeface="Open Sauce"/>
                <a:ea typeface="Open Sauce"/>
                <a:cs typeface="Open Sauce"/>
                <a:sym typeface="Open Sauce"/>
              </a:rPr>
              <a:t>tta</a:t>
            </a:r>
            <a:r>
              <a:rPr lang="en-US" sz="1599" spc="-47" dirty="0">
                <a:solidFill>
                  <a:srgbClr val="344E41"/>
                </a:solidFill>
                <a:latin typeface="Open Sauce"/>
                <a:ea typeface="Open Sauce"/>
                <a:cs typeface="Open Sauce"/>
                <a:sym typeface="Open Sauce"/>
              </a:rPr>
              <a:t>-iso, 2025</a:t>
            </a:r>
          </a:p>
        </p:txBody>
      </p:sp>
      <p:pic>
        <p:nvPicPr>
          <p:cNvPr id="25" name="Audio 24">
            <a:hlinkClick r:id="" action="ppaction://media"/>
            <a:extLst>
              <a:ext uri="{FF2B5EF4-FFF2-40B4-BE49-F238E27FC236}">
                <a16:creationId xmlns:a16="http://schemas.microsoft.com/office/drawing/2014/main" id="{26FC7574-382D-D54D-C611-42EACAE5AC2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75040"/>
    </mc:Choice>
    <mc:Fallback xmlns="">
      <p:transition spd="slow" advTm="75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7860757" y="7793365"/>
            <a:ext cx="11078434" cy="1874526"/>
            <a:chOff x="0" y="0"/>
            <a:chExt cx="2917777" cy="493702"/>
          </a:xfrm>
        </p:grpSpPr>
        <p:sp>
          <p:nvSpPr>
            <p:cNvPr id="3" name="Freeform 3"/>
            <p:cNvSpPr/>
            <p:nvPr/>
          </p:nvSpPr>
          <p:spPr>
            <a:xfrm>
              <a:off x="0" y="0"/>
              <a:ext cx="2917777" cy="493702"/>
            </a:xfrm>
            <a:custGeom>
              <a:avLst/>
              <a:gdLst/>
              <a:ahLst/>
              <a:cxnLst/>
              <a:rect l="l" t="t" r="r" b="b"/>
              <a:pathLst>
                <a:path w="2917777" h="493702">
                  <a:moveTo>
                    <a:pt x="0" y="0"/>
                  </a:moveTo>
                  <a:lnTo>
                    <a:pt x="2917777" y="0"/>
                  </a:lnTo>
                  <a:lnTo>
                    <a:pt x="2917777" y="493702"/>
                  </a:lnTo>
                  <a:lnTo>
                    <a:pt x="0" y="493702"/>
                  </a:lnTo>
                  <a:close/>
                </a:path>
              </a:pathLst>
            </a:custGeom>
            <a:solidFill>
              <a:srgbClr val="A3B18A"/>
            </a:solidFill>
          </p:spPr>
          <p:txBody>
            <a:bodyPr/>
            <a:lstStyle/>
            <a:p>
              <a:endParaRPr lang="fr-FR"/>
            </a:p>
          </p:txBody>
        </p:sp>
        <p:sp>
          <p:nvSpPr>
            <p:cNvPr id="4" name="TextBox 4"/>
            <p:cNvSpPr txBox="1"/>
            <p:nvPr/>
          </p:nvSpPr>
          <p:spPr>
            <a:xfrm>
              <a:off x="0" y="-38100"/>
              <a:ext cx="2917777" cy="531802"/>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10581257" y="2559393"/>
            <a:ext cx="7133714" cy="6152828"/>
          </a:xfrm>
          <a:custGeom>
            <a:avLst/>
            <a:gdLst/>
            <a:ahLst/>
            <a:cxnLst/>
            <a:rect l="l" t="t" r="r" b="b"/>
            <a:pathLst>
              <a:path w="7133714" h="6152828">
                <a:moveTo>
                  <a:pt x="0" y="0"/>
                </a:moveTo>
                <a:lnTo>
                  <a:pt x="7133714" y="0"/>
                </a:lnTo>
                <a:lnTo>
                  <a:pt x="7133714" y="6152827"/>
                </a:lnTo>
                <a:lnTo>
                  <a:pt x="0" y="6152827"/>
                </a:lnTo>
                <a:lnTo>
                  <a:pt x="0" y="0"/>
                </a:lnTo>
                <a:close/>
              </a:path>
            </a:pathLst>
          </a:custGeom>
          <a:blipFill>
            <a:blip r:embed="rId4"/>
            <a:stretch>
              <a:fillRect/>
            </a:stretch>
          </a:blipFill>
        </p:spPr>
        <p:txBody>
          <a:bodyPr/>
          <a:lstStyle/>
          <a:p>
            <a:endParaRPr lang="fr-FR"/>
          </a:p>
        </p:txBody>
      </p:sp>
      <p:sp>
        <p:nvSpPr>
          <p:cNvPr id="6" name="Freeform 6"/>
          <p:cNvSpPr/>
          <p:nvPr/>
        </p:nvSpPr>
        <p:spPr>
          <a:xfrm rot="-9559635">
            <a:off x="-269729" y="4434915"/>
            <a:ext cx="1987916" cy="2659112"/>
          </a:xfrm>
          <a:custGeom>
            <a:avLst/>
            <a:gdLst/>
            <a:ahLst/>
            <a:cxnLst/>
            <a:rect l="l" t="t" r="r" b="b"/>
            <a:pathLst>
              <a:path w="1987916" h="2659112">
                <a:moveTo>
                  <a:pt x="0" y="0"/>
                </a:moveTo>
                <a:lnTo>
                  <a:pt x="1987916" y="0"/>
                </a:lnTo>
                <a:lnTo>
                  <a:pt x="1987916" y="2659112"/>
                </a:lnTo>
                <a:lnTo>
                  <a:pt x="0" y="2659112"/>
                </a:lnTo>
                <a:lnTo>
                  <a:pt x="0" y="0"/>
                </a:lnTo>
                <a:close/>
              </a:path>
            </a:pathLst>
          </a:custGeom>
          <a:blipFill>
            <a:blip r:embed="rId5"/>
            <a:stretch>
              <a:fillRect r="-78135"/>
            </a:stretch>
          </a:blipFill>
        </p:spPr>
        <p:txBody>
          <a:bodyPr/>
          <a:lstStyle/>
          <a:p>
            <a:endParaRPr lang="fr-FR"/>
          </a:p>
        </p:txBody>
      </p:sp>
      <p:sp>
        <p:nvSpPr>
          <p:cNvPr id="7" name="TextBox 7"/>
          <p:cNvSpPr txBox="1"/>
          <p:nvPr/>
        </p:nvSpPr>
        <p:spPr>
          <a:xfrm>
            <a:off x="574164" y="733408"/>
            <a:ext cx="14130590" cy="1836680"/>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Innovation technologique / produit</a:t>
            </a:r>
          </a:p>
          <a:p>
            <a:pPr algn="l">
              <a:lnSpc>
                <a:spcPts val="8232"/>
              </a:lnSpc>
            </a:pPr>
            <a:endParaRPr lang="en-US" sz="5800" spc="-365">
              <a:solidFill>
                <a:srgbClr val="344E41"/>
              </a:solidFill>
              <a:latin typeface="Helvetica World"/>
              <a:ea typeface="Helvetica World"/>
              <a:cs typeface="Helvetica World"/>
              <a:sym typeface="Helvetica World"/>
            </a:endParaRPr>
          </a:p>
        </p:txBody>
      </p:sp>
      <p:sp>
        <p:nvSpPr>
          <p:cNvPr id="8" name="TextBox 8"/>
          <p:cNvSpPr txBox="1"/>
          <p:nvPr/>
        </p:nvSpPr>
        <p:spPr>
          <a:xfrm>
            <a:off x="1943267" y="4948496"/>
            <a:ext cx="6774794" cy="1612900"/>
          </a:xfrm>
          <a:prstGeom prst="rect">
            <a:avLst/>
          </a:prstGeom>
        </p:spPr>
        <p:txBody>
          <a:bodyPr lIns="0" tIns="0" rIns="0" bIns="0" rtlCol="0" anchor="t">
            <a:spAutoFit/>
          </a:bodyPr>
          <a:lstStyle/>
          <a:p>
            <a:pPr marL="431797" lvl="1" indent="-215899" algn="l">
              <a:lnSpc>
                <a:spcPts val="2599"/>
              </a:lnSpc>
              <a:buFont typeface="Arial"/>
              <a:buChar char="•"/>
            </a:pPr>
            <a:r>
              <a:rPr lang="en-US" sz="1999" spc="-59">
                <a:solidFill>
                  <a:srgbClr val="344E41"/>
                </a:solidFill>
                <a:latin typeface="Open Sauce"/>
                <a:ea typeface="Open Sauce"/>
                <a:cs typeface="Open Sauce"/>
                <a:sym typeface="Open Sauce"/>
              </a:rPr>
              <a:t>Modélisation de sa ligne (P&amp;ID, schémas, etc.),</a:t>
            </a:r>
          </a:p>
          <a:p>
            <a:pPr marL="431797" lvl="1" indent="-215899" algn="l">
              <a:lnSpc>
                <a:spcPts val="2599"/>
              </a:lnSpc>
              <a:buFont typeface="Arial"/>
              <a:buChar char="•"/>
            </a:pPr>
            <a:r>
              <a:rPr lang="en-US" sz="1999" spc="-59">
                <a:solidFill>
                  <a:srgbClr val="344E41"/>
                </a:solidFill>
                <a:latin typeface="Open Sauce"/>
                <a:ea typeface="Open Sauce"/>
                <a:cs typeface="Open Sauce"/>
                <a:sym typeface="Open Sauce"/>
              </a:rPr>
              <a:t>Connexion de capteurs, machines et bases de données, </a:t>
            </a:r>
          </a:p>
          <a:p>
            <a:pPr marL="431797" lvl="1" indent="-215899" algn="l">
              <a:lnSpc>
                <a:spcPts val="2599"/>
              </a:lnSpc>
              <a:buFont typeface="Arial"/>
              <a:buChar char="•"/>
            </a:pPr>
            <a:r>
              <a:rPr lang="en-US" sz="1999" spc="-59">
                <a:solidFill>
                  <a:srgbClr val="344E41"/>
                </a:solidFill>
                <a:latin typeface="Open Sauce"/>
                <a:ea typeface="Open Sauce"/>
                <a:cs typeface="Open Sauce"/>
                <a:sym typeface="Open Sauce"/>
              </a:rPr>
              <a:t>Superposition à un moteur d’IA générative </a:t>
            </a:r>
          </a:p>
          <a:p>
            <a:pPr algn="l">
              <a:lnSpc>
                <a:spcPts val="2599"/>
              </a:lnSpc>
            </a:pPr>
            <a:endParaRPr lang="en-US" sz="1999" spc="-59">
              <a:solidFill>
                <a:srgbClr val="344E41"/>
              </a:solidFill>
              <a:latin typeface="Open Sauce"/>
              <a:ea typeface="Open Sauce"/>
              <a:cs typeface="Open Sauce"/>
              <a:sym typeface="Open Sauce"/>
            </a:endParaRPr>
          </a:p>
        </p:txBody>
      </p:sp>
      <p:sp>
        <p:nvSpPr>
          <p:cNvPr id="9" name="TextBox 9"/>
          <p:cNvSpPr txBox="1"/>
          <p:nvPr/>
        </p:nvSpPr>
        <p:spPr>
          <a:xfrm>
            <a:off x="1683974" y="3030796"/>
            <a:ext cx="7913019" cy="1936750"/>
          </a:xfrm>
          <a:prstGeom prst="rect">
            <a:avLst/>
          </a:prstGeom>
        </p:spPr>
        <p:txBody>
          <a:bodyPr lIns="0" tIns="0" rIns="0" bIns="0" rtlCol="0" anchor="t">
            <a:spAutoFit/>
          </a:bodyPr>
          <a:lstStyle/>
          <a:p>
            <a:pPr algn="l">
              <a:lnSpc>
                <a:spcPts val="2599"/>
              </a:lnSpc>
            </a:pPr>
            <a:r>
              <a:rPr lang="en-US" sz="1999" b="1" spc="-59">
                <a:solidFill>
                  <a:srgbClr val="344E41"/>
                </a:solidFill>
                <a:latin typeface="Open Sauce Bold"/>
                <a:ea typeface="Open Sauce Bold"/>
                <a:cs typeface="Open Sauce Bold"/>
                <a:sym typeface="Open Sauce Bold"/>
              </a:rPr>
              <a:t>Hoff SA est une coopérative norvégienne majeure de transformation de pommes de terre </a:t>
            </a:r>
          </a:p>
          <a:p>
            <a:pPr algn="l">
              <a:lnSpc>
                <a:spcPts val="2599"/>
              </a:lnSpc>
            </a:pPr>
            <a:endParaRPr lang="en-US" sz="1999" b="1" spc="-59">
              <a:solidFill>
                <a:srgbClr val="344E41"/>
              </a:solidFill>
              <a:latin typeface="Open Sauce Bold"/>
              <a:ea typeface="Open Sauce Bold"/>
              <a:cs typeface="Open Sauce Bold"/>
              <a:sym typeface="Open Sauce Bold"/>
            </a:endParaRPr>
          </a:p>
          <a:p>
            <a:pPr algn="l">
              <a:lnSpc>
                <a:spcPts val="2599"/>
              </a:lnSpc>
            </a:pPr>
            <a:r>
              <a:rPr lang="en-US" sz="1999" b="1" spc="-59">
                <a:solidFill>
                  <a:srgbClr val="344E41"/>
                </a:solidFill>
                <a:latin typeface="Open Sauce Bold"/>
                <a:ea typeface="Open Sauce Bold"/>
                <a:cs typeface="Open Sauce Bold"/>
                <a:sym typeface="Open Sauce Bold"/>
              </a:rPr>
              <a:t>Premier site industriel à piloter cette solution d’IA générative</a:t>
            </a:r>
          </a:p>
          <a:p>
            <a:pPr algn="l">
              <a:lnSpc>
                <a:spcPts val="2599"/>
              </a:lnSpc>
            </a:pPr>
            <a:endParaRPr lang="en-US" sz="1999" b="1" spc="-59">
              <a:solidFill>
                <a:srgbClr val="344E41"/>
              </a:solidFill>
              <a:latin typeface="Open Sauce Bold"/>
              <a:ea typeface="Open Sauce Bold"/>
              <a:cs typeface="Open Sauce Bold"/>
              <a:sym typeface="Open Sauce Bold"/>
            </a:endParaRPr>
          </a:p>
          <a:p>
            <a:pPr algn="l">
              <a:lnSpc>
                <a:spcPts val="2599"/>
              </a:lnSpc>
            </a:pPr>
            <a:endParaRPr lang="en-US" sz="1999" b="1" spc="-59">
              <a:solidFill>
                <a:srgbClr val="344E41"/>
              </a:solidFill>
              <a:latin typeface="Open Sauce Bold"/>
              <a:ea typeface="Open Sauce Bold"/>
              <a:cs typeface="Open Sauce Bold"/>
              <a:sym typeface="Open Sauce Bold"/>
            </a:endParaRPr>
          </a:p>
        </p:txBody>
      </p:sp>
      <p:sp>
        <p:nvSpPr>
          <p:cNvPr id="10" name="TextBox 10"/>
          <p:cNvSpPr txBox="1"/>
          <p:nvPr/>
        </p:nvSpPr>
        <p:spPr>
          <a:xfrm>
            <a:off x="1263866" y="6523296"/>
            <a:ext cx="5838916" cy="1749425"/>
          </a:xfrm>
          <a:prstGeom prst="rect">
            <a:avLst/>
          </a:prstGeom>
        </p:spPr>
        <p:txBody>
          <a:bodyPr lIns="0" tIns="0" rIns="0" bIns="0" rtlCol="0" anchor="t">
            <a:spAutoFit/>
          </a:bodyPr>
          <a:lstStyle/>
          <a:p>
            <a:pPr algn="just">
              <a:lnSpc>
                <a:spcPts val="2799"/>
              </a:lnSpc>
              <a:spcBef>
                <a:spcPct val="0"/>
              </a:spcBef>
            </a:pPr>
            <a:r>
              <a:rPr lang="en-US" sz="1999" spc="-59">
                <a:solidFill>
                  <a:srgbClr val="344E41"/>
                </a:solidFill>
                <a:latin typeface="Open Sauce"/>
                <a:ea typeface="Open Sauce"/>
                <a:cs typeface="Open Sauce"/>
                <a:sym typeface="Open Sauce"/>
              </a:rPr>
              <a:t>Les ingénieurs peuvent poser des questions simples comme « Pourquoi y a-t-il tant de pannes dans le compresseur ? »</a:t>
            </a:r>
          </a:p>
          <a:p>
            <a:pPr algn="just">
              <a:lnSpc>
                <a:spcPts val="2799"/>
              </a:lnSpc>
              <a:spcBef>
                <a:spcPct val="0"/>
              </a:spcBef>
            </a:pPr>
            <a:r>
              <a:rPr lang="en-US" sz="1999" spc="-59">
                <a:solidFill>
                  <a:srgbClr val="344E41"/>
                </a:solidFill>
                <a:latin typeface="Open Sauce"/>
                <a:ea typeface="Open Sauce"/>
                <a:cs typeface="Open Sauce"/>
                <a:sym typeface="Open Sauce"/>
              </a:rPr>
              <a:t>→ l’IA propose alors des causes probables et des actions correctives</a:t>
            </a:r>
          </a:p>
        </p:txBody>
      </p:sp>
      <p:sp>
        <p:nvSpPr>
          <p:cNvPr id="11" name="TextBox 11"/>
          <p:cNvSpPr txBox="1"/>
          <p:nvPr/>
        </p:nvSpPr>
        <p:spPr>
          <a:xfrm>
            <a:off x="839171" y="8523308"/>
            <a:ext cx="6263611" cy="692150"/>
          </a:xfrm>
          <a:prstGeom prst="rect">
            <a:avLst/>
          </a:prstGeom>
        </p:spPr>
        <p:txBody>
          <a:bodyPr lIns="0" tIns="0" rIns="0" bIns="0" rtlCol="0" anchor="t">
            <a:spAutoFit/>
          </a:bodyPr>
          <a:lstStyle/>
          <a:p>
            <a:pPr algn="ctr">
              <a:lnSpc>
                <a:spcPts val="2799"/>
              </a:lnSpc>
              <a:spcBef>
                <a:spcPct val="0"/>
              </a:spcBef>
            </a:pPr>
            <a:r>
              <a:rPr lang="en-US" sz="1999" spc="-59">
                <a:solidFill>
                  <a:srgbClr val="344E41"/>
                </a:solidFill>
                <a:latin typeface="Open Sauce"/>
                <a:ea typeface="Open Sauce"/>
                <a:cs typeface="Open Sauce"/>
                <a:sym typeface="Open Sauce"/>
              </a:rPr>
              <a:t>Ces analyses prendraient traditionnellement des heures voire des jours</a:t>
            </a:r>
          </a:p>
        </p:txBody>
      </p:sp>
      <p:sp>
        <p:nvSpPr>
          <p:cNvPr id="12" name="TextBox 12"/>
          <p:cNvSpPr txBox="1"/>
          <p:nvPr/>
        </p:nvSpPr>
        <p:spPr>
          <a:xfrm>
            <a:off x="724229" y="1856638"/>
            <a:ext cx="17745528" cy="1386459"/>
          </a:xfrm>
          <a:prstGeom prst="rect">
            <a:avLst/>
          </a:prstGeom>
        </p:spPr>
        <p:txBody>
          <a:bodyPr lIns="0" tIns="0" rIns="0" bIns="0" rtlCol="0" anchor="t">
            <a:spAutoFit/>
          </a:bodyPr>
          <a:lstStyle/>
          <a:p>
            <a:pPr algn="l">
              <a:lnSpc>
                <a:spcPts val="3528"/>
              </a:lnSpc>
            </a:pPr>
            <a:r>
              <a:rPr lang="en-US" sz="3600" spc="-226">
                <a:solidFill>
                  <a:srgbClr val="344E41"/>
                </a:solidFill>
                <a:latin typeface="Helvetica World"/>
                <a:ea typeface="Helvetica World"/>
                <a:cs typeface="Helvetica World"/>
                <a:sym typeface="Helvetica World"/>
              </a:rPr>
              <a:t>Essai pilote d’utilisation d’IA dans en usine de pommes de terre - 10 Nov 2025</a:t>
            </a:r>
          </a:p>
          <a:p>
            <a:pPr algn="l">
              <a:lnSpc>
                <a:spcPts val="3528"/>
              </a:lnSpc>
            </a:pPr>
            <a:endParaRPr lang="en-US" sz="3600" spc="-226">
              <a:solidFill>
                <a:srgbClr val="344E41"/>
              </a:solidFill>
              <a:latin typeface="Helvetica World"/>
              <a:ea typeface="Helvetica World"/>
              <a:cs typeface="Helvetica World"/>
              <a:sym typeface="Helvetica World"/>
            </a:endParaRPr>
          </a:p>
          <a:p>
            <a:pPr algn="l">
              <a:lnSpc>
                <a:spcPts val="3528"/>
              </a:lnSpc>
            </a:pPr>
            <a:endParaRPr lang="en-US" sz="3600" spc="-226">
              <a:solidFill>
                <a:srgbClr val="344E41"/>
              </a:solidFill>
              <a:latin typeface="Helvetica World"/>
              <a:ea typeface="Helvetica World"/>
              <a:cs typeface="Helvetica World"/>
              <a:sym typeface="Helvetica World"/>
            </a:endParaRPr>
          </a:p>
        </p:txBody>
      </p:sp>
      <p:sp>
        <p:nvSpPr>
          <p:cNvPr id="13" name="TextBox 13"/>
          <p:cNvSpPr txBox="1"/>
          <p:nvPr/>
        </p:nvSpPr>
        <p:spPr>
          <a:xfrm>
            <a:off x="10581257" y="8858639"/>
            <a:ext cx="3510721" cy="273685"/>
          </a:xfrm>
          <a:prstGeom prst="rect">
            <a:avLst/>
          </a:prstGeom>
        </p:spPr>
        <p:txBody>
          <a:bodyPr lIns="0" tIns="0" rIns="0" bIns="0" rtlCol="0" anchor="t">
            <a:spAutoFit/>
          </a:bodyPr>
          <a:lstStyle/>
          <a:p>
            <a:pPr algn="r">
              <a:lnSpc>
                <a:spcPts val="2239"/>
              </a:lnSpc>
              <a:spcBef>
                <a:spcPct val="0"/>
              </a:spcBef>
            </a:pPr>
            <a:r>
              <a:rPr lang="en-US" sz="1599" spc="-47">
                <a:solidFill>
                  <a:srgbClr val="344E41"/>
                </a:solidFill>
                <a:latin typeface="Open Sauce"/>
                <a:ea typeface="Open Sauce"/>
                <a:cs typeface="Open Sauce"/>
                <a:sym typeface="Open Sauce"/>
              </a:rPr>
              <a:t>Source :  potato news today, 2025</a:t>
            </a:r>
          </a:p>
        </p:txBody>
      </p:sp>
      <p:pic>
        <p:nvPicPr>
          <p:cNvPr id="17" name="Audio 16">
            <a:hlinkClick r:id="" action="ppaction://media"/>
            <a:extLst>
              <a:ext uri="{FF2B5EF4-FFF2-40B4-BE49-F238E27FC236}">
                <a16:creationId xmlns:a16="http://schemas.microsoft.com/office/drawing/2014/main" id="{7ADA5537-43B4-85F3-9130-6D32366F5D8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68775"/>
    </mc:Choice>
    <mc:Fallback xmlns="">
      <p:transition spd="slow" advTm="68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9030168" y="0"/>
            <a:ext cx="2742679" cy="10287000"/>
            <a:chOff x="0" y="0"/>
            <a:chExt cx="722352" cy="2709333"/>
          </a:xfrm>
        </p:grpSpPr>
        <p:sp>
          <p:nvSpPr>
            <p:cNvPr id="3" name="Freeform 3"/>
            <p:cNvSpPr/>
            <p:nvPr/>
          </p:nvSpPr>
          <p:spPr>
            <a:xfrm>
              <a:off x="0" y="0"/>
              <a:ext cx="722352" cy="2709333"/>
            </a:xfrm>
            <a:custGeom>
              <a:avLst/>
              <a:gdLst/>
              <a:ahLst/>
              <a:cxnLst/>
              <a:rect l="l" t="t" r="r" b="b"/>
              <a:pathLst>
                <a:path w="722352" h="2709333">
                  <a:moveTo>
                    <a:pt x="19759" y="0"/>
                  </a:moveTo>
                  <a:lnTo>
                    <a:pt x="702592" y="0"/>
                  </a:lnTo>
                  <a:cubicBezTo>
                    <a:pt x="713505" y="0"/>
                    <a:pt x="722352" y="8847"/>
                    <a:pt x="722352" y="19759"/>
                  </a:cubicBezTo>
                  <a:lnTo>
                    <a:pt x="722352" y="2689574"/>
                  </a:lnTo>
                  <a:cubicBezTo>
                    <a:pt x="722352" y="2700487"/>
                    <a:pt x="713505" y="2709333"/>
                    <a:pt x="702592" y="2709333"/>
                  </a:cubicBezTo>
                  <a:lnTo>
                    <a:pt x="19759" y="2709333"/>
                  </a:lnTo>
                  <a:cubicBezTo>
                    <a:pt x="8847" y="2709333"/>
                    <a:pt x="0" y="2700487"/>
                    <a:pt x="0" y="2689574"/>
                  </a:cubicBezTo>
                  <a:lnTo>
                    <a:pt x="0" y="19759"/>
                  </a:lnTo>
                  <a:cubicBezTo>
                    <a:pt x="0" y="8847"/>
                    <a:pt x="8847" y="0"/>
                    <a:pt x="19759" y="0"/>
                  </a:cubicBezTo>
                  <a:close/>
                </a:path>
              </a:pathLst>
            </a:custGeom>
            <a:solidFill>
              <a:srgbClr val="A3B18A">
                <a:alpha val="67843"/>
              </a:srgbClr>
            </a:solidFill>
          </p:spPr>
          <p:txBody>
            <a:bodyPr/>
            <a:lstStyle/>
            <a:p>
              <a:endParaRPr lang="fr-FR"/>
            </a:p>
          </p:txBody>
        </p:sp>
        <p:sp>
          <p:nvSpPr>
            <p:cNvPr id="4" name="TextBox 4"/>
            <p:cNvSpPr txBox="1"/>
            <p:nvPr/>
          </p:nvSpPr>
          <p:spPr>
            <a:xfrm>
              <a:off x="0" y="-38100"/>
              <a:ext cx="722352" cy="2747433"/>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11264926" y="-189386"/>
            <a:ext cx="7325120" cy="2624835"/>
          </a:xfrm>
          <a:custGeom>
            <a:avLst/>
            <a:gdLst/>
            <a:ahLst/>
            <a:cxnLst/>
            <a:rect l="l" t="t" r="r" b="b"/>
            <a:pathLst>
              <a:path w="7325120" h="2624835">
                <a:moveTo>
                  <a:pt x="0" y="0"/>
                </a:moveTo>
                <a:lnTo>
                  <a:pt x="7325120" y="0"/>
                </a:lnTo>
                <a:lnTo>
                  <a:pt x="7325120" y="2624835"/>
                </a:lnTo>
                <a:lnTo>
                  <a:pt x="0" y="2624835"/>
                </a:lnTo>
                <a:lnTo>
                  <a:pt x="0" y="0"/>
                </a:lnTo>
                <a:close/>
              </a:path>
            </a:pathLst>
          </a:custGeom>
          <a:blipFill>
            <a:blip r:embed="rId4"/>
            <a:stretch>
              <a:fillRect/>
            </a:stretch>
          </a:blipFill>
        </p:spPr>
        <p:txBody>
          <a:bodyPr/>
          <a:lstStyle/>
          <a:p>
            <a:endParaRPr lang="fr-FR"/>
          </a:p>
        </p:txBody>
      </p:sp>
      <p:sp>
        <p:nvSpPr>
          <p:cNvPr id="6" name="TextBox 6"/>
          <p:cNvSpPr txBox="1"/>
          <p:nvPr/>
        </p:nvSpPr>
        <p:spPr>
          <a:xfrm>
            <a:off x="374806" y="1465580"/>
            <a:ext cx="8475049" cy="7792720"/>
          </a:xfrm>
          <a:prstGeom prst="rect">
            <a:avLst/>
          </a:prstGeom>
        </p:spPr>
        <p:txBody>
          <a:bodyPr lIns="0" tIns="0" rIns="0" bIns="0" rtlCol="0" anchor="t">
            <a:spAutoFit/>
          </a:bodyPr>
          <a:lstStyle/>
          <a:p>
            <a:pPr algn="l">
              <a:lnSpc>
                <a:spcPts val="3079"/>
              </a:lnSpc>
              <a:spcBef>
                <a:spcPct val="0"/>
              </a:spcBef>
            </a:pPr>
            <a:r>
              <a:rPr lang="en-US" sz="2199" spc="-65">
                <a:solidFill>
                  <a:srgbClr val="344E41"/>
                </a:solidFill>
                <a:latin typeface="Open Sauce"/>
                <a:ea typeface="Open Sauce"/>
                <a:cs typeface="Open Sauce"/>
                <a:sym typeface="Open Sauce"/>
              </a:rPr>
              <a:t>Projet de recherche financé par l’UE (via Horizon Europe) et lancé le 21 octobre 2025, avec un budget de 3 400 000 euros.</a:t>
            </a:r>
          </a:p>
          <a:p>
            <a:pPr algn="l">
              <a:lnSpc>
                <a:spcPts val="3079"/>
              </a:lnSpc>
              <a:spcBef>
                <a:spcPct val="0"/>
              </a:spcBef>
            </a:pPr>
            <a:endParaRPr lang="en-US" sz="2199" spc="-65">
              <a:solidFill>
                <a:srgbClr val="344E41"/>
              </a:solidFill>
              <a:latin typeface="Open Sauce"/>
              <a:ea typeface="Open Sauce"/>
              <a:cs typeface="Open Sauce"/>
              <a:sym typeface="Open Sauce"/>
            </a:endParaRPr>
          </a:p>
          <a:p>
            <a:pPr algn="l">
              <a:lnSpc>
                <a:spcPts val="3079"/>
              </a:lnSpc>
              <a:spcBef>
                <a:spcPct val="0"/>
              </a:spcBef>
            </a:pPr>
            <a:r>
              <a:rPr lang="en-US" sz="2199" b="1" spc="-65">
                <a:solidFill>
                  <a:srgbClr val="344E41"/>
                </a:solidFill>
                <a:latin typeface="Open Sauce Bold"/>
                <a:ea typeface="Open Sauce Bold"/>
                <a:cs typeface="Open Sauce Bold"/>
                <a:sym typeface="Open Sauce Bold"/>
              </a:rPr>
              <a:t>Projet européen, interdisciplinaire et collaboratif</a:t>
            </a:r>
            <a:r>
              <a:rPr lang="en-US" sz="2199" spc="-65">
                <a:solidFill>
                  <a:srgbClr val="344E41"/>
                </a:solidFill>
                <a:latin typeface="Open Sauce"/>
                <a:ea typeface="Open Sauce"/>
                <a:cs typeface="Open Sauce"/>
                <a:sym typeface="Open Sauce"/>
              </a:rPr>
              <a:t> : </a:t>
            </a:r>
          </a:p>
          <a:p>
            <a:pPr algn="l">
              <a:lnSpc>
                <a:spcPts val="3079"/>
              </a:lnSpc>
              <a:spcBef>
                <a:spcPct val="0"/>
              </a:spcBef>
            </a:pPr>
            <a:r>
              <a:rPr lang="en-US" sz="2199" spc="-65">
                <a:solidFill>
                  <a:srgbClr val="344E41"/>
                </a:solidFill>
                <a:latin typeface="Open Sauce"/>
                <a:ea typeface="Open Sauce"/>
                <a:cs typeface="Open Sauce"/>
                <a:sym typeface="Open Sauce"/>
              </a:rPr>
              <a:t>→ 12 partenaires de 4 pays : Suisse, Espagne, Belgique et Italie</a:t>
            </a:r>
          </a:p>
          <a:p>
            <a:pPr algn="l">
              <a:lnSpc>
                <a:spcPts val="3079"/>
              </a:lnSpc>
              <a:spcBef>
                <a:spcPct val="0"/>
              </a:spcBef>
            </a:pPr>
            <a:r>
              <a:rPr lang="en-US" sz="2199" spc="-65">
                <a:solidFill>
                  <a:srgbClr val="344E41"/>
                </a:solidFill>
                <a:latin typeface="Open Sauce"/>
                <a:ea typeface="Open Sauce"/>
                <a:cs typeface="Open Sauce"/>
                <a:sym typeface="Open Sauce"/>
              </a:rPr>
              <a:t>→ essais en condition commerciale avec </a:t>
            </a:r>
            <a:r>
              <a:rPr lang="en-US" sz="2199" b="1" spc="-65">
                <a:solidFill>
                  <a:srgbClr val="344E41"/>
                </a:solidFill>
                <a:latin typeface="Open Sauce Bold"/>
                <a:ea typeface="Open Sauce Bold"/>
                <a:cs typeface="Open Sauce Bold"/>
                <a:sym typeface="Open Sauce Bold"/>
              </a:rPr>
              <a:t>instituts de recherche, producteurs, fabricants de substrats</a:t>
            </a:r>
          </a:p>
          <a:p>
            <a:pPr algn="l">
              <a:lnSpc>
                <a:spcPts val="3079"/>
              </a:lnSpc>
              <a:spcBef>
                <a:spcPct val="0"/>
              </a:spcBef>
            </a:pPr>
            <a:endParaRPr lang="en-US" sz="2199" b="1" spc="-65">
              <a:solidFill>
                <a:srgbClr val="344E41"/>
              </a:solidFill>
              <a:latin typeface="Open Sauce Bold"/>
              <a:ea typeface="Open Sauce Bold"/>
              <a:cs typeface="Open Sauce Bold"/>
              <a:sym typeface="Open Sauce Bold"/>
            </a:endParaRPr>
          </a:p>
          <a:p>
            <a:pPr algn="l">
              <a:lnSpc>
                <a:spcPts val="3079"/>
              </a:lnSpc>
              <a:spcBef>
                <a:spcPct val="0"/>
              </a:spcBef>
            </a:pPr>
            <a:r>
              <a:rPr lang="en-US" sz="2199" spc="-65">
                <a:solidFill>
                  <a:srgbClr val="344E41"/>
                </a:solidFill>
                <a:latin typeface="Open Sauce"/>
                <a:ea typeface="Open Sauce"/>
                <a:cs typeface="Open Sauce"/>
                <a:sym typeface="Open Sauce"/>
              </a:rPr>
              <a:t>→  développement d’un </a:t>
            </a:r>
            <a:r>
              <a:rPr lang="en-US" sz="2199" b="1" spc="-65">
                <a:solidFill>
                  <a:srgbClr val="344E41"/>
                </a:solidFill>
                <a:latin typeface="Open Sauce Bold"/>
                <a:ea typeface="Open Sauce Bold"/>
                <a:cs typeface="Open Sauce Bold"/>
                <a:sym typeface="Open Sauce Bold"/>
              </a:rPr>
              <a:t>système numérique de suivi</a:t>
            </a:r>
            <a:r>
              <a:rPr lang="en-US" sz="2199" spc="-65">
                <a:solidFill>
                  <a:srgbClr val="344E41"/>
                </a:solidFill>
                <a:latin typeface="Open Sauce"/>
                <a:ea typeface="Open Sauce"/>
                <a:cs typeface="Open Sauce"/>
                <a:sym typeface="Open Sauce"/>
              </a:rPr>
              <a:t> et d’un OAD</a:t>
            </a:r>
          </a:p>
          <a:p>
            <a:pPr algn="l">
              <a:lnSpc>
                <a:spcPts val="3079"/>
              </a:lnSpc>
              <a:spcBef>
                <a:spcPct val="0"/>
              </a:spcBef>
            </a:pPr>
            <a:r>
              <a:rPr lang="en-US" sz="2199" spc="-65">
                <a:solidFill>
                  <a:srgbClr val="344E41"/>
                </a:solidFill>
                <a:latin typeface="Open Sauce"/>
                <a:ea typeface="Open Sauce"/>
                <a:cs typeface="Open Sauce"/>
                <a:sym typeface="Open Sauce"/>
              </a:rPr>
              <a:t>→ </a:t>
            </a:r>
            <a:r>
              <a:rPr lang="en-US" sz="2199" b="1" spc="-65">
                <a:solidFill>
                  <a:srgbClr val="344E41"/>
                </a:solidFill>
                <a:latin typeface="Open Sauce Bold"/>
                <a:ea typeface="Open Sauce Bold"/>
                <a:cs typeface="Open Sauce Bold"/>
                <a:sym typeface="Open Sauce Bold"/>
              </a:rPr>
              <a:t>ateliers, programmes éducatifs</a:t>
            </a:r>
          </a:p>
          <a:p>
            <a:pPr algn="l">
              <a:lnSpc>
                <a:spcPts val="3079"/>
              </a:lnSpc>
              <a:spcBef>
                <a:spcPct val="0"/>
              </a:spcBef>
            </a:pPr>
            <a:r>
              <a:rPr lang="en-US" sz="2199" spc="-65">
                <a:solidFill>
                  <a:srgbClr val="344E41"/>
                </a:solidFill>
                <a:latin typeface="Open Sauce"/>
                <a:ea typeface="Open Sauce"/>
                <a:cs typeface="Open Sauce"/>
                <a:sym typeface="Open Sauce"/>
              </a:rPr>
              <a:t>→ évaluation intégrale de </a:t>
            </a:r>
            <a:r>
              <a:rPr lang="en-US" sz="2199" b="1" spc="-65">
                <a:solidFill>
                  <a:srgbClr val="344E41"/>
                </a:solidFill>
                <a:latin typeface="Open Sauce Bold"/>
                <a:ea typeface="Open Sauce Bold"/>
                <a:cs typeface="Open Sauce Bold"/>
                <a:sym typeface="Open Sauce Bold"/>
              </a:rPr>
              <a:t>faisabilité </a:t>
            </a:r>
            <a:r>
              <a:rPr lang="en-US" sz="2199" spc="-65">
                <a:solidFill>
                  <a:srgbClr val="344E41"/>
                </a:solidFill>
                <a:latin typeface="Open Sauce"/>
                <a:ea typeface="Open Sauce"/>
                <a:cs typeface="Open Sauce"/>
                <a:sym typeface="Open Sauce"/>
              </a:rPr>
              <a:t>et de </a:t>
            </a:r>
            <a:r>
              <a:rPr lang="en-US" sz="2199" b="1" spc="-65">
                <a:solidFill>
                  <a:srgbClr val="344E41"/>
                </a:solidFill>
                <a:latin typeface="Open Sauce Bold"/>
                <a:ea typeface="Open Sauce Bold"/>
                <a:cs typeface="Open Sauce Bold"/>
                <a:sym typeface="Open Sauce Bold"/>
              </a:rPr>
              <a:t>viabilité économique</a:t>
            </a:r>
            <a:r>
              <a:rPr lang="en-US" sz="2199" spc="-65">
                <a:solidFill>
                  <a:srgbClr val="344E41"/>
                </a:solidFill>
                <a:latin typeface="Open Sauce"/>
                <a:ea typeface="Open Sauce"/>
                <a:cs typeface="Open Sauce"/>
                <a:sym typeface="Open Sauce"/>
              </a:rPr>
              <a:t> pour les producteurs</a:t>
            </a:r>
          </a:p>
          <a:p>
            <a:pPr algn="l">
              <a:lnSpc>
                <a:spcPts val="3079"/>
              </a:lnSpc>
              <a:spcBef>
                <a:spcPct val="0"/>
              </a:spcBef>
            </a:pPr>
            <a:endParaRPr lang="en-US" sz="2199" spc="-65">
              <a:solidFill>
                <a:srgbClr val="344E41"/>
              </a:solidFill>
              <a:latin typeface="Open Sauce"/>
              <a:ea typeface="Open Sauce"/>
              <a:cs typeface="Open Sauce"/>
              <a:sym typeface="Open Sauce"/>
            </a:endParaRPr>
          </a:p>
          <a:p>
            <a:pPr algn="l">
              <a:lnSpc>
                <a:spcPts val="3079"/>
              </a:lnSpc>
              <a:spcBef>
                <a:spcPct val="0"/>
              </a:spcBef>
            </a:pPr>
            <a:r>
              <a:rPr lang="en-US" sz="2199" spc="-65">
                <a:solidFill>
                  <a:srgbClr val="344E41"/>
                </a:solidFill>
                <a:latin typeface="Open Sauce"/>
                <a:ea typeface="Open Sauce"/>
                <a:cs typeface="Open Sauce"/>
                <a:sym typeface="Open Sauce"/>
              </a:rPr>
              <a:t>Le projet se termine en avril 2028, mais l’impact espéré à terme, d’ici l’horizon 2050 :</a:t>
            </a:r>
          </a:p>
          <a:p>
            <a:pPr marL="474976" lvl="1" indent="-237488" algn="l">
              <a:lnSpc>
                <a:spcPts val="3079"/>
              </a:lnSpc>
              <a:buFont typeface="Arial"/>
              <a:buChar char="•"/>
            </a:pPr>
            <a:r>
              <a:rPr lang="en-US" sz="2199" b="1" spc="-65">
                <a:solidFill>
                  <a:srgbClr val="344E41"/>
                </a:solidFill>
                <a:latin typeface="Open Sauce Bold"/>
                <a:ea typeface="Open Sauce Bold"/>
                <a:cs typeface="Open Sauce Bold"/>
                <a:sym typeface="Open Sauce Bold"/>
              </a:rPr>
              <a:t>2.5 million de m3 de tourbe préservés, </a:t>
            </a:r>
            <a:r>
              <a:rPr lang="en-US" sz="2199" spc="-65">
                <a:solidFill>
                  <a:srgbClr val="344E41"/>
                </a:solidFill>
                <a:latin typeface="Open Sauce"/>
                <a:ea typeface="Open Sauce"/>
                <a:cs typeface="Open Sauce"/>
                <a:sym typeface="Open Sauce"/>
              </a:rPr>
              <a:t>soit</a:t>
            </a:r>
            <a:r>
              <a:rPr lang="en-US" sz="2199" b="1" spc="-65">
                <a:solidFill>
                  <a:srgbClr val="344E41"/>
                </a:solidFill>
                <a:latin typeface="Open Sauce Bold"/>
                <a:ea typeface="Open Sauce Bold"/>
                <a:cs typeface="Open Sauce Bold"/>
                <a:sym typeface="Open Sauce Bold"/>
              </a:rPr>
              <a:t> </a:t>
            </a:r>
            <a:r>
              <a:rPr lang="en-US" sz="2199" spc="-65">
                <a:solidFill>
                  <a:srgbClr val="344E41"/>
                </a:solidFill>
                <a:latin typeface="Open Sauce"/>
                <a:ea typeface="Open Sauce"/>
                <a:cs typeface="Open Sauce"/>
                <a:sym typeface="Open Sauce"/>
              </a:rPr>
              <a:t>900 000 tonnes d'émission de CO₂ en moins</a:t>
            </a:r>
          </a:p>
          <a:p>
            <a:pPr marL="474976" lvl="1" indent="-237488" algn="l">
              <a:lnSpc>
                <a:spcPts val="3079"/>
              </a:lnSpc>
              <a:buFont typeface="Arial"/>
              <a:buChar char="•"/>
            </a:pPr>
            <a:r>
              <a:rPr lang="en-US" sz="2199" b="1" spc="-65">
                <a:solidFill>
                  <a:srgbClr val="344E41"/>
                </a:solidFill>
                <a:latin typeface="Open Sauce Bold"/>
                <a:ea typeface="Open Sauce Bold"/>
                <a:cs typeface="Open Sauce Bold"/>
                <a:sym typeface="Open Sauce Bold"/>
              </a:rPr>
              <a:t>transition</a:t>
            </a:r>
            <a:r>
              <a:rPr lang="en-US" sz="2199" spc="-65">
                <a:solidFill>
                  <a:srgbClr val="344E41"/>
                </a:solidFill>
                <a:latin typeface="Open Sauce"/>
                <a:ea typeface="Open Sauce"/>
                <a:cs typeface="Open Sauce"/>
                <a:sym typeface="Open Sauce"/>
              </a:rPr>
              <a:t> vers un substrat alternatif (idéal si local et durable) pour au moins </a:t>
            </a:r>
            <a:r>
              <a:rPr lang="en-US" sz="2199" b="1" spc="-65">
                <a:solidFill>
                  <a:srgbClr val="344E41"/>
                </a:solidFill>
                <a:latin typeface="Open Sauce Bold"/>
                <a:ea typeface="Open Sauce Bold"/>
                <a:cs typeface="Open Sauce Bold"/>
                <a:sym typeface="Open Sauce Bold"/>
              </a:rPr>
              <a:t>5000 entreprises horticoles</a:t>
            </a:r>
            <a:r>
              <a:rPr lang="en-US" sz="2199" spc="-65">
                <a:solidFill>
                  <a:srgbClr val="344E41"/>
                </a:solidFill>
                <a:latin typeface="Open Sauce"/>
                <a:ea typeface="Open Sauce"/>
                <a:cs typeface="Open Sauce"/>
                <a:sym typeface="Open Sauce"/>
              </a:rPr>
              <a:t> des 4 pays concernés</a:t>
            </a:r>
          </a:p>
        </p:txBody>
      </p:sp>
      <p:sp>
        <p:nvSpPr>
          <p:cNvPr id="7" name="Freeform 7"/>
          <p:cNvSpPr/>
          <p:nvPr/>
        </p:nvSpPr>
        <p:spPr>
          <a:xfrm flipH="1">
            <a:off x="13528386" y="8152839"/>
            <a:ext cx="5569581" cy="2961419"/>
          </a:xfrm>
          <a:custGeom>
            <a:avLst/>
            <a:gdLst/>
            <a:ahLst/>
            <a:cxnLst/>
            <a:rect l="l" t="t" r="r" b="b"/>
            <a:pathLst>
              <a:path w="5569581" h="2961419">
                <a:moveTo>
                  <a:pt x="5569581" y="0"/>
                </a:moveTo>
                <a:lnTo>
                  <a:pt x="0" y="0"/>
                </a:lnTo>
                <a:lnTo>
                  <a:pt x="0" y="2961418"/>
                </a:lnTo>
                <a:lnTo>
                  <a:pt x="5569581" y="2961418"/>
                </a:lnTo>
                <a:lnTo>
                  <a:pt x="5569581" y="0"/>
                </a:lnTo>
                <a:close/>
              </a:path>
            </a:pathLst>
          </a:custGeom>
          <a:blipFill>
            <a:blip r:embed="rId5">
              <a:extLst>
                <a:ext uri="{96DAC541-7B7A-43D3-8B79-37D633B846F1}">
                  <asvg:svgBlip xmlns:asvg="http://schemas.microsoft.com/office/drawing/2016/SVG/main" r:embed="rId6"/>
                </a:ext>
              </a:extLst>
            </a:blip>
            <a:stretch>
              <a:fillRect b="-16946"/>
            </a:stretch>
          </a:blipFill>
        </p:spPr>
        <p:txBody>
          <a:bodyPr/>
          <a:lstStyle/>
          <a:p>
            <a:endParaRPr lang="fr-FR"/>
          </a:p>
        </p:txBody>
      </p:sp>
      <p:sp>
        <p:nvSpPr>
          <p:cNvPr id="8" name="Freeform 8"/>
          <p:cNvSpPr/>
          <p:nvPr/>
        </p:nvSpPr>
        <p:spPr>
          <a:xfrm>
            <a:off x="9126174" y="1278032"/>
            <a:ext cx="2550668" cy="1847408"/>
          </a:xfrm>
          <a:custGeom>
            <a:avLst/>
            <a:gdLst/>
            <a:ahLst/>
            <a:cxnLst/>
            <a:rect l="l" t="t" r="r" b="b"/>
            <a:pathLst>
              <a:path w="2550668" h="1847408">
                <a:moveTo>
                  <a:pt x="0" y="0"/>
                </a:moveTo>
                <a:lnTo>
                  <a:pt x="2550668" y="0"/>
                </a:lnTo>
                <a:lnTo>
                  <a:pt x="2550668" y="1847408"/>
                </a:lnTo>
                <a:lnTo>
                  <a:pt x="0" y="1847408"/>
                </a:lnTo>
                <a:lnTo>
                  <a:pt x="0" y="0"/>
                </a:lnTo>
                <a:close/>
              </a:path>
            </a:pathLst>
          </a:custGeom>
          <a:blipFill>
            <a:blip r:embed="rId7">
              <a:alphaModFix amt="73000"/>
            </a:blip>
            <a:stretch>
              <a:fillRect t="-20240" b="-20234"/>
            </a:stretch>
          </a:blipFill>
        </p:spPr>
        <p:txBody>
          <a:bodyPr/>
          <a:lstStyle/>
          <a:p>
            <a:endParaRPr lang="fr-FR"/>
          </a:p>
        </p:txBody>
      </p:sp>
      <p:sp>
        <p:nvSpPr>
          <p:cNvPr id="13" name="Freeform 13"/>
          <p:cNvSpPr/>
          <p:nvPr/>
        </p:nvSpPr>
        <p:spPr>
          <a:xfrm>
            <a:off x="9257776" y="3515539"/>
            <a:ext cx="997566" cy="720061"/>
          </a:xfrm>
          <a:custGeom>
            <a:avLst/>
            <a:gdLst/>
            <a:ahLst/>
            <a:cxnLst/>
            <a:rect l="l" t="t" r="r" b="b"/>
            <a:pathLst>
              <a:path w="997566" h="720061">
                <a:moveTo>
                  <a:pt x="0" y="0"/>
                </a:moveTo>
                <a:lnTo>
                  <a:pt x="997566" y="0"/>
                </a:lnTo>
                <a:lnTo>
                  <a:pt x="997566" y="720061"/>
                </a:lnTo>
                <a:lnTo>
                  <a:pt x="0" y="720061"/>
                </a:lnTo>
                <a:lnTo>
                  <a:pt x="0" y="0"/>
                </a:lnTo>
                <a:close/>
              </a:path>
            </a:pathLst>
          </a:custGeom>
          <a:blipFill>
            <a:blip r:embed="rId8">
              <a:alphaModFix amt="68000"/>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4" name="Freeform 14"/>
          <p:cNvSpPr/>
          <p:nvPr/>
        </p:nvSpPr>
        <p:spPr>
          <a:xfrm>
            <a:off x="9257776" y="4595631"/>
            <a:ext cx="1023451" cy="767588"/>
          </a:xfrm>
          <a:custGeom>
            <a:avLst/>
            <a:gdLst/>
            <a:ahLst/>
            <a:cxnLst/>
            <a:rect l="l" t="t" r="r" b="b"/>
            <a:pathLst>
              <a:path w="1023451" h="767588">
                <a:moveTo>
                  <a:pt x="0" y="0"/>
                </a:moveTo>
                <a:lnTo>
                  <a:pt x="1023451" y="0"/>
                </a:lnTo>
                <a:lnTo>
                  <a:pt x="1023451" y="767588"/>
                </a:lnTo>
                <a:lnTo>
                  <a:pt x="0" y="767588"/>
                </a:lnTo>
                <a:lnTo>
                  <a:pt x="0" y="0"/>
                </a:lnTo>
                <a:close/>
              </a:path>
            </a:pathLst>
          </a:custGeom>
          <a:blipFill>
            <a:blip r:embed="rId10">
              <a:alphaModFix amt="68000"/>
            </a:blip>
            <a:stretch>
              <a:fillRect/>
            </a:stretch>
          </a:blipFill>
        </p:spPr>
        <p:txBody>
          <a:bodyPr/>
          <a:lstStyle/>
          <a:p>
            <a:endParaRPr lang="fr-FR"/>
          </a:p>
        </p:txBody>
      </p:sp>
      <p:sp>
        <p:nvSpPr>
          <p:cNvPr id="15" name="Freeform 15"/>
          <p:cNvSpPr/>
          <p:nvPr/>
        </p:nvSpPr>
        <p:spPr>
          <a:xfrm>
            <a:off x="10547673" y="3515539"/>
            <a:ext cx="997566" cy="720061"/>
          </a:xfrm>
          <a:custGeom>
            <a:avLst/>
            <a:gdLst/>
            <a:ahLst/>
            <a:cxnLst/>
            <a:rect l="l" t="t" r="r" b="b"/>
            <a:pathLst>
              <a:path w="997566" h="720061">
                <a:moveTo>
                  <a:pt x="0" y="0"/>
                </a:moveTo>
                <a:lnTo>
                  <a:pt x="997566" y="0"/>
                </a:lnTo>
                <a:lnTo>
                  <a:pt x="997566" y="720061"/>
                </a:lnTo>
                <a:lnTo>
                  <a:pt x="0" y="720061"/>
                </a:lnTo>
                <a:lnTo>
                  <a:pt x="0" y="0"/>
                </a:lnTo>
                <a:close/>
              </a:path>
            </a:pathLst>
          </a:custGeom>
          <a:blipFill>
            <a:blip r:embed="rId11">
              <a:alphaModFix amt="68000"/>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16" name="TextBox 16"/>
          <p:cNvSpPr txBox="1"/>
          <p:nvPr/>
        </p:nvSpPr>
        <p:spPr>
          <a:xfrm>
            <a:off x="412906" y="360895"/>
            <a:ext cx="7636663" cy="762137"/>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Actualités internationales</a:t>
            </a:r>
          </a:p>
        </p:txBody>
      </p:sp>
      <p:sp>
        <p:nvSpPr>
          <p:cNvPr id="17" name="Freeform 17"/>
          <p:cNvSpPr/>
          <p:nvPr/>
        </p:nvSpPr>
        <p:spPr>
          <a:xfrm rot="9960164">
            <a:off x="7444718" y="-2504762"/>
            <a:ext cx="2886474" cy="4233495"/>
          </a:xfrm>
          <a:custGeom>
            <a:avLst/>
            <a:gdLst/>
            <a:ahLst/>
            <a:cxnLst/>
            <a:rect l="l" t="t" r="r" b="b"/>
            <a:pathLst>
              <a:path w="2886474" h="4233495">
                <a:moveTo>
                  <a:pt x="0" y="0"/>
                </a:moveTo>
                <a:lnTo>
                  <a:pt x="2886474" y="0"/>
                </a:lnTo>
                <a:lnTo>
                  <a:pt x="2886474" y="4233496"/>
                </a:lnTo>
                <a:lnTo>
                  <a:pt x="0" y="4233496"/>
                </a:lnTo>
                <a:lnTo>
                  <a:pt x="0" y="0"/>
                </a:lnTo>
                <a:close/>
              </a:path>
            </a:pathLst>
          </a:custGeom>
          <a:blipFill>
            <a:blip r:embed="rId13">
              <a:alphaModFix amt="88000"/>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18" name="TextBox 18"/>
          <p:cNvSpPr txBox="1"/>
          <p:nvPr/>
        </p:nvSpPr>
        <p:spPr>
          <a:xfrm>
            <a:off x="12087461" y="2067019"/>
            <a:ext cx="5680049" cy="4668520"/>
          </a:xfrm>
          <a:prstGeom prst="rect">
            <a:avLst/>
          </a:prstGeom>
        </p:spPr>
        <p:txBody>
          <a:bodyPr lIns="0" tIns="0" rIns="0" bIns="0" rtlCol="0" anchor="t">
            <a:spAutoFit/>
          </a:bodyPr>
          <a:lstStyle/>
          <a:p>
            <a:pPr algn="l">
              <a:lnSpc>
                <a:spcPts val="3079"/>
              </a:lnSpc>
              <a:spcBef>
                <a:spcPct val="0"/>
              </a:spcBef>
            </a:pPr>
            <a:r>
              <a:rPr lang="en-US" sz="2199" u="sng" spc="-65">
                <a:solidFill>
                  <a:srgbClr val="344E41"/>
                </a:solidFill>
                <a:latin typeface="Open Sauce"/>
                <a:ea typeface="Open Sauce"/>
                <a:cs typeface="Open Sauce"/>
                <a:sym typeface="Open Sauce"/>
              </a:rPr>
              <a:t>Objectif </a:t>
            </a:r>
            <a:r>
              <a:rPr lang="en-US" sz="2199" spc="-65">
                <a:solidFill>
                  <a:srgbClr val="344E41"/>
                </a:solidFill>
                <a:latin typeface="Open Sauce"/>
                <a:ea typeface="Open Sauce"/>
                <a:cs typeface="Open Sauce"/>
                <a:sym typeface="Open Sauce"/>
              </a:rPr>
              <a:t>: </a:t>
            </a:r>
            <a:r>
              <a:rPr lang="en-US" sz="2199" b="1" spc="-65">
                <a:solidFill>
                  <a:srgbClr val="344E41"/>
                </a:solidFill>
                <a:latin typeface="Open Sauce Bold"/>
                <a:ea typeface="Open Sauce Bold"/>
                <a:cs typeface="Open Sauce Bold"/>
                <a:sym typeface="Open Sauce Bold"/>
              </a:rPr>
              <a:t>réduire l’usage de la tourbe</a:t>
            </a:r>
            <a:r>
              <a:rPr lang="en-US" sz="2199" spc="-65">
                <a:solidFill>
                  <a:srgbClr val="344E41"/>
                </a:solidFill>
                <a:latin typeface="Open Sauce"/>
                <a:ea typeface="Open Sauce"/>
                <a:cs typeface="Open Sauce"/>
                <a:sym typeface="Open Sauce"/>
              </a:rPr>
              <a:t> en horticulture, ornementale, culture de champignons de paris et production de jeunes plants</a:t>
            </a:r>
          </a:p>
          <a:p>
            <a:pPr algn="l">
              <a:lnSpc>
                <a:spcPts val="3079"/>
              </a:lnSpc>
              <a:spcBef>
                <a:spcPct val="0"/>
              </a:spcBef>
            </a:pPr>
            <a:endParaRPr lang="en-US" sz="2199" spc="-65">
              <a:solidFill>
                <a:srgbClr val="344E41"/>
              </a:solidFill>
              <a:latin typeface="Open Sauce"/>
              <a:ea typeface="Open Sauce"/>
              <a:cs typeface="Open Sauce"/>
              <a:sym typeface="Open Sauce"/>
            </a:endParaRPr>
          </a:p>
          <a:p>
            <a:pPr algn="l">
              <a:lnSpc>
                <a:spcPts val="3079"/>
              </a:lnSpc>
              <a:spcBef>
                <a:spcPct val="0"/>
              </a:spcBef>
            </a:pPr>
            <a:endParaRPr lang="en-US" sz="2199" spc="-65">
              <a:solidFill>
                <a:srgbClr val="344E41"/>
              </a:solidFill>
              <a:latin typeface="Open Sauce"/>
              <a:ea typeface="Open Sauce"/>
              <a:cs typeface="Open Sauce"/>
              <a:sym typeface="Open Sauce"/>
            </a:endParaRPr>
          </a:p>
          <a:p>
            <a:pPr algn="l">
              <a:lnSpc>
                <a:spcPts val="3079"/>
              </a:lnSpc>
              <a:spcBef>
                <a:spcPct val="0"/>
              </a:spcBef>
            </a:pPr>
            <a:endParaRPr lang="en-US" sz="2199" spc="-65">
              <a:solidFill>
                <a:srgbClr val="344E41"/>
              </a:solidFill>
              <a:latin typeface="Open Sauce"/>
              <a:ea typeface="Open Sauce"/>
              <a:cs typeface="Open Sauce"/>
              <a:sym typeface="Open Sauce"/>
            </a:endParaRPr>
          </a:p>
          <a:p>
            <a:pPr algn="l">
              <a:lnSpc>
                <a:spcPts val="3079"/>
              </a:lnSpc>
              <a:spcBef>
                <a:spcPct val="0"/>
              </a:spcBef>
            </a:pPr>
            <a:r>
              <a:rPr lang="en-US" sz="2199" spc="-65">
                <a:solidFill>
                  <a:srgbClr val="344E41"/>
                </a:solidFill>
                <a:latin typeface="Open Sauce"/>
                <a:ea typeface="Open Sauce"/>
                <a:cs typeface="Open Sauce"/>
                <a:sym typeface="Open Sauce"/>
              </a:rPr>
              <a:t>→ Actuellement, l’extraction de la tourbe, en plus d’émettre une quantité très importante de CO₂, inflige une </a:t>
            </a:r>
            <a:r>
              <a:rPr lang="en-US" sz="2199" b="1" spc="-65">
                <a:solidFill>
                  <a:srgbClr val="344E41"/>
                </a:solidFill>
                <a:latin typeface="Open Sauce Bold"/>
                <a:ea typeface="Open Sauce Bold"/>
                <a:cs typeface="Open Sauce Bold"/>
                <a:sym typeface="Open Sauce Bold"/>
              </a:rPr>
              <a:t>pression écologique</a:t>
            </a:r>
            <a:r>
              <a:rPr lang="en-US" sz="2199" spc="-65">
                <a:solidFill>
                  <a:srgbClr val="344E41"/>
                </a:solidFill>
                <a:latin typeface="Open Sauce"/>
                <a:ea typeface="Open Sauce"/>
                <a:cs typeface="Open Sauce"/>
                <a:sym typeface="Open Sauce"/>
              </a:rPr>
              <a:t> sur des </a:t>
            </a:r>
            <a:r>
              <a:rPr lang="en-US" sz="2199" b="1" spc="-65">
                <a:solidFill>
                  <a:srgbClr val="344E41"/>
                </a:solidFill>
                <a:latin typeface="Open Sauce Bold"/>
                <a:ea typeface="Open Sauce Bold"/>
                <a:cs typeface="Open Sauce Bold"/>
                <a:sym typeface="Open Sauce Bold"/>
              </a:rPr>
              <a:t>écosystèmes</a:t>
            </a:r>
            <a:r>
              <a:rPr lang="en-US" sz="2199" spc="-65">
                <a:solidFill>
                  <a:srgbClr val="344E41"/>
                </a:solidFill>
                <a:latin typeface="Open Sauce"/>
                <a:ea typeface="Open Sauce"/>
                <a:cs typeface="Open Sauce"/>
                <a:sym typeface="Open Sauce"/>
              </a:rPr>
              <a:t> souvent fragiles et </a:t>
            </a:r>
            <a:r>
              <a:rPr lang="en-US" sz="2199" b="1" spc="-65">
                <a:solidFill>
                  <a:srgbClr val="344E41"/>
                </a:solidFill>
                <a:latin typeface="Open Sauce Bold"/>
                <a:ea typeface="Open Sauce Bold"/>
                <a:cs typeface="Open Sauce Bold"/>
                <a:sym typeface="Open Sauce Bold"/>
              </a:rPr>
              <a:t>menacés</a:t>
            </a:r>
            <a:r>
              <a:rPr lang="en-US" sz="2199" spc="-65">
                <a:solidFill>
                  <a:srgbClr val="344E41"/>
                </a:solidFill>
                <a:latin typeface="Open Sauce"/>
                <a:ea typeface="Open Sauce"/>
                <a:cs typeface="Open Sauce"/>
                <a:sym typeface="Open Sauce"/>
              </a:rPr>
              <a:t>.</a:t>
            </a:r>
          </a:p>
        </p:txBody>
      </p:sp>
      <p:sp>
        <p:nvSpPr>
          <p:cNvPr id="19" name="TextBox 19"/>
          <p:cNvSpPr txBox="1"/>
          <p:nvPr/>
        </p:nvSpPr>
        <p:spPr>
          <a:xfrm>
            <a:off x="11953822" y="7895515"/>
            <a:ext cx="5680049" cy="1231265"/>
          </a:xfrm>
          <a:prstGeom prst="rect">
            <a:avLst/>
          </a:prstGeom>
        </p:spPr>
        <p:txBody>
          <a:bodyPr lIns="0" tIns="0" rIns="0" bIns="0" rtlCol="0" anchor="t">
            <a:spAutoFit/>
          </a:bodyPr>
          <a:lstStyle/>
          <a:p>
            <a:pPr algn="l">
              <a:lnSpc>
                <a:spcPts val="1960"/>
              </a:lnSpc>
            </a:pPr>
            <a:r>
              <a:rPr lang="en-US" sz="1400" spc="-42">
                <a:solidFill>
                  <a:srgbClr val="344E41"/>
                </a:solidFill>
                <a:latin typeface="Open Sauce"/>
                <a:ea typeface="Open Sauce"/>
                <a:cs typeface="Open Sauce"/>
                <a:sym typeface="Open Sauce"/>
              </a:rPr>
              <a:t>Sources :</a:t>
            </a:r>
          </a:p>
          <a:p>
            <a:pPr algn="l">
              <a:lnSpc>
                <a:spcPts val="1960"/>
              </a:lnSpc>
            </a:pPr>
            <a:r>
              <a:rPr lang="en-US" sz="1400" spc="-42">
                <a:solidFill>
                  <a:srgbClr val="344E41"/>
                </a:solidFill>
                <a:latin typeface="Open Sauce"/>
                <a:ea typeface="Open Sauce"/>
                <a:cs typeface="Open Sauce"/>
                <a:sym typeface="Open Sauce"/>
              </a:rPr>
              <a:t>https://peatless.eu</a:t>
            </a:r>
          </a:p>
          <a:p>
            <a:pPr algn="l">
              <a:lnSpc>
                <a:spcPts val="1960"/>
              </a:lnSpc>
            </a:pPr>
            <a:r>
              <a:rPr lang="en-US" sz="1400" spc="-42">
                <a:solidFill>
                  <a:srgbClr val="344E41"/>
                </a:solidFill>
                <a:latin typeface="Open Sauce"/>
                <a:ea typeface="Open Sauce"/>
                <a:cs typeface="Open Sauce"/>
                <a:sym typeface="Open Sauce"/>
              </a:rPr>
              <a:t>https://cordis.europa.eu/project/id/101216569</a:t>
            </a:r>
          </a:p>
          <a:p>
            <a:pPr algn="l">
              <a:lnSpc>
                <a:spcPts val="1960"/>
              </a:lnSpc>
            </a:pPr>
            <a:endParaRPr lang="en-US" sz="1400" spc="-42">
              <a:solidFill>
                <a:srgbClr val="344E41"/>
              </a:solidFill>
              <a:latin typeface="Open Sauce"/>
              <a:ea typeface="Open Sauce"/>
              <a:cs typeface="Open Sauce"/>
              <a:sym typeface="Open Sauce"/>
            </a:endParaRPr>
          </a:p>
          <a:p>
            <a:pPr algn="l">
              <a:lnSpc>
                <a:spcPts val="1960"/>
              </a:lnSpc>
              <a:spcBef>
                <a:spcPct val="0"/>
              </a:spcBef>
            </a:pPr>
            <a:endParaRPr lang="en-US" sz="1400" spc="-42">
              <a:solidFill>
                <a:srgbClr val="344E41"/>
              </a:solidFill>
              <a:latin typeface="Open Sauce"/>
              <a:ea typeface="Open Sauce"/>
              <a:cs typeface="Open Sauce"/>
              <a:sym typeface="Open Sauce"/>
            </a:endParaRPr>
          </a:p>
        </p:txBody>
      </p:sp>
      <p:grpSp>
        <p:nvGrpSpPr>
          <p:cNvPr id="22" name="Groupe 21">
            <a:extLst>
              <a:ext uri="{FF2B5EF4-FFF2-40B4-BE49-F238E27FC236}">
                <a16:creationId xmlns:a16="http://schemas.microsoft.com/office/drawing/2014/main" id="{7446E398-A0B3-91D9-4253-D15D91778012}"/>
              </a:ext>
            </a:extLst>
          </p:cNvPr>
          <p:cNvGrpSpPr/>
          <p:nvPr/>
        </p:nvGrpSpPr>
        <p:grpSpPr>
          <a:xfrm>
            <a:off x="10561914" y="4616000"/>
            <a:ext cx="1023451" cy="777113"/>
            <a:chOff x="10508835" y="5182943"/>
            <a:chExt cx="1023451" cy="777113"/>
          </a:xfrm>
        </p:grpSpPr>
        <p:sp>
          <p:nvSpPr>
            <p:cNvPr id="20" name="Rectangle 19">
              <a:extLst>
                <a:ext uri="{FF2B5EF4-FFF2-40B4-BE49-F238E27FC236}">
                  <a16:creationId xmlns:a16="http://schemas.microsoft.com/office/drawing/2014/main" id="{E83A3D70-AC05-69A6-BB80-F431973C179C}"/>
                </a:ext>
              </a:extLst>
            </p:cNvPr>
            <p:cNvSpPr/>
            <p:nvPr/>
          </p:nvSpPr>
          <p:spPr>
            <a:xfrm>
              <a:off x="10508835" y="5182943"/>
              <a:ext cx="1023451" cy="777113"/>
            </a:xfrm>
            <a:prstGeom prst="rect">
              <a:avLst/>
            </a:prstGeom>
            <a:solidFill>
              <a:srgbClr val="D23A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Signe Plus 20">
              <a:extLst>
                <a:ext uri="{FF2B5EF4-FFF2-40B4-BE49-F238E27FC236}">
                  <a16:creationId xmlns:a16="http://schemas.microsoft.com/office/drawing/2014/main" id="{8AB4C370-7261-89B4-0069-889775320234}"/>
                </a:ext>
              </a:extLst>
            </p:cNvPr>
            <p:cNvSpPr/>
            <p:nvPr/>
          </p:nvSpPr>
          <p:spPr>
            <a:xfrm>
              <a:off x="10622630" y="5191246"/>
              <a:ext cx="816498" cy="760505"/>
            </a:xfrm>
            <a:prstGeom prst="mathPlu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Audio 11">
            <a:hlinkClick r:id="" action="ppaction://media"/>
            <a:extLst>
              <a:ext uri="{FF2B5EF4-FFF2-40B4-BE49-F238E27FC236}">
                <a16:creationId xmlns:a16="http://schemas.microsoft.com/office/drawing/2014/main" id="{160E41C3-AB89-63BA-06FE-5583194219B8}"/>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08655"/>
    </mc:Choice>
    <mc:Fallback xmlns="">
      <p:transition spd="slow" advTm="108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9252294" y="0"/>
            <a:ext cx="2742679" cy="9680516"/>
            <a:chOff x="0" y="0"/>
            <a:chExt cx="722352" cy="2549601"/>
          </a:xfrm>
        </p:grpSpPr>
        <p:sp>
          <p:nvSpPr>
            <p:cNvPr id="3" name="Freeform 3"/>
            <p:cNvSpPr/>
            <p:nvPr/>
          </p:nvSpPr>
          <p:spPr>
            <a:xfrm>
              <a:off x="0" y="0"/>
              <a:ext cx="722352" cy="2549601"/>
            </a:xfrm>
            <a:custGeom>
              <a:avLst/>
              <a:gdLst/>
              <a:ahLst/>
              <a:cxnLst/>
              <a:rect l="l" t="t" r="r" b="b"/>
              <a:pathLst>
                <a:path w="722352" h="2549601">
                  <a:moveTo>
                    <a:pt x="0" y="0"/>
                  </a:moveTo>
                  <a:lnTo>
                    <a:pt x="722352" y="0"/>
                  </a:lnTo>
                  <a:lnTo>
                    <a:pt x="722352" y="2549601"/>
                  </a:lnTo>
                  <a:lnTo>
                    <a:pt x="0" y="2549601"/>
                  </a:lnTo>
                  <a:close/>
                </a:path>
              </a:pathLst>
            </a:custGeom>
            <a:solidFill>
              <a:srgbClr val="BDC9A7"/>
            </a:solidFill>
          </p:spPr>
          <p:txBody>
            <a:bodyPr/>
            <a:lstStyle/>
            <a:p>
              <a:endParaRPr lang="fr-FR"/>
            </a:p>
          </p:txBody>
        </p:sp>
        <p:sp>
          <p:nvSpPr>
            <p:cNvPr id="4" name="TextBox 4"/>
            <p:cNvSpPr txBox="1"/>
            <p:nvPr/>
          </p:nvSpPr>
          <p:spPr>
            <a:xfrm>
              <a:off x="0" y="-38100"/>
              <a:ext cx="722352" cy="2587701"/>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8041472" y="117893"/>
            <a:ext cx="4407651" cy="1553697"/>
          </a:xfrm>
          <a:custGeom>
            <a:avLst/>
            <a:gdLst/>
            <a:ahLst/>
            <a:cxnLst/>
            <a:rect l="l" t="t" r="r" b="b"/>
            <a:pathLst>
              <a:path w="4407651" h="1553697">
                <a:moveTo>
                  <a:pt x="0" y="0"/>
                </a:moveTo>
                <a:lnTo>
                  <a:pt x="4407650" y="0"/>
                </a:lnTo>
                <a:lnTo>
                  <a:pt x="4407650" y="1553697"/>
                </a:lnTo>
                <a:lnTo>
                  <a:pt x="0" y="1553697"/>
                </a:lnTo>
                <a:lnTo>
                  <a:pt x="0" y="0"/>
                </a:lnTo>
                <a:close/>
              </a:path>
            </a:pathLst>
          </a:custGeom>
          <a:blipFill>
            <a:blip r:embed="rId4"/>
            <a:stretch>
              <a:fillRect/>
            </a:stretch>
          </a:blipFill>
          <a:ln cap="sq">
            <a:noFill/>
            <a:prstDash val="solid"/>
            <a:miter/>
          </a:ln>
        </p:spPr>
        <p:txBody>
          <a:bodyPr/>
          <a:lstStyle/>
          <a:p>
            <a:endParaRPr lang="fr-FR"/>
          </a:p>
        </p:txBody>
      </p:sp>
      <p:sp>
        <p:nvSpPr>
          <p:cNvPr id="6" name="Freeform 6"/>
          <p:cNvSpPr/>
          <p:nvPr/>
        </p:nvSpPr>
        <p:spPr>
          <a:xfrm>
            <a:off x="1267009" y="8146024"/>
            <a:ext cx="2049384" cy="1393581"/>
          </a:xfrm>
          <a:custGeom>
            <a:avLst/>
            <a:gdLst/>
            <a:ahLst/>
            <a:cxnLst/>
            <a:rect l="l" t="t" r="r" b="b"/>
            <a:pathLst>
              <a:path w="2049384" h="1393581">
                <a:moveTo>
                  <a:pt x="0" y="0"/>
                </a:moveTo>
                <a:lnTo>
                  <a:pt x="2049384" y="0"/>
                </a:lnTo>
                <a:lnTo>
                  <a:pt x="2049384" y="1393581"/>
                </a:lnTo>
                <a:lnTo>
                  <a:pt x="0" y="1393581"/>
                </a:lnTo>
                <a:lnTo>
                  <a:pt x="0" y="0"/>
                </a:lnTo>
                <a:close/>
              </a:path>
            </a:pathLst>
          </a:custGeom>
          <a:blipFill>
            <a:blip r:embed="rId5"/>
            <a:stretch>
              <a:fillRect/>
            </a:stretch>
          </a:blipFill>
        </p:spPr>
        <p:txBody>
          <a:bodyPr/>
          <a:lstStyle/>
          <a:p>
            <a:endParaRPr lang="fr-FR"/>
          </a:p>
        </p:txBody>
      </p:sp>
      <p:sp>
        <p:nvSpPr>
          <p:cNvPr id="7" name="Freeform 7"/>
          <p:cNvSpPr/>
          <p:nvPr/>
        </p:nvSpPr>
        <p:spPr>
          <a:xfrm>
            <a:off x="599889" y="5466762"/>
            <a:ext cx="2952188" cy="2302707"/>
          </a:xfrm>
          <a:custGeom>
            <a:avLst/>
            <a:gdLst/>
            <a:ahLst/>
            <a:cxnLst/>
            <a:rect l="l" t="t" r="r" b="b"/>
            <a:pathLst>
              <a:path w="2952188" h="2302707">
                <a:moveTo>
                  <a:pt x="0" y="0"/>
                </a:moveTo>
                <a:lnTo>
                  <a:pt x="2952188" y="0"/>
                </a:lnTo>
                <a:lnTo>
                  <a:pt x="2952188" y="2302707"/>
                </a:lnTo>
                <a:lnTo>
                  <a:pt x="0" y="2302707"/>
                </a:lnTo>
                <a:lnTo>
                  <a:pt x="0" y="0"/>
                </a:lnTo>
                <a:close/>
              </a:path>
            </a:pathLst>
          </a:custGeom>
          <a:blipFill>
            <a:blip r:embed="rId6"/>
            <a:stretch>
              <a:fillRect/>
            </a:stretch>
          </a:blipFill>
        </p:spPr>
        <p:txBody>
          <a:bodyPr/>
          <a:lstStyle/>
          <a:p>
            <a:endParaRPr lang="fr-FR"/>
          </a:p>
        </p:txBody>
      </p:sp>
      <p:sp>
        <p:nvSpPr>
          <p:cNvPr id="8" name="Freeform 8"/>
          <p:cNvSpPr/>
          <p:nvPr/>
        </p:nvSpPr>
        <p:spPr>
          <a:xfrm>
            <a:off x="14115125" y="225861"/>
            <a:ext cx="2063064" cy="2063064"/>
          </a:xfrm>
          <a:custGeom>
            <a:avLst/>
            <a:gdLst/>
            <a:ahLst/>
            <a:cxnLst/>
            <a:rect l="l" t="t" r="r" b="b"/>
            <a:pathLst>
              <a:path w="2063064" h="2063064">
                <a:moveTo>
                  <a:pt x="0" y="0"/>
                </a:moveTo>
                <a:lnTo>
                  <a:pt x="2063064" y="0"/>
                </a:lnTo>
                <a:lnTo>
                  <a:pt x="2063064" y="2063064"/>
                </a:lnTo>
                <a:lnTo>
                  <a:pt x="0" y="2063064"/>
                </a:lnTo>
                <a:lnTo>
                  <a:pt x="0" y="0"/>
                </a:lnTo>
                <a:close/>
              </a:path>
            </a:pathLst>
          </a:custGeom>
          <a:blipFill>
            <a:blip r:embed="rId7"/>
            <a:stretch>
              <a:fillRect/>
            </a:stretch>
          </a:blipFill>
        </p:spPr>
        <p:txBody>
          <a:bodyPr/>
          <a:lstStyle/>
          <a:p>
            <a:endParaRPr lang="fr-FR"/>
          </a:p>
        </p:txBody>
      </p:sp>
      <p:sp>
        <p:nvSpPr>
          <p:cNvPr id="9" name="Freeform 9"/>
          <p:cNvSpPr/>
          <p:nvPr/>
        </p:nvSpPr>
        <p:spPr>
          <a:xfrm>
            <a:off x="12553897" y="6915873"/>
            <a:ext cx="4914922" cy="2764643"/>
          </a:xfrm>
          <a:custGeom>
            <a:avLst/>
            <a:gdLst/>
            <a:ahLst/>
            <a:cxnLst/>
            <a:rect l="l" t="t" r="r" b="b"/>
            <a:pathLst>
              <a:path w="4914922" h="2764643">
                <a:moveTo>
                  <a:pt x="0" y="0"/>
                </a:moveTo>
                <a:lnTo>
                  <a:pt x="4914922" y="0"/>
                </a:lnTo>
                <a:lnTo>
                  <a:pt x="4914922" y="2764643"/>
                </a:lnTo>
                <a:lnTo>
                  <a:pt x="0" y="2764643"/>
                </a:lnTo>
                <a:lnTo>
                  <a:pt x="0" y="0"/>
                </a:lnTo>
                <a:close/>
              </a:path>
            </a:pathLst>
          </a:custGeom>
          <a:blipFill>
            <a:blip r:embed="rId8"/>
            <a:stretch>
              <a:fillRect/>
            </a:stretch>
          </a:blipFill>
        </p:spPr>
        <p:txBody>
          <a:bodyPr/>
          <a:lstStyle/>
          <a:p>
            <a:endParaRPr lang="fr-FR"/>
          </a:p>
        </p:txBody>
      </p:sp>
      <p:sp>
        <p:nvSpPr>
          <p:cNvPr id="10" name="TextBox 10"/>
          <p:cNvSpPr txBox="1"/>
          <p:nvPr/>
        </p:nvSpPr>
        <p:spPr>
          <a:xfrm>
            <a:off x="4330494" y="5529408"/>
            <a:ext cx="4629289" cy="2063115"/>
          </a:xfrm>
          <a:prstGeom prst="rect">
            <a:avLst/>
          </a:prstGeom>
        </p:spPr>
        <p:txBody>
          <a:bodyPr lIns="0" tIns="0" rIns="0" bIns="0" rtlCol="0" anchor="t">
            <a:spAutoFit/>
          </a:bodyPr>
          <a:lstStyle/>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Innovation &amp; Press Day - 9/11/2025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AgriBusiness Day - 10/11/2025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AgriBusiness Day - 11/11/2025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International Farmers Day - 12/11/2025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Digital Farm Day - 13/11/2025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Young Professionals Day - 14/11/2025</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Celebrate Farming - 15/11/2025</a:t>
            </a:r>
          </a:p>
        </p:txBody>
      </p:sp>
      <p:sp>
        <p:nvSpPr>
          <p:cNvPr id="11" name="TextBox 11"/>
          <p:cNvSpPr txBox="1"/>
          <p:nvPr/>
        </p:nvSpPr>
        <p:spPr>
          <a:xfrm>
            <a:off x="599889" y="727720"/>
            <a:ext cx="7636663" cy="762137"/>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Actualités internationales</a:t>
            </a:r>
          </a:p>
        </p:txBody>
      </p:sp>
      <p:sp>
        <p:nvSpPr>
          <p:cNvPr id="12" name="TextBox 12"/>
          <p:cNvSpPr txBox="1"/>
          <p:nvPr/>
        </p:nvSpPr>
        <p:spPr>
          <a:xfrm>
            <a:off x="405443" y="1795415"/>
            <a:ext cx="8164276" cy="1834134"/>
          </a:xfrm>
          <a:prstGeom prst="rect">
            <a:avLst/>
          </a:prstGeom>
        </p:spPr>
        <p:txBody>
          <a:bodyPr lIns="0" tIns="0" rIns="0" bIns="0" rtlCol="0" anchor="t">
            <a:spAutoFit/>
          </a:bodyPr>
          <a:lstStyle/>
          <a:p>
            <a:pPr algn="just">
              <a:lnSpc>
                <a:spcPts val="3528"/>
              </a:lnSpc>
            </a:pPr>
            <a:r>
              <a:rPr lang="en-US" sz="3600" spc="-226">
                <a:solidFill>
                  <a:srgbClr val="344E41"/>
                </a:solidFill>
                <a:latin typeface="Helvetica World"/>
                <a:ea typeface="Helvetica World"/>
                <a:cs typeface="Helvetica World"/>
                <a:sym typeface="Helvetica World"/>
              </a:rPr>
              <a:t>Salon AGRITECHNICA</a:t>
            </a:r>
          </a:p>
          <a:p>
            <a:pPr algn="just">
              <a:lnSpc>
                <a:spcPts val="3528"/>
              </a:lnSpc>
            </a:pPr>
            <a:r>
              <a:rPr lang="en-US" sz="3600" spc="-226">
                <a:solidFill>
                  <a:srgbClr val="344E41"/>
                </a:solidFill>
                <a:latin typeface="Helvetica World"/>
                <a:ea typeface="Helvetica World"/>
                <a:cs typeface="Helvetica World"/>
                <a:sym typeface="Helvetica World"/>
              </a:rPr>
              <a:t>du 9 au 15 novembre 2025 | Hanovre</a:t>
            </a:r>
          </a:p>
          <a:p>
            <a:pPr algn="just">
              <a:lnSpc>
                <a:spcPts val="3528"/>
              </a:lnSpc>
            </a:pPr>
            <a:endParaRPr lang="en-US" sz="3600" spc="-226">
              <a:solidFill>
                <a:srgbClr val="344E41"/>
              </a:solidFill>
              <a:latin typeface="Helvetica World"/>
              <a:ea typeface="Helvetica World"/>
              <a:cs typeface="Helvetica World"/>
              <a:sym typeface="Helvetica World"/>
            </a:endParaRPr>
          </a:p>
          <a:p>
            <a:pPr algn="just">
              <a:lnSpc>
                <a:spcPts val="3528"/>
              </a:lnSpc>
            </a:pPr>
            <a:endParaRPr lang="en-US" sz="3600" spc="-226">
              <a:solidFill>
                <a:srgbClr val="344E41"/>
              </a:solidFill>
              <a:latin typeface="Helvetica World"/>
              <a:ea typeface="Helvetica World"/>
              <a:cs typeface="Helvetica World"/>
              <a:sym typeface="Helvetica World"/>
            </a:endParaRPr>
          </a:p>
        </p:txBody>
      </p:sp>
      <p:sp>
        <p:nvSpPr>
          <p:cNvPr id="13" name="TextBox 13"/>
          <p:cNvSpPr txBox="1"/>
          <p:nvPr/>
        </p:nvSpPr>
        <p:spPr>
          <a:xfrm>
            <a:off x="795507" y="2948829"/>
            <a:ext cx="8164276" cy="1397000"/>
          </a:xfrm>
          <a:prstGeom prst="rect">
            <a:avLst/>
          </a:prstGeom>
        </p:spPr>
        <p:txBody>
          <a:bodyPr lIns="0" tIns="0" rIns="0" bIns="0" rtlCol="0" anchor="t">
            <a:spAutoFit/>
          </a:bodyPr>
          <a:lstStyle/>
          <a:p>
            <a:pPr algn="l">
              <a:lnSpc>
                <a:spcPts val="2799"/>
              </a:lnSpc>
              <a:spcBef>
                <a:spcPct val="0"/>
              </a:spcBef>
            </a:pPr>
            <a:r>
              <a:rPr lang="en-US" sz="1999" spc="-59">
                <a:solidFill>
                  <a:srgbClr val="344E41"/>
                </a:solidFill>
                <a:latin typeface="Open Sauce"/>
                <a:ea typeface="Open Sauce"/>
                <a:cs typeface="Open Sauce"/>
                <a:sym typeface="Open Sauce"/>
              </a:rPr>
              <a:t>Entreprises leaders du secteur ont présenté leurs nouveautés et innovations au </a:t>
            </a:r>
            <a:r>
              <a:rPr lang="en-US" sz="1999" b="1" spc="-59">
                <a:solidFill>
                  <a:srgbClr val="344E41"/>
                </a:solidFill>
                <a:latin typeface="Open Sauce Bold"/>
                <a:ea typeface="Open Sauce Bold"/>
                <a:cs typeface="Open Sauce Bold"/>
                <a:sym typeface="Open Sauce Bold"/>
              </a:rPr>
              <a:t>salon mondial du machinisme agricole</a:t>
            </a:r>
          </a:p>
          <a:p>
            <a:pPr marL="431797" lvl="1" indent="-215899" algn="l">
              <a:lnSpc>
                <a:spcPts val="2799"/>
              </a:lnSpc>
              <a:buFont typeface="Arial"/>
              <a:buChar char="•"/>
            </a:pPr>
            <a:r>
              <a:rPr lang="en-US" sz="1999" spc="-59">
                <a:solidFill>
                  <a:srgbClr val="344E41"/>
                </a:solidFill>
                <a:latin typeface="Open Sauce"/>
                <a:ea typeface="Open Sauce"/>
                <a:cs typeface="Open Sauce"/>
                <a:sym typeface="Open Sauce"/>
              </a:rPr>
              <a:t>2.776 exposants venant de 53 pays</a:t>
            </a:r>
          </a:p>
          <a:p>
            <a:pPr algn="l">
              <a:lnSpc>
                <a:spcPts val="2799"/>
              </a:lnSpc>
              <a:spcBef>
                <a:spcPct val="0"/>
              </a:spcBef>
            </a:pPr>
            <a:endParaRPr lang="en-US" sz="1999" spc="-59">
              <a:solidFill>
                <a:srgbClr val="344E41"/>
              </a:solidFill>
              <a:latin typeface="Open Sauce"/>
              <a:ea typeface="Open Sauce"/>
              <a:cs typeface="Open Sauce"/>
              <a:sym typeface="Open Sauce"/>
            </a:endParaRPr>
          </a:p>
        </p:txBody>
      </p:sp>
      <p:sp>
        <p:nvSpPr>
          <p:cNvPr id="14" name="TextBox 14"/>
          <p:cNvSpPr txBox="1"/>
          <p:nvPr/>
        </p:nvSpPr>
        <p:spPr>
          <a:xfrm>
            <a:off x="3635451" y="8478348"/>
            <a:ext cx="4934267" cy="727710"/>
          </a:xfrm>
          <a:prstGeom prst="rect">
            <a:avLst/>
          </a:prstGeom>
        </p:spPr>
        <p:txBody>
          <a:bodyPr lIns="0" tIns="0" rIns="0" bIns="0" rtlCol="0" anchor="t">
            <a:spAutoFit/>
          </a:bodyPr>
          <a:lstStyle/>
          <a:p>
            <a:pPr algn="ctr">
              <a:lnSpc>
                <a:spcPts val="3219"/>
              </a:lnSpc>
              <a:spcBef>
                <a:spcPct val="0"/>
              </a:spcBef>
            </a:pPr>
            <a:r>
              <a:rPr lang="en-US" sz="2299" spc="-68">
                <a:solidFill>
                  <a:srgbClr val="344E41"/>
                </a:solidFill>
                <a:latin typeface="Open Sauce"/>
                <a:ea typeface="Open Sauce"/>
                <a:cs typeface="Open Sauce"/>
                <a:sym typeface="Open Sauce"/>
              </a:rPr>
              <a:t>La France à l’honneur le 12 novembre</a:t>
            </a:r>
          </a:p>
          <a:p>
            <a:pPr algn="l">
              <a:lnSpc>
                <a:spcPts val="2659"/>
              </a:lnSpc>
            </a:pPr>
            <a:r>
              <a:rPr lang="en-US" sz="1899" spc="-56">
                <a:solidFill>
                  <a:srgbClr val="344E41"/>
                </a:solidFill>
                <a:latin typeface="Open Sauce"/>
                <a:ea typeface="Open Sauce"/>
                <a:cs typeface="Open Sauce"/>
                <a:sym typeface="Open Sauce"/>
              </a:rPr>
              <a:t>→ Entrée gratuite pour les français</a:t>
            </a:r>
          </a:p>
        </p:txBody>
      </p:sp>
      <p:sp>
        <p:nvSpPr>
          <p:cNvPr id="15" name="TextBox 15"/>
          <p:cNvSpPr txBox="1"/>
          <p:nvPr/>
        </p:nvSpPr>
        <p:spPr>
          <a:xfrm>
            <a:off x="599889" y="4234069"/>
            <a:ext cx="7969830" cy="692150"/>
          </a:xfrm>
          <a:prstGeom prst="rect">
            <a:avLst/>
          </a:prstGeom>
        </p:spPr>
        <p:txBody>
          <a:bodyPr lIns="0" tIns="0" rIns="0" bIns="0" rtlCol="0" anchor="t">
            <a:spAutoFit/>
          </a:bodyPr>
          <a:lstStyle/>
          <a:p>
            <a:pPr algn="ctr">
              <a:lnSpc>
                <a:spcPts val="2799"/>
              </a:lnSpc>
              <a:spcBef>
                <a:spcPct val="0"/>
              </a:spcBef>
            </a:pPr>
            <a:r>
              <a:rPr lang="en-US" sz="1999" spc="-59">
                <a:solidFill>
                  <a:srgbClr val="344E41"/>
                </a:solidFill>
                <a:latin typeface="Open Sauce"/>
                <a:ea typeface="Open Sauce"/>
                <a:cs typeface="Open Sauce"/>
                <a:sym typeface="Open Sauce"/>
              </a:rPr>
              <a:t>Thème : « Touch Smart Efficiency » --&gt; met l’accent sur des systèmes agricoles connectés, numériques, efficaces et durables.</a:t>
            </a:r>
          </a:p>
        </p:txBody>
      </p:sp>
      <p:sp>
        <p:nvSpPr>
          <p:cNvPr id="16" name="TextBox 16"/>
          <p:cNvSpPr txBox="1"/>
          <p:nvPr/>
        </p:nvSpPr>
        <p:spPr>
          <a:xfrm>
            <a:off x="12391972" y="2336550"/>
            <a:ext cx="5509370" cy="656613"/>
          </a:xfrm>
          <a:prstGeom prst="rect">
            <a:avLst/>
          </a:prstGeom>
        </p:spPr>
        <p:txBody>
          <a:bodyPr lIns="0" tIns="0" rIns="0" bIns="0" rtlCol="0" anchor="t">
            <a:spAutoFit/>
          </a:bodyPr>
          <a:lstStyle/>
          <a:p>
            <a:pPr algn="ctr">
              <a:lnSpc>
                <a:spcPts val="2658"/>
              </a:lnSpc>
              <a:spcBef>
                <a:spcPct val="0"/>
              </a:spcBef>
            </a:pPr>
            <a:r>
              <a:rPr lang="en-US" sz="1899" b="1" spc="-56">
                <a:solidFill>
                  <a:srgbClr val="344E41"/>
                </a:solidFill>
                <a:latin typeface="Open Sauce Bold"/>
                <a:ea typeface="Open Sauce Bold"/>
                <a:cs typeface="Open Sauce Bold"/>
                <a:sym typeface="Open Sauce Bold"/>
              </a:rPr>
              <a:t>2 médailles d’or d’Innovation Award AGRITECHNICA décernées :</a:t>
            </a:r>
          </a:p>
        </p:txBody>
      </p:sp>
      <p:sp>
        <p:nvSpPr>
          <p:cNvPr id="17" name="TextBox 17"/>
          <p:cNvSpPr txBox="1"/>
          <p:nvPr/>
        </p:nvSpPr>
        <p:spPr>
          <a:xfrm>
            <a:off x="11980448" y="3040788"/>
            <a:ext cx="6061820" cy="3323590"/>
          </a:xfrm>
          <a:prstGeom prst="rect">
            <a:avLst/>
          </a:prstGeom>
        </p:spPr>
        <p:txBody>
          <a:bodyPr lIns="0" tIns="0" rIns="0" bIns="0" rtlCol="0" anchor="t">
            <a:spAutoFit/>
          </a:bodyPr>
          <a:lstStyle/>
          <a:p>
            <a:pPr marL="410209" lvl="1" indent="-205105" algn="l">
              <a:lnSpc>
                <a:spcPts val="2659"/>
              </a:lnSpc>
              <a:buFont typeface="Arial"/>
              <a:buChar char="•"/>
            </a:pPr>
            <a:r>
              <a:rPr lang="en-US" sz="1899" spc="-56">
                <a:solidFill>
                  <a:srgbClr val="344E41"/>
                </a:solidFill>
                <a:latin typeface="Open Sauce"/>
                <a:ea typeface="Open Sauce"/>
                <a:cs typeface="Open Sauce"/>
                <a:sym typeface="Open Sauce"/>
              </a:rPr>
              <a:t>Müller Landmaschinen GmbH (avec Aebi &amp; Co. AG) pour son concept « Line Traction », </a:t>
            </a:r>
          </a:p>
          <a:p>
            <a:pPr marL="1230628" lvl="3" indent="-307657" algn="l">
              <a:lnSpc>
                <a:spcPts val="2659"/>
              </a:lnSpc>
              <a:buFont typeface="Arial"/>
              <a:buChar char="￭"/>
            </a:pPr>
            <a:r>
              <a:rPr lang="en-US" sz="1899" spc="-56">
                <a:solidFill>
                  <a:srgbClr val="344E41"/>
                </a:solidFill>
                <a:latin typeface="Open Sauce"/>
                <a:ea typeface="Open Sauce"/>
                <a:cs typeface="Open Sauce"/>
                <a:sym typeface="Open Sauce"/>
              </a:rPr>
              <a:t>chaque roue peut tourner à la vitesse idéale dans les virages, ce qui améliore fortement la traction et augmente la sécurité</a:t>
            </a:r>
          </a:p>
          <a:p>
            <a:pPr marL="410209" lvl="1" indent="-205105" algn="l">
              <a:lnSpc>
                <a:spcPts val="2659"/>
              </a:lnSpc>
              <a:buFont typeface="Arial"/>
              <a:buChar char="•"/>
            </a:pPr>
            <a:r>
              <a:rPr lang="en-US" sz="1899" spc="-56">
                <a:solidFill>
                  <a:srgbClr val="344E41"/>
                </a:solidFill>
                <a:latin typeface="Open Sauce"/>
                <a:ea typeface="Open Sauce"/>
                <a:cs typeface="Open Sauce"/>
                <a:sym typeface="Open Sauce"/>
              </a:rPr>
              <a:t>CLAAS KGaA mbH pour avoir repensé le concept de presse à bottes carrées 70 t, </a:t>
            </a:r>
          </a:p>
          <a:p>
            <a:pPr marL="1230628" lvl="3" indent="-307657" algn="l">
              <a:lnSpc>
                <a:spcPts val="2659"/>
              </a:lnSpc>
              <a:buFont typeface="Arial"/>
              <a:buChar char="￭"/>
            </a:pPr>
            <a:r>
              <a:rPr lang="en-US" sz="1899" spc="-56">
                <a:solidFill>
                  <a:srgbClr val="344E41"/>
                </a:solidFill>
                <a:latin typeface="Open Sauce"/>
                <a:ea typeface="Open Sauce"/>
                <a:cs typeface="Open Sauce"/>
                <a:sym typeface="Open Sauce"/>
              </a:rPr>
              <a:t>conçu pour traiter de très gros volumes tout en garantissant une densité de botte de paille toujours élevée</a:t>
            </a:r>
          </a:p>
        </p:txBody>
      </p:sp>
      <p:sp>
        <p:nvSpPr>
          <p:cNvPr id="18" name="TextBox 18"/>
          <p:cNvSpPr txBox="1"/>
          <p:nvPr/>
        </p:nvSpPr>
        <p:spPr>
          <a:xfrm>
            <a:off x="13255998" y="9730024"/>
            <a:ext cx="3510721" cy="273685"/>
          </a:xfrm>
          <a:prstGeom prst="rect">
            <a:avLst/>
          </a:prstGeom>
        </p:spPr>
        <p:txBody>
          <a:bodyPr lIns="0" tIns="0" rIns="0" bIns="0" rtlCol="0" anchor="t">
            <a:spAutoFit/>
          </a:bodyPr>
          <a:lstStyle/>
          <a:p>
            <a:pPr algn="ctr">
              <a:lnSpc>
                <a:spcPts val="2239"/>
              </a:lnSpc>
              <a:spcBef>
                <a:spcPct val="0"/>
              </a:spcBef>
            </a:pPr>
            <a:r>
              <a:rPr lang="en-US" sz="1599" spc="-47">
                <a:solidFill>
                  <a:srgbClr val="344E41"/>
                </a:solidFill>
                <a:latin typeface="Open Sauce"/>
                <a:ea typeface="Open Sauce"/>
                <a:cs typeface="Open Sauce"/>
                <a:sym typeface="Open Sauce"/>
              </a:rPr>
              <a:t>Source :  agritechnica, 2025</a:t>
            </a:r>
          </a:p>
        </p:txBody>
      </p:sp>
      <p:pic>
        <p:nvPicPr>
          <p:cNvPr id="22" name="Audio 21">
            <a:hlinkClick r:id="" action="ppaction://media"/>
            <a:extLst>
              <a:ext uri="{FF2B5EF4-FFF2-40B4-BE49-F238E27FC236}">
                <a16:creationId xmlns:a16="http://schemas.microsoft.com/office/drawing/2014/main" id="{43D25E49-4AD4-BFC6-7A67-ABEAA3A49FEA}"/>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41394"/>
    </mc:Choice>
    <mc:Fallback xmlns="">
      <p:transition spd="slow" advTm="141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3630753" y="7815612"/>
            <a:ext cx="3326884" cy="2927542"/>
            <a:chOff x="0" y="0"/>
            <a:chExt cx="876216" cy="771040"/>
          </a:xfrm>
        </p:grpSpPr>
        <p:sp>
          <p:nvSpPr>
            <p:cNvPr id="3" name="Freeform 3"/>
            <p:cNvSpPr/>
            <p:nvPr/>
          </p:nvSpPr>
          <p:spPr>
            <a:xfrm>
              <a:off x="0" y="0"/>
              <a:ext cx="876216" cy="771040"/>
            </a:xfrm>
            <a:custGeom>
              <a:avLst/>
              <a:gdLst/>
              <a:ahLst/>
              <a:cxnLst/>
              <a:rect l="l" t="t" r="r" b="b"/>
              <a:pathLst>
                <a:path w="876216" h="771040">
                  <a:moveTo>
                    <a:pt x="0" y="0"/>
                  </a:moveTo>
                  <a:lnTo>
                    <a:pt x="876216" y="0"/>
                  </a:lnTo>
                  <a:lnTo>
                    <a:pt x="876216" y="771040"/>
                  </a:lnTo>
                  <a:lnTo>
                    <a:pt x="0" y="771040"/>
                  </a:lnTo>
                  <a:close/>
                </a:path>
              </a:pathLst>
            </a:custGeom>
            <a:solidFill>
              <a:srgbClr val="A3B18A"/>
            </a:solidFill>
          </p:spPr>
          <p:txBody>
            <a:bodyPr/>
            <a:lstStyle/>
            <a:p>
              <a:endParaRPr lang="fr-FR"/>
            </a:p>
          </p:txBody>
        </p:sp>
        <p:sp>
          <p:nvSpPr>
            <p:cNvPr id="4" name="TextBox 4"/>
            <p:cNvSpPr txBox="1"/>
            <p:nvPr/>
          </p:nvSpPr>
          <p:spPr>
            <a:xfrm>
              <a:off x="0" y="-38100"/>
              <a:ext cx="876216" cy="809140"/>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12275507" y="399710"/>
            <a:ext cx="5249205" cy="1257979"/>
          </a:xfrm>
          <a:custGeom>
            <a:avLst/>
            <a:gdLst/>
            <a:ahLst/>
            <a:cxnLst/>
            <a:rect l="l" t="t" r="r" b="b"/>
            <a:pathLst>
              <a:path w="5249205" h="1257979">
                <a:moveTo>
                  <a:pt x="0" y="0"/>
                </a:moveTo>
                <a:lnTo>
                  <a:pt x="5249205" y="0"/>
                </a:lnTo>
                <a:lnTo>
                  <a:pt x="5249205" y="1257980"/>
                </a:lnTo>
                <a:lnTo>
                  <a:pt x="0" y="1257980"/>
                </a:lnTo>
                <a:lnTo>
                  <a:pt x="0" y="0"/>
                </a:lnTo>
                <a:close/>
              </a:path>
            </a:pathLst>
          </a:custGeom>
          <a:blipFill>
            <a:blip r:embed="rId4"/>
            <a:stretch>
              <a:fillRect/>
            </a:stretch>
          </a:blipFill>
        </p:spPr>
        <p:txBody>
          <a:bodyPr/>
          <a:lstStyle/>
          <a:p>
            <a:endParaRPr lang="fr-FR"/>
          </a:p>
        </p:txBody>
      </p:sp>
      <p:sp>
        <p:nvSpPr>
          <p:cNvPr id="6" name="Freeform 6"/>
          <p:cNvSpPr/>
          <p:nvPr/>
        </p:nvSpPr>
        <p:spPr>
          <a:xfrm>
            <a:off x="4259398" y="8006055"/>
            <a:ext cx="2164844" cy="2057400"/>
          </a:xfrm>
          <a:custGeom>
            <a:avLst/>
            <a:gdLst/>
            <a:ahLst/>
            <a:cxnLst/>
            <a:rect l="l" t="t" r="r" b="b"/>
            <a:pathLst>
              <a:path w="2164844" h="2057400">
                <a:moveTo>
                  <a:pt x="0" y="0"/>
                </a:moveTo>
                <a:lnTo>
                  <a:pt x="2164844" y="0"/>
                </a:lnTo>
                <a:lnTo>
                  <a:pt x="2164844"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8" name="Freeform 8"/>
          <p:cNvSpPr/>
          <p:nvPr/>
        </p:nvSpPr>
        <p:spPr>
          <a:xfrm>
            <a:off x="252999" y="8006055"/>
            <a:ext cx="1067612" cy="770622"/>
          </a:xfrm>
          <a:custGeom>
            <a:avLst/>
            <a:gdLst/>
            <a:ahLst/>
            <a:cxnLst/>
            <a:rect l="l" t="t" r="r" b="b"/>
            <a:pathLst>
              <a:path w="1067612" h="770622">
                <a:moveTo>
                  <a:pt x="0" y="0"/>
                </a:moveTo>
                <a:lnTo>
                  <a:pt x="1067612" y="0"/>
                </a:lnTo>
                <a:lnTo>
                  <a:pt x="1067612" y="770622"/>
                </a:lnTo>
                <a:lnTo>
                  <a:pt x="0" y="7706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9" name="Freeform 9"/>
          <p:cNvSpPr/>
          <p:nvPr/>
        </p:nvSpPr>
        <p:spPr>
          <a:xfrm>
            <a:off x="1642587" y="8347451"/>
            <a:ext cx="788016" cy="568804"/>
          </a:xfrm>
          <a:custGeom>
            <a:avLst/>
            <a:gdLst/>
            <a:ahLst/>
            <a:cxnLst/>
            <a:rect l="l" t="t" r="r" b="b"/>
            <a:pathLst>
              <a:path w="788016" h="568804">
                <a:moveTo>
                  <a:pt x="0" y="0"/>
                </a:moveTo>
                <a:lnTo>
                  <a:pt x="788016" y="0"/>
                </a:lnTo>
                <a:lnTo>
                  <a:pt x="788016" y="568804"/>
                </a:lnTo>
                <a:lnTo>
                  <a:pt x="0" y="5688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0" name="Freeform 10"/>
          <p:cNvSpPr/>
          <p:nvPr/>
        </p:nvSpPr>
        <p:spPr>
          <a:xfrm>
            <a:off x="574975" y="9216602"/>
            <a:ext cx="745636" cy="538214"/>
          </a:xfrm>
          <a:custGeom>
            <a:avLst/>
            <a:gdLst/>
            <a:ahLst/>
            <a:cxnLst/>
            <a:rect l="l" t="t" r="r" b="b"/>
            <a:pathLst>
              <a:path w="745636" h="538214">
                <a:moveTo>
                  <a:pt x="0" y="0"/>
                </a:moveTo>
                <a:lnTo>
                  <a:pt x="745636" y="0"/>
                </a:lnTo>
                <a:lnTo>
                  <a:pt x="745636" y="538214"/>
                </a:lnTo>
                <a:lnTo>
                  <a:pt x="0" y="53821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11" name="Freeform 11"/>
          <p:cNvSpPr/>
          <p:nvPr/>
        </p:nvSpPr>
        <p:spPr>
          <a:xfrm>
            <a:off x="1642587" y="9216602"/>
            <a:ext cx="807825" cy="538214"/>
          </a:xfrm>
          <a:custGeom>
            <a:avLst/>
            <a:gdLst/>
            <a:ahLst/>
            <a:cxnLst/>
            <a:rect l="l" t="t" r="r" b="b"/>
            <a:pathLst>
              <a:path w="807825" h="538214">
                <a:moveTo>
                  <a:pt x="0" y="0"/>
                </a:moveTo>
                <a:lnTo>
                  <a:pt x="807825" y="0"/>
                </a:lnTo>
                <a:lnTo>
                  <a:pt x="807825" y="538214"/>
                </a:lnTo>
                <a:lnTo>
                  <a:pt x="0" y="538214"/>
                </a:lnTo>
                <a:lnTo>
                  <a:pt x="0" y="0"/>
                </a:lnTo>
                <a:close/>
              </a:path>
            </a:pathLst>
          </a:custGeom>
          <a:blipFill>
            <a:blip r:embed="rId13"/>
            <a:stretch>
              <a:fillRect/>
            </a:stretch>
          </a:blipFill>
        </p:spPr>
        <p:txBody>
          <a:bodyPr/>
          <a:lstStyle/>
          <a:p>
            <a:endParaRPr lang="fr-FR"/>
          </a:p>
        </p:txBody>
      </p:sp>
      <p:sp>
        <p:nvSpPr>
          <p:cNvPr id="12" name="Freeform 12"/>
          <p:cNvSpPr/>
          <p:nvPr/>
        </p:nvSpPr>
        <p:spPr>
          <a:xfrm>
            <a:off x="2760788" y="8916255"/>
            <a:ext cx="559588" cy="403921"/>
          </a:xfrm>
          <a:custGeom>
            <a:avLst/>
            <a:gdLst/>
            <a:ahLst/>
            <a:cxnLst/>
            <a:rect l="l" t="t" r="r" b="b"/>
            <a:pathLst>
              <a:path w="559588" h="403921">
                <a:moveTo>
                  <a:pt x="0" y="0"/>
                </a:moveTo>
                <a:lnTo>
                  <a:pt x="559588" y="0"/>
                </a:lnTo>
                <a:lnTo>
                  <a:pt x="559588" y="403921"/>
                </a:lnTo>
                <a:lnTo>
                  <a:pt x="0" y="40392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fr-FR"/>
          </a:p>
        </p:txBody>
      </p:sp>
      <p:sp>
        <p:nvSpPr>
          <p:cNvPr id="13" name="Freeform 13"/>
          <p:cNvSpPr/>
          <p:nvPr/>
        </p:nvSpPr>
        <p:spPr>
          <a:xfrm>
            <a:off x="2971795" y="9542947"/>
            <a:ext cx="1287603" cy="423738"/>
          </a:xfrm>
          <a:custGeom>
            <a:avLst/>
            <a:gdLst/>
            <a:ahLst/>
            <a:cxnLst/>
            <a:rect l="l" t="t" r="r" b="b"/>
            <a:pathLst>
              <a:path w="1287603" h="423738">
                <a:moveTo>
                  <a:pt x="0" y="0"/>
                </a:moveTo>
                <a:lnTo>
                  <a:pt x="1287603" y="0"/>
                </a:lnTo>
                <a:lnTo>
                  <a:pt x="1287603" y="423738"/>
                </a:lnTo>
                <a:lnTo>
                  <a:pt x="0" y="42373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fr-FR"/>
          </a:p>
        </p:txBody>
      </p:sp>
      <p:sp>
        <p:nvSpPr>
          <p:cNvPr id="14" name="TextBox 14"/>
          <p:cNvSpPr txBox="1"/>
          <p:nvPr/>
        </p:nvSpPr>
        <p:spPr>
          <a:xfrm>
            <a:off x="1028700" y="808632"/>
            <a:ext cx="17259300" cy="2750946"/>
          </a:xfrm>
          <a:prstGeom prst="rect">
            <a:avLst/>
          </a:prstGeom>
        </p:spPr>
        <p:txBody>
          <a:bodyPr lIns="0" tIns="0" rIns="0" bIns="0" rtlCol="0" anchor="t">
            <a:spAutoFit/>
          </a:bodyPr>
          <a:lstStyle/>
          <a:p>
            <a:pPr algn="l">
              <a:lnSpc>
                <a:spcPts val="8623"/>
              </a:lnSpc>
            </a:pPr>
            <a:r>
              <a:rPr lang="en-US" sz="8799" spc="-554">
                <a:solidFill>
                  <a:srgbClr val="344E41"/>
                </a:solidFill>
                <a:latin typeface="Helvetica World"/>
                <a:ea typeface="Helvetica World"/>
                <a:cs typeface="Helvetica World"/>
                <a:sym typeface="Helvetica World"/>
              </a:rPr>
              <a:t>Commerce</a:t>
            </a:r>
          </a:p>
          <a:p>
            <a:pPr algn="l">
              <a:lnSpc>
                <a:spcPts val="3920"/>
              </a:lnSpc>
            </a:pPr>
            <a:r>
              <a:rPr lang="en-US" sz="4000" spc="-252">
                <a:solidFill>
                  <a:srgbClr val="344E41"/>
                </a:solidFill>
                <a:latin typeface="Helvetica World"/>
                <a:ea typeface="Helvetica World"/>
                <a:cs typeface="Helvetica World"/>
                <a:sym typeface="Helvetica World"/>
              </a:rPr>
              <a:t>Analyse du bilan annuel 2024 du commerce français en végétaux d’ornement</a:t>
            </a:r>
          </a:p>
          <a:p>
            <a:pPr algn="l">
              <a:lnSpc>
                <a:spcPts val="8623"/>
              </a:lnSpc>
            </a:pPr>
            <a:endParaRPr lang="en-US" sz="4000" spc="-252">
              <a:solidFill>
                <a:srgbClr val="344E41"/>
              </a:solidFill>
              <a:latin typeface="Helvetica World"/>
              <a:ea typeface="Helvetica World"/>
              <a:cs typeface="Helvetica World"/>
              <a:sym typeface="Helvetica World"/>
            </a:endParaRPr>
          </a:p>
        </p:txBody>
      </p:sp>
      <p:sp>
        <p:nvSpPr>
          <p:cNvPr id="15" name="TextBox 15"/>
          <p:cNvSpPr txBox="1"/>
          <p:nvPr/>
        </p:nvSpPr>
        <p:spPr>
          <a:xfrm>
            <a:off x="13535435" y="9735766"/>
            <a:ext cx="4587362" cy="255905"/>
          </a:xfrm>
          <a:prstGeom prst="rect">
            <a:avLst/>
          </a:prstGeom>
        </p:spPr>
        <p:txBody>
          <a:bodyPr lIns="0" tIns="0" rIns="0" bIns="0" rtlCol="0" anchor="t">
            <a:spAutoFit/>
          </a:bodyPr>
          <a:lstStyle/>
          <a:p>
            <a:pPr algn="l">
              <a:lnSpc>
                <a:spcPts val="2079"/>
              </a:lnSpc>
            </a:pPr>
            <a:r>
              <a:rPr lang="en-US" sz="1599" spc="-47">
                <a:solidFill>
                  <a:srgbClr val="344E41"/>
                </a:solidFill>
                <a:latin typeface="Open Sauce"/>
                <a:ea typeface="Open Sauce"/>
                <a:cs typeface="Open Sauce"/>
                <a:sym typeface="Open Sauce"/>
              </a:rPr>
              <a:t>Source : Valhor, Novembre 2025, FranceAgriMer</a:t>
            </a:r>
          </a:p>
        </p:txBody>
      </p:sp>
      <p:sp>
        <p:nvSpPr>
          <p:cNvPr id="16" name="TextBox 16"/>
          <p:cNvSpPr txBox="1"/>
          <p:nvPr/>
        </p:nvSpPr>
        <p:spPr>
          <a:xfrm>
            <a:off x="7624387" y="2864167"/>
            <a:ext cx="9900325" cy="4844415"/>
          </a:xfrm>
          <a:prstGeom prst="rect">
            <a:avLst/>
          </a:prstGeom>
        </p:spPr>
        <p:txBody>
          <a:bodyPr lIns="0" tIns="0" rIns="0" bIns="0" rtlCol="0" anchor="t">
            <a:spAutoFit/>
          </a:bodyPr>
          <a:lstStyle/>
          <a:p>
            <a:pPr algn="l">
              <a:lnSpc>
                <a:spcPts val="2469"/>
              </a:lnSpc>
            </a:pPr>
            <a:r>
              <a:rPr lang="en-US" sz="1899" b="1" spc="-56">
                <a:solidFill>
                  <a:srgbClr val="344E41"/>
                </a:solidFill>
                <a:latin typeface="Open Sauce Bold"/>
                <a:ea typeface="Open Sauce Bold"/>
                <a:cs typeface="Open Sauce Bold"/>
                <a:sym typeface="Open Sauce Bold"/>
              </a:rPr>
              <a:t> la France réduit sa dépendance, mais reste loin des géants du végétal</a:t>
            </a:r>
          </a:p>
          <a:p>
            <a:pPr algn="l">
              <a:lnSpc>
                <a:spcPts val="2469"/>
              </a:lnSpc>
            </a:pPr>
            <a:r>
              <a:rPr lang="en-US" sz="1899" b="1" spc="-56">
                <a:solidFill>
                  <a:srgbClr val="344E41"/>
                </a:solidFill>
                <a:latin typeface="Open Sauce Bold"/>
                <a:ea typeface="Open Sauce Bold"/>
                <a:cs typeface="Open Sauce Bold"/>
                <a:sym typeface="Open Sauce Bold"/>
              </a:rPr>
              <a:t>Les importations régressent (7% par rapport à 2023)</a:t>
            </a:r>
          </a:p>
          <a:p>
            <a:pPr algn="l">
              <a:lnSpc>
                <a:spcPts val="2469"/>
              </a:lnSpc>
            </a:pPr>
            <a:endParaRPr lang="en-US" sz="1899" b="1" spc="-56">
              <a:solidFill>
                <a:srgbClr val="344E41"/>
              </a:solidFill>
              <a:latin typeface="Open Sauce Bold"/>
              <a:ea typeface="Open Sauce Bold"/>
              <a:cs typeface="Open Sauce Bold"/>
              <a:sym typeface="Open Sauce Bold"/>
            </a:endParaRPr>
          </a:p>
          <a:p>
            <a:pPr algn="l">
              <a:lnSpc>
                <a:spcPts val="2469"/>
              </a:lnSpc>
            </a:pPr>
            <a:r>
              <a:rPr lang="en-US" sz="1899" spc="-56">
                <a:solidFill>
                  <a:srgbClr val="344E41"/>
                </a:solidFill>
                <a:latin typeface="Open Sauce"/>
                <a:ea typeface="Open Sauce"/>
                <a:cs typeface="Open Sauce"/>
                <a:sym typeface="Open Sauce"/>
              </a:rPr>
              <a:t>Principaux produits importés :</a:t>
            </a:r>
          </a:p>
          <a:p>
            <a:pPr marL="410208" lvl="1" indent="-205104" algn="l">
              <a:lnSpc>
                <a:spcPts val="2469"/>
              </a:lnSpc>
              <a:buFont typeface="Arial"/>
              <a:buChar char="•"/>
            </a:pPr>
            <a:r>
              <a:rPr lang="en-US" sz="1899" spc="-56">
                <a:solidFill>
                  <a:srgbClr val="344E41"/>
                </a:solidFill>
                <a:latin typeface="Open Sauce"/>
                <a:ea typeface="Open Sauce"/>
                <a:cs typeface="Open Sauce"/>
                <a:sym typeface="Open Sauce"/>
              </a:rPr>
              <a:t>Fleurs coupées fraîches (30% des importations françaises),</a:t>
            </a:r>
          </a:p>
          <a:p>
            <a:pPr marL="410208" lvl="1" indent="-205104" algn="l">
              <a:lnSpc>
                <a:spcPts val="2469"/>
              </a:lnSpc>
              <a:buFont typeface="Arial"/>
              <a:buChar char="•"/>
            </a:pPr>
            <a:r>
              <a:rPr lang="en-US" sz="1899" spc="-56">
                <a:solidFill>
                  <a:srgbClr val="344E41"/>
                </a:solidFill>
                <a:latin typeface="Open Sauce"/>
                <a:ea typeface="Open Sauce"/>
                <a:cs typeface="Open Sauce"/>
                <a:sym typeface="Open Sauce"/>
              </a:rPr>
              <a:t>Végétaux d’extérieur (30%)</a:t>
            </a:r>
          </a:p>
          <a:p>
            <a:pPr marL="410208" lvl="1" indent="-205104" algn="l">
              <a:lnSpc>
                <a:spcPts val="2469"/>
              </a:lnSpc>
              <a:buFont typeface="Arial"/>
              <a:buChar char="•"/>
            </a:pPr>
            <a:r>
              <a:rPr lang="en-US" sz="1899" spc="-56">
                <a:solidFill>
                  <a:srgbClr val="344E41"/>
                </a:solidFill>
                <a:latin typeface="Open Sauce"/>
                <a:ea typeface="Open Sauce"/>
                <a:cs typeface="Open Sauce"/>
                <a:sym typeface="Open Sauce"/>
              </a:rPr>
              <a:t>Plantes d’intérieur (26%).</a:t>
            </a:r>
          </a:p>
          <a:p>
            <a:pPr algn="l">
              <a:lnSpc>
                <a:spcPts val="2469"/>
              </a:lnSpc>
            </a:pPr>
            <a:endParaRPr lang="en-US" sz="1899" spc="-56">
              <a:solidFill>
                <a:srgbClr val="344E41"/>
              </a:solidFill>
              <a:latin typeface="Open Sauce"/>
              <a:ea typeface="Open Sauce"/>
              <a:cs typeface="Open Sauce"/>
              <a:sym typeface="Open Sauce"/>
            </a:endParaRPr>
          </a:p>
          <a:p>
            <a:pPr algn="l">
              <a:lnSpc>
                <a:spcPts val="2469"/>
              </a:lnSpc>
            </a:pPr>
            <a:r>
              <a:rPr lang="en-US" sz="1899" b="1" spc="-56">
                <a:solidFill>
                  <a:srgbClr val="344E41"/>
                </a:solidFill>
                <a:latin typeface="Open Sauce Bold"/>
                <a:ea typeface="Open Sauce Bold"/>
                <a:cs typeface="Open Sauce Bold"/>
                <a:sym typeface="Open Sauce Bold"/>
              </a:rPr>
              <a:t>Exportations en recul plus prononcé : – 13 %.</a:t>
            </a:r>
          </a:p>
          <a:p>
            <a:pPr algn="l">
              <a:lnSpc>
                <a:spcPts val="2469"/>
              </a:lnSpc>
            </a:pPr>
            <a:endParaRPr lang="en-US" sz="1899" b="1" spc="-56">
              <a:solidFill>
                <a:srgbClr val="344E41"/>
              </a:solidFill>
              <a:latin typeface="Open Sauce Bold"/>
              <a:ea typeface="Open Sauce Bold"/>
              <a:cs typeface="Open Sauce Bold"/>
              <a:sym typeface="Open Sauce Bold"/>
            </a:endParaRPr>
          </a:p>
          <a:p>
            <a:pPr algn="l">
              <a:lnSpc>
                <a:spcPts val="2469"/>
              </a:lnSpc>
            </a:pPr>
            <a:r>
              <a:rPr lang="en-US" sz="1899" spc="-56">
                <a:solidFill>
                  <a:srgbClr val="344E41"/>
                </a:solidFill>
                <a:latin typeface="Open Sauce"/>
                <a:ea typeface="Open Sauce"/>
                <a:cs typeface="Open Sauce"/>
                <a:sym typeface="Open Sauce"/>
              </a:rPr>
              <a:t>Principaux produits exportés :</a:t>
            </a:r>
          </a:p>
          <a:p>
            <a:pPr marL="410208" lvl="1" indent="-205104" algn="l">
              <a:lnSpc>
                <a:spcPts val="2469"/>
              </a:lnSpc>
              <a:buFont typeface="Arial"/>
              <a:buChar char="•"/>
            </a:pPr>
            <a:r>
              <a:rPr lang="en-US" sz="1899" spc="-56">
                <a:solidFill>
                  <a:srgbClr val="344E41"/>
                </a:solidFill>
                <a:latin typeface="Open Sauce"/>
                <a:ea typeface="Open Sauce"/>
                <a:cs typeface="Open Sauce"/>
                <a:sym typeface="Open Sauce"/>
              </a:rPr>
              <a:t>Végétaux d’extérieur (58% des exportations françaises)</a:t>
            </a:r>
          </a:p>
          <a:p>
            <a:pPr marL="410208" lvl="1" indent="-205104" algn="l">
              <a:lnSpc>
                <a:spcPts val="2469"/>
              </a:lnSpc>
              <a:buFont typeface="Arial"/>
              <a:buChar char="•"/>
            </a:pPr>
            <a:r>
              <a:rPr lang="en-US" sz="1899" spc="-56">
                <a:solidFill>
                  <a:srgbClr val="344E41"/>
                </a:solidFill>
                <a:latin typeface="Open Sauce"/>
                <a:ea typeface="Open Sauce"/>
                <a:cs typeface="Open Sauce"/>
                <a:sym typeface="Open Sauce"/>
              </a:rPr>
              <a:t>Fleurs coupées fraîches (21%).</a:t>
            </a:r>
          </a:p>
          <a:p>
            <a:pPr algn="l">
              <a:lnSpc>
                <a:spcPts val="2989"/>
              </a:lnSpc>
            </a:pPr>
            <a:endParaRPr lang="en-US" sz="1899" spc="-56">
              <a:solidFill>
                <a:srgbClr val="344E41"/>
              </a:solidFill>
              <a:latin typeface="Open Sauce"/>
              <a:ea typeface="Open Sauce"/>
              <a:cs typeface="Open Sauce"/>
              <a:sym typeface="Open Sauce"/>
            </a:endParaRPr>
          </a:p>
          <a:p>
            <a:pPr algn="l">
              <a:lnSpc>
                <a:spcPts val="4159"/>
              </a:lnSpc>
            </a:pPr>
            <a:endParaRPr lang="en-US" sz="1899" spc="-56">
              <a:solidFill>
                <a:srgbClr val="344E41"/>
              </a:solidFill>
              <a:latin typeface="Open Sauce"/>
              <a:ea typeface="Open Sauce"/>
              <a:cs typeface="Open Sauce"/>
              <a:sym typeface="Open Sauce"/>
            </a:endParaRPr>
          </a:p>
        </p:txBody>
      </p:sp>
      <p:sp>
        <p:nvSpPr>
          <p:cNvPr id="18" name="TextBox 18"/>
          <p:cNvSpPr txBox="1"/>
          <p:nvPr/>
        </p:nvSpPr>
        <p:spPr>
          <a:xfrm>
            <a:off x="7789590" y="7375803"/>
            <a:ext cx="10498410" cy="2565717"/>
          </a:xfrm>
          <a:prstGeom prst="rect">
            <a:avLst/>
          </a:prstGeom>
        </p:spPr>
        <p:txBody>
          <a:bodyPr lIns="0" tIns="0" rIns="0" bIns="0" rtlCol="0" anchor="t">
            <a:spAutoFit/>
          </a:bodyPr>
          <a:lstStyle/>
          <a:p>
            <a:pPr algn="l">
              <a:lnSpc>
                <a:spcPts val="2079"/>
              </a:lnSpc>
            </a:pPr>
            <a:r>
              <a:rPr lang="en-US" sz="1599" b="1" spc="-47" dirty="0" err="1">
                <a:solidFill>
                  <a:srgbClr val="344E41"/>
                </a:solidFill>
                <a:latin typeface="Open Sauce Bold"/>
                <a:ea typeface="Open Sauce Bold"/>
                <a:cs typeface="Open Sauce Bold"/>
                <a:sym typeface="Open Sauce Bold"/>
              </a:rPr>
              <a:t>Classement</a:t>
            </a:r>
            <a:r>
              <a:rPr lang="en-US" sz="1599" b="1" spc="-47" dirty="0">
                <a:solidFill>
                  <a:srgbClr val="344E41"/>
                </a:solidFill>
                <a:latin typeface="Open Sauce Bold"/>
                <a:ea typeface="Open Sauce Bold"/>
                <a:cs typeface="Open Sauce Bold"/>
                <a:sym typeface="Open Sauce Bold"/>
              </a:rPr>
              <a:t> des </a:t>
            </a:r>
            <a:r>
              <a:rPr lang="en-US" sz="1599" b="1" spc="-47" dirty="0" err="1">
                <a:solidFill>
                  <a:srgbClr val="344E41"/>
                </a:solidFill>
                <a:latin typeface="Open Sauce Bold"/>
                <a:ea typeface="Open Sauce Bold"/>
                <a:cs typeface="Open Sauce Bold"/>
                <a:sym typeface="Open Sauce Bold"/>
              </a:rPr>
              <a:t>importateurs</a:t>
            </a:r>
            <a:r>
              <a:rPr lang="en-US" sz="1599" b="1" spc="-47" dirty="0">
                <a:solidFill>
                  <a:srgbClr val="344E41"/>
                </a:solidFill>
                <a:latin typeface="Open Sauce Bold"/>
                <a:ea typeface="Open Sauce Bold"/>
                <a:cs typeface="Open Sauce Bold"/>
                <a:sym typeface="Open Sauce Bold"/>
              </a:rPr>
              <a:t> par </a:t>
            </a:r>
            <a:r>
              <a:rPr lang="en-US" sz="1599" b="1" spc="-47" dirty="0" err="1">
                <a:solidFill>
                  <a:srgbClr val="344E41"/>
                </a:solidFill>
                <a:latin typeface="Open Sauce Bold"/>
                <a:ea typeface="Open Sauce Bold"/>
                <a:cs typeface="Open Sauce Bold"/>
                <a:sym typeface="Open Sauce Bold"/>
              </a:rPr>
              <a:t>catégorie</a:t>
            </a:r>
            <a:r>
              <a:rPr lang="en-US" sz="1599" b="1" spc="-47" dirty="0">
                <a:solidFill>
                  <a:srgbClr val="344E41"/>
                </a:solidFill>
                <a:latin typeface="Open Sauce Bold"/>
                <a:ea typeface="Open Sauce Bold"/>
                <a:cs typeface="Open Sauce Bold"/>
                <a:sym typeface="Open Sauce Bold"/>
              </a:rPr>
              <a:t> de </a:t>
            </a:r>
            <a:r>
              <a:rPr lang="en-US" sz="1599" b="1" spc="-47" dirty="0" err="1">
                <a:solidFill>
                  <a:srgbClr val="344E41"/>
                </a:solidFill>
                <a:latin typeface="Open Sauce Bold"/>
                <a:ea typeface="Open Sauce Bold"/>
                <a:cs typeface="Open Sauce Bold"/>
                <a:sym typeface="Open Sauce Bold"/>
              </a:rPr>
              <a:t>produits</a:t>
            </a:r>
            <a:endParaRPr lang="en-US" sz="1599" b="1" spc="-47" dirty="0">
              <a:solidFill>
                <a:srgbClr val="344E41"/>
              </a:solidFill>
              <a:latin typeface="Open Sauce Bold"/>
              <a:ea typeface="Open Sauce Bold"/>
              <a:cs typeface="Open Sauce Bold"/>
              <a:sym typeface="Open Sauce Bold"/>
            </a:endParaRPr>
          </a:p>
          <a:p>
            <a:pPr algn="l">
              <a:lnSpc>
                <a:spcPts val="2079"/>
              </a:lnSpc>
            </a:pPr>
            <a:r>
              <a:rPr lang="en-US" sz="1599" spc="-47" dirty="0" err="1">
                <a:solidFill>
                  <a:srgbClr val="344E41"/>
                </a:solidFill>
                <a:latin typeface="Open Sauce"/>
                <a:ea typeface="Open Sauce"/>
                <a:cs typeface="Open Sauce"/>
                <a:sym typeface="Open Sauce"/>
              </a:rPr>
              <a:t>Bulbes</a:t>
            </a:r>
            <a:r>
              <a:rPr lang="en-US" sz="1599" spc="-47" dirty="0">
                <a:solidFill>
                  <a:srgbClr val="344E41"/>
                </a:solidFill>
                <a:latin typeface="Open Sauce"/>
                <a:ea typeface="Open Sauce"/>
                <a:cs typeface="Open Sauce"/>
                <a:sym typeface="Open Sauce"/>
              </a:rPr>
              <a:t> :</a:t>
            </a:r>
          </a:p>
          <a:p>
            <a:pPr marL="345439" lvl="1" indent="-172720" algn="l">
              <a:lnSpc>
                <a:spcPts val="2079"/>
              </a:lnSpc>
              <a:buFont typeface="Arial"/>
              <a:buChar char="•"/>
            </a:pPr>
            <a:r>
              <a:rPr lang="en-US" sz="1599" spc="-47" dirty="0">
                <a:solidFill>
                  <a:srgbClr val="344E41"/>
                </a:solidFill>
                <a:latin typeface="Open Sauce"/>
                <a:ea typeface="Open Sauce"/>
                <a:cs typeface="Open Sauce"/>
                <a:sym typeface="Open Sauce"/>
              </a:rPr>
              <a:t>4ème place : France</a:t>
            </a:r>
          </a:p>
          <a:p>
            <a:pPr algn="l">
              <a:lnSpc>
                <a:spcPts val="2079"/>
              </a:lnSpc>
            </a:pPr>
            <a:endParaRPr lang="en-US" sz="1599" spc="-47" dirty="0">
              <a:solidFill>
                <a:srgbClr val="344E41"/>
              </a:solidFill>
              <a:latin typeface="Open Sauce"/>
              <a:ea typeface="Open Sauce"/>
              <a:cs typeface="Open Sauce"/>
              <a:sym typeface="Open Sauce"/>
            </a:endParaRPr>
          </a:p>
          <a:p>
            <a:pPr algn="l">
              <a:lnSpc>
                <a:spcPts val="2079"/>
              </a:lnSpc>
            </a:pPr>
            <a:r>
              <a:rPr lang="en-US" sz="1599" b="1" spc="-47" dirty="0" err="1">
                <a:solidFill>
                  <a:srgbClr val="344E41"/>
                </a:solidFill>
                <a:latin typeface="Open Sauce Bold"/>
                <a:ea typeface="Open Sauce Bold"/>
                <a:cs typeface="Open Sauce Bold"/>
                <a:sym typeface="Open Sauce Bold"/>
              </a:rPr>
              <a:t>Classement</a:t>
            </a:r>
            <a:r>
              <a:rPr lang="en-US" sz="1599" b="1" spc="-47" dirty="0">
                <a:solidFill>
                  <a:srgbClr val="344E41"/>
                </a:solidFill>
                <a:latin typeface="Open Sauce Bold"/>
                <a:ea typeface="Open Sauce Bold"/>
                <a:cs typeface="Open Sauce Bold"/>
                <a:sym typeface="Open Sauce Bold"/>
              </a:rPr>
              <a:t> des </a:t>
            </a:r>
            <a:r>
              <a:rPr lang="en-US" sz="1599" b="1" spc="-47" dirty="0" err="1">
                <a:solidFill>
                  <a:srgbClr val="344E41"/>
                </a:solidFill>
                <a:latin typeface="Open Sauce Bold"/>
                <a:ea typeface="Open Sauce Bold"/>
                <a:cs typeface="Open Sauce Bold"/>
                <a:sym typeface="Open Sauce Bold"/>
              </a:rPr>
              <a:t>exportateurs</a:t>
            </a:r>
            <a:r>
              <a:rPr lang="en-US" sz="1599" b="1" spc="-47" dirty="0">
                <a:solidFill>
                  <a:srgbClr val="344E41"/>
                </a:solidFill>
                <a:latin typeface="Open Sauce Bold"/>
                <a:ea typeface="Open Sauce Bold"/>
                <a:cs typeface="Open Sauce Bold"/>
                <a:sym typeface="Open Sauce Bold"/>
              </a:rPr>
              <a:t> par </a:t>
            </a:r>
            <a:r>
              <a:rPr lang="en-US" sz="1599" b="1" spc="-47" dirty="0" err="1">
                <a:solidFill>
                  <a:srgbClr val="344E41"/>
                </a:solidFill>
                <a:latin typeface="Open Sauce Bold"/>
                <a:ea typeface="Open Sauce Bold"/>
                <a:cs typeface="Open Sauce Bold"/>
                <a:sym typeface="Open Sauce Bold"/>
              </a:rPr>
              <a:t>catégorie</a:t>
            </a:r>
            <a:r>
              <a:rPr lang="en-US" sz="1599" b="1" spc="-47" dirty="0">
                <a:solidFill>
                  <a:srgbClr val="344E41"/>
                </a:solidFill>
                <a:latin typeface="Open Sauce Bold"/>
                <a:ea typeface="Open Sauce Bold"/>
                <a:cs typeface="Open Sauce Bold"/>
                <a:sym typeface="Open Sauce Bold"/>
              </a:rPr>
              <a:t> de </a:t>
            </a:r>
            <a:r>
              <a:rPr lang="en-US" sz="1599" b="1" spc="-47" dirty="0" err="1">
                <a:solidFill>
                  <a:srgbClr val="344E41"/>
                </a:solidFill>
                <a:latin typeface="Open Sauce Bold"/>
                <a:ea typeface="Open Sauce Bold"/>
                <a:cs typeface="Open Sauce Bold"/>
                <a:sym typeface="Open Sauce Bold"/>
              </a:rPr>
              <a:t>produits</a:t>
            </a:r>
            <a:endParaRPr lang="en-US" sz="1599" b="1" spc="-47" dirty="0">
              <a:solidFill>
                <a:srgbClr val="344E41"/>
              </a:solidFill>
              <a:latin typeface="Open Sauce Bold"/>
              <a:ea typeface="Open Sauce Bold"/>
              <a:cs typeface="Open Sauce Bold"/>
              <a:sym typeface="Open Sauce Bold"/>
            </a:endParaRPr>
          </a:p>
          <a:p>
            <a:pPr algn="l">
              <a:lnSpc>
                <a:spcPts val="2079"/>
              </a:lnSpc>
            </a:pPr>
            <a:r>
              <a:rPr lang="en-US" sz="1599" spc="-47" dirty="0" err="1">
                <a:solidFill>
                  <a:srgbClr val="344E41"/>
                </a:solidFill>
                <a:latin typeface="Open Sauce"/>
                <a:ea typeface="Open Sauce"/>
                <a:cs typeface="Open Sauce"/>
                <a:sym typeface="Open Sauce"/>
              </a:rPr>
              <a:t>Bulbes</a:t>
            </a:r>
            <a:r>
              <a:rPr lang="en-US" sz="1599" spc="-47" dirty="0">
                <a:solidFill>
                  <a:srgbClr val="344E41"/>
                </a:solidFill>
                <a:latin typeface="Open Sauce"/>
                <a:ea typeface="Open Sauce"/>
                <a:cs typeface="Open Sauce"/>
                <a:sym typeface="Open Sauce"/>
              </a:rPr>
              <a:t> :</a:t>
            </a:r>
          </a:p>
          <a:p>
            <a:pPr marL="345439" lvl="1" indent="-172720" algn="l">
              <a:lnSpc>
                <a:spcPts val="2079"/>
              </a:lnSpc>
              <a:buFont typeface="Arial"/>
              <a:buChar char="•"/>
            </a:pPr>
            <a:r>
              <a:rPr lang="en-US" sz="1599" spc="-47" dirty="0">
                <a:solidFill>
                  <a:srgbClr val="344E41"/>
                </a:solidFill>
                <a:latin typeface="Open Sauce"/>
                <a:ea typeface="Open Sauce"/>
                <a:cs typeface="Open Sauce"/>
                <a:sym typeface="Open Sauce"/>
              </a:rPr>
              <a:t>14ème place : France</a:t>
            </a:r>
          </a:p>
          <a:p>
            <a:pPr algn="l">
              <a:lnSpc>
                <a:spcPts val="2079"/>
              </a:lnSpc>
            </a:pPr>
            <a:endParaRPr lang="en-US" sz="1599" spc="-47" dirty="0">
              <a:solidFill>
                <a:srgbClr val="344E41"/>
              </a:solidFill>
              <a:latin typeface="Open Sauce"/>
              <a:ea typeface="Open Sauce"/>
              <a:cs typeface="Open Sauce"/>
              <a:sym typeface="Open Sauce"/>
            </a:endParaRPr>
          </a:p>
          <a:p>
            <a:pPr algn="l">
              <a:lnSpc>
                <a:spcPts val="2079"/>
              </a:lnSpc>
            </a:pPr>
            <a:endParaRPr lang="en-US" sz="1599" spc="-47" dirty="0">
              <a:solidFill>
                <a:srgbClr val="344E41"/>
              </a:solidFill>
              <a:latin typeface="Open Sauce"/>
              <a:ea typeface="Open Sauce"/>
              <a:cs typeface="Open Sauce"/>
              <a:sym typeface="Open Sauce"/>
            </a:endParaRPr>
          </a:p>
          <a:p>
            <a:pPr algn="l">
              <a:lnSpc>
                <a:spcPts val="2079"/>
              </a:lnSpc>
            </a:pPr>
            <a:endParaRPr lang="en-US" sz="1599" spc="-47" dirty="0">
              <a:solidFill>
                <a:srgbClr val="344E41"/>
              </a:solidFill>
              <a:latin typeface="Open Sauce"/>
              <a:ea typeface="Open Sauce"/>
              <a:cs typeface="Open Sauce"/>
              <a:sym typeface="Open Sauce"/>
            </a:endParaRPr>
          </a:p>
        </p:txBody>
      </p:sp>
      <p:sp>
        <p:nvSpPr>
          <p:cNvPr id="19" name="TextBox 19"/>
          <p:cNvSpPr txBox="1"/>
          <p:nvPr/>
        </p:nvSpPr>
        <p:spPr>
          <a:xfrm>
            <a:off x="11036259" y="7747277"/>
            <a:ext cx="3620988" cy="540385"/>
          </a:xfrm>
          <a:prstGeom prst="rect">
            <a:avLst/>
          </a:prstGeom>
        </p:spPr>
        <p:txBody>
          <a:bodyPr wrap="square" lIns="0" tIns="0" rIns="0" bIns="0" rtlCol="0" anchor="t">
            <a:spAutoFit/>
          </a:bodyPr>
          <a:lstStyle/>
          <a:p>
            <a:pPr algn="ctr">
              <a:lnSpc>
                <a:spcPts val="2239"/>
              </a:lnSpc>
              <a:spcBef>
                <a:spcPct val="0"/>
              </a:spcBef>
            </a:pPr>
            <a:r>
              <a:rPr lang="en-US" sz="1599" spc="-47" dirty="0" err="1">
                <a:solidFill>
                  <a:srgbClr val="344E41"/>
                </a:solidFill>
                <a:latin typeface="Open Sauce"/>
                <a:ea typeface="Open Sauce"/>
                <a:cs typeface="Open Sauce"/>
                <a:sym typeface="Open Sauce"/>
              </a:rPr>
              <a:t>Végétaux</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d’ornement</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d’extérieur</a:t>
            </a:r>
            <a:r>
              <a:rPr lang="en-US" sz="1599" spc="-47" dirty="0">
                <a:solidFill>
                  <a:srgbClr val="344E41"/>
                </a:solidFill>
                <a:latin typeface="Open Sauce"/>
                <a:ea typeface="Open Sauce"/>
                <a:cs typeface="Open Sauce"/>
                <a:sym typeface="Open Sauce"/>
              </a:rPr>
              <a:t> :</a:t>
            </a:r>
          </a:p>
          <a:p>
            <a:pPr marL="285750" indent="-285750" algn="ctr">
              <a:lnSpc>
                <a:spcPts val="2239"/>
              </a:lnSpc>
              <a:spcBef>
                <a:spcPct val="0"/>
              </a:spcBef>
              <a:buFont typeface="Arial" panose="020B0604020202020204" pitchFamily="34" charset="0"/>
              <a:buChar char="•"/>
            </a:pPr>
            <a:r>
              <a:rPr lang="en-US" sz="1599" spc="-47" dirty="0">
                <a:solidFill>
                  <a:srgbClr val="344E41"/>
                </a:solidFill>
                <a:latin typeface="Open Sauce"/>
                <a:ea typeface="Open Sauce"/>
                <a:cs typeface="Open Sauce"/>
                <a:sym typeface="Open Sauce"/>
              </a:rPr>
              <a:t>4ème place : France</a:t>
            </a:r>
          </a:p>
        </p:txBody>
      </p:sp>
      <p:sp>
        <p:nvSpPr>
          <p:cNvPr id="20" name="TextBox 20"/>
          <p:cNvSpPr txBox="1"/>
          <p:nvPr/>
        </p:nvSpPr>
        <p:spPr>
          <a:xfrm>
            <a:off x="15145935" y="7725182"/>
            <a:ext cx="2317750" cy="540385"/>
          </a:xfrm>
          <a:prstGeom prst="rect">
            <a:avLst/>
          </a:prstGeom>
        </p:spPr>
        <p:txBody>
          <a:bodyPr lIns="0" tIns="0" rIns="0" bIns="0" rtlCol="0" anchor="t">
            <a:spAutoFit/>
          </a:bodyPr>
          <a:lstStyle/>
          <a:p>
            <a:pPr algn="ctr">
              <a:lnSpc>
                <a:spcPts val="2239"/>
              </a:lnSpc>
              <a:spcBef>
                <a:spcPct val="0"/>
              </a:spcBef>
            </a:pPr>
            <a:r>
              <a:rPr lang="en-US" sz="1599" spc="-47" dirty="0">
                <a:solidFill>
                  <a:srgbClr val="344E41"/>
                </a:solidFill>
                <a:latin typeface="Open Sauce"/>
                <a:ea typeface="Open Sauce"/>
                <a:cs typeface="Open Sauce"/>
                <a:sym typeface="Open Sauce"/>
              </a:rPr>
              <a:t>Fleurs </a:t>
            </a:r>
            <a:r>
              <a:rPr lang="en-US" sz="1599" spc="-47" dirty="0" err="1">
                <a:solidFill>
                  <a:srgbClr val="344E41"/>
                </a:solidFill>
                <a:latin typeface="Open Sauce"/>
                <a:ea typeface="Open Sauce"/>
                <a:cs typeface="Open Sauce"/>
                <a:sym typeface="Open Sauce"/>
              </a:rPr>
              <a:t>coupées</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fraîches</a:t>
            </a:r>
            <a:r>
              <a:rPr lang="en-US" sz="1599" spc="-47" dirty="0">
                <a:solidFill>
                  <a:srgbClr val="344E41"/>
                </a:solidFill>
                <a:latin typeface="Open Sauce"/>
                <a:ea typeface="Open Sauce"/>
                <a:cs typeface="Open Sauce"/>
                <a:sym typeface="Open Sauce"/>
              </a:rPr>
              <a:t>:</a:t>
            </a:r>
          </a:p>
          <a:p>
            <a:pPr marL="285750" indent="-285750" algn="ctr">
              <a:lnSpc>
                <a:spcPts val="2239"/>
              </a:lnSpc>
              <a:spcBef>
                <a:spcPct val="0"/>
              </a:spcBef>
              <a:buFont typeface="Arial" panose="020B0604020202020204" pitchFamily="34" charset="0"/>
              <a:buChar char="•"/>
            </a:pPr>
            <a:r>
              <a:rPr lang="en-US" sz="1599" spc="-47" dirty="0">
                <a:solidFill>
                  <a:srgbClr val="344E41"/>
                </a:solidFill>
                <a:latin typeface="Open Sauce"/>
                <a:ea typeface="Open Sauce"/>
                <a:cs typeface="Open Sauce"/>
                <a:sym typeface="Open Sauce"/>
              </a:rPr>
              <a:t>5ème place : France</a:t>
            </a:r>
          </a:p>
        </p:txBody>
      </p:sp>
      <p:sp>
        <p:nvSpPr>
          <p:cNvPr id="21" name="TextBox 21"/>
          <p:cNvSpPr txBox="1"/>
          <p:nvPr/>
        </p:nvSpPr>
        <p:spPr>
          <a:xfrm>
            <a:off x="10728402" y="8914822"/>
            <a:ext cx="3725261" cy="816610"/>
          </a:xfrm>
          <a:prstGeom prst="rect">
            <a:avLst/>
          </a:prstGeom>
        </p:spPr>
        <p:txBody>
          <a:bodyPr lIns="0" tIns="0" rIns="0" bIns="0" rtlCol="0" anchor="t">
            <a:spAutoFit/>
          </a:bodyPr>
          <a:lstStyle/>
          <a:p>
            <a:pPr algn="ctr">
              <a:lnSpc>
                <a:spcPts val="2239"/>
              </a:lnSpc>
              <a:spcBef>
                <a:spcPct val="0"/>
              </a:spcBef>
            </a:pPr>
            <a:r>
              <a:rPr lang="en-US" sz="1599" spc="-47" dirty="0" err="1">
                <a:solidFill>
                  <a:srgbClr val="344E41"/>
                </a:solidFill>
                <a:latin typeface="Open Sauce"/>
                <a:ea typeface="Open Sauce"/>
                <a:cs typeface="Open Sauce"/>
                <a:sym typeface="Open Sauce"/>
              </a:rPr>
              <a:t>Végétaux</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d’ornement</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d’extérieur</a:t>
            </a:r>
            <a:r>
              <a:rPr lang="en-US" sz="1599" spc="-47" dirty="0">
                <a:solidFill>
                  <a:srgbClr val="344E41"/>
                </a:solidFill>
                <a:latin typeface="Open Sauce"/>
                <a:ea typeface="Open Sauce"/>
                <a:cs typeface="Open Sauce"/>
                <a:sym typeface="Open Sauce"/>
              </a:rPr>
              <a:t> :</a:t>
            </a:r>
          </a:p>
          <a:p>
            <a:pPr marL="285750" indent="-285750" algn="ctr">
              <a:lnSpc>
                <a:spcPts val="2239"/>
              </a:lnSpc>
              <a:spcBef>
                <a:spcPct val="0"/>
              </a:spcBef>
              <a:buFont typeface="Arial" panose="020B0604020202020204" pitchFamily="34" charset="0"/>
              <a:buChar char="•"/>
            </a:pPr>
            <a:r>
              <a:rPr lang="en-US" sz="1599" spc="-47" dirty="0">
                <a:solidFill>
                  <a:srgbClr val="344E41"/>
                </a:solidFill>
                <a:latin typeface="Open Sauce"/>
                <a:ea typeface="Open Sauce"/>
                <a:cs typeface="Open Sauce"/>
                <a:sym typeface="Open Sauce"/>
              </a:rPr>
              <a:t>9ème place : France</a:t>
            </a:r>
          </a:p>
          <a:p>
            <a:pPr algn="ctr">
              <a:lnSpc>
                <a:spcPts val="2239"/>
              </a:lnSpc>
              <a:spcBef>
                <a:spcPct val="0"/>
              </a:spcBef>
            </a:pPr>
            <a:endParaRPr lang="en-US" sz="1599" spc="-47" dirty="0">
              <a:solidFill>
                <a:srgbClr val="344E41"/>
              </a:solidFill>
              <a:latin typeface="Open Sauce"/>
              <a:ea typeface="Open Sauce"/>
              <a:cs typeface="Open Sauce"/>
              <a:sym typeface="Open Sauce"/>
            </a:endParaRPr>
          </a:p>
        </p:txBody>
      </p:sp>
      <p:sp>
        <p:nvSpPr>
          <p:cNvPr id="22" name="TextBox 22"/>
          <p:cNvSpPr txBox="1"/>
          <p:nvPr/>
        </p:nvSpPr>
        <p:spPr>
          <a:xfrm>
            <a:off x="15145935" y="8848022"/>
            <a:ext cx="2317750" cy="540385"/>
          </a:xfrm>
          <a:prstGeom prst="rect">
            <a:avLst/>
          </a:prstGeom>
        </p:spPr>
        <p:txBody>
          <a:bodyPr lIns="0" tIns="0" rIns="0" bIns="0" rtlCol="0" anchor="t">
            <a:spAutoFit/>
          </a:bodyPr>
          <a:lstStyle/>
          <a:p>
            <a:pPr algn="ctr">
              <a:lnSpc>
                <a:spcPts val="2239"/>
              </a:lnSpc>
              <a:spcBef>
                <a:spcPct val="0"/>
              </a:spcBef>
            </a:pPr>
            <a:r>
              <a:rPr lang="en-US" sz="1599" spc="-47" dirty="0">
                <a:solidFill>
                  <a:srgbClr val="344E41"/>
                </a:solidFill>
                <a:latin typeface="Open Sauce"/>
                <a:ea typeface="Open Sauce"/>
                <a:cs typeface="Open Sauce"/>
                <a:sym typeface="Open Sauce"/>
              </a:rPr>
              <a:t>Fleurs </a:t>
            </a:r>
            <a:r>
              <a:rPr lang="en-US" sz="1599" spc="-47" dirty="0" err="1">
                <a:solidFill>
                  <a:srgbClr val="344E41"/>
                </a:solidFill>
                <a:latin typeface="Open Sauce"/>
                <a:ea typeface="Open Sauce"/>
                <a:cs typeface="Open Sauce"/>
                <a:sym typeface="Open Sauce"/>
              </a:rPr>
              <a:t>coupées</a:t>
            </a:r>
            <a:r>
              <a:rPr lang="en-US" sz="1599" spc="-47" dirty="0">
                <a:solidFill>
                  <a:srgbClr val="344E41"/>
                </a:solidFill>
                <a:latin typeface="Open Sauce"/>
                <a:ea typeface="Open Sauce"/>
                <a:cs typeface="Open Sauce"/>
                <a:sym typeface="Open Sauce"/>
              </a:rPr>
              <a:t> </a:t>
            </a:r>
            <a:r>
              <a:rPr lang="en-US" sz="1599" spc="-47" dirty="0" err="1">
                <a:solidFill>
                  <a:srgbClr val="344E41"/>
                </a:solidFill>
                <a:latin typeface="Open Sauce"/>
                <a:ea typeface="Open Sauce"/>
                <a:cs typeface="Open Sauce"/>
                <a:sym typeface="Open Sauce"/>
              </a:rPr>
              <a:t>fraîches</a:t>
            </a:r>
            <a:r>
              <a:rPr lang="en-US" sz="1599" spc="-47" dirty="0">
                <a:solidFill>
                  <a:srgbClr val="344E41"/>
                </a:solidFill>
                <a:latin typeface="Open Sauce"/>
                <a:ea typeface="Open Sauce"/>
                <a:cs typeface="Open Sauce"/>
                <a:sym typeface="Open Sauce"/>
              </a:rPr>
              <a:t>:</a:t>
            </a:r>
          </a:p>
          <a:p>
            <a:pPr marL="285750" indent="-285750" algn="ctr">
              <a:lnSpc>
                <a:spcPts val="2239"/>
              </a:lnSpc>
              <a:spcBef>
                <a:spcPct val="0"/>
              </a:spcBef>
              <a:buFont typeface="Arial" panose="020B0604020202020204" pitchFamily="34" charset="0"/>
              <a:buChar char="•"/>
            </a:pPr>
            <a:r>
              <a:rPr lang="en-US" sz="1599" spc="-47" dirty="0">
                <a:solidFill>
                  <a:srgbClr val="344E41"/>
                </a:solidFill>
                <a:latin typeface="Open Sauce"/>
                <a:ea typeface="Open Sauce"/>
                <a:cs typeface="Open Sauce"/>
                <a:sym typeface="Open Sauce"/>
              </a:rPr>
              <a:t>19ème place : France</a:t>
            </a:r>
          </a:p>
        </p:txBody>
      </p:sp>
      <p:pic>
        <p:nvPicPr>
          <p:cNvPr id="24" name="Image 23" descr="Une image contenant habits, personne, Magasin, supermarché&#10;&#10;Le contenu généré par l’IA peut être incorrect.">
            <a:extLst>
              <a:ext uri="{FF2B5EF4-FFF2-40B4-BE49-F238E27FC236}">
                <a16:creationId xmlns:a16="http://schemas.microsoft.com/office/drawing/2014/main" id="{B2C20992-CBEB-8772-F258-3A61F8DC829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0333" y="2845466"/>
            <a:ext cx="6950526" cy="4638317"/>
          </a:xfrm>
          <a:prstGeom prst="rect">
            <a:avLst/>
          </a:prstGeom>
        </p:spPr>
      </p:pic>
      <p:pic>
        <p:nvPicPr>
          <p:cNvPr id="25" name="Audio 24">
            <a:hlinkClick r:id="" action="ppaction://media"/>
            <a:extLst>
              <a:ext uri="{FF2B5EF4-FFF2-40B4-BE49-F238E27FC236}">
                <a16:creationId xmlns:a16="http://schemas.microsoft.com/office/drawing/2014/main" id="{E2764205-7130-A6C3-E597-97EF36CDC44A}"/>
              </a:ext>
            </a:extLst>
          </p:cNvPr>
          <p:cNvPicPr>
            <a:picLocks noChangeAspect="1"/>
          </p:cNvPicPr>
          <p:nvPr>
            <a:audioFile r:link="rId2"/>
            <p:extLst>
              <p:ext uri="{DAA4B4D4-6D71-4841-9C94-3DE7FCFB9230}">
                <p14:media xmlns:p14="http://schemas.microsoft.com/office/powerpoint/2010/main" r:embed="rId1"/>
              </p:ext>
            </p:extLst>
          </p:nvPr>
        </p:nvPicPr>
        <p:blipFill>
          <a:blip r:embed="rId19"/>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56076"/>
    </mc:Choice>
    <mc:Fallback xmlns="">
      <p:transition spd="slow" advTm="156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5181396" y="8379248"/>
            <a:ext cx="3326884" cy="2363905"/>
            <a:chOff x="0" y="0"/>
            <a:chExt cx="876216" cy="622592"/>
          </a:xfrm>
        </p:grpSpPr>
        <p:sp>
          <p:nvSpPr>
            <p:cNvPr id="3" name="Freeform 3"/>
            <p:cNvSpPr/>
            <p:nvPr/>
          </p:nvSpPr>
          <p:spPr>
            <a:xfrm>
              <a:off x="0" y="0"/>
              <a:ext cx="876216" cy="622592"/>
            </a:xfrm>
            <a:custGeom>
              <a:avLst/>
              <a:gdLst/>
              <a:ahLst/>
              <a:cxnLst/>
              <a:rect l="l" t="t" r="r" b="b"/>
              <a:pathLst>
                <a:path w="876216" h="622592">
                  <a:moveTo>
                    <a:pt x="0" y="0"/>
                  </a:moveTo>
                  <a:lnTo>
                    <a:pt x="876216" y="0"/>
                  </a:lnTo>
                  <a:lnTo>
                    <a:pt x="876216" y="622592"/>
                  </a:lnTo>
                  <a:lnTo>
                    <a:pt x="0" y="622592"/>
                  </a:lnTo>
                  <a:close/>
                </a:path>
              </a:pathLst>
            </a:custGeom>
            <a:solidFill>
              <a:srgbClr val="A3B18A"/>
            </a:solidFill>
          </p:spPr>
          <p:txBody>
            <a:bodyPr/>
            <a:lstStyle/>
            <a:p>
              <a:endParaRPr lang="fr-FR"/>
            </a:p>
          </p:txBody>
        </p:sp>
        <p:sp>
          <p:nvSpPr>
            <p:cNvPr id="4" name="TextBox 4"/>
            <p:cNvSpPr txBox="1"/>
            <p:nvPr/>
          </p:nvSpPr>
          <p:spPr>
            <a:xfrm>
              <a:off x="0" y="-38100"/>
              <a:ext cx="876216" cy="660692"/>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0" y="3254758"/>
            <a:ext cx="6844838" cy="4554929"/>
          </a:xfrm>
          <a:custGeom>
            <a:avLst/>
            <a:gdLst/>
            <a:ahLst/>
            <a:cxnLst/>
            <a:rect l="l" t="t" r="r" b="b"/>
            <a:pathLst>
              <a:path w="6844838" h="4554929">
                <a:moveTo>
                  <a:pt x="0" y="0"/>
                </a:moveTo>
                <a:lnTo>
                  <a:pt x="6844838" y="0"/>
                </a:lnTo>
                <a:lnTo>
                  <a:pt x="6844838" y="4554929"/>
                </a:lnTo>
                <a:lnTo>
                  <a:pt x="0" y="4554929"/>
                </a:lnTo>
                <a:lnTo>
                  <a:pt x="0" y="0"/>
                </a:lnTo>
                <a:close/>
              </a:path>
            </a:pathLst>
          </a:custGeom>
          <a:blipFill>
            <a:blip r:embed="rId4"/>
            <a:stretch>
              <a:fillRect/>
            </a:stretch>
          </a:blipFill>
        </p:spPr>
        <p:txBody>
          <a:bodyPr/>
          <a:lstStyle/>
          <a:p>
            <a:endParaRPr lang="fr-FR"/>
          </a:p>
        </p:txBody>
      </p:sp>
      <p:sp>
        <p:nvSpPr>
          <p:cNvPr id="6" name="TextBox 6"/>
          <p:cNvSpPr txBox="1"/>
          <p:nvPr/>
        </p:nvSpPr>
        <p:spPr>
          <a:xfrm>
            <a:off x="514350" y="802439"/>
            <a:ext cx="17259300" cy="2750946"/>
          </a:xfrm>
          <a:prstGeom prst="rect">
            <a:avLst/>
          </a:prstGeom>
        </p:spPr>
        <p:txBody>
          <a:bodyPr lIns="0" tIns="0" rIns="0" bIns="0" rtlCol="0" anchor="t">
            <a:spAutoFit/>
          </a:bodyPr>
          <a:lstStyle/>
          <a:p>
            <a:pPr algn="l">
              <a:lnSpc>
                <a:spcPts val="8623"/>
              </a:lnSpc>
            </a:pPr>
            <a:r>
              <a:rPr lang="en-US" sz="8799" spc="-554">
                <a:solidFill>
                  <a:srgbClr val="344E41"/>
                </a:solidFill>
                <a:latin typeface="Helvetica World"/>
                <a:ea typeface="Helvetica World"/>
                <a:cs typeface="Helvetica World"/>
                <a:sym typeface="Helvetica World"/>
              </a:rPr>
              <a:t>Commerce</a:t>
            </a:r>
          </a:p>
          <a:p>
            <a:pPr algn="l">
              <a:lnSpc>
                <a:spcPts val="3920"/>
              </a:lnSpc>
            </a:pPr>
            <a:r>
              <a:rPr lang="en-US" sz="4000" spc="-252">
                <a:solidFill>
                  <a:srgbClr val="344E41"/>
                </a:solidFill>
                <a:latin typeface="Helvetica World"/>
                <a:ea typeface="Helvetica World"/>
                <a:cs typeface="Helvetica World"/>
                <a:sym typeface="Helvetica World"/>
              </a:rPr>
              <a:t>Accord sur un espace sanitaire et phytosanitaire commun avec le Royaume Uni</a:t>
            </a:r>
          </a:p>
          <a:p>
            <a:pPr algn="l">
              <a:lnSpc>
                <a:spcPts val="8623"/>
              </a:lnSpc>
            </a:pPr>
            <a:endParaRPr lang="en-US" sz="4000" spc="-252">
              <a:solidFill>
                <a:srgbClr val="344E41"/>
              </a:solidFill>
              <a:latin typeface="Helvetica World"/>
              <a:ea typeface="Helvetica World"/>
              <a:cs typeface="Helvetica World"/>
              <a:sym typeface="Helvetica World"/>
            </a:endParaRPr>
          </a:p>
        </p:txBody>
      </p:sp>
      <p:sp>
        <p:nvSpPr>
          <p:cNvPr id="7" name="TextBox 7"/>
          <p:cNvSpPr txBox="1"/>
          <p:nvPr/>
        </p:nvSpPr>
        <p:spPr>
          <a:xfrm>
            <a:off x="12620735" y="9550375"/>
            <a:ext cx="5785457" cy="770255"/>
          </a:xfrm>
          <a:prstGeom prst="rect">
            <a:avLst/>
          </a:prstGeom>
        </p:spPr>
        <p:txBody>
          <a:bodyPr lIns="0" tIns="0" rIns="0" bIns="0" rtlCol="0" anchor="t">
            <a:spAutoFit/>
          </a:bodyPr>
          <a:lstStyle/>
          <a:p>
            <a:pPr algn="l">
              <a:lnSpc>
                <a:spcPts val="2079"/>
              </a:lnSpc>
            </a:pPr>
            <a:r>
              <a:rPr lang="en-US" sz="1599" spc="-47">
                <a:solidFill>
                  <a:srgbClr val="344E41"/>
                </a:solidFill>
                <a:latin typeface="Open Sauce"/>
                <a:ea typeface="Open Sauce"/>
                <a:cs typeface="Open Sauce"/>
                <a:sym typeface="Open Sauce"/>
              </a:rPr>
              <a:t>Source : AIPH, 17 Novembre, Conseil de l'Union européenne, 13 Novembre</a:t>
            </a:r>
          </a:p>
          <a:p>
            <a:pPr algn="l">
              <a:lnSpc>
                <a:spcPts val="2079"/>
              </a:lnSpc>
            </a:pPr>
            <a:endParaRPr lang="en-US" sz="1599" spc="-47">
              <a:solidFill>
                <a:srgbClr val="344E41"/>
              </a:solidFill>
              <a:latin typeface="Open Sauce"/>
              <a:ea typeface="Open Sauce"/>
              <a:cs typeface="Open Sauce"/>
              <a:sym typeface="Open Sauce"/>
            </a:endParaRPr>
          </a:p>
        </p:txBody>
      </p:sp>
      <p:sp>
        <p:nvSpPr>
          <p:cNvPr id="8" name="TextBox 8"/>
          <p:cNvSpPr txBox="1"/>
          <p:nvPr/>
        </p:nvSpPr>
        <p:spPr>
          <a:xfrm>
            <a:off x="7108319" y="2765015"/>
            <a:ext cx="10804928" cy="1225550"/>
          </a:xfrm>
          <a:prstGeom prst="rect">
            <a:avLst/>
          </a:prstGeom>
        </p:spPr>
        <p:txBody>
          <a:bodyPr lIns="0" tIns="0" rIns="0" bIns="0" rtlCol="0" anchor="t">
            <a:spAutoFit/>
          </a:bodyPr>
          <a:lstStyle/>
          <a:p>
            <a:pPr algn="l">
              <a:lnSpc>
                <a:spcPts val="3249"/>
              </a:lnSpc>
            </a:pPr>
            <a:r>
              <a:rPr lang="en-US" sz="2499" spc="-74">
                <a:solidFill>
                  <a:srgbClr val="344E41"/>
                </a:solidFill>
                <a:latin typeface="Open Sauce"/>
                <a:ea typeface="Open Sauce"/>
                <a:cs typeface="Open Sauce"/>
                <a:sym typeface="Open Sauce"/>
              </a:rPr>
              <a:t>le Conseil de l’UE a formellement autorisé la Commission européenne à ouvrir des négociations avec le Royaume-Uni sur un nouvel accord sanitaire et phytosanitaire (SPS) UE-Royaume-Uni</a:t>
            </a:r>
          </a:p>
        </p:txBody>
      </p:sp>
      <p:sp>
        <p:nvSpPr>
          <p:cNvPr id="9" name="TextBox 9"/>
          <p:cNvSpPr txBox="1"/>
          <p:nvPr/>
        </p:nvSpPr>
        <p:spPr>
          <a:xfrm>
            <a:off x="7328223" y="4316398"/>
            <a:ext cx="10585024" cy="4157345"/>
          </a:xfrm>
          <a:prstGeom prst="rect">
            <a:avLst/>
          </a:prstGeom>
        </p:spPr>
        <p:txBody>
          <a:bodyPr lIns="0" tIns="0" rIns="0" bIns="0" rtlCol="0" anchor="t">
            <a:spAutoFit/>
          </a:bodyPr>
          <a:lstStyle/>
          <a:p>
            <a:pPr algn="l">
              <a:lnSpc>
                <a:spcPts val="2599"/>
              </a:lnSpc>
            </a:pPr>
            <a:r>
              <a:rPr lang="en-US" sz="1999" b="1" spc="-59">
                <a:solidFill>
                  <a:srgbClr val="344E41"/>
                </a:solidFill>
                <a:latin typeface="Open Sauce Bold"/>
                <a:ea typeface="Open Sauce Bold"/>
                <a:cs typeface="Open Sauce Bold"/>
                <a:sym typeface="Open Sauce Bold"/>
              </a:rPr>
              <a:t>simplification &amp; fluidité du commerce agricole : </a:t>
            </a: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réduire la charge liée aux échanges de produits agricoles entre l'UE et le Royaume-Uni en alignant les règles sanitaires et phytosanitaires.</a:t>
            </a:r>
          </a:p>
          <a:p>
            <a:pPr algn="l">
              <a:lnSpc>
                <a:spcPts val="2339"/>
              </a:lnSpc>
            </a:pPr>
            <a:endParaRPr lang="en-US" sz="1799" spc="-53">
              <a:solidFill>
                <a:srgbClr val="344E41"/>
              </a:solidFill>
              <a:latin typeface="Open Sauce"/>
              <a:ea typeface="Open Sauce"/>
              <a:cs typeface="Open Sauce"/>
              <a:sym typeface="Open Sauce"/>
            </a:endParaRP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supprimant ainsi la nécessité de la plupart des certificats et des contrôles sur les animaux, les végétaux et les produits connexes circulant entre la Grande-Bretagne et l'UE.</a:t>
            </a:r>
          </a:p>
          <a:p>
            <a:pPr algn="l">
              <a:lnSpc>
                <a:spcPts val="2339"/>
              </a:lnSpc>
            </a:pPr>
            <a:endParaRPr lang="en-US" sz="1799" spc="-53">
              <a:solidFill>
                <a:srgbClr val="344E41"/>
              </a:solidFill>
              <a:latin typeface="Open Sauce"/>
              <a:ea typeface="Open Sauce"/>
              <a:cs typeface="Open Sauce"/>
              <a:sym typeface="Open Sauce"/>
            </a:endParaRPr>
          </a:p>
          <a:p>
            <a:pPr marL="388618" lvl="1" indent="-194309" algn="l">
              <a:lnSpc>
                <a:spcPts val="2339"/>
              </a:lnSpc>
              <a:buFont typeface="Arial"/>
              <a:buChar char="•"/>
            </a:pPr>
            <a:r>
              <a:rPr lang="en-US" sz="1799" spc="-53">
                <a:solidFill>
                  <a:srgbClr val="344E41"/>
                </a:solidFill>
                <a:latin typeface="Open Sauce"/>
                <a:ea typeface="Open Sauce"/>
                <a:cs typeface="Open Sauce"/>
                <a:sym typeface="Open Sauce"/>
              </a:rPr>
              <a:t>réduire les coûts et retards liés aux contrôles post-Brexit, tout en maintenant des normes de sécurité sanitaire et phytosanitaire.</a:t>
            </a:r>
          </a:p>
          <a:p>
            <a:pPr algn="l">
              <a:lnSpc>
                <a:spcPts val="2339"/>
              </a:lnSpc>
            </a:pPr>
            <a:endParaRPr lang="en-US" sz="1799" spc="-53">
              <a:solidFill>
                <a:srgbClr val="344E41"/>
              </a:solidFill>
              <a:latin typeface="Open Sauce"/>
              <a:ea typeface="Open Sauce"/>
              <a:cs typeface="Open Sauce"/>
              <a:sym typeface="Open Sauce"/>
            </a:endParaRPr>
          </a:p>
          <a:p>
            <a:pPr algn="l">
              <a:lnSpc>
                <a:spcPts val="2339"/>
              </a:lnSpc>
            </a:pPr>
            <a:r>
              <a:rPr lang="en-US" sz="1799" b="1" spc="-53">
                <a:solidFill>
                  <a:srgbClr val="344E41"/>
                </a:solidFill>
                <a:latin typeface="Open Sauce Bold"/>
                <a:ea typeface="Open Sauce Bold"/>
                <a:cs typeface="Open Sauce Bold"/>
                <a:sym typeface="Open Sauce Bold"/>
              </a:rPr>
              <a:t>Des organisations comme Horticultural Trades Association (UK), Union Fleurs et European Nurserystock Association (ENA) saluent la décision, et demandent un accord complet couvrant plantes, fleurs, bulbes, etc., ainsi qu’une implication directe des acteurs pour garantir sa viabilité.</a:t>
            </a:r>
          </a:p>
          <a:p>
            <a:pPr algn="l">
              <a:lnSpc>
                <a:spcPts val="2339"/>
              </a:lnSpc>
            </a:pPr>
            <a:endParaRPr lang="en-US" sz="1799" b="1" spc="-53">
              <a:solidFill>
                <a:srgbClr val="344E41"/>
              </a:solidFill>
              <a:latin typeface="Open Sauce Bold"/>
              <a:ea typeface="Open Sauce Bold"/>
              <a:cs typeface="Open Sauce Bold"/>
              <a:sym typeface="Open Sauce Bold"/>
            </a:endParaRPr>
          </a:p>
        </p:txBody>
      </p:sp>
      <p:pic>
        <p:nvPicPr>
          <p:cNvPr id="13" name="Audio 12">
            <a:hlinkClick r:id="" action="ppaction://media"/>
            <a:extLst>
              <a:ext uri="{FF2B5EF4-FFF2-40B4-BE49-F238E27FC236}">
                <a16:creationId xmlns:a16="http://schemas.microsoft.com/office/drawing/2014/main" id="{08D11B0A-35A8-B208-DAD4-1CC9FB3E6B3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30075"/>
    </mc:Choice>
    <mc:Fallback xmlns="">
      <p:transition spd="slow" advTm="130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5181396" y="6070585"/>
            <a:ext cx="3326884" cy="4672568"/>
            <a:chOff x="0" y="0"/>
            <a:chExt cx="876216" cy="1230635"/>
          </a:xfrm>
        </p:grpSpPr>
        <p:sp>
          <p:nvSpPr>
            <p:cNvPr id="3" name="Freeform 3"/>
            <p:cNvSpPr/>
            <p:nvPr/>
          </p:nvSpPr>
          <p:spPr>
            <a:xfrm>
              <a:off x="0" y="0"/>
              <a:ext cx="876216" cy="1230635"/>
            </a:xfrm>
            <a:custGeom>
              <a:avLst/>
              <a:gdLst/>
              <a:ahLst/>
              <a:cxnLst/>
              <a:rect l="l" t="t" r="r" b="b"/>
              <a:pathLst>
                <a:path w="876216" h="1230635">
                  <a:moveTo>
                    <a:pt x="0" y="0"/>
                  </a:moveTo>
                  <a:lnTo>
                    <a:pt x="876216" y="0"/>
                  </a:lnTo>
                  <a:lnTo>
                    <a:pt x="876216" y="1230635"/>
                  </a:lnTo>
                  <a:lnTo>
                    <a:pt x="0" y="1230635"/>
                  </a:lnTo>
                  <a:close/>
                </a:path>
              </a:pathLst>
            </a:custGeom>
            <a:solidFill>
              <a:srgbClr val="A3B18A"/>
            </a:solidFill>
          </p:spPr>
          <p:txBody>
            <a:bodyPr/>
            <a:lstStyle/>
            <a:p>
              <a:endParaRPr lang="fr-FR"/>
            </a:p>
          </p:txBody>
        </p:sp>
        <p:sp>
          <p:nvSpPr>
            <p:cNvPr id="4" name="TextBox 4"/>
            <p:cNvSpPr txBox="1"/>
            <p:nvPr/>
          </p:nvSpPr>
          <p:spPr>
            <a:xfrm>
              <a:off x="0" y="-38100"/>
              <a:ext cx="876216" cy="1268735"/>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346791" y="4251310"/>
            <a:ext cx="8797209" cy="5245336"/>
          </a:xfrm>
          <a:custGeom>
            <a:avLst/>
            <a:gdLst/>
            <a:ahLst/>
            <a:cxnLst/>
            <a:rect l="l" t="t" r="r" b="b"/>
            <a:pathLst>
              <a:path w="8797209" h="5245336">
                <a:moveTo>
                  <a:pt x="0" y="0"/>
                </a:moveTo>
                <a:lnTo>
                  <a:pt x="8797209" y="0"/>
                </a:lnTo>
                <a:lnTo>
                  <a:pt x="8797209" y="5245336"/>
                </a:lnTo>
                <a:lnTo>
                  <a:pt x="0" y="5245336"/>
                </a:lnTo>
                <a:lnTo>
                  <a:pt x="0" y="0"/>
                </a:lnTo>
                <a:close/>
              </a:path>
            </a:pathLst>
          </a:custGeom>
          <a:blipFill>
            <a:blip r:embed="rId4"/>
            <a:stretch>
              <a:fillRect/>
            </a:stretch>
          </a:blipFill>
        </p:spPr>
        <p:txBody>
          <a:bodyPr/>
          <a:lstStyle/>
          <a:p>
            <a:endParaRPr lang="fr-FR"/>
          </a:p>
        </p:txBody>
      </p:sp>
      <p:sp>
        <p:nvSpPr>
          <p:cNvPr id="6" name="TextBox 6"/>
          <p:cNvSpPr txBox="1"/>
          <p:nvPr/>
        </p:nvSpPr>
        <p:spPr>
          <a:xfrm>
            <a:off x="223607" y="1302101"/>
            <a:ext cx="12697278" cy="1530985"/>
          </a:xfrm>
          <a:prstGeom prst="rect">
            <a:avLst/>
          </a:prstGeom>
        </p:spPr>
        <p:txBody>
          <a:bodyPr lIns="0" tIns="0" rIns="0" bIns="0" rtlCol="0" anchor="t">
            <a:spAutoFit/>
          </a:bodyPr>
          <a:lstStyle/>
          <a:p>
            <a:pPr algn="l">
              <a:lnSpc>
                <a:spcPts val="3919"/>
              </a:lnSpc>
            </a:pPr>
            <a:endParaRPr/>
          </a:p>
          <a:p>
            <a:pPr algn="l">
              <a:lnSpc>
                <a:spcPts val="3919"/>
              </a:lnSpc>
            </a:pPr>
            <a:r>
              <a:rPr lang="en-US" sz="3999" spc="-251">
                <a:solidFill>
                  <a:srgbClr val="344E41"/>
                </a:solidFill>
                <a:latin typeface="Helvetica World"/>
                <a:ea typeface="Helvetica World"/>
                <a:cs typeface="Helvetica World"/>
                <a:sym typeface="Helvetica World"/>
              </a:rPr>
              <a:t>Scénarios prospectifs pour les filières fruits et légumes d’ici 2040</a:t>
            </a:r>
          </a:p>
          <a:p>
            <a:pPr algn="l">
              <a:lnSpc>
                <a:spcPts val="3919"/>
              </a:lnSpc>
            </a:pPr>
            <a:endParaRPr lang="en-US" sz="3999" spc="-251">
              <a:solidFill>
                <a:srgbClr val="344E41"/>
              </a:solidFill>
              <a:latin typeface="Helvetica World"/>
              <a:ea typeface="Helvetica World"/>
              <a:cs typeface="Helvetica World"/>
              <a:sym typeface="Helvetica World"/>
            </a:endParaRPr>
          </a:p>
        </p:txBody>
      </p:sp>
      <p:sp>
        <p:nvSpPr>
          <p:cNvPr id="7" name="TextBox 7"/>
          <p:cNvSpPr txBox="1"/>
          <p:nvPr/>
        </p:nvSpPr>
        <p:spPr>
          <a:xfrm>
            <a:off x="12920885" y="9477596"/>
            <a:ext cx="5367115" cy="513080"/>
          </a:xfrm>
          <a:prstGeom prst="rect">
            <a:avLst/>
          </a:prstGeom>
        </p:spPr>
        <p:txBody>
          <a:bodyPr lIns="0" tIns="0" rIns="0" bIns="0" rtlCol="0" anchor="t">
            <a:spAutoFit/>
          </a:bodyPr>
          <a:lstStyle/>
          <a:p>
            <a:pPr algn="l">
              <a:lnSpc>
                <a:spcPts val="2079"/>
              </a:lnSpc>
            </a:pPr>
            <a:r>
              <a:rPr lang="en-US" sz="1599" spc="-47">
                <a:solidFill>
                  <a:srgbClr val="344E41"/>
                </a:solidFill>
                <a:latin typeface="Open Sauce"/>
                <a:ea typeface="Open Sauce"/>
                <a:cs typeface="Open Sauce"/>
                <a:sym typeface="Open Sauce"/>
              </a:rPr>
              <a:t>Source : Ministère de l’Agriculture, de l’Agro-alimentaire et de la Souveraineté Alimentaire, 13 Novembre</a:t>
            </a:r>
          </a:p>
        </p:txBody>
      </p:sp>
      <p:grpSp>
        <p:nvGrpSpPr>
          <p:cNvPr id="8" name="Group 8"/>
          <p:cNvGrpSpPr/>
          <p:nvPr/>
        </p:nvGrpSpPr>
        <p:grpSpPr>
          <a:xfrm>
            <a:off x="7879172" y="2780333"/>
            <a:ext cx="10408828" cy="5917249"/>
            <a:chOff x="0" y="0"/>
            <a:chExt cx="13878437" cy="7889665"/>
          </a:xfrm>
        </p:grpSpPr>
        <p:sp>
          <p:nvSpPr>
            <p:cNvPr id="9" name="TextBox 9"/>
            <p:cNvSpPr txBox="1"/>
            <p:nvPr/>
          </p:nvSpPr>
          <p:spPr>
            <a:xfrm>
              <a:off x="0" y="-28575"/>
              <a:ext cx="13878437" cy="1624542"/>
            </a:xfrm>
            <a:prstGeom prst="rect">
              <a:avLst/>
            </a:prstGeom>
          </p:spPr>
          <p:txBody>
            <a:bodyPr lIns="0" tIns="0" rIns="0" bIns="0" rtlCol="0" anchor="t">
              <a:spAutoFit/>
            </a:bodyPr>
            <a:lstStyle/>
            <a:p>
              <a:pPr algn="l">
                <a:lnSpc>
                  <a:spcPts val="3249"/>
                </a:lnSpc>
              </a:pPr>
              <a:r>
                <a:rPr lang="en-US" sz="2499" b="1" spc="-74">
                  <a:solidFill>
                    <a:srgbClr val="344E41"/>
                  </a:solidFill>
                  <a:latin typeface="Open Sauce Bold"/>
                  <a:ea typeface="Open Sauce Bold"/>
                  <a:cs typeface="Open Sauce Bold"/>
                  <a:sym typeface="Open Sauce Bold"/>
                </a:rPr>
                <a:t>Changement climatique et évolutions des biogéographies des fruits et légumes</a:t>
              </a:r>
            </a:p>
            <a:p>
              <a:pPr algn="l">
                <a:lnSpc>
                  <a:spcPts val="3249"/>
                </a:lnSpc>
              </a:pPr>
              <a:endParaRPr lang="en-US" sz="2499" b="1" spc="-74">
                <a:solidFill>
                  <a:srgbClr val="344E41"/>
                </a:solidFill>
                <a:latin typeface="Open Sauce Bold"/>
                <a:ea typeface="Open Sauce Bold"/>
                <a:cs typeface="Open Sauce Bold"/>
                <a:sym typeface="Open Sauce Bold"/>
              </a:endParaRPr>
            </a:p>
          </p:txBody>
        </p:sp>
        <p:sp>
          <p:nvSpPr>
            <p:cNvPr id="10" name="TextBox 10"/>
            <p:cNvSpPr txBox="1"/>
            <p:nvPr/>
          </p:nvSpPr>
          <p:spPr>
            <a:xfrm>
              <a:off x="2759131" y="1600200"/>
              <a:ext cx="8771978" cy="1612477"/>
            </a:xfrm>
            <a:prstGeom prst="rect">
              <a:avLst/>
            </a:prstGeom>
          </p:spPr>
          <p:txBody>
            <a:bodyPr lIns="0" tIns="0" rIns="0" bIns="0" rtlCol="0" anchor="t">
              <a:spAutoFit/>
            </a:bodyPr>
            <a:lstStyle/>
            <a:p>
              <a:pPr algn="l">
                <a:lnSpc>
                  <a:spcPts val="2469"/>
                </a:lnSpc>
              </a:pPr>
              <a:r>
                <a:rPr lang="en-US" sz="1899" spc="-56">
                  <a:solidFill>
                    <a:srgbClr val="344E41"/>
                  </a:solidFill>
                  <a:latin typeface="Open Sauce"/>
                  <a:ea typeface="Open Sauce"/>
                  <a:cs typeface="Open Sauce"/>
                  <a:sym typeface="Open Sauce"/>
                </a:rPr>
                <a:t>“La création progressive de nouvelles filières et les changements de variété devront être planifiés et la prise en compte des spécificités régionales, contrastées, sera cruciale.”</a:t>
              </a:r>
            </a:p>
          </p:txBody>
        </p:sp>
        <p:sp>
          <p:nvSpPr>
            <p:cNvPr id="11" name="TextBox 11"/>
            <p:cNvSpPr txBox="1"/>
            <p:nvPr/>
          </p:nvSpPr>
          <p:spPr>
            <a:xfrm>
              <a:off x="1995215" y="4471883"/>
              <a:ext cx="11883222" cy="1624542"/>
            </a:xfrm>
            <a:prstGeom prst="rect">
              <a:avLst/>
            </a:prstGeom>
          </p:spPr>
          <p:txBody>
            <a:bodyPr lIns="0" tIns="0" rIns="0" bIns="0" rtlCol="0" anchor="t">
              <a:spAutoFit/>
            </a:bodyPr>
            <a:lstStyle/>
            <a:p>
              <a:pPr algn="l">
                <a:lnSpc>
                  <a:spcPts val="3249"/>
                </a:lnSpc>
              </a:pPr>
              <a:r>
                <a:rPr lang="en-US" sz="2499" b="1" spc="-74">
                  <a:solidFill>
                    <a:srgbClr val="344E41"/>
                  </a:solidFill>
                  <a:latin typeface="Open Sauce Bold"/>
                  <a:ea typeface="Open Sauce Bold"/>
                  <a:cs typeface="Open Sauce Bold"/>
                  <a:sym typeface="Open Sauce Bold"/>
                </a:rPr>
                <a:t>Quatre scénarios prospectifs pour les filières fruits et légumes d’ici 2040</a:t>
              </a:r>
            </a:p>
            <a:p>
              <a:pPr algn="l">
                <a:lnSpc>
                  <a:spcPts val="3249"/>
                </a:lnSpc>
              </a:pPr>
              <a:endParaRPr lang="en-US" sz="2499" b="1" spc="-74">
                <a:solidFill>
                  <a:srgbClr val="344E41"/>
                </a:solidFill>
                <a:latin typeface="Open Sauce Bold"/>
                <a:ea typeface="Open Sauce Bold"/>
                <a:cs typeface="Open Sauce Bold"/>
                <a:sym typeface="Open Sauce Bold"/>
              </a:endParaRPr>
            </a:p>
          </p:txBody>
        </p:sp>
        <p:sp>
          <p:nvSpPr>
            <p:cNvPr id="12" name="TextBox 12"/>
            <p:cNvSpPr txBox="1"/>
            <p:nvPr/>
          </p:nvSpPr>
          <p:spPr>
            <a:xfrm>
              <a:off x="2759131" y="6067850"/>
              <a:ext cx="8241485" cy="1821815"/>
            </a:xfrm>
            <a:prstGeom prst="rect">
              <a:avLst/>
            </a:prstGeom>
          </p:spPr>
          <p:txBody>
            <a:bodyPr lIns="0" tIns="0" rIns="0" bIns="0" rtlCol="0" anchor="t">
              <a:spAutoFit/>
            </a:bodyPr>
            <a:lstStyle/>
            <a:p>
              <a:pPr marL="453387" lvl="1" indent="-226693" algn="l">
                <a:lnSpc>
                  <a:spcPts val="2729"/>
                </a:lnSpc>
                <a:buFont typeface="Arial"/>
                <a:buChar char="•"/>
              </a:pPr>
              <a:r>
                <a:rPr lang="en-US" sz="2099" b="1" spc="-62">
                  <a:solidFill>
                    <a:srgbClr val="344E41"/>
                  </a:solidFill>
                  <a:latin typeface="Open Sauce Bold"/>
                  <a:ea typeface="Open Sauce Bold"/>
                  <a:cs typeface="Open Sauce Bold"/>
                  <a:sym typeface="Open Sauce Bold"/>
                </a:rPr>
                <a:t>Souveraineté alimentaire européenne</a:t>
              </a:r>
            </a:p>
            <a:p>
              <a:pPr marL="453387" lvl="1" indent="-226693" algn="l">
                <a:lnSpc>
                  <a:spcPts val="2729"/>
                </a:lnSpc>
                <a:buFont typeface="Arial"/>
                <a:buChar char="•"/>
              </a:pPr>
              <a:r>
                <a:rPr lang="en-US" sz="2099" b="1" spc="-62">
                  <a:solidFill>
                    <a:srgbClr val="344E41"/>
                  </a:solidFill>
                  <a:latin typeface="Open Sauce Bold"/>
                  <a:ea typeface="Open Sauce Bold"/>
                  <a:cs typeface="Open Sauce Bold"/>
                  <a:sym typeface="Open Sauce Bold"/>
                </a:rPr>
                <a:t>Prise de conscience écologique</a:t>
              </a:r>
            </a:p>
            <a:p>
              <a:pPr marL="453387" lvl="1" indent="-226693" algn="l">
                <a:lnSpc>
                  <a:spcPts val="2729"/>
                </a:lnSpc>
                <a:buFont typeface="Arial"/>
                <a:buChar char="•"/>
              </a:pPr>
              <a:r>
                <a:rPr lang="en-US" sz="2099" b="1" spc="-62">
                  <a:solidFill>
                    <a:srgbClr val="344E41"/>
                  </a:solidFill>
                  <a:latin typeface="Open Sauce Bold"/>
                  <a:ea typeface="Open Sauce Bold"/>
                  <a:cs typeface="Open Sauce Bold"/>
                  <a:sym typeface="Open Sauce Bold"/>
                </a:rPr>
                <a:t>Du blé, du blé, du blé !</a:t>
              </a:r>
            </a:p>
            <a:p>
              <a:pPr marL="453387" lvl="1" indent="-226693" algn="l">
                <a:lnSpc>
                  <a:spcPts val="2729"/>
                </a:lnSpc>
                <a:buFont typeface="Arial"/>
                <a:buChar char="•"/>
              </a:pPr>
              <a:r>
                <a:rPr lang="en-US" sz="2099" b="1" spc="-62">
                  <a:solidFill>
                    <a:srgbClr val="344E41"/>
                  </a:solidFill>
                  <a:latin typeface="Open Sauce Bold"/>
                  <a:ea typeface="Open Sauce Bold"/>
                  <a:cs typeface="Open Sauce Bold"/>
                  <a:sym typeface="Open Sauce Bold"/>
                </a:rPr>
                <a:t>Reconquête opportuniste</a:t>
              </a:r>
            </a:p>
          </p:txBody>
        </p:sp>
      </p:grpSp>
      <p:grpSp>
        <p:nvGrpSpPr>
          <p:cNvPr id="13" name="Group 13"/>
          <p:cNvGrpSpPr/>
          <p:nvPr/>
        </p:nvGrpSpPr>
        <p:grpSpPr>
          <a:xfrm>
            <a:off x="-690290" y="259141"/>
            <a:ext cx="11078434" cy="1109635"/>
            <a:chOff x="0" y="0"/>
            <a:chExt cx="2917777" cy="292250"/>
          </a:xfrm>
        </p:grpSpPr>
        <p:sp>
          <p:nvSpPr>
            <p:cNvPr id="14" name="Freeform 14"/>
            <p:cNvSpPr/>
            <p:nvPr/>
          </p:nvSpPr>
          <p:spPr>
            <a:xfrm>
              <a:off x="0" y="0"/>
              <a:ext cx="2917777" cy="292250"/>
            </a:xfrm>
            <a:custGeom>
              <a:avLst/>
              <a:gdLst/>
              <a:ahLst/>
              <a:cxnLst/>
              <a:rect l="l" t="t" r="r" b="b"/>
              <a:pathLst>
                <a:path w="2917777" h="292250">
                  <a:moveTo>
                    <a:pt x="0" y="0"/>
                  </a:moveTo>
                  <a:lnTo>
                    <a:pt x="2917777" y="0"/>
                  </a:lnTo>
                  <a:lnTo>
                    <a:pt x="2917777" y="292250"/>
                  </a:lnTo>
                  <a:lnTo>
                    <a:pt x="0" y="292250"/>
                  </a:lnTo>
                  <a:close/>
                </a:path>
              </a:pathLst>
            </a:custGeom>
            <a:solidFill>
              <a:srgbClr val="BDC9A7"/>
            </a:solidFill>
          </p:spPr>
          <p:txBody>
            <a:bodyPr/>
            <a:lstStyle/>
            <a:p>
              <a:endParaRPr lang="fr-FR"/>
            </a:p>
          </p:txBody>
        </p:sp>
        <p:sp>
          <p:nvSpPr>
            <p:cNvPr id="15" name="TextBox 15"/>
            <p:cNvSpPr txBox="1"/>
            <p:nvPr/>
          </p:nvSpPr>
          <p:spPr>
            <a:xfrm>
              <a:off x="0" y="-38100"/>
              <a:ext cx="2917777" cy="330350"/>
            </a:xfrm>
            <a:prstGeom prst="rect">
              <a:avLst/>
            </a:prstGeom>
          </p:spPr>
          <p:txBody>
            <a:bodyPr lIns="50800" tIns="50800" rIns="50800" bIns="50800" rtlCol="0" anchor="ctr"/>
            <a:lstStyle/>
            <a:p>
              <a:pPr algn="ctr">
                <a:lnSpc>
                  <a:spcPts val="2239"/>
                </a:lnSpc>
              </a:pPr>
              <a:endParaRPr/>
            </a:p>
          </p:txBody>
        </p:sp>
      </p:grpSp>
      <p:sp>
        <p:nvSpPr>
          <p:cNvPr id="16" name="TextBox 16"/>
          <p:cNvSpPr txBox="1"/>
          <p:nvPr/>
        </p:nvSpPr>
        <p:spPr>
          <a:xfrm>
            <a:off x="223607" y="487140"/>
            <a:ext cx="14130590" cy="1877573"/>
          </a:xfrm>
          <a:prstGeom prst="rect">
            <a:avLst/>
          </a:prstGeom>
        </p:spPr>
        <p:txBody>
          <a:bodyPr lIns="0" tIns="0" rIns="0" bIns="0" rtlCol="0" anchor="t">
            <a:spAutoFit/>
          </a:bodyPr>
          <a:lstStyle/>
          <a:p>
            <a:pPr algn="l">
              <a:lnSpc>
                <a:spcPts val="5782"/>
              </a:lnSpc>
            </a:pPr>
            <a:r>
              <a:rPr lang="en-US" sz="5900" spc="-371">
                <a:solidFill>
                  <a:srgbClr val="344E41"/>
                </a:solidFill>
                <a:latin typeface="Helvetica World"/>
                <a:ea typeface="Helvetica World"/>
                <a:cs typeface="Helvetica World"/>
                <a:sym typeface="Helvetica World"/>
              </a:rPr>
              <a:t>Organisation et acteurs de la filière </a:t>
            </a:r>
          </a:p>
          <a:p>
            <a:pPr algn="l">
              <a:lnSpc>
                <a:spcPts val="8330"/>
              </a:lnSpc>
            </a:pPr>
            <a:endParaRPr lang="en-US" sz="5900" spc="-371">
              <a:solidFill>
                <a:srgbClr val="344E41"/>
              </a:solidFill>
              <a:latin typeface="Helvetica World"/>
              <a:ea typeface="Helvetica World"/>
              <a:cs typeface="Helvetica World"/>
              <a:sym typeface="Helvetica World"/>
            </a:endParaRPr>
          </a:p>
        </p:txBody>
      </p:sp>
      <p:pic>
        <p:nvPicPr>
          <p:cNvPr id="20" name="Audio 19">
            <a:hlinkClick r:id="" action="ppaction://media"/>
            <a:extLst>
              <a:ext uri="{FF2B5EF4-FFF2-40B4-BE49-F238E27FC236}">
                <a16:creationId xmlns:a16="http://schemas.microsoft.com/office/drawing/2014/main" id="{AACA6149-6DD8-D350-F5D9-D750FCABD50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27505"/>
    </mc:Choice>
    <mc:Fallback xmlns="">
      <p:transition spd="slow" advTm="227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0169572" y="7963307"/>
            <a:ext cx="8769618" cy="1874526"/>
            <a:chOff x="0" y="0"/>
            <a:chExt cx="2309694" cy="493702"/>
          </a:xfrm>
        </p:grpSpPr>
        <p:sp>
          <p:nvSpPr>
            <p:cNvPr id="3" name="Freeform 3"/>
            <p:cNvSpPr/>
            <p:nvPr/>
          </p:nvSpPr>
          <p:spPr>
            <a:xfrm>
              <a:off x="0" y="0"/>
              <a:ext cx="2309694" cy="493702"/>
            </a:xfrm>
            <a:custGeom>
              <a:avLst/>
              <a:gdLst/>
              <a:ahLst/>
              <a:cxnLst/>
              <a:rect l="l" t="t" r="r" b="b"/>
              <a:pathLst>
                <a:path w="2309694" h="493702">
                  <a:moveTo>
                    <a:pt x="0" y="0"/>
                  </a:moveTo>
                  <a:lnTo>
                    <a:pt x="2309694" y="0"/>
                  </a:lnTo>
                  <a:lnTo>
                    <a:pt x="2309694" y="493702"/>
                  </a:lnTo>
                  <a:lnTo>
                    <a:pt x="0" y="493702"/>
                  </a:lnTo>
                  <a:close/>
                </a:path>
              </a:pathLst>
            </a:custGeom>
            <a:solidFill>
              <a:srgbClr val="A3B18A"/>
            </a:solidFill>
          </p:spPr>
          <p:txBody>
            <a:bodyPr/>
            <a:lstStyle/>
            <a:p>
              <a:endParaRPr lang="fr-FR"/>
            </a:p>
          </p:txBody>
        </p:sp>
        <p:sp>
          <p:nvSpPr>
            <p:cNvPr id="4" name="TextBox 4"/>
            <p:cNvSpPr txBox="1"/>
            <p:nvPr/>
          </p:nvSpPr>
          <p:spPr>
            <a:xfrm>
              <a:off x="0" y="-38100"/>
              <a:ext cx="2309694" cy="531802"/>
            </a:xfrm>
            <a:prstGeom prst="rect">
              <a:avLst/>
            </a:prstGeom>
          </p:spPr>
          <p:txBody>
            <a:bodyPr lIns="50800" tIns="50800" rIns="50800" bIns="50800" rtlCol="0" anchor="ctr"/>
            <a:lstStyle/>
            <a:p>
              <a:pPr algn="ctr">
                <a:lnSpc>
                  <a:spcPts val="2239"/>
                </a:lnSpc>
              </a:pPr>
              <a:endParaRPr/>
            </a:p>
          </p:txBody>
        </p:sp>
      </p:grpSp>
      <p:grpSp>
        <p:nvGrpSpPr>
          <p:cNvPr id="5" name="Group 5"/>
          <p:cNvGrpSpPr/>
          <p:nvPr/>
        </p:nvGrpSpPr>
        <p:grpSpPr>
          <a:xfrm>
            <a:off x="10906156" y="3109813"/>
            <a:ext cx="7125001" cy="6371874"/>
            <a:chOff x="0" y="0"/>
            <a:chExt cx="9500001" cy="8495832"/>
          </a:xfrm>
        </p:grpSpPr>
        <p:sp>
          <p:nvSpPr>
            <p:cNvPr id="6" name="Freeform 6"/>
            <p:cNvSpPr/>
            <p:nvPr/>
          </p:nvSpPr>
          <p:spPr>
            <a:xfrm>
              <a:off x="0" y="0"/>
              <a:ext cx="9500001" cy="7960894"/>
            </a:xfrm>
            <a:custGeom>
              <a:avLst/>
              <a:gdLst/>
              <a:ahLst/>
              <a:cxnLst/>
              <a:rect l="l" t="t" r="r" b="b"/>
              <a:pathLst>
                <a:path w="9500001" h="7960894">
                  <a:moveTo>
                    <a:pt x="0" y="0"/>
                  </a:moveTo>
                  <a:lnTo>
                    <a:pt x="9500001" y="0"/>
                  </a:lnTo>
                  <a:lnTo>
                    <a:pt x="9500001" y="7960894"/>
                  </a:lnTo>
                  <a:lnTo>
                    <a:pt x="0" y="7960894"/>
                  </a:lnTo>
                  <a:lnTo>
                    <a:pt x="0" y="0"/>
                  </a:lnTo>
                  <a:close/>
                </a:path>
              </a:pathLst>
            </a:custGeom>
            <a:blipFill>
              <a:blip r:embed="rId4"/>
              <a:stretch>
                <a:fillRect/>
              </a:stretch>
            </a:blipFill>
          </p:spPr>
          <p:txBody>
            <a:bodyPr/>
            <a:lstStyle/>
            <a:p>
              <a:endParaRPr lang="fr-FR"/>
            </a:p>
          </p:txBody>
        </p:sp>
        <p:sp>
          <p:nvSpPr>
            <p:cNvPr id="7" name="TextBox 7"/>
            <p:cNvSpPr txBox="1"/>
            <p:nvPr/>
          </p:nvSpPr>
          <p:spPr>
            <a:xfrm>
              <a:off x="2154010" y="8143618"/>
              <a:ext cx="7094490" cy="352213"/>
            </a:xfrm>
            <a:prstGeom prst="rect">
              <a:avLst/>
            </a:prstGeom>
          </p:spPr>
          <p:txBody>
            <a:bodyPr lIns="0" tIns="0" rIns="0" bIns="0" rtlCol="0" anchor="t">
              <a:spAutoFit/>
            </a:bodyPr>
            <a:lstStyle/>
            <a:p>
              <a:pPr algn="r">
                <a:lnSpc>
                  <a:spcPts val="2239"/>
                </a:lnSpc>
                <a:spcBef>
                  <a:spcPct val="0"/>
                </a:spcBef>
              </a:pPr>
              <a:r>
                <a:rPr lang="en-US" sz="1599" spc="-47">
                  <a:solidFill>
                    <a:srgbClr val="344E41"/>
                  </a:solidFill>
                  <a:latin typeface="Open Sauce"/>
                  <a:ea typeface="Open Sauce"/>
                  <a:cs typeface="Open Sauce"/>
                  <a:sym typeface="Open Sauce"/>
                </a:rPr>
                <a:t>Source : Confédération Paysanne, 19 novembre 2025</a:t>
              </a:r>
            </a:p>
          </p:txBody>
        </p:sp>
      </p:grpSp>
      <p:sp>
        <p:nvSpPr>
          <p:cNvPr id="8" name="Freeform 8"/>
          <p:cNvSpPr/>
          <p:nvPr/>
        </p:nvSpPr>
        <p:spPr>
          <a:xfrm>
            <a:off x="12305525" y="619108"/>
            <a:ext cx="3062244" cy="1725158"/>
          </a:xfrm>
          <a:custGeom>
            <a:avLst/>
            <a:gdLst/>
            <a:ahLst/>
            <a:cxnLst/>
            <a:rect l="l" t="t" r="r" b="b"/>
            <a:pathLst>
              <a:path w="3062244" h="1725158">
                <a:moveTo>
                  <a:pt x="0" y="0"/>
                </a:moveTo>
                <a:lnTo>
                  <a:pt x="3062244" y="0"/>
                </a:lnTo>
                <a:lnTo>
                  <a:pt x="3062244" y="1725158"/>
                </a:lnTo>
                <a:lnTo>
                  <a:pt x="0" y="1725158"/>
                </a:lnTo>
                <a:lnTo>
                  <a:pt x="0" y="0"/>
                </a:lnTo>
                <a:close/>
              </a:path>
            </a:pathLst>
          </a:custGeom>
          <a:blipFill>
            <a:blip r:embed="rId5"/>
            <a:stretch>
              <a:fillRect/>
            </a:stretch>
          </a:blipFill>
        </p:spPr>
        <p:txBody>
          <a:bodyPr/>
          <a:lstStyle/>
          <a:p>
            <a:endParaRPr lang="fr-FR"/>
          </a:p>
        </p:txBody>
      </p:sp>
      <p:grpSp>
        <p:nvGrpSpPr>
          <p:cNvPr id="9" name="Group 9"/>
          <p:cNvGrpSpPr/>
          <p:nvPr/>
        </p:nvGrpSpPr>
        <p:grpSpPr>
          <a:xfrm>
            <a:off x="-690290" y="259141"/>
            <a:ext cx="11078434" cy="1109635"/>
            <a:chOff x="0" y="0"/>
            <a:chExt cx="2917777" cy="292250"/>
          </a:xfrm>
        </p:grpSpPr>
        <p:sp>
          <p:nvSpPr>
            <p:cNvPr id="10" name="Freeform 10"/>
            <p:cNvSpPr/>
            <p:nvPr/>
          </p:nvSpPr>
          <p:spPr>
            <a:xfrm>
              <a:off x="0" y="0"/>
              <a:ext cx="2917777" cy="292250"/>
            </a:xfrm>
            <a:custGeom>
              <a:avLst/>
              <a:gdLst/>
              <a:ahLst/>
              <a:cxnLst/>
              <a:rect l="l" t="t" r="r" b="b"/>
              <a:pathLst>
                <a:path w="2917777" h="292250">
                  <a:moveTo>
                    <a:pt x="0" y="0"/>
                  </a:moveTo>
                  <a:lnTo>
                    <a:pt x="2917777" y="0"/>
                  </a:lnTo>
                  <a:lnTo>
                    <a:pt x="2917777" y="292250"/>
                  </a:lnTo>
                  <a:lnTo>
                    <a:pt x="0" y="292250"/>
                  </a:lnTo>
                  <a:close/>
                </a:path>
              </a:pathLst>
            </a:custGeom>
            <a:solidFill>
              <a:srgbClr val="BDC9A7"/>
            </a:solidFill>
          </p:spPr>
          <p:txBody>
            <a:bodyPr/>
            <a:lstStyle/>
            <a:p>
              <a:endParaRPr lang="fr-FR"/>
            </a:p>
          </p:txBody>
        </p:sp>
        <p:sp>
          <p:nvSpPr>
            <p:cNvPr id="11" name="TextBox 11"/>
            <p:cNvSpPr txBox="1"/>
            <p:nvPr/>
          </p:nvSpPr>
          <p:spPr>
            <a:xfrm>
              <a:off x="0" y="-38100"/>
              <a:ext cx="2917777" cy="330350"/>
            </a:xfrm>
            <a:prstGeom prst="rect">
              <a:avLst/>
            </a:prstGeom>
          </p:spPr>
          <p:txBody>
            <a:bodyPr lIns="50800" tIns="50800" rIns="50800" bIns="50800" rtlCol="0" anchor="ctr"/>
            <a:lstStyle/>
            <a:p>
              <a:pPr algn="ctr">
                <a:lnSpc>
                  <a:spcPts val="2239"/>
                </a:lnSpc>
              </a:pPr>
              <a:endParaRPr/>
            </a:p>
          </p:txBody>
        </p:sp>
      </p:grpSp>
      <p:sp>
        <p:nvSpPr>
          <p:cNvPr id="12" name="TextBox 12"/>
          <p:cNvSpPr txBox="1"/>
          <p:nvPr/>
        </p:nvSpPr>
        <p:spPr>
          <a:xfrm>
            <a:off x="325182" y="507586"/>
            <a:ext cx="14130590" cy="1836680"/>
          </a:xfrm>
          <a:prstGeom prst="rect">
            <a:avLst/>
          </a:prstGeom>
        </p:spPr>
        <p:txBody>
          <a:bodyPr lIns="0" tIns="0" rIns="0" bIns="0" rtlCol="0" anchor="t">
            <a:spAutoFit/>
          </a:bodyPr>
          <a:lstStyle/>
          <a:p>
            <a:pPr algn="l">
              <a:lnSpc>
                <a:spcPts val="5684"/>
              </a:lnSpc>
            </a:pPr>
            <a:r>
              <a:rPr lang="en-US" sz="5800" spc="-365">
                <a:solidFill>
                  <a:srgbClr val="344E41"/>
                </a:solidFill>
                <a:latin typeface="Helvetica World"/>
                <a:ea typeface="Helvetica World"/>
                <a:cs typeface="Helvetica World"/>
                <a:sym typeface="Helvetica World"/>
              </a:rPr>
              <a:t>Organisation et acteurs de la filière </a:t>
            </a:r>
          </a:p>
          <a:p>
            <a:pPr algn="l">
              <a:lnSpc>
                <a:spcPts val="8232"/>
              </a:lnSpc>
            </a:pPr>
            <a:endParaRPr lang="en-US" sz="5800" spc="-365">
              <a:solidFill>
                <a:srgbClr val="344E41"/>
              </a:solidFill>
              <a:latin typeface="Helvetica World"/>
              <a:ea typeface="Helvetica World"/>
              <a:cs typeface="Helvetica World"/>
              <a:sym typeface="Helvetica World"/>
            </a:endParaRPr>
          </a:p>
        </p:txBody>
      </p:sp>
      <p:sp>
        <p:nvSpPr>
          <p:cNvPr id="13" name="TextBox 13"/>
          <p:cNvSpPr txBox="1"/>
          <p:nvPr/>
        </p:nvSpPr>
        <p:spPr>
          <a:xfrm>
            <a:off x="325182" y="1856638"/>
            <a:ext cx="9844390" cy="8776081"/>
          </a:xfrm>
          <a:prstGeom prst="rect">
            <a:avLst/>
          </a:prstGeom>
        </p:spPr>
        <p:txBody>
          <a:bodyPr lIns="0" tIns="0" rIns="0" bIns="0" rtlCol="0" anchor="t">
            <a:spAutoFit/>
          </a:bodyPr>
          <a:lstStyle/>
          <a:p>
            <a:pPr algn="l">
              <a:lnSpc>
                <a:spcPts val="3332"/>
              </a:lnSpc>
            </a:pPr>
            <a:r>
              <a:rPr lang="en-US" sz="3400" spc="-214">
                <a:solidFill>
                  <a:srgbClr val="344E41"/>
                </a:solidFill>
                <a:latin typeface="Helvetica World"/>
                <a:ea typeface="Helvetica World"/>
                <a:cs typeface="Helvetica World"/>
                <a:sym typeface="Helvetica World"/>
              </a:rPr>
              <a:t>La </a:t>
            </a:r>
            <a:r>
              <a:rPr lang="en-US" sz="3400" b="1" spc="-214">
                <a:solidFill>
                  <a:srgbClr val="344E41"/>
                </a:solidFill>
                <a:latin typeface="Helvetica World Bold"/>
                <a:ea typeface="Helvetica World Bold"/>
                <a:cs typeface="Helvetica World Bold"/>
                <a:sym typeface="Helvetica World Bold"/>
              </a:rPr>
              <a:t>Confédération Paysanne</a:t>
            </a:r>
            <a:r>
              <a:rPr lang="en-US" sz="3400" spc="-214">
                <a:solidFill>
                  <a:srgbClr val="344E41"/>
                </a:solidFill>
                <a:latin typeface="Helvetica World"/>
                <a:ea typeface="Helvetica World"/>
                <a:cs typeface="Helvetica World"/>
                <a:sym typeface="Helvetica World"/>
              </a:rPr>
              <a:t> et l’ECVC lancent un appel à la mobilisation contre l'</a:t>
            </a:r>
            <a:r>
              <a:rPr lang="en-US" sz="3400" b="1" spc="-214">
                <a:solidFill>
                  <a:srgbClr val="344E41"/>
                </a:solidFill>
                <a:latin typeface="Helvetica World Bold"/>
                <a:ea typeface="Helvetica World Bold"/>
                <a:cs typeface="Helvetica World Bold"/>
                <a:sym typeface="Helvetica World Bold"/>
              </a:rPr>
              <a:t>accord de libre-échange commercial MERCOSUR</a:t>
            </a:r>
            <a:r>
              <a:rPr lang="en-US" sz="3400" spc="-214">
                <a:solidFill>
                  <a:srgbClr val="344E41"/>
                </a:solidFill>
                <a:latin typeface="Helvetica World"/>
                <a:ea typeface="Helvetica World"/>
                <a:cs typeface="Helvetica World"/>
                <a:sym typeface="Helvetica World"/>
              </a:rPr>
              <a:t>, le </a:t>
            </a:r>
            <a:r>
              <a:rPr lang="en-US" sz="3400" b="1" spc="-214">
                <a:solidFill>
                  <a:srgbClr val="344E41"/>
                </a:solidFill>
                <a:latin typeface="Helvetica World Bold"/>
                <a:ea typeface="Helvetica World Bold"/>
                <a:cs typeface="Helvetica World Bold"/>
                <a:sym typeface="Helvetica World Bold"/>
              </a:rPr>
              <a:t>24 novembre 2025</a:t>
            </a:r>
            <a:r>
              <a:rPr lang="en-US" sz="3400" spc="-214">
                <a:solidFill>
                  <a:srgbClr val="344E41"/>
                </a:solidFill>
                <a:latin typeface="Helvetica World"/>
                <a:ea typeface="Helvetica World"/>
                <a:cs typeface="Helvetica World"/>
                <a:sym typeface="Helvetica World"/>
              </a:rPr>
              <a:t> devant le parlement européen, à Strasbourg.</a:t>
            </a:r>
          </a:p>
          <a:p>
            <a:pPr algn="l">
              <a:lnSpc>
                <a:spcPts val="3136"/>
              </a:lnSpc>
            </a:pPr>
            <a:endParaRPr lang="en-US" sz="3400" spc="-214">
              <a:solidFill>
                <a:srgbClr val="344E41"/>
              </a:solidFill>
              <a:latin typeface="Helvetica World"/>
              <a:ea typeface="Helvetica World"/>
              <a:cs typeface="Helvetica World"/>
              <a:sym typeface="Helvetica World"/>
            </a:endParaRPr>
          </a:p>
          <a:p>
            <a:pPr algn="l">
              <a:lnSpc>
                <a:spcPts val="2646"/>
              </a:lnSpc>
            </a:pPr>
            <a:r>
              <a:rPr lang="en-US" sz="2700" spc="-170">
                <a:solidFill>
                  <a:srgbClr val="344E41"/>
                </a:solidFill>
                <a:latin typeface="Helvetica World"/>
                <a:ea typeface="Helvetica World"/>
                <a:cs typeface="Helvetica World"/>
                <a:sym typeface="Helvetica World"/>
              </a:rPr>
              <a:t>Selon eux, l’accord :</a:t>
            </a:r>
          </a:p>
          <a:p>
            <a:pPr algn="l">
              <a:lnSpc>
                <a:spcPts val="2646"/>
              </a:lnSpc>
            </a:pPr>
            <a:endParaRPr lang="en-US" sz="2700" spc="-170">
              <a:solidFill>
                <a:srgbClr val="344E41"/>
              </a:solidFill>
              <a:latin typeface="Helvetica World"/>
              <a:ea typeface="Helvetica World"/>
              <a:cs typeface="Helvetica World"/>
              <a:sym typeface="Helvetica World"/>
            </a:endParaRPr>
          </a:p>
          <a:p>
            <a:pPr marL="582935" lvl="1" indent="-291467" algn="l">
              <a:lnSpc>
                <a:spcPts val="2646"/>
              </a:lnSpc>
              <a:buFont typeface="Arial"/>
              <a:buChar char="•"/>
            </a:pPr>
            <a:r>
              <a:rPr lang="en-US" sz="2700" spc="-170">
                <a:solidFill>
                  <a:srgbClr val="344E41"/>
                </a:solidFill>
                <a:latin typeface="Helvetica World"/>
                <a:ea typeface="Helvetica World"/>
                <a:cs typeface="Helvetica World"/>
                <a:sym typeface="Helvetica World"/>
              </a:rPr>
              <a:t>facilite la </a:t>
            </a:r>
            <a:r>
              <a:rPr lang="en-US" sz="2700" b="1" spc="-170">
                <a:solidFill>
                  <a:srgbClr val="344E41"/>
                </a:solidFill>
                <a:latin typeface="Helvetica World Bold"/>
                <a:ea typeface="Helvetica World Bold"/>
                <a:cs typeface="Helvetica World Bold"/>
                <a:sym typeface="Helvetica World Bold"/>
              </a:rPr>
              <a:t>concurrence déloyale</a:t>
            </a:r>
          </a:p>
          <a:p>
            <a:pPr marL="582935" lvl="1" indent="-291467" algn="l">
              <a:lnSpc>
                <a:spcPts val="2646"/>
              </a:lnSpc>
              <a:buFont typeface="Arial"/>
              <a:buChar char="•"/>
            </a:pPr>
            <a:r>
              <a:rPr lang="en-US" sz="2700" spc="-170">
                <a:solidFill>
                  <a:srgbClr val="344E41"/>
                </a:solidFill>
                <a:latin typeface="Helvetica World"/>
                <a:ea typeface="Helvetica World"/>
                <a:cs typeface="Helvetica World"/>
                <a:sym typeface="Helvetica World"/>
              </a:rPr>
              <a:t>impacte les</a:t>
            </a:r>
            <a:r>
              <a:rPr lang="en-US" sz="2700" b="1" spc="-170">
                <a:solidFill>
                  <a:srgbClr val="344E41"/>
                </a:solidFill>
                <a:latin typeface="Helvetica World Bold"/>
                <a:ea typeface="Helvetica World Bold"/>
                <a:cs typeface="Helvetica World Bold"/>
                <a:sym typeface="Helvetica World Bold"/>
              </a:rPr>
              <a:t> prix</a:t>
            </a:r>
            <a:r>
              <a:rPr lang="en-US" sz="2700" spc="-170">
                <a:solidFill>
                  <a:srgbClr val="344E41"/>
                </a:solidFill>
                <a:latin typeface="Helvetica World"/>
                <a:ea typeface="Helvetica World"/>
                <a:cs typeface="Helvetica World"/>
                <a:sym typeface="Helvetica World"/>
              </a:rPr>
              <a:t> de certains produits</a:t>
            </a:r>
            <a:r>
              <a:rPr lang="en-US" sz="2700" b="1" spc="-170">
                <a:solidFill>
                  <a:srgbClr val="344E41"/>
                </a:solidFill>
                <a:latin typeface="Helvetica World Bold"/>
                <a:ea typeface="Helvetica World Bold"/>
                <a:cs typeface="Helvetica World Bold"/>
                <a:sym typeface="Helvetica World Bold"/>
              </a:rPr>
              <a:t> à la baisse </a:t>
            </a:r>
          </a:p>
          <a:p>
            <a:pPr algn="l">
              <a:lnSpc>
                <a:spcPts val="2646"/>
              </a:lnSpc>
            </a:pPr>
            <a:endParaRPr lang="en-US" sz="2700" b="1" spc="-170">
              <a:solidFill>
                <a:srgbClr val="344E41"/>
              </a:solidFill>
              <a:latin typeface="Helvetica World Bold"/>
              <a:ea typeface="Helvetica World Bold"/>
              <a:cs typeface="Helvetica World Bold"/>
              <a:sym typeface="Helvetica World Bold"/>
            </a:endParaRPr>
          </a:p>
          <a:p>
            <a:pPr algn="l">
              <a:lnSpc>
                <a:spcPts val="2646"/>
              </a:lnSpc>
            </a:pPr>
            <a:r>
              <a:rPr lang="en-US" sz="2700" spc="-170">
                <a:solidFill>
                  <a:srgbClr val="344E41"/>
                </a:solidFill>
                <a:latin typeface="Helvetica World"/>
                <a:ea typeface="Helvetica World"/>
                <a:cs typeface="Helvetica World"/>
                <a:sym typeface="Helvetica World"/>
              </a:rPr>
              <a:t>     → organise la course au moins-disant social et environnemental </a:t>
            </a:r>
          </a:p>
          <a:p>
            <a:pPr algn="l">
              <a:lnSpc>
                <a:spcPts val="2646"/>
              </a:lnSpc>
            </a:pPr>
            <a:r>
              <a:rPr lang="en-US" sz="2700" spc="-170">
                <a:solidFill>
                  <a:srgbClr val="344E41"/>
                </a:solidFill>
                <a:latin typeface="Helvetica World"/>
                <a:ea typeface="Helvetica World"/>
                <a:cs typeface="Helvetica World"/>
                <a:sym typeface="Helvetica World"/>
              </a:rPr>
              <a:t>   </a:t>
            </a:r>
          </a:p>
          <a:p>
            <a:pPr marL="582935" lvl="1" indent="-291467" algn="l">
              <a:lnSpc>
                <a:spcPts val="2646"/>
              </a:lnSpc>
              <a:buFont typeface="Arial"/>
              <a:buChar char="•"/>
            </a:pPr>
            <a:r>
              <a:rPr lang="en-US" sz="2700" spc="-170">
                <a:solidFill>
                  <a:srgbClr val="344E41"/>
                </a:solidFill>
                <a:latin typeface="Helvetica World"/>
                <a:ea typeface="Helvetica World"/>
                <a:cs typeface="Helvetica World"/>
                <a:sym typeface="Helvetica World"/>
              </a:rPr>
              <a:t> Le "</a:t>
            </a:r>
            <a:r>
              <a:rPr lang="en-US" sz="2700" i="1" spc="-170">
                <a:solidFill>
                  <a:srgbClr val="344E41"/>
                </a:solidFill>
                <a:latin typeface="Helvetica World Italics"/>
                <a:ea typeface="Helvetica World Italics"/>
                <a:cs typeface="Helvetica World Italics"/>
                <a:sym typeface="Helvetica World Italics"/>
              </a:rPr>
              <a:t>mécanisme de rééquilibrage</a:t>
            </a:r>
            <a:r>
              <a:rPr lang="en-US" sz="2700" spc="-170">
                <a:solidFill>
                  <a:srgbClr val="344E41"/>
                </a:solidFill>
                <a:latin typeface="Helvetica World"/>
                <a:ea typeface="Helvetica World"/>
                <a:cs typeface="Helvetica World"/>
                <a:sym typeface="Helvetica World"/>
              </a:rPr>
              <a:t>" inscrit dans l'accord remet en cause la dimension démocratique habituelle car il permet à des </a:t>
            </a:r>
            <a:r>
              <a:rPr lang="en-US" sz="2700" b="1" spc="-170">
                <a:solidFill>
                  <a:srgbClr val="344E41"/>
                </a:solidFill>
                <a:latin typeface="Helvetica World Bold"/>
                <a:ea typeface="Helvetica World Bold"/>
                <a:cs typeface="Helvetica World Bold"/>
                <a:sym typeface="Helvetica World Bold"/>
              </a:rPr>
              <a:t>autorités exécutives</a:t>
            </a:r>
            <a:r>
              <a:rPr lang="en-US" sz="2700" spc="-170">
                <a:solidFill>
                  <a:srgbClr val="344E41"/>
                </a:solidFill>
                <a:latin typeface="Helvetica World"/>
                <a:ea typeface="Helvetica World"/>
                <a:cs typeface="Helvetica World"/>
                <a:sym typeface="Helvetica World"/>
              </a:rPr>
              <a:t> (gouvernements, commissions arbitraires) de prendre des </a:t>
            </a:r>
            <a:r>
              <a:rPr lang="en-US" sz="2700" b="1" spc="-170">
                <a:solidFill>
                  <a:srgbClr val="344E41"/>
                </a:solidFill>
                <a:latin typeface="Helvetica World Bold"/>
                <a:ea typeface="Helvetica World Bold"/>
                <a:cs typeface="Helvetica World Bold"/>
                <a:sym typeface="Helvetica World Bold"/>
              </a:rPr>
              <a:t>mesures </a:t>
            </a:r>
            <a:r>
              <a:rPr lang="en-US" sz="2700" spc="-170">
                <a:solidFill>
                  <a:srgbClr val="344E41"/>
                </a:solidFill>
                <a:latin typeface="Helvetica World"/>
                <a:ea typeface="Helvetica World"/>
                <a:cs typeface="Helvetica World"/>
                <a:sym typeface="Helvetica World"/>
              </a:rPr>
              <a:t>importantes </a:t>
            </a:r>
            <a:r>
              <a:rPr lang="en-US" sz="2700" b="1" spc="-170">
                <a:solidFill>
                  <a:srgbClr val="344E41"/>
                </a:solidFill>
                <a:latin typeface="Helvetica World Bold"/>
                <a:ea typeface="Helvetica World Bold"/>
                <a:cs typeface="Helvetica World Bold"/>
                <a:sym typeface="Helvetica World Bold"/>
              </a:rPr>
              <a:t>sans passer par le vote</a:t>
            </a:r>
            <a:r>
              <a:rPr lang="en-US" sz="2700" spc="-170">
                <a:solidFill>
                  <a:srgbClr val="344E41"/>
                </a:solidFill>
                <a:latin typeface="Helvetica World"/>
                <a:ea typeface="Helvetica World"/>
                <a:cs typeface="Helvetica World"/>
                <a:sym typeface="Helvetica World"/>
              </a:rPr>
              <a:t> parlementaire.</a:t>
            </a:r>
          </a:p>
          <a:p>
            <a:pPr algn="l">
              <a:lnSpc>
                <a:spcPts val="2646"/>
              </a:lnSpc>
            </a:pPr>
            <a:endParaRPr lang="en-US" sz="2700" spc="-170">
              <a:solidFill>
                <a:srgbClr val="344E41"/>
              </a:solidFill>
              <a:latin typeface="Helvetica World"/>
              <a:ea typeface="Helvetica World"/>
              <a:cs typeface="Helvetica World"/>
              <a:sym typeface="Helvetica World"/>
            </a:endParaRPr>
          </a:p>
          <a:p>
            <a:pPr algn="l">
              <a:lnSpc>
                <a:spcPts val="2646"/>
              </a:lnSpc>
            </a:pPr>
            <a:r>
              <a:rPr lang="en-US" sz="2700" spc="-170">
                <a:solidFill>
                  <a:srgbClr val="344E41"/>
                </a:solidFill>
                <a:latin typeface="Helvetica World"/>
                <a:ea typeface="Helvetica World"/>
                <a:cs typeface="Helvetica World"/>
                <a:sym typeface="Helvetica World"/>
              </a:rPr>
              <a:t>“</a:t>
            </a:r>
            <a:r>
              <a:rPr lang="en-US" sz="2700" i="1" spc="-170">
                <a:solidFill>
                  <a:srgbClr val="344E41"/>
                </a:solidFill>
                <a:latin typeface="Helvetica World Italics"/>
                <a:ea typeface="Helvetica World Italics"/>
                <a:cs typeface="Helvetica World Italics"/>
                <a:sym typeface="Helvetica World Italics"/>
              </a:rPr>
              <a:t>La ratification de cet accord sera aussi la porte ouverte à d'autres accords de libre-échange, participant à la destruction de notre souveraineté alimentaire.”  </a:t>
            </a:r>
            <a:r>
              <a:rPr lang="en-US" sz="2700" spc="-170">
                <a:solidFill>
                  <a:srgbClr val="344E41"/>
                </a:solidFill>
                <a:latin typeface="Helvetica World"/>
                <a:ea typeface="Helvetica World"/>
                <a:cs typeface="Helvetica World"/>
                <a:sym typeface="Helvetica World"/>
              </a:rPr>
              <a:t>Confédération Paysanne, 19/11/2025</a:t>
            </a:r>
          </a:p>
          <a:p>
            <a:pPr algn="l">
              <a:lnSpc>
                <a:spcPts val="2842"/>
              </a:lnSpc>
            </a:pPr>
            <a:endParaRPr lang="en-US" sz="2700" spc="-170">
              <a:solidFill>
                <a:srgbClr val="344E41"/>
              </a:solidFill>
              <a:latin typeface="Helvetica World"/>
              <a:ea typeface="Helvetica World"/>
              <a:cs typeface="Helvetica World"/>
              <a:sym typeface="Helvetica World"/>
            </a:endParaRPr>
          </a:p>
          <a:p>
            <a:pPr algn="l">
              <a:lnSpc>
                <a:spcPts val="3332"/>
              </a:lnSpc>
            </a:pPr>
            <a:endParaRPr lang="en-US" sz="2700" spc="-170">
              <a:solidFill>
                <a:srgbClr val="344E41"/>
              </a:solidFill>
              <a:latin typeface="Helvetica World"/>
              <a:ea typeface="Helvetica World"/>
              <a:cs typeface="Helvetica World"/>
              <a:sym typeface="Helvetica World"/>
            </a:endParaRPr>
          </a:p>
          <a:p>
            <a:pPr algn="l">
              <a:lnSpc>
                <a:spcPts val="3332"/>
              </a:lnSpc>
            </a:pPr>
            <a:endParaRPr lang="en-US" sz="2700" spc="-170">
              <a:solidFill>
                <a:srgbClr val="344E41"/>
              </a:solidFill>
              <a:latin typeface="Helvetica World"/>
              <a:ea typeface="Helvetica World"/>
              <a:cs typeface="Helvetica World"/>
              <a:sym typeface="Helvetica World"/>
            </a:endParaRPr>
          </a:p>
        </p:txBody>
      </p:sp>
      <p:sp>
        <p:nvSpPr>
          <p:cNvPr id="14" name="TextBox 14"/>
          <p:cNvSpPr txBox="1"/>
          <p:nvPr/>
        </p:nvSpPr>
        <p:spPr>
          <a:xfrm>
            <a:off x="11927678" y="2481061"/>
            <a:ext cx="3817938" cy="206629"/>
          </a:xfrm>
          <a:prstGeom prst="rect">
            <a:avLst/>
          </a:prstGeom>
        </p:spPr>
        <p:txBody>
          <a:bodyPr lIns="0" tIns="0" rIns="0" bIns="0" rtlCol="0" anchor="t">
            <a:spAutoFit/>
          </a:bodyPr>
          <a:lstStyle/>
          <a:p>
            <a:pPr algn="ctr">
              <a:lnSpc>
                <a:spcPts val="1567"/>
              </a:lnSpc>
            </a:pPr>
            <a:r>
              <a:rPr lang="en-US" sz="1599" spc="-100">
                <a:solidFill>
                  <a:srgbClr val="344E41"/>
                </a:solidFill>
                <a:latin typeface="Helvetica World"/>
                <a:ea typeface="Helvetica World"/>
                <a:cs typeface="Helvetica World"/>
                <a:sym typeface="Helvetica World"/>
              </a:rPr>
              <a:t>Accord de libre-échange commercial Mercosur</a:t>
            </a:r>
          </a:p>
        </p:txBody>
      </p:sp>
      <p:pic>
        <p:nvPicPr>
          <p:cNvPr id="18" name="Audio 17">
            <a:hlinkClick r:id="" action="ppaction://media"/>
            <a:extLst>
              <a:ext uri="{FF2B5EF4-FFF2-40B4-BE49-F238E27FC236}">
                <a16:creationId xmlns:a16="http://schemas.microsoft.com/office/drawing/2014/main" id="{88AFA4EE-2611-213B-D887-3C338D68A53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10793"/>
    </mc:Choice>
    <mc:Fallback xmlns="">
      <p:transition spd="slow" advTm="110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471096" y="238537"/>
            <a:ext cx="7593258" cy="1580326"/>
            <a:chOff x="0" y="0"/>
            <a:chExt cx="1999870" cy="416218"/>
          </a:xfrm>
        </p:grpSpPr>
        <p:sp>
          <p:nvSpPr>
            <p:cNvPr id="3" name="Freeform 3"/>
            <p:cNvSpPr/>
            <p:nvPr/>
          </p:nvSpPr>
          <p:spPr>
            <a:xfrm>
              <a:off x="0" y="0"/>
              <a:ext cx="1999870" cy="416218"/>
            </a:xfrm>
            <a:custGeom>
              <a:avLst/>
              <a:gdLst/>
              <a:ahLst/>
              <a:cxnLst/>
              <a:rect l="l" t="t" r="r" b="b"/>
              <a:pathLst>
                <a:path w="1999870" h="416218">
                  <a:moveTo>
                    <a:pt x="0" y="0"/>
                  </a:moveTo>
                  <a:lnTo>
                    <a:pt x="1999870" y="0"/>
                  </a:lnTo>
                  <a:lnTo>
                    <a:pt x="1999870" y="416218"/>
                  </a:lnTo>
                  <a:lnTo>
                    <a:pt x="0" y="416218"/>
                  </a:lnTo>
                  <a:close/>
                </a:path>
              </a:pathLst>
            </a:custGeom>
            <a:solidFill>
              <a:srgbClr val="A3B18A"/>
            </a:solidFill>
          </p:spPr>
          <p:txBody>
            <a:bodyPr/>
            <a:lstStyle/>
            <a:p>
              <a:endParaRPr lang="fr-FR"/>
            </a:p>
          </p:txBody>
        </p:sp>
        <p:sp>
          <p:nvSpPr>
            <p:cNvPr id="4" name="TextBox 4"/>
            <p:cNvSpPr txBox="1"/>
            <p:nvPr/>
          </p:nvSpPr>
          <p:spPr>
            <a:xfrm>
              <a:off x="0" y="-38100"/>
              <a:ext cx="1999870" cy="454318"/>
            </a:xfrm>
            <a:prstGeom prst="rect">
              <a:avLst/>
            </a:prstGeom>
          </p:spPr>
          <p:txBody>
            <a:bodyPr lIns="50800" tIns="50800" rIns="50800" bIns="50800" rtlCol="0" anchor="ctr"/>
            <a:lstStyle/>
            <a:p>
              <a:pPr algn="ctr">
                <a:lnSpc>
                  <a:spcPts val="2239"/>
                </a:lnSpc>
              </a:pPr>
              <a:endParaRPr/>
            </a:p>
          </p:txBody>
        </p:sp>
      </p:grpSp>
      <p:sp>
        <p:nvSpPr>
          <p:cNvPr id="5" name="Freeform 5"/>
          <p:cNvSpPr/>
          <p:nvPr/>
        </p:nvSpPr>
        <p:spPr>
          <a:xfrm>
            <a:off x="4958543" y="452337"/>
            <a:ext cx="1119585" cy="1152726"/>
          </a:xfrm>
          <a:custGeom>
            <a:avLst/>
            <a:gdLst/>
            <a:ahLst/>
            <a:cxnLst/>
            <a:rect l="l" t="t" r="r" b="b"/>
            <a:pathLst>
              <a:path w="1119585" h="1152726">
                <a:moveTo>
                  <a:pt x="0" y="0"/>
                </a:moveTo>
                <a:lnTo>
                  <a:pt x="1119585" y="0"/>
                </a:lnTo>
                <a:lnTo>
                  <a:pt x="1119585" y="1152726"/>
                </a:lnTo>
                <a:lnTo>
                  <a:pt x="0" y="1152726"/>
                </a:lnTo>
                <a:lnTo>
                  <a:pt x="0" y="0"/>
                </a:lnTo>
                <a:close/>
              </a:path>
            </a:pathLst>
          </a:custGeom>
          <a:blipFill>
            <a:blip r:embed="rId4">
              <a:alphaModFix amt="80000"/>
            </a:blip>
            <a:stretch>
              <a:fillRect/>
            </a:stretch>
          </a:blipFill>
        </p:spPr>
        <p:txBody>
          <a:bodyPr/>
          <a:lstStyle/>
          <a:p>
            <a:endParaRPr lang="fr-FR"/>
          </a:p>
        </p:txBody>
      </p:sp>
      <p:grpSp>
        <p:nvGrpSpPr>
          <p:cNvPr id="6" name="Group 6"/>
          <p:cNvGrpSpPr/>
          <p:nvPr/>
        </p:nvGrpSpPr>
        <p:grpSpPr>
          <a:xfrm>
            <a:off x="890189" y="5829925"/>
            <a:ext cx="6231973" cy="2805715"/>
            <a:chOff x="0" y="0"/>
            <a:chExt cx="1641343" cy="738954"/>
          </a:xfrm>
        </p:grpSpPr>
        <p:sp>
          <p:nvSpPr>
            <p:cNvPr id="7" name="Freeform 7"/>
            <p:cNvSpPr/>
            <p:nvPr/>
          </p:nvSpPr>
          <p:spPr>
            <a:xfrm>
              <a:off x="0" y="0"/>
              <a:ext cx="1641343" cy="738954"/>
            </a:xfrm>
            <a:custGeom>
              <a:avLst/>
              <a:gdLst/>
              <a:ahLst/>
              <a:cxnLst/>
              <a:rect l="l" t="t" r="r" b="b"/>
              <a:pathLst>
                <a:path w="1641343" h="738954">
                  <a:moveTo>
                    <a:pt x="0" y="0"/>
                  </a:moveTo>
                  <a:lnTo>
                    <a:pt x="1641343" y="0"/>
                  </a:lnTo>
                  <a:lnTo>
                    <a:pt x="1641343" y="738954"/>
                  </a:lnTo>
                  <a:lnTo>
                    <a:pt x="0" y="738954"/>
                  </a:lnTo>
                  <a:close/>
                </a:path>
              </a:pathLst>
            </a:custGeom>
            <a:solidFill>
              <a:srgbClr val="CED8BE"/>
            </a:solidFill>
          </p:spPr>
          <p:txBody>
            <a:bodyPr/>
            <a:lstStyle/>
            <a:p>
              <a:endParaRPr lang="fr-FR"/>
            </a:p>
          </p:txBody>
        </p:sp>
        <p:sp>
          <p:nvSpPr>
            <p:cNvPr id="8" name="TextBox 8"/>
            <p:cNvSpPr txBox="1"/>
            <p:nvPr/>
          </p:nvSpPr>
          <p:spPr>
            <a:xfrm>
              <a:off x="0" y="-38100"/>
              <a:ext cx="1641343" cy="777054"/>
            </a:xfrm>
            <a:prstGeom prst="rect">
              <a:avLst/>
            </a:prstGeom>
          </p:spPr>
          <p:txBody>
            <a:bodyPr lIns="50800" tIns="50800" rIns="50800" bIns="50800" rtlCol="0" anchor="ctr"/>
            <a:lstStyle/>
            <a:p>
              <a:pPr algn="ctr">
                <a:lnSpc>
                  <a:spcPts val="2239"/>
                </a:lnSpc>
              </a:pPr>
              <a:endParaRPr/>
            </a:p>
          </p:txBody>
        </p:sp>
      </p:grpSp>
      <p:grpSp>
        <p:nvGrpSpPr>
          <p:cNvPr id="9" name="Group 9"/>
          <p:cNvGrpSpPr/>
          <p:nvPr/>
        </p:nvGrpSpPr>
        <p:grpSpPr>
          <a:xfrm>
            <a:off x="890189" y="2690835"/>
            <a:ext cx="6231973" cy="2805715"/>
            <a:chOff x="0" y="0"/>
            <a:chExt cx="1641343" cy="738954"/>
          </a:xfrm>
        </p:grpSpPr>
        <p:sp>
          <p:nvSpPr>
            <p:cNvPr id="10" name="Freeform 10"/>
            <p:cNvSpPr/>
            <p:nvPr/>
          </p:nvSpPr>
          <p:spPr>
            <a:xfrm>
              <a:off x="0" y="0"/>
              <a:ext cx="1641343" cy="738954"/>
            </a:xfrm>
            <a:custGeom>
              <a:avLst/>
              <a:gdLst/>
              <a:ahLst/>
              <a:cxnLst/>
              <a:rect l="l" t="t" r="r" b="b"/>
              <a:pathLst>
                <a:path w="1641343" h="738954">
                  <a:moveTo>
                    <a:pt x="0" y="0"/>
                  </a:moveTo>
                  <a:lnTo>
                    <a:pt x="1641343" y="0"/>
                  </a:lnTo>
                  <a:lnTo>
                    <a:pt x="1641343" y="738954"/>
                  </a:lnTo>
                  <a:lnTo>
                    <a:pt x="0" y="738954"/>
                  </a:lnTo>
                  <a:close/>
                </a:path>
              </a:pathLst>
            </a:custGeom>
            <a:solidFill>
              <a:srgbClr val="CED8BE"/>
            </a:solidFill>
          </p:spPr>
          <p:txBody>
            <a:bodyPr/>
            <a:lstStyle/>
            <a:p>
              <a:endParaRPr lang="fr-FR"/>
            </a:p>
          </p:txBody>
        </p:sp>
        <p:sp>
          <p:nvSpPr>
            <p:cNvPr id="11" name="TextBox 11"/>
            <p:cNvSpPr txBox="1"/>
            <p:nvPr/>
          </p:nvSpPr>
          <p:spPr>
            <a:xfrm>
              <a:off x="0" y="-38100"/>
              <a:ext cx="1641343" cy="777054"/>
            </a:xfrm>
            <a:prstGeom prst="rect">
              <a:avLst/>
            </a:prstGeom>
          </p:spPr>
          <p:txBody>
            <a:bodyPr lIns="50800" tIns="50800" rIns="50800" bIns="50800" rtlCol="0" anchor="ctr"/>
            <a:lstStyle/>
            <a:p>
              <a:pPr algn="ctr">
                <a:lnSpc>
                  <a:spcPts val="2239"/>
                </a:lnSpc>
              </a:pPr>
              <a:endParaRPr/>
            </a:p>
          </p:txBody>
        </p:sp>
      </p:grpSp>
      <p:grpSp>
        <p:nvGrpSpPr>
          <p:cNvPr id="12" name="Group 12"/>
          <p:cNvGrpSpPr/>
          <p:nvPr/>
        </p:nvGrpSpPr>
        <p:grpSpPr>
          <a:xfrm>
            <a:off x="10243851" y="2701616"/>
            <a:ext cx="6231973" cy="2805715"/>
            <a:chOff x="0" y="0"/>
            <a:chExt cx="1641343" cy="738954"/>
          </a:xfrm>
        </p:grpSpPr>
        <p:sp>
          <p:nvSpPr>
            <p:cNvPr id="13" name="Freeform 13"/>
            <p:cNvSpPr/>
            <p:nvPr/>
          </p:nvSpPr>
          <p:spPr>
            <a:xfrm>
              <a:off x="0" y="0"/>
              <a:ext cx="1641343" cy="738954"/>
            </a:xfrm>
            <a:custGeom>
              <a:avLst/>
              <a:gdLst/>
              <a:ahLst/>
              <a:cxnLst/>
              <a:rect l="l" t="t" r="r" b="b"/>
              <a:pathLst>
                <a:path w="1641343" h="738954">
                  <a:moveTo>
                    <a:pt x="0" y="0"/>
                  </a:moveTo>
                  <a:lnTo>
                    <a:pt x="1641343" y="0"/>
                  </a:lnTo>
                  <a:lnTo>
                    <a:pt x="1641343" y="738954"/>
                  </a:lnTo>
                  <a:lnTo>
                    <a:pt x="0" y="738954"/>
                  </a:lnTo>
                  <a:close/>
                </a:path>
              </a:pathLst>
            </a:custGeom>
            <a:solidFill>
              <a:srgbClr val="CED8BE"/>
            </a:solidFill>
          </p:spPr>
          <p:txBody>
            <a:bodyPr/>
            <a:lstStyle/>
            <a:p>
              <a:endParaRPr lang="fr-FR"/>
            </a:p>
          </p:txBody>
        </p:sp>
        <p:sp>
          <p:nvSpPr>
            <p:cNvPr id="14" name="TextBox 14"/>
            <p:cNvSpPr txBox="1"/>
            <p:nvPr/>
          </p:nvSpPr>
          <p:spPr>
            <a:xfrm>
              <a:off x="0" y="-38100"/>
              <a:ext cx="1641343" cy="777054"/>
            </a:xfrm>
            <a:prstGeom prst="rect">
              <a:avLst/>
            </a:prstGeom>
          </p:spPr>
          <p:txBody>
            <a:bodyPr lIns="50800" tIns="50800" rIns="50800" bIns="50800" rtlCol="0" anchor="ctr"/>
            <a:lstStyle/>
            <a:p>
              <a:pPr algn="ctr">
                <a:lnSpc>
                  <a:spcPts val="2239"/>
                </a:lnSpc>
              </a:pPr>
              <a:endParaRPr/>
            </a:p>
          </p:txBody>
        </p:sp>
      </p:grpSp>
      <p:grpSp>
        <p:nvGrpSpPr>
          <p:cNvPr id="15" name="Group 15"/>
          <p:cNvGrpSpPr/>
          <p:nvPr/>
        </p:nvGrpSpPr>
        <p:grpSpPr>
          <a:xfrm>
            <a:off x="10326010" y="6000733"/>
            <a:ext cx="6231973" cy="2805715"/>
            <a:chOff x="0" y="0"/>
            <a:chExt cx="1641343" cy="738954"/>
          </a:xfrm>
        </p:grpSpPr>
        <p:sp>
          <p:nvSpPr>
            <p:cNvPr id="16" name="Freeform 16"/>
            <p:cNvSpPr/>
            <p:nvPr/>
          </p:nvSpPr>
          <p:spPr>
            <a:xfrm>
              <a:off x="0" y="0"/>
              <a:ext cx="1641343" cy="738954"/>
            </a:xfrm>
            <a:custGeom>
              <a:avLst/>
              <a:gdLst/>
              <a:ahLst/>
              <a:cxnLst/>
              <a:rect l="l" t="t" r="r" b="b"/>
              <a:pathLst>
                <a:path w="1641343" h="738954">
                  <a:moveTo>
                    <a:pt x="0" y="0"/>
                  </a:moveTo>
                  <a:lnTo>
                    <a:pt x="1641343" y="0"/>
                  </a:lnTo>
                  <a:lnTo>
                    <a:pt x="1641343" y="738954"/>
                  </a:lnTo>
                  <a:lnTo>
                    <a:pt x="0" y="738954"/>
                  </a:lnTo>
                  <a:close/>
                </a:path>
              </a:pathLst>
            </a:custGeom>
            <a:solidFill>
              <a:srgbClr val="CED8BE"/>
            </a:solidFill>
          </p:spPr>
          <p:txBody>
            <a:bodyPr/>
            <a:lstStyle/>
            <a:p>
              <a:endParaRPr lang="fr-FR"/>
            </a:p>
          </p:txBody>
        </p:sp>
        <p:sp>
          <p:nvSpPr>
            <p:cNvPr id="17" name="TextBox 17"/>
            <p:cNvSpPr txBox="1"/>
            <p:nvPr/>
          </p:nvSpPr>
          <p:spPr>
            <a:xfrm>
              <a:off x="0" y="-38100"/>
              <a:ext cx="1641343" cy="777054"/>
            </a:xfrm>
            <a:prstGeom prst="rect">
              <a:avLst/>
            </a:prstGeom>
          </p:spPr>
          <p:txBody>
            <a:bodyPr lIns="50800" tIns="50800" rIns="50800" bIns="50800" rtlCol="0" anchor="ctr"/>
            <a:lstStyle/>
            <a:p>
              <a:pPr algn="ctr">
                <a:lnSpc>
                  <a:spcPts val="2239"/>
                </a:lnSpc>
              </a:pPr>
              <a:endParaRPr/>
            </a:p>
          </p:txBody>
        </p:sp>
      </p:grpSp>
      <p:sp>
        <p:nvSpPr>
          <p:cNvPr id="18" name="Freeform 18"/>
          <p:cNvSpPr/>
          <p:nvPr/>
        </p:nvSpPr>
        <p:spPr>
          <a:xfrm flipH="1">
            <a:off x="13860934" y="8619169"/>
            <a:ext cx="5569581" cy="2961419"/>
          </a:xfrm>
          <a:custGeom>
            <a:avLst/>
            <a:gdLst/>
            <a:ahLst/>
            <a:cxnLst/>
            <a:rect l="l" t="t" r="r" b="b"/>
            <a:pathLst>
              <a:path w="5569581" h="2961419">
                <a:moveTo>
                  <a:pt x="5569580" y="0"/>
                </a:moveTo>
                <a:lnTo>
                  <a:pt x="0" y="0"/>
                </a:lnTo>
                <a:lnTo>
                  <a:pt x="0" y="2961419"/>
                </a:lnTo>
                <a:lnTo>
                  <a:pt x="5569580" y="2961419"/>
                </a:lnTo>
                <a:lnTo>
                  <a:pt x="5569580" y="0"/>
                </a:lnTo>
                <a:close/>
              </a:path>
            </a:pathLst>
          </a:custGeom>
          <a:blipFill>
            <a:blip r:embed="rId5">
              <a:extLst>
                <a:ext uri="{96DAC541-7B7A-43D3-8B79-37D633B846F1}">
                  <asvg:svgBlip xmlns:asvg="http://schemas.microsoft.com/office/drawing/2016/SVG/main" r:embed="rId6"/>
                </a:ext>
              </a:extLst>
            </a:blip>
            <a:stretch>
              <a:fillRect b="-16946"/>
            </a:stretch>
          </a:blipFill>
        </p:spPr>
        <p:txBody>
          <a:bodyPr/>
          <a:lstStyle/>
          <a:p>
            <a:endParaRPr lang="fr-FR"/>
          </a:p>
        </p:txBody>
      </p:sp>
      <p:sp>
        <p:nvSpPr>
          <p:cNvPr id="19" name="Freeform 19"/>
          <p:cNvSpPr/>
          <p:nvPr/>
        </p:nvSpPr>
        <p:spPr>
          <a:xfrm rot="1270128">
            <a:off x="-772128" y="8373392"/>
            <a:ext cx="2886474" cy="4233495"/>
          </a:xfrm>
          <a:custGeom>
            <a:avLst/>
            <a:gdLst/>
            <a:ahLst/>
            <a:cxnLst/>
            <a:rect l="l" t="t" r="r" b="b"/>
            <a:pathLst>
              <a:path w="2886474" h="4233495">
                <a:moveTo>
                  <a:pt x="0" y="0"/>
                </a:moveTo>
                <a:lnTo>
                  <a:pt x="2886474" y="0"/>
                </a:lnTo>
                <a:lnTo>
                  <a:pt x="2886474" y="4233495"/>
                </a:lnTo>
                <a:lnTo>
                  <a:pt x="0" y="42334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Freeform 20"/>
          <p:cNvSpPr/>
          <p:nvPr/>
        </p:nvSpPr>
        <p:spPr>
          <a:xfrm rot="-9973120">
            <a:off x="16017108" y="-2119212"/>
            <a:ext cx="2941834" cy="4314691"/>
          </a:xfrm>
          <a:custGeom>
            <a:avLst/>
            <a:gdLst/>
            <a:ahLst/>
            <a:cxnLst/>
            <a:rect l="l" t="t" r="r" b="b"/>
            <a:pathLst>
              <a:path w="2941834" h="4314691">
                <a:moveTo>
                  <a:pt x="0" y="0"/>
                </a:moveTo>
                <a:lnTo>
                  <a:pt x="2941835" y="0"/>
                </a:lnTo>
                <a:lnTo>
                  <a:pt x="2941835" y="4314690"/>
                </a:lnTo>
                <a:lnTo>
                  <a:pt x="0" y="431469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1" name="Freeform 21"/>
          <p:cNvSpPr/>
          <p:nvPr/>
        </p:nvSpPr>
        <p:spPr>
          <a:xfrm>
            <a:off x="6590945" y="2112910"/>
            <a:ext cx="1659499" cy="1659499"/>
          </a:xfrm>
          <a:custGeom>
            <a:avLst/>
            <a:gdLst/>
            <a:ahLst/>
            <a:cxnLst/>
            <a:rect l="l" t="t" r="r" b="b"/>
            <a:pathLst>
              <a:path w="1659499" h="1659499">
                <a:moveTo>
                  <a:pt x="0" y="0"/>
                </a:moveTo>
                <a:lnTo>
                  <a:pt x="1659498" y="0"/>
                </a:lnTo>
                <a:lnTo>
                  <a:pt x="1659498" y="1659498"/>
                </a:lnTo>
                <a:lnTo>
                  <a:pt x="0" y="1659498"/>
                </a:lnTo>
                <a:lnTo>
                  <a:pt x="0" y="0"/>
                </a:lnTo>
                <a:close/>
              </a:path>
            </a:pathLst>
          </a:custGeom>
          <a:blipFill>
            <a:blip r:embed="rId11"/>
            <a:stretch>
              <a:fillRect/>
            </a:stretch>
          </a:blipFill>
        </p:spPr>
        <p:txBody>
          <a:bodyPr/>
          <a:lstStyle/>
          <a:p>
            <a:endParaRPr lang="fr-FR"/>
          </a:p>
        </p:txBody>
      </p:sp>
      <p:sp>
        <p:nvSpPr>
          <p:cNvPr id="22" name="Freeform 22"/>
          <p:cNvSpPr/>
          <p:nvPr/>
        </p:nvSpPr>
        <p:spPr>
          <a:xfrm>
            <a:off x="9881608" y="2281596"/>
            <a:ext cx="1956930" cy="1175980"/>
          </a:xfrm>
          <a:custGeom>
            <a:avLst/>
            <a:gdLst/>
            <a:ahLst/>
            <a:cxnLst/>
            <a:rect l="l" t="t" r="r" b="b"/>
            <a:pathLst>
              <a:path w="1956930" h="1175980">
                <a:moveTo>
                  <a:pt x="0" y="0"/>
                </a:moveTo>
                <a:lnTo>
                  <a:pt x="1956930" y="0"/>
                </a:lnTo>
                <a:lnTo>
                  <a:pt x="1956930" y="1175980"/>
                </a:lnTo>
                <a:lnTo>
                  <a:pt x="0" y="1175980"/>
                </a:lnTo>
                <a:lnTo>
                  <a:pt x="0" y="0"/>
                </a:lnTo>
                <a:close/>
              </a:path>
            </a:pathLst>
          </a:custGeom>
          <a:blipFill>
            <a:blip r:embed="rId12"/>
            <a:stretch>
              <a:fillRect t="-38237" r="-3308" b="-34371"/>
            </a:stretch>
          </a:blipFill>
        </p:spPr>
        <p:txBody>
          <a:bodyPr/>
          <a:lstStyle/>
          <a:p>
            <a:endParaRPr lang="fr-FR"/>
          </a:p>
        </p:txBody>
      </p:sp>
      <p:sp>
        <p:nvSpPr>
          <p:cNvPr id="23" name="Freeform 23"/>
          <p:cNvSpPr/>
          <p:nvPr/>
        </p:nvSpPr>
        <p:spPr>
          <a:xfrm>
            <a:off x="9851251" y="5455977"/>
            <a:ext cx="2216827" cy="1282303"/>
          </a:xfrm>
          <a:custGeom>
            <a:avLst/>
            <a:gdLst/>
            <a:ahLst/>
            <a:cxnLst/>
            <a:rect l="l" t="t" r="r" b="b"/>
            <a:pathLst>
              <a:path w="2216827" h="1282303">
                <a:moveTo>
                  <a:pt x="0" y="0"/>
                </a:moveTo>
                <a:lnTo>
                  <a:pt x="2216826" y="0"/>
                </a:lnTo>
                <a:lnTo>
                  <a:pt x="2216826" y="1282303"/>
                </a:lnTo>
                <a:lnTo>
                  <a:pt x="0" y="1282303"/>
                </a:lnTo>
                <a:lnTo>
                  <a:pt x="0" y="0"/>
                </a:lnTo>
                <a:close/>
              </a:path>
            </a:pathLst>
          </a:custGeom>
          <a:blipFill>
            <a:blip r:embed="rId13"/>
            <a:stretch>
              <a:fillRect l="-20646"/>
            </a:stretch>
          </a:blipFill>
        </p:spPr>
        <p:txBody>
          <a:bodyPr/>
          <a:lstStyle/>
          <a:p>
            <a:endParaRPr lang="fr-FR"/>
          </a:p>
        </p:txBody>
      </p:sp>
      <p:sp>
        <p:nvSpPr>
          <p:cNvPr id="24" name="TextBox 24"/>
          <p:cNvSpPr txBox="1"/>
          <p:nvPr/>
        </p:nvSpPr>
        <p:spPr>
          <a:xfrm>
            <a:off x="671109" y="435267"/>
            <a:ext cx="6077190" cy="1169796"/>
          </a:xfrm>
          <a:prstGeom prst="rect">
            <a:avLst/>
          </a:prstGeom>
        </p:spPr>
        <p:txBody>
          <a:bodyPr lIns="0" tIns="0" rIns="0" bIns="0" rtlCol="0" anchor="t">
            <a:spAutoFit/>
          </a:bodyPr>
          <a:lstStyle/>
          <a:p>
            <a:pPr algn="just">
              <a:lnSpc>
                <a:spcPts val="8623"/>
              </a:lnSpc>
            </a:pPr>
            <a:r>
              <a:rPr lang="en-US" sz="8799" spc="-554">
                <a:solidFill>
                  <a:srgbClr val="344E41"/>
                </a:solidFill>
                <a:latin typeface="Helvetica World"/>
                <a:ea typeface="Helvetica World"/>
                <a:cs typeface="Helvetica World"/>
                <a:sym typeface="Helvetica World"/>
              </a:rPr>
              <a:t>Agenda</a:t>
            </a:r>
          </a:p>
        </p:txBody>
      </p:sp>
      <p:sp>
        <p:nvSpPr>
          <p:cNvPr id="25" name="TextBox 25"/>
          <p:cNvSpPr txBox="1"/>
          <p:nvPr/>
        </p:nvSpPr>
        <p:spPr>
          <a:xfrm>
            <a:off x="890189" y="2923691"/>
            <a:ext cx="6231973" cy="2323465"/>
          </a:xfrm>
          <a:prstGeom prst="rect">
            <a:avLst/>
          </a:prstGeom>
        </p:spPr>
        <p:txBody>
          <a:bodyPr lIns="0" tIns="0" rIns="0" bIns="0" rtlCol="0" anchor="t">
            <a:spAutoFit/>
          </a:bodyPr>
          <a:lstStyle/>
          <a:p>
            <a:pPr algn="ctr">
              <a:lnSpc>
                <a:spcPts val="2659"/>
              </a:lnSpc>
              <a:spcBef>
                <a:spcPct val="0"/>
              </a:spcBef>
            </a:pPr>
            <a:r>
              <a:rPr lang="en-US" sz="1899" spc="-56">
                <a:solidFill>
                  <a:srgbClr val="344E41"/>
                </a:solidFill>
                <a:latin typeface="Open Sauce"/>
                <a:ea typeface="Open Sauce"/>
                <a:cs typeface="Open Sauce"/>
                <a:sym typeface="Open Sauce"/>
              </a:rPr>
              <a:t>25 – 26 novembre 2025</a:t>
            </a:r>
          </a:p>
          <a:p>
            <a:pPr algn="ctr">
              <a:lnSpc>
                <a:spcPts val="2659"/>
              </a:lnSpc>
              <a:spcBef>
                <a:spcPct val="0"/>
              </a:spcBef>
            </a:pPr>
            <a:r>
              <a:rPr lang="en-US" sz="1899" b="1" spc="-56">
                <a:solidFill>
                  <a:srgbClr val="344E41"/>
                </a:solidFill>
                <a:latin typeface="Open Sauce Bold"/>
                <a:ea typeface="Open Sauce Bold"/>
                <a:cs typeface="Open Sauce Bold"/>
                <a:sym typeface="Open Sauce Bold"/>
              </a:rPr>
              <a:t>17ᵉ Rencontres de la fertilisation raisonnée </a:t>
            </a:r>
          </a:p>
          <a:p>
            <a:pPr algn="ctr">
              <a:lnSpc>
                <a:spcPts val="2659"/>
              </a:lnSpc>
              <a:spcBef>
                <a:spcPct val="0"/>
              </a:spcBef>
            </a:pPr>
            <a:r>
              <a:rPr lang="en-US" sz="1899" b="1" spc="-56">
                <a:solidFill>
                  <a:srgbClr val="344E41"/>
                </a:solidFill>
                <a:latin typeface="Open Sauce Bold"/>
                <a:ea typeface="Open Sauce Bold"/>
                <a:cs typeface="Open Sauce Bold"/>
                <a:sym typeface="Open Sauce Bold"/>
              </a:rPr>
              <a:t>et de l’analyse Comifer‑Gemas</a:t>
            </a:r>
          </a:p>
          <a:p>
            <a:pPr algn="ctr">
              <a:lnSpc>
                <a:spcPts val="2659"/>
              </a:lnSpc>
              <a:spcBef>
                <a:spcPct val="0"/>
              </a:spcBef>
            </a:pPr>
            <a:r>
              <a:rPr lang="en-US" sz="1899" spc="-56">
                <a:solidFill>
                  <a:srgbClr val="344E41"/>
                </a:solidFill>
                <a:latin typeface="Open Sauce"/>
                <a:ea typeface="Open Sauce"/>
                <a:cs typeface="Open Sauce"/>
                <a:sym typeface="Open Sauce"/>
              </a:rPr>
              <a:t>rassemblement des chercheurs et professionnels de la fertilisation, axé cette année sur la décarbonation, les outils de pilotage et l’analyse des sols</a:t>
            </a:r>
          </a:p>
          <a:p>
            <a:pPr algn="ctr">
              <a:lnSpc>
                <a:spcPts val="2659"/>
              </a:lnSpc>
              <a:spcBef>
                <a:spcPct val="0"/>
              </a:spcBef>
            </a:pPr>
            <a:r>
              <a:rPr lang="en-US" sz="1899" spc="-56">
                <a:solidFill>
                  <a:srgbClr val="344E41"/>
                </a:solidFill>
                <a:latin typeface="Open Sauce"/>
                <a:ea typeface="Open Sauce"/>
                <a:cs typeface="Open Sauce"/>
                <a:sym typeface="Open Sauce"/>
              </a:rPr>
              <a:t>(57000 Metz)</a:t>
            </a:r>
          </a:p>
        </p:txBody>
      </p:sp>
      <p:sp>
        <p:nvSpPr>
          <p:cNvPr id="26" name="TextBox 26"/>
          <p:cNvSpPr txBox="1"/>
          <p:nvPr/>
        </p:nvSpPr>
        <p:spPr>
          <a:xfrm>
            <a:off x="10341732" y="2923691"/>
            <a:ext cx="6036212" cy="2656840"/>
          </a:xfrm>
          <a:prstGeom prst="rect">
            <a:avLst/>
          </a:prstGeom>
        </p:spPr>
        <p:txBody>
          <a:bodyPr lIns="0" tIns="0" rIns="0" bIns="0" rtlCol="0" anchor="t">
            <a:spAutoFit/>
          </a:bodyPr>
          <a:lstStyle/>
          <a:p>
            <a:pPr algn="ctr">
              <a:lnSpc>
                <a:spcPts val="2659"/>
              </a:lnSpc>
              <a:spcBef>
                <a:spcPct val="0"/>
              </a:spcBef>
            </a:pPr>
            <a:r>
              <a:rPr lang="en-US" sz="1899" spc="-56">
                <a:solidFill>
                  <a:srgbClr val="344E41"/>
                </a:solidFill>
                <a:latin typeface="Open Sauce"/>
                <a:ea typeface="Open Sauce"/>
                <a:cs typeface="Open Sauce"/>
                <a:sym typeface="Open Sauce"/>
              </a:rPr>
              <a:t>25 – 27 novembre 2025</a:t>
            </a:r>
          </a:p>
          <a:p>
            <a:pPr algn="ctr">
              <a:lnSpc>
                <a:spcPts val="2659"/>
              </a:lnSpc>
              <a:spcBef>
                <a:spcPct val="0"/>
              </a:spcBef>
            </a:pPr>
            <a:r>
              <a:rPr lang="en-US" sz="1899" b="1" spc="-56">
                <a:solidFill>
                  <a:srgbClr val="344E41"/>
                </a:solidFill>
                <a:latin typeface="Open Sauce Bold"/>
                <a:ea typeface="Open Sauce Bold"/>
                <a:cs typeface="Open Sauce Bold"/>
                <a:sym typeface="Open Sauce Bold"/>
              </a:rPr>
              <a:t>Salon SITEVI</a:t>
            </a:r>
          </a:p>
          <a:p>
            <a:pPr algn="ctr">
              <a:lnSpc>
                <a:spcPts val="2659"/>
              </a:lnSpc>
              <a:spcBef>
                <a:spcPct val="0"/>
              </a:spcBef>
            </a:pPr>
            <a:r>
              <a:rPr lang="en-US" sz="1899" spc="-56">
                <a:solidFill>
                  <a:srgbClr val="344E41"/>
                </a:solidFill>
                <a:latin typeface="Open Sauce"/>
                <a:ea typeface="Open Sauce"/>
                <a:cs typeface="Open Sauce"/>
                <a:sym typeface="Open Sauce"/>
              </a:rPr>
              <a:t>salon international près de Montpellier pour les filières viticole, vinicole, arboricole et oléicole, mettant en avant les innovations techniques et les pratiques de demain</a:t>
            </a:r>
          </a:p>
          <a:p>
            <a:pPr algn="ctr">
              <a:lnSpc>
                <a:spcPts val="2659"/>
              </a:lnSpc>
              <a:spcBef>
                <a:spcPct val="0"/>
              </a:spcBef>
            </a:pPr>
            <a:r>
              <a:rPr lang="en-US" sz="1899" spc="-56">
                <a:solidFill>
                  <a:srgbClr val="344E41"/>
                </a:solidFill>
                <a:latin typeface="Open Sauce"/>
                <a:ea typeface="Open Sauce"/>
                <a:cs typeface="Open Sauce"/>
                <a:sym typeface="Open Sauce"/>
              </a:rPr>
              <a:t>(69680 Chassieu)</a:t>
            </a:r>
          </a:p>
          <a:p>
            <a:pPr algn="ctr">
              <a:lnSpc>
                <a:spcPts val="2659"/>
              </a:lnSpc>
              <a:spcBef>
                <a:spcPct val="0"/>
              </a:spcBef>
            </a:pPr>
            <a:endParaRPr lang="en-US" sz="1899" spc="-56">
              <a:solidFill>
                <a:srgbClr val="344E41"/>
              </a:solidFill>
              <a:latin typeface="Open Sauce"/>
              <a:ea typeface="Open Sauce"/>
              <a:cs typeface="Open Sauce"/>
              <a:sym typeface="Open Sauce"/>
            </a:endParaRPr>
          </a:p>
        </p:txBody>
      </p:sp>
      <p:sp>
        <p:nvSpPr>
          <p:cNvPr id="27" name="TextBox 27"/>
          <p:cNvSpPr txBox="1"/>
          <p:nvPr/>
        </p:nvSpPr>
        <p:spPr>
          <a:xfrm>
            <a:off x="890189" y="6222808"/>
            <a:ext cx="6231973" cy="1990090"/>
          </a:xfrm>
          <a:prstGeom prst="rect">
            <a:avLst/>
          </a:prstGeom>
        </p:spPr>
        <p:txBody>
          <a:bodyPr lIns="0" tIns="0" rIns="0" bIns="0" rtlCol="0" anchor="t">
            <a:spAutoFit/>
          </a:bodyPr>
          <a:lstStyle/>
          <a:p>
            <a:pPr algn="ctr">
              <a:lnSpc>
                <a:spcPts val="2659"/>
              </a:lnSpc>
              <a:spcBef>
                <a:spcPct val="0"/>
              </a:spcBef>
            </a:pPr>
            <a:r>
              <a:rPr lang="en-US" sz="1899" spc="-56">
                <a:solidFill>
                  <a:srgbClr val="344E41"/>
                </a:solidFill>
                <a:latin typeface="Open Sauce"/>
                <a:ea typeface="Open Sauce"/>
                <a:cs typeface="Open Sauce"/>
                <a:sym typeface="Open Sauce"/>
              </a:rPr>
              <a:t>27 novembre 2025</a:t>
            </a:r>
          </a:p>
          <a:p>
            <a:pPr algn="ctr">
              <a:lnSpc>
                <a:spcPts val="2659"/>
              </a:lnSpc>
              <a:spcBef>
                <a:spcPct val="0"/>
              </a:spcBef>
            </a:pPr>
            <a:r>
              <a:rPr lang="en-US" sz="1899" b="1" spc="-56">
                <a:solidFill>
                  <a:srgbClr val="344E41"/>
                </a:solidFill>
                <a:latin typeface="Open Sauce Bold"/>
                <a:ea typeface="Open Sauce Bold"/>
                <a:cs typeface="Open Sauce Bold"/>
                <a:sym typeface="Open Sauce Bold"/>
              </a:rPr>
              <a:t>Congrès One Health 2025</a:t>
            </a:r>
          </a:p>
          <a:p>
            <a:pPr algn="ctr">
              <a:lnSpc>
                <a:spcPts val="2659"/>
              </a:lnSpc>
              <a:spcBef>
                <a:spcPct val="0"/>
              </a:spcBef>
            </a:pPr>
            <a:r>
              <a:rPr lang="en-US" sz="1899" spc="-56">
                <a:solidFill>
                  <a:srgbClr val="344E41"/>
                </a:solidFill>
                <a:latin typeface="Open Sauce"/>
                <a:ea typeface="Open Sauce"/>
                <a:cs typeface="Open Sauce"/>
                <a:sym typeface="Open Sauce"/>
              </a:rPr>
              <a:t>passer des preuves scientifiques aux solutions concrètes, afin de construire une santé globale : humaine, animale et environnementale</a:t>
            </a:r>
          </a:p>
          <a:p>
            <a:pPr algn="ctr">
              <a:lnSpc>
                <a:spcPts val="2659"/>
              </a:lnSpc>
              <a:spcBef>
                <a:spcPct val="0"/>
              </a:spcBef>
            </a:pPr>
            <a:r>
              <a:rPr lang="en-US" sz="1899" spc="-56">
                <a:solidFill>
                  <a:srgbClr val="344E41"/>
                </a:solidFill>
                <a:latin typeface="Open Sauce"/>
                <a:ea typeface="Open Sauce"/>
                <a:cs typeface="Open Sauce"/>
                <a:sym typeface="Open Sauce"/>
              </a:rPr>
              <a:t>(35700 Rennes) </a:t>
            </a:r>
          </a:p>
        </p:txBody>
      </p:sp>
      <p:sp>
        <p:nvSpPr>
          <p:cNvPr id="28" name="Freeform 28"/>
          <p:cNvSpPr/>
          <p:nvPr/>
        </p:nvSpPr>
        <p:spPr>
          <a:xfrm>
            <a:off x="5687135" y="5370872"/>
            <a:ext cx="2198528" cy="1376314"/>
          </a:xfrm>
          <a:custGeom>
            <a:avLst/>
            <a:gdLst/>
            <a:ahLst/>
            <a:cxnLst/>
            <a:rect l="l" t="t" r="r" b="b"/>
            <a:pathLst>
              <a:path w="2198528" h="1376314">
                <a:moveTo>
                  <a:pt x="0" y="0"/>
                </a:moveTo>
                <a:lnTo>
                  <a:pt x="2198528" y="0"/>
                </a:lnTo>
                <a:lnTo>
                  <a:pt x="2198528" y="1376314"/>
                </a:lnTo>
                <a:lnTo>
                  <a:pt x="0" y="1376314"/>
                </a:lnTo>
                <a:lnTo>
                  <a:pt x="0" y="0"/>
                </a:lnTo>
                <a:close/>
              </a:path>
            </a:pathLst>
          </a:custGeom>
          <a:blipFill>
            <a:blip r:embed="rId14"/>
            <a:stretch>
              <a:fillRect l="-34693" t="-36821" r="-163092" b="-36154"/>
            </a:stretch>
          </a:blipFill>
        </p:spPr>
        <p:txBody>
          <a:bodyPr/>
          <a:lstStyle/>
          <a:p>
            <a:endParaRPr lang="fr-FR"/>
          </a:p>
        </p:txBody>
      </p:sp>
      <p:sp>
        <p:nvSpPr>
          <p:cNvPr id="29" name="TextBox 29"/>
          <p:cNvSpPr txBox="1"/>
          <p:nvPr/>
        </p:nvSpPr>
        <p:spPr>
          <a:xfrm>
            <a:off x="10341732" y="6222808"/>
            <a:ext cx="6200528" cy="2323465"/>
          </a:xfrm>
          <a:prstGeom prst="rect">
            <a:avLst/>
          </a:prstGeom>
        </p:spPr>
        <p:txBody>
          <a:bodyPr lIns="0" tIns="0" rIns="0" bIns="0" rtlCol="0" anchor="t">
            <a:spAutoFit/>
          </a:bodyPr>
          <a:lstStyle/>
          <a:p>
            <a:pPr algn="ctr">
              <a:lnSpc>
                <a:spcPts val="2659"/>
              </a:lnSpc>
              <a:spcBef>
                <a:spcPct val="0"/>
              </a:spcBef>
            </a:pPr>
            <a:r>
              <a:rPr lang="en-US" sz="1899" spc="-56">
                <a:solidFill>
                  <a:srgbClr val="344E41"/>
                </a:solidFill>
                <a:latin typeface="Open Sauce"/>
                <a:ea typeface="Open Sauce"/>
                <a:cs typeface="Open Sauce"/>
                <a:sym typeface="Open Sauce"/>
              </a:rPr>
              <a:t>2 – 4 décembre 2025</a:t>
            </a:r>
          </a:p>
          <a:p>
            <a:pPr algn="ctr">
              <a:lnSpc>
                <a:spcPts val="2659"/>
              </a:lnSpc>
              <a:spcBef>
                <a:spcPct val="0"/>
              </a:spcBef>
            </a:pPr>
            <a:r>
              <a:rPr lang="en-US" sz="1899" b="1" spc="-56">
                <a:solidFill>
                  <a:srgbClr val="344E41"/>
                </a:solidFill>
                <a:latin typeface="Open Sauce Bold"/>
                <a:ea typeface="Open Sauce Bold"/>
                <a:cs typeface="Open Sauce Bold"/>
                <a:sym typeface="Open Sauce Bold"/>
              </a:rPr>
              <a:t>Salon Paysalia</a:t>
            </a:r>
          </a:p>
          <a:p>
            <a:pPr algn="ctr">
              <a:lnSpc>
                <a:spcPts val="2659"/>
              </a:lnSpc>
              <a:spcBef>
                <a:spcPct val="0"/>
              </a:spcBef>
            </a:pPr>
            <a:r>
              <a:rPr lang="en-US" sz="1899" spc="-56">
                <a:solidFill>
                  <a:srgbClr val="344E41"/>
                </a:solidFill>
                <a:latin typeface="Open Sauce"/>
                <a:ea typeface="Open Sauce"/>
                <a:cs typeface="Open Sauce"/>
                <a:sym typeface="Open Sauce"/>
              </a:rPr>
              <a:t>salon professionnel des espaces verts près de Lyon, axé sur biodiversité, écologie, végétalisation urbaine et innovation dans le paysage </a:t>
            </a:r>
          </a:p>
          <a:p>
            <a:pPr algn="ctr">
              <a:lnSpc>
                <a:spcPts val="2659"/>
              </a:lnSpc>
              <a:spcBef>
                <a:spcPct val="0"/>
              </a:spcBef>
            </a:pPr>
            <a:r>
              <a:rPr lang="en-US" sz="1899" spc="-56">
                <a:solidFill>
                  <a:srgbClr val="344E41"/>
                </a:solidFill>
                <a:latin typeface="Open Sauce"/>
                <a:ea typeface="Open Sauce"/>
                <a:cs typeface="Open Sauce"/>
                <a:sym typeface="Open Sauce"/>
              </a:rPr>
              <a:t>(34470 Pérols)</a:t>
            </a:r>
          </a:p>
          <a:p>
            <a:pPr algn="ctr">
              <a:lnSpc>
                <a:spcPts val="2659"/>
              </a:lnSpc>
              <a:spcBef>
                <a:spcPct val="0"/>
              </a:spcBef>
            </a:pPr>
            <a:endParaRPr lang="en-US" sz="1899" spc="-56">
              <a:solidFill>
                <a:srgbClr val="344E41"/>
              </a:solidFill>
              <a:latin typeface="Open Sauce"/>
              <a:ea typeface="Open Sauce"/>
              <a:cs typeface="Open Sauce"/>
              <a:sym typeface="Open Sauce"/>
            </a:endParaRPr>
          </a:p>
        </p:txBody>
      </p:sp>
      <p:pic>
        <p:nvPicPr>
          <p:cNvPr id="32" name="Audio 31">
            <a:hlinkClick r:id="" action="ppaction://media"/>
            <a:extLst>
              <a:ext uri="{FF2B5EF4-FFF2-40B4-BE49-F238E27FC236}">
                <a16:creationId xmlns:a16="http://schemas.microsoft.com/office/drawing/2014/main" id="{C2D58216-DB4F-2EC6-BF0C-EC2B19899202}"/>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94708"/>
    </mc:Choice>
    <mc:Fallback xmlns="">
      <p:transition spd="slow" advTm="94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8851399" y="2690671"/>
            <a:ext cx="3530266" cy="8091846"/>
            <a:chOff x="0" y="0"/>
            <a:chExt cx="929782" cy="2131186"/>
          </a:xfrm>
        </p:grpSpPr>
        <p:sp>
          <p:nvSpPr>
            <p:cNvPr id="3" name="Freeform 3"/>
            <p:cNvSpPr/>
            <p:nvPr/>
          </p:nvSpPr>
          <p:spPr>
            <a:xfrm>
              <a:off x="0" y="0"/>
              <a:ext cx="929782" cy="2131186"/>
            </a:xfrm>
            <a:custGeom>
              <a:avLst/>
              <a:gdLst/>
              <a:ahLst/>
              <a:cxnLst/>
              <a:rect l="l" t="t" r="r" b="b"/>
              <a:pathLst>
                <a:path w="929782" h="2131186">
                  <a:moveTo>
                    <a:pt x="0" y="0"/>
                  </a:moveTo>
                  <a:lnTo>
                    <a:pt x="929782" y="0"/>
                  </a:lnTo>
                  <a:lnTo>
                    <a:pt x="929782" y="2131186"/>
                  </a:lnTo>
                  <a:lnTo>
                    <a:pt x="0" y="2131186"/>
                  </a:lnTo>
                  <a:close/>
                </a:path>
              </a:pathLst>
            </a:custGeom>
            <a:solidFill>
              <a:srgbClr val="A3B18A"/>
            </a:solidFill>
          </p:spPr>
          <p:txBody>
            <a:bodyPr/>
            <a:lstStyle/>
            <a:p>
              <a:endParaRPr lang="fr-FR"/>
            </a:p>
          </p:txBody>
        </p:sp>
        <p:sp>
          <p:nvSpPr>
            <p:cNvPr id="4" name="TextBox 4"/>
            <p:cNvSpPr txBox="1"/>
            <p:nvPr/>
          </p:nvSpPr>
          <p:spPr>
            <a:xfrm>
              <a:off x="0" y="-38100"/>
              <a:ext cx="929782" cy="2169286"/>
            </a:xfrm>
            <a:prstGeom prst="rect">
              <a:avLst/>
            </a:prstGeom>
          </p:spPr>
          <p:txBody>
            <a:bodyPr lIns="50800" tIns="50800" rIns="50800" bIns="50800" rtlCol="0" anchor="ctr"/>
            <a:lstStyle/>
            <a:p>
              <a:pPr algn="ctr">
                <a:lnSpc>
                  <a:spcPts val="2239"/>
                </a:lnSpc>
              </a:pPr>
              <a:endParaRPr/>
            </a:p>
          </p:txBody>
        </p:sp>
      </p:grpSp>
      <p:sp>
        <p:nvSpPr>
          <p:cNvPr id="5" name="TextBox 5"/>
          <p:cNvSpPr txBox="1"/>
          <p:nvPr/>
        </p:nvSpPr>
        <p:spPr>
          <a:xfrm>
            <a:off x="1747149" y="1296667"/>
            <a:ext cx="8418694" cy="7961633"/>
          </a:xfrm>
          <a:prstGeom prst="rect">
            <a:avLst/>
          </a:prstGeom>
        </p:spPr>
        <p:txBody>
          <a:bodyPr lIns="0" tIns="0" rIns="0" bIns="0" rtlCol="0" anchor="t">
            <a:spAutoFit/>
          </a:bodyPr>
          <a:lstStyle/>
          <a:p>
            <a:pPr algn="l">
              <a:lnSpc>
                <a:spcPts val="15163"/>
              </a:lnSpc>
            </a:pPr>
            <a:r>
              <a:rPr lang="en-US" sz="19440" spc="-1224">
                <a:solidFill>
                  <a:srgbClr val="344E41"/>
                </a:solidFill>
                <a:latin typeface="Helvetica World"/>
                <a:ea typeface="Helvetica World"/>
                <a:cs typeface="Helvetica World"/>
                <a:sym typeface="Helvetica World"/>
              </a:rPr>
              <a:t>Merci pour votre écoute</a:t>
            </a:r>
          </a:p>
        </p:txBody>
      </p:sp>
      <p:sp>
        <p:nvSpPr>
          <p:cNvPr id="6" name="Freeform 6"/>
          <p:cNvSpPr/>
          <p:nvPr/>
        </p:nvSpPr>
        <p:spPr>
          <a:xfrm flipH="1">
            <a:off x="12931361" y="7821099"/>
            <a:ext cx="5569581" cy="2961419"/>
          </a:xfrm>
          <a:custGeom>
            <a:avLst/>
            <a:gdLst/>
            <a:ahLst/>
            <a:cxnLst/>
            <a:rect l="l" t="t" r="r" b="b"/>
            <a:pathLst>
              <a:path w="5569581" h="2961419">
                <a:moveTo>
                  <a:pt x="5569581" y="0"/>
                </a:moveTo>
                <a:lnTo>
                  <a:pt x="0" y="0"/>
                </a:lnTo>
                <a:lnTo>
                  <a:pt x="0" y="2961418"/>
                </a:lnTo>
                <a:lnTo>
                  <a:pt x="5569581" y="2961418"/>
                </a:lnTo>
                <a:lnTo>
                  <a:pt x="5569581" y="0"/>
                </a:lnTo>
                <a:close/>
              </a:path>
            </a:pathLst>
          </a:custGeom>
          <a:blipFill>
            <a:blip r:embed="rId4">
              <a:extLst>
                <a:ext uri="{96DAC541-7B7A-43D3-8B79-37D633B846F1}">
                  <asvg:svgBlip xmlns:asvg="http://schemas.microsoft.com/office/drawing/2016/SVG/main" r:embed="rId5"/>
                </a:ext>
              </a:extLst>
            </a:blip>
            <a:stretch>
              <a:fillRect b="-16946"/>
            </a:stretch>
          </a:blipFill>
        </p:spPr>
        <p:txBody>
          <a:bodyPr/>
          <a:lstStyle/>
          <a:p>
            <a:endParaRPr lang="fr-FR"/>
          </a:p>
        </p:txBody>
      </p:sp>
      <p:sp>
        <p:nvSpPr>
          <p:cNvPr id="7" name="Freeform 7"/>
          <p:cNvSpPr/>
          <p:nvPr/>
        </p:nvSpPr>
        <p:spPr>
          <a:xfrm rot="1270128">
            <a:off x="-1443237" y="7995633"/>
            <a:ext cx="2886474" cy="4233495"/>
          </a:xfrm>
          <a:custGeom>
            <a:avLst/>
            <a:gdLst/>
            <a:ahLst/>
            <a:cxnLst/>
            <a:rect l="l" t="t" r="r" b="b"/>
            <a:pathLst>
              <a:path w="2886474" h="4233495">
                <a:moveTo>
                  <a:pt x="0" y="0"/>
                </a:moveTo>
                <a:lnTo>
                  <a:pt x="2886474" y="0"/>
                </a:lnTo>
                <a:lnTo>
                  <a:pt x="2886474" y="4233495"/>
                </a:lnTo>
                <a:lnTo>
                  <a:pt x="0" y="4233495"/>
                </a:lnTo>
                <a:lnTo>
                  <a:pt x="0" y="0"/>
                </a:lnTo>
                <a:close/>
              </a:path>
            </a:pathLst>
          </a:custGeom>
          <a:blipFill>
            <a:blip r:embed="rId6">
              <a:alphaModFix amt="71000"/>
              <a:extLst>
                <a:ext uri="{96DAC541-7B7A-43D3-8B79-37D633B846F1}">
                  <asvg:svgBlip xmlns:asvg="http://schemas.microsoft.com/office/drawing/2016/SVG/main" r:embed="rId7"/>
                </a:ext>
              </a:extLst>
            </a:blip>
            <a:stretch>
              <a:fillRect/>
            </a:stretch>
          </a:blipFill>
        </p:spPr>
        <p:txBody>
          <a:bodyPr/>
          <a:lstStyle/>
          <a:p>
            <a:endParaRPr lang="fr-FR"/>
          </a:p>
        </p:txBody>
      </p:sp>
      <p:sp>
        <p:nvSpPr>
          <p:cNvPr id="8" name="Freeform 8"/>
          <p:cNvSpPr/>
          <p:nvPr/>
        </p:nvSpPr>
        <p:spPr>
          <a:xfrm rot="-9973120">
            <a:off x="15577242" y="-595226"/>
            <a:ext cx="2941834" cy="4314691"/>
          </a:xfrm>
          <a:custGeom>
            <a:avLst/>
            <a:gdLst/>
            <a:ahLst/>
            <a:cxnLst/>
            <a:rect l="l" t="t" r="r" b="b"/>
            <a:pathLst>
              <a:path w="2941834" h="4314691">
                <a:moveTo>
                  <a:pt x="0" y="0"/>
                </a:moveTo>
                <a:lnTo>
                  <a:pt x="2941834" y="0"/>
                </a:lnTo>
                <a:lnTo>
                  <a:pt x="2941834" y="4314690"/>
                </a:lnTo>
                <a:lnTo>
                  <a:pt x="0" y="43146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9" name="Freeform 9"/>
          <p:cNvSpPr/>
          <p:nvPr/>
        </p:nvSpPr>
        <p:spPr>
          <a:xfrm rot="7910850">
            <a:off x="-1602328" y="-1088048"/>
            <a:ext cx="2886474" cy="4233495"/>
          </a:xfrm>
          <a:custGeom>
            <a:avLst/>
            <a:gdLst/>
            <a:ahLst/>
            <a:cxnLst/>
            <a:rect l="l" t="t" r="r" b="b"/>
            <a:pathLst>
              <a:path w="2886474" h="4233495">
                <a:moveTo>
                  <a:pt x="0" y="0"/>
                </a:moveTo>
                <a:lnTo>
                  <a:pt x="2886474" y="0"/>
                </a:lnTo>
                <a:lnTo>
                  <a:pt x="2886474" y="4233496"/>
                </a:lnTo>
                <a:lnTo>
                  <a:pt x="0" y="4233496"/>
                </a:lnTo>
                <a:lnTo>
                  <a:pt x="0" y="0"/>
                </a:lnTo>
                <a:close/>
              </a:path>
            </a:pathLst>
          </a:custGeom>
          <a:blipFill>
            <a:blip r:embed="rId6">
              <a:alphaModFix amt="71000"/>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0" name="Freeform 10"/>
          <p:cNvSpPr/>
          <p:nvPr/>
        </p:nvSpPr>
        <p:spPr>
          <a:xfrm>
            <a:off x="9170645" y="3008779"/>
            <a:ext cx="2891775" cy="1997954"/>
          </a:xfrm>
          <a:custGeom>
            <a:avLst/>
            <a:gdLst/>
            <a:ahLst/>
            <a:cxnLst/>
            <a:rect l="l" t="t" r="r" b="b"/>
            <a:pathLst>
              <a:path w="2891775" h="1997954">
                <a:moveTo>
                  <a:pt x="0" y="0"/>
                </a:moveTo>
                <a:lnTo>
                  <a:pt x="2891775" y="0"/>
                </a:lnTo>
                <a:lnTo>
                  <a:pt x="2891775" y="1997954"/>
                </a:lnTo>
                <a:lnTo>
                  <a:pt x="0" y="19979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pic>
        <p:nvPicPr>
          <p:cNvPr id="13" name="Audio 12">
            <a:hlinkClick r:id="" action="ppaction://media"/>
            <a:extLst>
              <a:ext uri="{FF2B5EF4-FFF2-40B4-BE49-F238E27FC236}">
                <a16:creationId xmlns:a16="http://schemas.microsoft.com/office/drawing/2014/main" id="{E3505F9C-821B-A8BB-EBD3-D30CA249A2AF}"/>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266613" t="-266613" r="-266613" b="-266613"/>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5669"/>
    </mc:Choice>
    <mc:Fallback xmlns="">
      <p:transition spd="slow" advTm="5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212053" y="0"/>
            <a:ext cx="7075947" cy="10287000"/>
            <a:chOff x="0" y="0"/>
            <a:chExt cx="1096249" cy="1593725"/>
          </a:xfrm>
        </p:grpSpPr>
        <p:sp>
          <p:nvSpPr>
            <p:cNvPr id="3" name="Freeform 3"/>
            <p:cNvSpPr/>
            <p:nvPr/>
          </p:nvSpPr>
          <p:spPr>
            <a:xfrm>
              <a:off x="0" y="0"/>
              <a:ext cx="1096249" cy="1593725"/>
            </a:xfrm>
            <a:custGeom>
              <a:avLst/>
              <a:gdLst/>
              <a:ahLst/>
              <a:cxnLst/>
              <a:rect l="l" t="t" r="r" b="b"/>
              <a:pathLst>
                <a:path w="1096249" h="1593725">
                  <a:moveTo>
                    <a:pt x="0" y="0"/>
                  </a:moveTo>
                  <a:lnTo>
                    <a:pt x="1096249" y="0"/>
                  </a:lnTo>
                  <a:lnTo>
                    <a:pt x="1096249" y="1593725"/>
                  </a:lnTo>
                  <a:lnTo>
                    <a:pt x="0" y="1593725"/>
                  </a:lnTo>
                  <a:close/>
                </a:path>
              </a:pathLst>
            </a:custGeom>
            <a:blipFill>
              <a:blip r:embed="rId2"/>
              <a:stretch>
                <a:fillRect l="-59308" r="-59308"/>
              </a:stretch>
            </a:blipFill>
          </p:spPr>
          <p:txBody>
            <a:bodyPr/>
            <a:lstStyle/>
            <a:p>
              <a:endParaRPr lang="fr-FR"/>
            </a:p>
          </p:txBody>
        </p:sp>
      </p:grpSp>
      <p:grpSp>
        <p:nvGrpSpPr>
          <p:cNvPr id="4" name="Group 4"/>
          <p:cNvGrpSpPr/>
          <p:nvPr/>
        </p:nvGrpSpPr>
        <p:grpSpPr>
          <a:xfrm>
            <a:off x="-1181600" y="323490"/>
            <a:ext cx="11078434" cy="1109635"/>
            <a:chOff x="0" y="0"/>
            <a:chExt cx="2917777" cy="292250"/>
          </a:xfrm>
        </p:grpSpPr>
        <p:sp>
          <p:nvSpPr>
            <p:cNvPr id="5" name="Freeform 5"/>
            <p:cNvSpPr/>
            <p:nvPr/>
          </p:nvSpPr>
          <p:spPr>
            <a:xfrm>
              <a:off x="0" y="0"/>
              <a:ext cx="2917777" cy="292250"/>
            </a:xfrm>
            <a:custGeom>
              <a:avLst/>
              <a:gdLst/>
              <a:ahLst/>
              <a:cxnLst/>
              <a:rect l="l" t="t" r="r" b="b"/>
              <a:pathLst>
                <a:path w="2917777" h="292250">
                  <a:moveTo>
                    <a:pt x="0" y="0"/>
                  </a:moveTo>
                  <a:lnTo>
                    <a:pt x="2917777" y="0"/>
                  </a:lnTo>
                  <a:lnTo>
                    <a:pt x="2917777" y="292250"/>
                  </a:lnTo>
                  <a:lnTo>
                    <a:pt x="0" y="292250"/>
                  </a:lnTo>
                  <a:close/>
                </a:path>
              </a:pathLst>
            </a:custGeom>
            <a:solidFill>
              <a:srgbClr val="A3B18A"/>
            </a:solidFill>
          </p:spPr>
          <p:txBody>
            <a:bodyPr/>
            <a:lstStyle/>
            <a:p>
              <a:endParaRPr lang="fr-FR"/>
            </a:p>
          </p:txBody>
        </p:sp>
        <p:sp>
          <p:nvSpPr>
            <p:cNvPr id="6" name="TextBox 6"/>
            <p:cNvSpPr txBox="1"/>
            <p:nvPr/>
          </p:nvSpPr>
          <p:spPr>
            <a:xfrm>
              <a:off x="0" y="-38100"/>
              <a:ext cx="2917777" cy="330350"/>
            </a:xfrm>
            <a:prstGeom prst="rect">
              <a:avLst/>
            </a:prstGeom>
          </p:spPr>
          <p:txBody>
            <a:bodyPr lIns="50800" tIns="50800" rIns="50800" bIns="50800" rtlCol="0" anchor="ctr"/>
            <a:lstStyle/>
            <a:p>
              <a:pPr algn="ctr">
                <a:lnSpc>
                  <a:spcPts val="2239"/>
                </a:lnSpc>
              </a:pPr>
              <a:endParaRPr/>
            </a:p>
          </p:txBody>
        </p:sp>
      </p:grpSp>
      <p:sp>
        <p:nvSpPr>
          <p:cNvPr id="7" name="TextBox 7"/>
          <p:cNvSpPr txBox="1"/>
          <p:nvPr/>
        </p:nvSpPr>
        <p:spPr>
          <a:xfrm>
            <a:off x="644992" y="374371"/>
            <a:ext cx="7903315" cy="1169796"/>
          </a:xfrm>
          <a:prstGeom prst="rect">
            <a:avLst/>
          </a:prstGeom>
        </p:spPr>
        <p:txBody>
          <a:bodyPr lIns="0" tIns="0" rIns="0" bIns="0" rtlCol="0" anchor="t">
            <a:spAutoFit/>
          </a:bodyPr>
          <a:lstStyle/>
          <a:p>
            <a:pPr algn="l">
              <a:lnSpc>
                <a:spcPts val="8623"/>
              </a:lnSpc>
            </a:pPr>
            <a:r>
              <a:rPr lang="en-US" sz="8799" spc="-554">
                <a:solidFill>
                  <a:srgbClr val="344E41"/>
                </a:solidFill>
                <a:latin typeface="Helvetica World"/>
                <a:ea typeface="Helvetica World"/>
                <a:cs typeface="Helvetica World"/>
                <a:sym typeface="Helvetica World"/>
              </a:rPr>
              <a:t>Sources</a:t>
            </a:r>
          </a:p>
        </p:txBody>
      </p:sp>
      <p:sp>
        <p:nvSpPr>
          <p:cNvPr id="8" name="TextBox 8"/>
          <p:cNvSpPr txBox="1"/>
          <p:nvPr/>
        </p:nvSpPr>
        <p:spPr>
          <a:xfrm>
            <a:off x="644992" y="1778525"/>
            <a:ext cx="4432153" cy="586740"/>
          </a:xfrm>
          <a:prstGeom prst="rect">
            <a:avLst/>
          </a:prstGeom>
        </p:spPr>
        <p:txBody>
          <a:bodyPr lIns="0" tIns="0" rIns="0" bIns="0" rtlCol="0" anchor="t">
            <a:spAutoFit/>
          </a:bodyPr>
          <a:lstStyle/>
          <a:p>
            <a:pPr algn="l">
              <a:lnSpc>
                <a:spcPts val="2339"/>
              </a:lnSpc>
            </a:pPr>
            <a:r>
              <a:rPr lang="en-US" sz="1799" b="1" spc="-53">
                <a:solidFill>
                  <a:srgbClr val="344E41"/>
                </a:solidFill>
                <a:latin typeface="Open Sauce Bold"/>
                <a:ea typeface="Open Sauce Bold"/>
                <a:cs typeface="Open Sauce Bold"/>
                <a:sym typeface="Open Sauce Bold"/>
              </a:rPr>
              <a:t>Innovations technologiques / produits</a:t>
            </a:r>
          </a:p>
          <a:p>
            <a:pPr algn="l">
              <a:lnSpc>
                <a:spcPts val="2339"/>
              </a:lnSpc>
            </a:pPr>
            <a:endParaRPr lang="en-US" sz="1799" b="1" spc="-53">
              <a:solidFill>
                <a:srgbClr val="344E41"/>
              </a:solidFill>
              <a:latin typeface="Open Sauce Bold"/>
              <a:ea typeface="Open Sauce Bold"/>
              <a:cs typeface="Open Sauce Bold"/>
              <a:sym typeface="Open Sauce Bold"/>
            </a:endParaRPr>
          </a:p>
        </p:txBody>
      </p:sp>
      <p:sp>
        <p:nvSpPr>
          <p:cNvPr id="9" name="TextBox 9"/>
          <p:cNvSpPr txBox="1"/>
          <p:nvPr/>
        </p:nvSpPr>
        <p:spPr>
          <a:xfrm>
            <a:off x="988040" y="2209374"/>
            <a:ext cx="3812560" cy="258725"/>
          </a:xfrm>
          <a:prstGeom prst="rect">
            <a:avLst/>
          </a:prstGeom>
        </p:spPr>
        <p:txBody>
          <a:bodyPr wrap="square" lIns="0" tIns="0" rIns="0" bIns="0" rtlCol="0" anchor="t">
            <a:spAutoFit/>
          </a:bodyPr>
          <a:lstStyle/>
          <a:p>
            <a:pPr algn="ctr">
              <a:lnSpc>
                <a:spcPts val="2239"/>
              </a:lnSpc>
              <a:spcBef>
                <a:spcPct val="0"/>
              </a:spcBef>
            </a:pPr>
            <a:r>
              <a:rPr lang="en-US" sz="1599" b="1" i="1" spc="-47" dirty="0">
                <a:solidFill>
                  <a:srgbClr val="344E41"/>
                </a:solidFill>
                <a:latin typeface="Open Sauce Bold Italics"/>
                <a:ea typeface="Open Sauce Bold Italics"/>
                <a:cs typeface="Open Sauce Bold Italics"/>
                <a:sym typeface="Open Sauce Bold Italics"/>
              </a:rPr>
              <a:t>Le High Speed Grafter de TTA-ISO</a:t>
            </a:r>
          </a:p>
        </p:txBody>
      </p:sp>
      <p:sp>
        <p:nvSpPr>
          <p:cNvPr id="10" name="TextBox 10"/>
          <p:cNvSpPr txBox="1"/>
          <p:nvPr/>
        </p:nvSpPr>
        <p:spPr>
          <a:xfrm>
            <a:off x="1028700" y="5309443"/>
            <a:ext cx="5850565" cy="206629"/>
          </a:xfrm>
          <a:prstGeom prst="rect">
            <a:avLst/>
          </a:prstGeom>
        </p:spPr>
        <p:txBody>
          <a:bodyPr lIns="0" tIns="0" rIns="0" bIns="0" rtlCol="0" anchor="t">
            <a:spAutoFit/>
          </a:bodyPr>
          <a:lstStyle/>
          <a:p>
            <a:pPr algn="l">
              <a:lnSpc>
                <a:spcPts val="1567"/>
              </a:lnSpc>
            </a:pPr>
            <a:r>
              <a:rPr lang="en-US" sz="1599" b="1" i="1" spc="-100">
                <a:solidFill>
                  <a:srgbClr val="344E41"/>
                </a:solidFill>
                <a:latin typeface="Open Sauce Bold Italics"/>
                <a:ea typeface="Open Sauce Bold Italics"/>
                <a:cs typeface="Open Sauce Bold Italics"/>
                <a:sym typeface="Open Sauce Bold Italics"/>
              </a:rPr>
              <a:t>Essai pilote d’utilisation d’IA dans une usine de pommes de terre</a:t>
            </a:r>
          </a:p>
        </p:txBody>
      </p:sp>
      <p:sp>
        <p:nvSpPr>
          <p:cNvPr id="11" name="TextBox 11"/>
          <p:cNvSpPr txBox="1"/>
          <p:nvPr/>
        </p:nvSpPr>
        <p:spPr>
          <a:xfrm>
            <a:off x="393179" y="2702133"/>
            <a:ext cx="10433328" cy="2207260"/>
          </a:xfrm>
          <a:prstGeom prst="rect">
            <a:avLst/>
          </a:prstGeom>
        </p:spPr>
        <p:txBody>
          <a:bodyPr lIns="0" tIns="0" rIns="0" bIns="0" rtlCol="0" anchor="t">
            <a:spAutoFit/>
          </a:bodyPr>
          <a:lstStyle/>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Hortidaily, [13 Nov 2025]. Grafting automation takes a leap forward. [en ligne]. [Consulté le 18 novembre 2025]. Disponible à l’adresse : </a:t>
            </a:r>
            <a:r>
              <a:rPr lang="en-US" sz="1599" u="sng" spc="-47">
                <a:solidFill>
                  <a:srgbClr val="344E41"/>
                </a:solidFill>
                <a:latin typeface="Open Sauce"/>
                <a:ea typeface="Open Sauce"/>
                <a:cs typeface="Open Sauce"/>
                <a:sym typeface="Open Sauce"/>
                <a:hlinkClick r:id="rId3" tooltip="https://www.hortidaily.com/article/9782147/grafting-automation-takes-a-leap-forward/"/>
              </a:rPr>
              <a:t>https://www.hortidaily.com/article/9782147/grafting-automation-takes-a-leap-forward/</a:t>
            </a:r>
          </a:p>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TTA-ISO, [2025]. High Speed Grafter – Grafting robot. [en ligne]. [Consulté le 18 novembre 2025]. Disponible à l’adresse : </a:t>
            </a:r>
            <a:r>
              <a:rPr lang="en-US" sz="1599" u="sng" spc="-47">
                <a:solidFill>
                  <a:srgbClr val="344E41"/>
                </a:solidFill>
                <a:latin typeface="Open Sauce"/>
                <a:ea typeface="Open Sauce"/>
                <a:cs typeface="Open Sauce"/>
                <a:sym typeface="Open Sauce"/>
                <a:hlinkClick r:id="rId4" tooltip="https://tta-iso.com/equipment/high-speed-grafter"/>
              </a:rPr>
              <a:t>https://tta-iso.com/equipment/high-speed-grafter</a:t>
            </a:r>
          </a:p>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TTA-ISO, [Nov 2025]. Présentation du High Speed Grafter. Post | LinkedIn [en ligne]. [Consulté le 18 novembre 2025]. Disponible à l’adresse : </a:t>
            </a:r>
            <a:r>
              <a:rPr lang="en-US" sz="1599" u="sng" spc="-47">
                <a:solidFill>
                  <a:srgbClr val="344E41"/>
                </a:solidFill>
                <a:latin typeface="Open Sauce"/>
                <a:ea typeface="Open Sauce"/>
                <a:cs typeface="Open Sauce"/>
                <a:sym typeface="Open Sauce"/>
                <a:hlinkClick r:id="rId5" tooltip="https://www.linkedin.com/posts/activity-7385015121464463360-dabB/?utm_source=share&amp;utm_medium=member_desktop&amp;rcm=ACoAACHezUMBCNmYJ67kJEzJA9jTnOk67oZzS9s"/>
              </a:rPr>
              <a:t>https://www.linkedin.com/posts/activity-7385015121464463360-dabB/?utm_source=share&amp;utm_medium=member_desktop&amp;rcm=ACoAACHezUMBCNmYJ67kJEzJA9jTnOk67oZzS9s</a:t>
            </a:r>
            <a:r>
              <a:rPr lang="en-US" sz="1599" spc="-47">
                <a:solidFill>
                  <a:srgbClr val="344E41"/>
                </a:solidFill>
                <a:latin typeface="Open Sauce"/>
                <a:ea typeface="Open Sauce"/>
                <a:cs typeface="Open Sauce"/>
                <a:sym typeface="Open Sauce"/>
              </a:rPr>
              <a:t> </a:t>
            </a:r>
          </a:p>
        </p:txBody>
      </p:sp>
      <p:sp>
        <p:nvSpPr>
          <p:cNvPr id="12" name="TextBox 12"/>
          <p:cNvSpPr txBox="1"/>
          <p:nvPr/>
        </p:nvSpPr>
        <p:spPr>
          <a:xfrm>
            <a:off x="393179" y="5735147"/>
            <a:ext cx="10433328" cy="1654810"/>
          </a:xfrm>
          <a:prstGeom prst="rect">
            <a:avLst/>
          </a:prstGeom>
        </p:spPr>
        <p:txBody>
          <a:bodyPr lIns="0" tIns="0" rIns="0" bIns="0" rtlCol="0" anchor="t">
            <a:spAutoFit/>
          </a:bodyPr>
          <a:lstStyle/>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Potato News Today, 10 novembre 2025. Norway’s Hoff SA pilots new AI platform to support potato processing operations. [en ligne]. [Consulté le 18 novembre 2025]. Disponible à l’adresse : </a:t>
            </a:r>
            <a:r>
              <a:rPr lang="en-US" sz="1599" u="sng" spc="-47">
                <a:solidFill>
                  <a:srgbClr val="344E41"/>
                </a:solidFill>
                <a:latin typeface="Open Sauce"/>
                <a:ea typeface="Open Sauce"/>
                <a:cs typeface="Open Sauce"/>
                <a:sym typeface="Open Sauce"/>
                <a:hlinkClick r:id="rId6" tooltip="https://www.potatonewstoday.com/2025/11/10/norways-hoff-sa-pilots-new-ai-platform-to-support-potato-processing-operations/#:~:text=According%20to%20the%20company%2C%20large,industrial%20equipment%2C%20sensors%2C%20and%20documentation"/>
              </a:rPr>
              <a:t>https://www.potatonewstoday.com/2025/11/10/norways-hoff-sa-pilots-new-ai-platform-to-support-potato-processing-operations/#:~:text=According%20to%20the%20company%2C%20large,industrial%20equipment%2C%20sensors%2C%20and%20documentation</a:t>
            </a:r>
          </a:p>
        </p:txBody>
      </p:sp>
      <p:sp>
        <p:nvSpPr>
          <p:cNvPr id="13" name="TextBox 13"/>
          <p:cNvSpPr txBox="1"/>
          <p:nvPr/>
        </p:nvSpPr>
        <p:spPr>
          <a:xfrm>
            <a:off x="644992" y="7790007"/>
            <a:ext cx="2745228" cy="231267"/>
          </a:xfrm>
          <a:prstGeom prst="rect">
            <a:avLst/>
          </a:prstGeom>
        </p:spPr>
        <p:txBody>
          <a:bodyPr lIns="0" tIns="0" rIns="0" bIns="0" rtlCol="0" anchor="t">
            <a:spAutoFit/>
          </a:bodyPr>
          <a:lstStyle/>
          <a:p>
            <a:pPr algn="l">
              <a:lnSpc>
                <a:spcPts val="1764"/>
              </a:lnSpc>
            </a:pPr>
            <a:r>
              <a:rPr lang="en-US" sz="1800" b="1" spc="-113">
                <a:solidFill>
                  <a:srgbClr val="344E41"/>
                </a:solidFill>
                <a:latin typeface="Open Sauce Bold"/>
                <a:ea typeface="Open Sauce Bold"/>
                <a:cs typeface="Open Sauce Bold"/>
                <a:sym typeface="Open Sauce Bold"/>
              </a:rPr>
              <a:t>Actualités internationales</a:t>
            </a:r>
          </a:p>
        </p:txBody>
      </p:sp>
      <p:sp>
        <p:nvSpPr>
          <p:cNvPr id="14" name="TextBox 14"/>
          <p:cNvSpPr txBox="1"/>
          <p:nvPr/>
        </p:nvSpPr>
        <p:spPr>
          <a:xfrm>
            <a:off x="988040" y="8270265"/>
            <a:ext cx="10614156" cy="206629"/>
          </a:xfrm>
          <a:prstGeom prst="rect">
            <a:avLst/>
          </a:prstGeom>
        </p:spPr>
        <p:txBody>
          <a:bodyPr lIns="0" tIns="0" rIns="0" bIns="0" rtlCol="0" anchor="t">
            <a:spAutoFit/>
          </a:bodyPr>
          <a:lstStyle/>
          <a:p>
            <a:pPr algn="just">
              <a:lnSpc>
                <a:spcPts val="1567"/>
              </a:lnSpc>
            </a:pPr>
            <a:r>
              <a:rPr lang="en-US" sz="1599" b="1" i="1" spc="-100">
                <a:solidFill>
                  <a:srgbClr val="344E41"/>
                </a:solidFill>
                <a:latin typeface="Open Sauce Bold Italics"/>
                <a:ea typeface="Open Sauce Bold Italics"/>
                <a:cs typeface="Open Sauce Bold Italics"/>
                <a:sym typeface="Open Sauce Bold Italics"/>
              </a:rPr>
              <a:t>AGRITECHNICA - Du 9 au 15 novembre 2025 | Hanovre</a:t>
            </a:r>
          </a:p>
        </p:txBody>
      </p:sp>
      <p:sp>
        <p:nvSpPr>
          <p:cNvPr id="15" name="TextBox 15"/>
          <p:cNvSpPr txBox="1"/>
          <p:nvPr/>
        </p:nvSpPr>
        <p:spPr>
          <a:xfrm>
            <a:off x="393179" y="8695969"/>
            <a:ext cx="10433328" cy="1378585"/>
          </a:xfrm>
          <a:prstGeom prst="rect">
            <a:avLst/>
          </a:prstGeom>
        </p:spPr>
        <p:txBody>
          <a:bodyPr lIns="0" tIns="0" rIns="0" bIns="0" rtlCol="0" anchor="t">
            <a:spAutoFit/>
          </a:bodyPr>
          <a:lstStyle/>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Agritechnica, [sans date]. Le salon leader mondial de la technologie agricole. [en ligne]. [Consulté le 18 novembre 2025]. Disponible à l’adresse : </a:t>
            </a:r>
            <a:r>
              <a:rPr lang="en-US" sz="1599" u="sng" spc="-47">
                <a:solidFill>
                  <a:srgbClr val="344E41"/>
                </a:solidFill>
                <a:latin typeface="Open Sauce"/>
                <a:ea typeface="Open Sauce"/>
                <a:cs typeface="Open Sauce"/>
                <a:sym typeface="Open Sauce"/>
              </a:rPr>
              <a:t>https://www.agritechnica.com/en/french</a:t>
            </a:r>
          </a:p>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Agritechnica, [sans date]. Innovation Award - Winners of 2025 [en ligne]. [Consulté le 18 novembre 2025]. Disponible à l’adresse :</a:t>
            </a:r>
            <a:r>
              <a:rPr lang="en-US" sz="1599" u="sng" spc="-47">
                <a:solidFill>
                  <a:srgbClr val="344E41"/>
                </a:solidFill>
                <a:latin typeface="Open Sauce"/>
                <a:ea typeface="Open Sauce"/>
                <a:cs typeface="Open Sauce"/>
                <a:sym typeface="Open Sauce"/>
                <a:hlinkClick r:id="rId7" tooltip="https://www.agritechnica.com/en/awards/innovation-award/winners-2025"/>
              </a:rPr>
              <a:t>https://www.agritechnica.com/en/awards/innovation-award/winners-2025</a:t>
            </a:r>
          </a:p>
          <a:p>
            <a:pPr algn="just">
              <a:lnSpc>
                <a:spcPts val="2239"/>
              </a:lnSpc>
            </a:pPr>
            <a:endParaRPr lang="en-US" sz="1599" u="sng" spc="-47">
              <a:solidFill>
                <a:srgbClr val="344E41"/>
              </a:solidFill>
              <a:latin typeface="Open Sauce"/>
              <a:ea typeface="Open Sauce"/>
              <a:cs typeface="Open Sauce"/>
              <a:sym typeface="Open Sauce"/>
              <a:hlinkClick r:id="rId7" tooltip="https://www.agritechnica.com/en/awards/innovation-award/winners-2025"/>
            </a:endParaRPr>
          </a:p>
        </p:txBody>
      </p:sp>
    </p:spTree>
  </p:cSld>
  <p:clrMapOvr>
    <a:masterClrMapping/>
  </p:clrMapOvr>
  <mc:AlternateContent xmlns:mc="http://schemas.openxmlformats.org/markup-compatibility/2006" xmlns:p14="http://schemas.microsoft.com/office/powerpoint/2010/main">
    <mc:Choice Requires="p14">
      <p:transition spd="slow" p14:dur="2000" advTm="488"/>
    </mc:Choice>
    <mc:Fallback xmlns="">
      <p:transition spd="slow" advTm="48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212053" y="0"/>
            <a:ext cx="7075947" cy="10287000"/>
            <a:chOff x="0" y="0"/>
            <a:chExt cx="1096249" cy="1593725"/>
          </a:xfrm>
        </p:grpSpPr>
        <p:sp>
          <p:nvSpPr>
            <p:cNvPr id="3" name="Freeform 3"/>
            <p:cNvSpPr/>
            <p:nvPr/>
          </p:nvSpPr>
          <p:spPr>
            <a:xfrm>
              <a:off x="0" y="0"/>
              <a:ext cx="1096249" cy="1593725"/>
            </a:xfrm>
            <a:custGeom>
              <a:avLst/>
              <a:gdLst/>
              <a:ahLst/>
              <a:cxnLst/>
              <a:rect l="l" t="t" r="r" b="b"/>
              <a:pathLst>
                <a:path w="1096249" h="1593725">
                  <a:moveTo>
                    <a:pt x="0" y="0"/>
                  </a:moveTo>
                  <a:lnTo>
                    <a:pt x="1096249" y="0"/>
                  </a:lnTo>
                  <a:lnTo>
                    <a:pt x="1096249" y="1593725"/>
                  </a:lnTo>
                  <a:lnTo>
                    <a:pt x="0" y="1593725"/>
                  </a:lnTo>
                  <a:close/>
                </a:path>
              </a:pathLst>
            </a:custGeom>
            <a:blipFill>
              <a:blip r:embed="rId2"/>
              <a:stretch>
                <a:fillRect l="-59308" r="-59308"/>
              </a:stretch>
            </a:blipFill>
          </p:spPr>
          <p:txBody>
            <a:bodyPr/>
            <a:lstStyle/>
            <a:p>
              <a:endParaRPr lang="fr-FR"/>
            </a:p>
          </p:txBody>
        </p:sp>
      </p:grpSp>
      <p:grpSp>
        <p:nvGrpSpPr>
          <p:cNvPr id="4" name="Group 4"/>
          <p:cNvGrpSpPr/>
          <p:nvPr/>
        </p:nvGrpSpPr>
        <p:grpSpPr>
          <a:xfrm>
            <a:off x="-1181600" y="323490"/>
            <a:ext cx="11078434" cy="1109635"/>
            <a:chOff x="0" y="0"/>
            <a:chExt cx="2917777" cy="292250"/>
          </a:xfrm>
        </p:grpSpPr>
        <p:sp>
          <p:nvSpPr>
            <p:cNvPr id="5" name="Freeform 5"/>
            <p:cNvSpPr/>
            <p:nvPr/>
          </p:nvSpPr>
          <p:spPr>
            <a:xfrm>
              <a:off x="0" y="0"/>
              <a:ext cx="2917777" cy="292250"/>
            </a:xfrm>
            <a:custGeom>
              <a:avLst/>
              <a:gdLst/>
              <a:ahLst/>
              <a:cxnLst/>
              <a:rect l="l" t="t" r="r" b="b"/>
              <a:pathLst>
                <a:path w="2917777" h="292250">
                  <a:moveTo>
                    <a:pt x="0" y="0"/>
                  </a:moveTo>
                  <a:lnTo>
                    <a:pt x="2917777" y="0"/>
                  </a:lnTo>
                  <a:lnTo>
                    <a:pt x="2917777" y="292250"/>
                  </a:lnTo>
                  <a:lnTo>
                    <a:pt x="0" y="292250"/>
                  </a:lnTo>
                  <a:close/>
                </a:path>
              </a:pathLst>
            </a:custGeom>
            <a:solidFill>
              <a:srgbClr val="A3B18A"/>
            </a:solidFill>
          </p:spPr>
          <p:txBody>
            <a:bodyPr/>
            <a:lstStyle/>
            <a:p>
              <a:endParaRPr lang="fr-FR"/>
            </a:p>
          </p:txBody>
        </p:sp>
        <p:sp>
          <p:nvSpPr>
            <p:cNvPr id="6" name="TextBox 6"/>
            <p:cNvSpPr txBox="1"/>
            <p:nvPr/>
          </p:nvSpPr>
          <p:spPr>
            <a:xfrm>
              <a:off x="0" y="-38100"/>
              <a:ext cx="2917777" cy="330350"/>
            </a:xfrm>
            <a:prstGeom prst="rect">
              <a:avLst/>
            </a:prstGeom>
          </p:spPr>
          <p:txBody>
            <a:bodyPr lIns="50800" tIns="50800" rIns="50800" bIns="50800" rtlCol="0" anchor="ctr"/>
            <a:lstStyle/>
            <a:p>
              <a:pPr algn="ctr">
                <a:lnSpc>
                  <a:spcPts val="2239"/>
                </a:lnSpc>
              </a:pPr>
              <a:endParaRPr/>
            </a:p>
          </p:txBody>
        </p:sp>
      </p:grpSp>
      <p:sp>
        <p:nvSpPr>
          <p:cNvPr id="7" name="TextBox 7"/>
          <p:cNvSpPr txBox="1"/>
          <p:nvPr/>
        </p:nvSpPr>
        <p:spPr>
          <a:xfrm>
            <a:off x="644992" y="374371"/>
            <a:ext cx="7903315" cy="1169796"/>
          </a:xfrm>
          <a:prstGeom prst="rect">
            <a:avLst/>
          </a:prstGeom>
        </p:spPr>
        <p:txBody>
          <a:bodyPr lIns="0" tIns="0" rIns="0" bIns="0" rtlCol="0" anchor="t">
            <a:spAutoFit/>
          </a:bodyPr>
          <a:lstStyle/>
          <a:p>
            <a:pPr algn="l">
              <a:lnSpc>
                <a:spcPts val="8623"/>
              </a:lnSpc>
            </a:pPr>
            <a:r>
              <a:rPr lang="en-US" sz="8799" spc="-554">
                <a:solidFill>
                  <a:srgbClr val="344E41"/>
                </a:solidFill>
                <a:latin typeface="Helvetica World"/>
                <a:ea typeface="Helvetica World"/>
                <a:cs typeface="Helvetica World"/>
                <a:sym typeface="Helvetica World"/>
              </a:rPr>
              <a:t>Sources</a:t>
            </a:r>
          </a:p>
        </p:txBody>
      </p:sp>
      <p:sp>
        <p:nvSpPr>
          <p:cNvPr id="8" name="TextBox 8"/>
          <p:cNvSpPr txBox="1"/>
          <p:nvPr/>
        </p:nvSpPr>
        <p:spPr>
          <a:xfrm>
            <a:off x="644992" y="3260322"/>
            <a:ext cx="4432153" cy="291465"/>
          </a:xfrm>
          <a:prstGeom prst="rect">
            <a:avLst/>
          </a:prstGeom>
        </p:spPr>
        <p:txBody>
          <a:bodyPr lIns="0" tIns="0" rIns="0" bIns="0" rtlCol="0" anchor="t">
            <a:spAutoFit/>
          </a:bodyPr>
          <a:lstStyle/>
          <a:p>
            <a:pPr algn="l">
              <a:lnSpc>
                <a:spcPts val="2339"/>
              </a:lnSpc>
            </a:pPr>
            <a:r>
              <a:rPr lang="en-US" sz="1799" b="1" spc="-53">
                <a:solidFill>
                  <a:srgbClr val="344E41"/>
                </a:solidFill>
                <a:latin typeface="Open Sauce Bold"/>
                <a:ea typeface="Open Sauce Bold"/>
                <a:cs typeface="Open Sauce Bold"/>
                <a:sym typeface="Open Sauce Bold"/>
              </a:rPr>
              <a:t>Commerce</a:t>
            </a:r>
          </a:p>
        </p:txBody>
      </p:sp>
      <p:sp>
        <p:nvSpPr>
          <p:cNvPr id="9" name="TextBox 9"/>
          <p:cNvSpPr txBox="1"/>
          <p:nvPr/>
        </p:nvSpPr>
        <p:spPr>
          <a:xfrm>
            <a:off x="0" y="3691170"/>
            <a:ext cx="8548307" cy="273685"/>
          </a:xfrm>
          <a:prstGeom prst="rect">
            <a:avLst/>
          </a:prstGeom>
        </p:spPr>
        <p:txBody>
          <a:bodyPr lIns="0" tIns="0" rIns="0" bIns="0" rtlCol="0" anchor="t">
            <a:spAutoFit/>
          </a:bodyPr>
          <a:lstStyle/>
          <a:p>
            <a:pPr algn="ctr">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Analyse du bilan annuel 2024 du commerce français en végétaux d’ornement</a:t>
            </a:r>
          </a:p>
        </p:txBody>
      </p:sp>
      <p:sp>
        <p:nvSpPr>
          <p:cNvPr id="10" name="TextBox 10"/>
          <p:cNvSpPr txBox="1"/>
          <p:nvPr/>
        </p:nvSpPr>
        <p:spPr>
          <a:xfrm>
            <a:off x="644992" y="5705390"/>
            <a:ext cx="7029347" cy="206629"/>
          </a:xfrm>
          <a:prstGeom prst="rect">
            <a:avLst/>
          </a:prstGeom>
        </p:spPr>
        <p:txBody>
          <a:bodyPr lIns="0" tIns="0" rIns="0" bIns="0" rtlCol="0" anchor="t">
            <a:spAutoFit/>
          </a:bodyPr>
          <a:lstStyle/>
          <a:p>
            <a:pPr algn="l">
              <a:lnSpc>
                <a:spcPts val="1567"/>
              </a:lnSpc>
            </a:pPr>
            <a:r>
              <a:rPr lang="en-US" sz="1599" b="1" i="1" spc="-100">
                <a:solidFill>
                  <a:srgbClr val="344E41"/>
                </a:solidFill>
                <a:latin typeface="Open Sauce Bold Italics"/>
                <a:ea typeface="Open Sauce Bold Italics"/>
                <a:cs typeface="Open Sauce Bold Italics"/>
                <a:sym typeface="Open Sauce Bold Italics"/>
              </a:rPr>
              <a:t>Accord sur un espace sanitaire et phytosanitaire commun avec le Royaume Uni</a:t>
            </a:r>
          </a:p>
        </p:txBody>
      </p:sp>
      <p:sp>
        <p:nvSpPr>
          <p:cNvPr id="11" name="TextBox 11"/>
          <p:cNvSpPr txBox="1"/>
          <p:nvPr/>
        </p:nvSpPr>
        <p:spPr>
          <a:xfrm>
            <a:off x="393179" y="4183930"/>
            <a:ext cx="10433328" cy="1378585"/>
          </a:xfrm>
          <a:prstGeom prst="rect">
            <a:avLst/>
          </a:prstGeom>
        </p:spPr>
        <p:txBody>
          <a:bodyPr lIns="0" tIns="0" rIns="0" bIns="0" rtlCol="0" anchor="t">
            <a:spAutoFit/>
          </a:bodyPr>
          <a:lstStyle/>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Valhor. (2025, novembre). Analyse détaillée du commerce extérieur français en végétaux d’ornement en 2024. VALHOR. </a:t>
            </a:r>
            <a:r>
              <a:rPr lang="en-US" sz="1599" u="sng" spc="-47">
                <a:solidFill>
                  <a:srgbClr val="344E41"/>
                </a:solidFill>
                <a:latin typeface="Open Sauce"/>
                <a:ea typeface="Open Sauce"/>
                <a:cs typeface="Open Sauce"/>
                <a:sym typeface="Open Sauce"/>
              </a:rPr>
              <a:t>https://www.valhor.fr/actualites/commerce-exterieur-francais-en-vegetaux-ornement</a:t>
            </a:r>
          </a:p>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 FranceAgriMer. (2025, septembre). Bilan annuel du commerce extérieur des produits de l’horticulture ornementale. </a:t>
            </a:r>
            <a:r>
              <a:rPr lang="en-US" sz="1599" u="sng" spc="-47">
                <a:solidFill>
                  <a:srgbClr val="344E41"/>
                </a:solidFill>
                <a:latin typeface="Open Sauce"/>
                <a:ea typeface="Open Sauce"/>
                <a:cs typeface="Open Sauce"/>
                <a:sym typeface="Open Sauce"/>
              </a:rPr>
              <a:t>https://www.franceagrimer.fr/chiffre-et-analyses-economiques/bilan-annuel-du-commerce-exterieur-des-produits-de-lhorticulture</a:t>
            </a:r>
          </a:p>
        </p:txBody>
      </p:sp>
      <p:sp>
        <p:nvSpPr>
          <p:cNvPr id="12" name="TextBox 12"/>
          <p:cNvSpPr txBox="1"/>
          <p:nvPr/>
        </p:nvSpPr>
        <p:spPr>
          <a:xfrm>
            <a:off x="393179" y="6193179"/>
            <a:ext cx="10433328" cy="1931035"/>
          </a:xfrm>
          <a:prstGeom prst="rect">
            <a:avLst/>
          </a:prstGeom>
        </p:spPr>
        <p:txBody>
          <a:bodyPr lIns="0" tIns="0" rIns="0" bIns="0" rtlCol="0" anchor="t">
            <a:spAutoFit/>
          </a:bodyPr>
          <a:lstStyle/>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Wakefield, R. (2025, novembre 17). Swift action on eu–uk sps deal vital to protect supply chains • aiph. AIPH. </a:t>
            </a:r>
            <a:r>
              <a:rPr lang="en-US" sz="1599" u="sng" spc="-47">
                <a:solidFill>
                  <a:srgbClr val="344E41"/>
                </a:solidFill>
                <a:latin typeface="Open Sauce"/>
                <a:ea typeface="Open Sauce"/>
                <a:cs typeface="Open Sauce"/>
                <a:sym typeface="Open Sauce"/>
              </a:rPr>
              <a:t>https://aiph.org/latest-news/swift-action-on-eu-uk-sps-deal-vital-to-protect-supply-chains/</a:t>
            </a:r>
          </a:p>
          <a:p>
            <a:pPr marL="345439" lvl="1" indent="-172720" algn="just">
              <a:lnSpc>
                <a:spcPts val="2239"/>
              </a:lnSpc>
              <a:buFont typeface="Arial"/>
              <a:buChar char="•"/>
            </a:pPr>
            <a:r>
              <a:rPr lang="en-US" sz="1599" spc="-47">
                <a:solidFill>
                  <a:srgbClr val="344E41"/>
                </a:solidFill>
                <a:latin typeface="Open Sauce"/>
                <a:ea typeface="Open Sauce"/>
                <a:cs typeface="Open Sauce"/>
                <a:sym typeface="Open Sauce"/>
              </a:rPr>
              <a:t>Conseil de l’Union européenne. (2025, novembre 13). Relations UE-Royaume‑Uni : Le Conseil donne son feu vert aux négociations sur un accord agroalimentaire et le couplage des systèmes d’échange de quotas d’émission. </a:t>
            </a:r>
            <a:r>
              <a:rPr lang="en-US" sz="1599" u="sng" spc="-47">
                <a:solidFill>
                  <a:srgbClr val="344E41"/>
                </a:solidFill>
                <a:latin typeface="Open Sauce"/>
                <a:ea typeface="Open Sauce"/>
                <a:cs typeface="Open Sauce"/>
                <a:sym typeface="Open Sauce"/>
              </a:rPr>
              <a:t>https://www.consilium.europa.eu/fr/press/press-releases/2025/11/13/eu-uk-relations-council-greenlights-negotiations-on-agri-food-deal-and-linking-emissions-trading-systems/</a:t>
            </a:r>
          </a:p>
          <a:p>
            <a:pPr algn="just">
              <a:lnSpc>
                <a:spcPts val="2239"/>
              </a:lnSpc>
            </a:pPr>
            <a:endParaRPr lang="en-US" sz="1599" u="sng" spc="-47">
              <a:solidFill>
                <a:srgbClr val="344E41"/>
              </a:solidFill>
              <a:latin typeface="Open Sauce"/>
              <a:ea typeface="Open Sauce"/>
              <a:cs typeface="Open Sauce"/>
              <a:sym typeface="Open Sauce"/>
            </a:endParaRPr>
          </a:p>
        </p:txBody>
      </p:sp>
      <p:sp>
        <p:nvSpPr>
          <p:cNvPr id="13" name="TextBox 13"/>
          <p:cNvSpPr txBox="1"/>
          <p:nvPr/>
        </p:nvSpPr>
        <p:spPr>
          <a:xfrm>
            <a:off x="644992" y="8238514"/>
            <a:ext cx="3712625" cy="231267"/>
          </a:xfrm>
          <a:prstGeom prst="rect">
            <a:avLst/>
          </a:prstGeom>
        </p:spPr>
        <p:txBody>
          <a:bodyPr lIns="0" tIns="0" rIns="0" bIns="0" rtlCol="0" anchor="t">
            <a:spAutoFit/>
          </a:bodyPr>
          <a:lstStyle/>
          <a:p>
            <a:pPr algn="l">
              <a:lnSpc>
                <a:spcPts val="1764"/>
              </a:lnSpc>
            </a:pPr>
            <a:r>
              <a:rPr lang="en-US" sz="1800" b="1" spc="-113">
                <a:solidFill>
                  <a:srgbClr val="344E41"/>
                </a:solidFill>
                <a:latin typeface="Open Sauce Bold"/>
                <a:ea typeface="Open Sauce Bold"/>
                <a:cs typeface="Open Sauce Bold"/>
                <a:sym typeface="Open Sauce Bold"/>
              </a:rPr>
              <a:t>Organisation et Acteurs de la Filière</a:t>
            </a:r>
          </a:p>
        </p:txBody>
      </p:sp>
      <p:sp>
        <p:nvSpPr>
          <p:cNvPr id="14" name="TextBox 14"/>
          <p:cNvSpPr txBox="1"/>
          <p:nvPr/>
        </p:nvSpPr>
        <p:spPr>
          <a:xfrm>
            <a:off x="393179" y="8609735"/>
            <a:ext cx="10433328" cy="826135"/>
          </a:xfrm>
          <a:prstGeom prst="rect">
            <a:avLst/>
          </a:prstGeom>
        </p:spPr>
        <p:txBody>
          <a:bodyPr lIns="0" tIns="0" rIns="0" bIns="0" rtlCol="0" anchor="t">
            <a:spAutoFit/>
          </a:bodyPr>
          <a:lstStyle/>
          <a:p>
            <a:pPr marL="345439" lvl="1" indent="-172720" algn="l">
              <a:lnSpc>
                <a:spcPts val="2239"/>
              </a:lnSpc>
              <a:buFont typeface="Arial"/>
              <a:buChar char="•"/>
            </a:pPr>
            <a:r>
              <a:rPr lang="en-US" sz="1599" spc="-47">
                <a:solidFill>
                  <a:srgbClr val="344E41"/>
                </a:solidFill>
                <a:latin typeface="Open Sauce"/>
                <a:ea typeface="Open Sauce"/>
                <a:cs typeface="Open Sauce"/>
                <a:sym typeface="Open Sauce"/>
              </a:rPr>
              <a:t>Ministère de l’Agriculture, de l’Agro-alimentaire et de la Souveraineté alimentaire. (2025, novembre 13). Quels futurs pour les filières fruits et légumes françaises d’ici 2040 ?  </a:t>
            </a:r>
            <a:r>
              <a:rPr lang="en-US" sz="1599" u="sng" spc="-47">
                <a:solidFill>
                  <a:srgbClr val="344E41"/>
                </a:solidFill>
                <a:latin typeface="Open Sauce"/>
                <a:ea typeface="Open Sauce"/>
                <a:cs typeface="Open Sauce"/>
                <a:sym typeface="Open Sauce"/>
              </a:rPr>
              <a:t>https://agriculture.gouv.fr/quels-futurs-pour-les-filieres-fruits-et-legumes-francaises-dici-2040-0</a:t>
            </a:r>
          </a:p>
        </p:txBody>
      </p:sp>
      <p:sp>
        <p:nvSpPr>
          <p:cNvPr id="15" name="TextBox 15"/>
          <p:cNvSpPr txBox="1"/>
          <p:nvPr/>
        </p:nvSpPr>
        <p:spPr>
          <a:xfrm>
            <a:off x="393179" y="2272262"/>
            <a:ext cx="10433328" cy="826135"/>
          </a:xfrm>
          <a:prstGeom prst="rect">
            <a:avLst/>
          </a:prstGeom>
        </p:spPr>
        <p:txBody>
          <a:bodyPr lIns="0" tIns="0" rIns="0" bIns="0" rtlCol="0" anchor="t">
            <a:spAutoFit/>
          </a:bodyPr>
          <a:lstStyle/>
          <a:p>
            <a:pPr marL="345439" lvl="1" indent="-172720" algn="l">
              <a:lnSpc>
                <a:spcPts val="2239"/>
              </a:lnSpc>
              <a:buFont typeface="Arial"/>
              <a:buChar char="•"/>
            </a:pPr>
            <a:r>
              <a:rPr lang="en-US" sz="1599" spc="-47">
                <a:solidFill>
                  <a:srgbClr val="344E41"/>
                </a:solidFill>
                <a:latin typeface="Open Sauce"/>
                <a:ea typeface="Open Sauce"/>
                <a:cs typeface="Open Sauce"/>
                <a:sym typeface="Open Sauce"/>
              </a:rPr>
              <a:t>Hortidaily. (2025, octobre). EU launches peatless project to boost sustainability in horticulture. </a:t>
            </a:r>
            <a:r>
              <a:rPr lang="en-US" sz="1599" u="sng" spc="-47">
                <a:solidFill>
                  <a:srgbClr val="344E41"/>
                </a:solidFill>
                <a:latin typeface="Open Sauce"/>
                <a:ea typeface="Open Sauce"/>
                <a:cs typeface="Open Sauce"/>
                <a:sym typeface="Open Sauce"/>
                <a:hlinkClick r:id="rId3" tooltip="https://www.hortidaily.com/article/9774270/eu-launches-peatless-project-to-boost-sustainability-in-horticulture/"/>
              </a:rPr>
              <a:t>HortiDaily https://www.hortidaily.com/article/9774270/eu-launches-peatless-project-to-boost-sustainability-in-horticulture/</a:t>
            </a:r>
          </a:p>
        </p:txBody>
      </p:sp>
      <p:sp>
        <p:nvSpPr>
          <p:cNvPr id="16" name="TextBox 16"/>
          <p:cNvSpPr txBox="1"/>
          <p:nvPr/>
        </p:nvSpPr>
        <p:spPr>
          <a:xfrm>
            <a:off x="595693" y="1846177"/>
            <a:ext cx="854830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Projet de recherche PEATLESS</a:t>
            </a:r>
          </a:p>
        </p:txBody>
      </p:sp>
    </p:spTree>
  </p:cSld>
  <p:clrMapOvr>
    <a:masterClrMapping/>
  </p:clrMapOvr>
  <mc:AlternateContent xmlns:mc="http://schemas.openxmlformats.org/markup-compatibility/2006" xmlns:p14="http://schemas.microsoft.com/office/powerpoint/2010/main">
    <mc:Choice Requires="p14">
      <p:transition spd="slow" p14:dur="2000" advTm="700"/>
    </mc:Choice>
    <mc:Fallback xmlns="">
      <p:transition spd="slow" advTm="7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AD7CD"/>
        </a:solidFill>
        <a:effectLst/>
      </p:bgPr>
    </p:bg>
    <p:spTree>
      <p:nvGrpSpPr>
        <p:cNvPr id="1" name=""/>
        <p:cNvGrpSpPr/>
        <p:nvPr/>
      </p:nvGrpSpPr>
      <p:grpSpPr>
        <a:xfrm>
          <a:off x="0" y="0"/>
          <a:ext cx="0" cy="0"/>
          <a:chOff x="0" y="0"/>
          <a:chExt cx="0" cy="0"/>
        </a:xfrm>
      </p:grpSpPr>
      <p:grpSp>
        <p:nvGrpSpPr>
          <p:cNvPr id="2" name="Group 2"/>
          <p:cNvGrpSpPr/>
          <p:nvPr/>
        </p:nvGrpSpPr>
        <p:grpSpPr>
          <a:xfrm>
            <a:off x="11212053" y="0"/>
            <a:ext cx="7075947" cy="10287000"/>
            <a:chOff x="0" y="0"/>
            <a:chExt cx="1096249" cy="1593725"/>
          </a:xfrm>
        </p:grpSpPr>
        <p:sp>
          <p:nvSpPr>
            <p:cNvPr id="3" name="Freeform 3"/>
            <p:cNvSpPr/>
            <p:nvPr/>
          </p:nvSpPr>
          <p:spPr>
            <a:xfrm>
              <a:off x="0" y="0"/>
              <a:ext cx="1096249" cy="1593725"/>
            </a:xfrm>
            <a:custGeom>
              <a:avLst/>
              <a:gdLst/>
              <a:ahLst/>
              <a:cxnLst/>
              <a:rect l="l" t="t" r="r" b="b"/>
              <a:pathLst>
                <a:path w="1096249" h="1593725">
                  <a:moveTo>
                    <a:pt x="0" y="0"/>
                  </a:moveTo>
                  <a:lnTo>
                    <a:pt x="1096249" y="0"/>
                  </a:lnTo>
                  <a:lnTo>
                    <a:pt x="1096249" y="1593725"/>
                  </a:lnTo>
                  <a:lnTo>
                    <a:pt x="0" y="1593725"/>
                  </a:lnTo>
                  <a:close/>
                </a:path>
              </a:pathLst>
            </a:custGeom>
            <a:blipFill>
              <a:blip r:embed="rId2"/>
              <a:stretch>
                <a:fillRect l="-59308" r="-59308"/>
              </a:stretch>
            </a:blipFill>
          </p:spPr>
          <p:txBody>
            <a:bodyPr/>
            <a:lstStyle/>
            <a:p>
              <a:endParaRPr lang="fr-FR"/>
            </a:p>
          </p:txBody>
        </p:sp>
      </p:grpSp>
      <p:grpSp>
        <p:nvGrpSpPr>
          <p:cNvPr id="4" name="Group 4"/>
          <p:cNvGrpSpPr/>
          <p:nvPr/>
        </p:nvGrpSpPr>
        <p:grpSpPr>
          <a:xfrm>
            <a:off x="-1181600" y="323490"/>
            <a:ext cx="11078434" cy="1109635"/>
            <a:chOff x="0" y="0"/>
            <a:chExt cx="2917777" cy="292250"/>
          </a:xfrm>
        </p:grpSpPr>
        <p:sp>
          <p:nvSpPr>
            <p:cNvPr id="5" name="Freeform 5"/>
            <p:cNvSpPr/>
            <p:nvPr/>
          </p:nvSpPr>
          <p:spPr>
            <a:xfrm>
              <a:off x="0" y="0"/>
              <a:ext cx="2917777" cy="292250"/>
            </a:xfrm>
            <a:custGeom>
              <a:avLst/>
              <a:gdLst/>
              <a:ahLst/>
              <a:cxnLst/>
              <a:rect l="l" t="t" r="r" b="b"/>
              <a:pathLst>
                <a:path w="2917777" h="292250">
                  <a:moveTo>
                    <a:pt x="0" y="0"/>
                  </a:moveTo>
                  <a:lnTo>
                    <a:pt x="2917777" y="0"/>
                  </a:lnTo>
                  <a:lnTo>
                    <a:pt x="2917777" y="292250"/>
                  </a:lnTo>
                  <a:lnTo>
                    <a:pt x="0" y="292250"/>
                  </a:lnTo>
                  <a:close/>
                </a:path>
              </a:pathLst>
            </a:custGeom>
            <a:solidFill>
              <a:srgbClr val="A3B18A"/>
            </a:solidFill>
          </p:spPr>
          <p:txBody>
            <a:bodyPr/>
            <a:lstStyle/>
            <a:p>
              <a:endParaRPr lang="fr-FR"/>
            </a:p>
          </p:txBody>
        </p:sp>
        <p:sp>
          <p:nvSpPr>
            <p:cNvPr id="6" name="TextBox 6"/>
            <p:cNvSpPr txBox="1"/>
            <p:nvPr/>
          </p:nvSpPr>
          <p:spPr>
            <a:xfrm>
              <a:off x="0" y="-38100"/>
              <a:ext cx="2917777" cy="330350"/>
            </a:xfrm>
            <a:prstGeom prst="rect">
              <a:avLst/>
            </a:prstGeom>
          </p:spPr>
          <p:txBody>
            <a:bodyPr lIns="50800" tIns="50800" rIns="50800" bIns="50800" rtlCol="0" anchor="ctr"/>
            <a:lstStyle/>
            <a:p>
              <a:pPr algn="ctr">
                <a:lnSpc>
                  <a:spcPts val="2239"/>
                </a:lnSpc>
              </a:pPr>
              <a:endParaRPr/>
            </a:p>
          </p:txBody>
        </p:sp>
      </p:grpSp>
      <p:sp>
        <p:nvSpPr>
          <p:cNvPr id="7" name="TextBox 7"/>
          <p:cNvSpPr txBox="1"/>
          <p:nvPr/>
        </p:nvSpPr>
        <p:spPr>
          <a:xfrm>
            <a:off x="644992" y="374371"/>
            <a:ext cx="7903315" cy="1169796"/>
          </a:xfrm>
          <a:prstGeom prst="rect">
            <a:avLst/>
          </a:prstGeom>
        </p:spPr>
        <p:txBody>
          <a:bodyPr lIns="0" tIns="0" rIns="0" bIns="0" rtlCol="0" anchor="t">
            <a:spAutoFit/>
          </a:bodyPr>
          <a:lstStyle/>
          <a:p>
            <a:pPr algn="l">
              <a:lnSpc>
                <a:spcPts val="8623"/>
              </a:lnSpc>
            </a:pPr>
            <a:r>
              <a:rPr lang="en-US" sz="8799" spc="-554">
                <a:solidFill>
                  <a:srgbClr val="344E41"/>
                </a:solidFill>
                <a:latin typeface="Helvetica World"/>
                <a:ea typeface="Helvetica World"/>
                <a:cs typeface="Helvetica World"/>
                <a:sym typeface="Helvetica World"/>
              </a:rPr>
              <a:t>Sources</a:t>
            </a:r>
          </a:p>
        </p:txBody>
      </p:sp>
      <p:sp>
        <p:nvSpPr>
          <p:cNvPr id="8" name="TextBox 8"/>
          <p:cNvSpPr txBox="1"/>
          <p:nvPr/>
        </p:nvSpPr>
        <p:spPr>
          <a:xfrm>
            <a:off x="644992" y="3650503"/>
            <a:ext cx="4432153" cy="291465"/>
          </a:xfrm>
          <a:prstGeom prst="rect">
            <a:avLst/>
          </a:prstGeom>
        </p:spPr>
        <p:txBody>
          <a:bodyPr lIns="0" tIns="0" rIns="0" bIns="0" rtlCol="0" anchor="t">
            <a:spAutoFit/>
          </a:bodyPr>
          <a:lstStyle/>
          <a:p>
            <a:pPr algn="l">
              <a:lnSpc>
                <a:spcPts val="2339"/>
              </a:lnSpc>
            </a:pPr>
            <a:r>
              <a:rPr lang="en-US" sz="1799" b="1" spc="-53">
                <a:solidFill>
                  <a:srgbClr val="344E41"/>
                </a:solidFill>
                <a:latin typeface="Open Sauce Bold"/>
                <a:ea typeface="Open Sauce Bold"/>
                <a:cs typeface="Open Sauce Bold"/>
                <a:sym typeface="Open Sauce Bold"/>
              </a:rPr>
              <a:t>Agenda</a:t>
            </a:r>
          </a:p>
        </p:txBody>
      </p:sp>
      <p:sp>
        <p:nvSpPr>
          <p:cNvPr id="9" name="TextBox 9"/>
          <p:cNvSpPr txBox="1"/>
          <p:nvPr/>
        </p:nvSpPr>
        <p:spPr>
          <a:xfrm>
            <a:off x="1028700" y="4056268"/>
            <a:ext cx="783919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17ᵉ Rencontres de la fertilisation raisonnée et de l’analyse Comifer‑Gemas</a:t>
            </a:r>
          </a:p>
        </p:txBody>
      </p:sp>
      <p:sp>
        <p:nvSpPr>
          <p:cNvPr id="10" name="TextBox 10"/>
          <p:cNvSpPr txBox="1"/>
          <p:nvPr/>
        </p:nvSpPr>
        <p:spPr>
          <a:xfrm>
            <a:off x="1028700" y="5380355"/>
            <a:ext cx="783919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Salon SITEVI</a:t>
            </a:r>
          </a:p>
        </p:txBody>
      </p:sp>
      <p:sp>
        <p:nvSpPr>
          <p:cNvPr id="11" name="TextBox 11"/>
          <p:cNvSpPr txBox="1"/>
          <p:nvPr/>
        </p:nvSpPr>
        <p:spPr>
          <a:xfrm>
            <a:off x="1028700" y="6701790"/>
            <a:ext cx="783919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Congrès One Health 2025</a:t>
            </a:r>
          </a:p>
        </p:txBody>
      </p:sp>
      <p:sp>
        <p:nvSpPr>
          <p:cNvPr id="12" name="TextBox 12"/>
          <p:cNvSpPr txBox="1"/>
          <p:nvPr/>
        </p:nvSpPr>
        <p:spPr>
          <a:xfrm>
            <a:off x="1028700" y="8747125"/>
            <a:ext cx="783919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Salon Paysalia</a:t>
            </a:r>
          </a:p>
        </p:txBody>
      </p:sp>
      <p:sp>
        <p:nvSpPr>
          <p:cNvPr id="13" name="TextBox 13"/>
          <p:cNvSpPr txBox="1"/>
          <p:nvPr/>
        </p:nvSpPr>
        <p:spPr>
          <a:xfrm>
            <a:off x="496025" y="5808342"/>
            <a:ext cx="10404163" cy="826135"/>
          </a:xfrm>
          <a:prstGeom prst="rect">
            <a:avLst/>
          </a:prstGeom>
        </p:spPr>
        <p:txBody>
          <a:bodyPr lIns="0" tIns="0" rIns="0" bIns="0" rtlCol="0" anchor="t">
            <a:spAutoFit/>
          </a:bodyPr>
          <a:lstStyle/>
          <a:p>
            <a:pPr marL="345439" lvl="1" indent="-172720" algn="ctr">
              <a:lnSpc>
                <a:spcPts val="2239"/>
              </a:lnSpc>
              <a:buFont typeface="Arial"/>
              <a:buChar char="•"/>
            </a:pPr>
            <a:r>
              <a:rPr lang="en-US" sz="1599" spc="-47">
                <a:solidFill>
                  <a:srgbClr val="344E41"/>
                </a:solidFill>
                <a:latin typeface="Open Sauce"/>
                <a:ea typeface="Open Sauce"/>
                <a:cs typeface="Open Sauce"/>
                <a:sym typeface="Open Sauce"/>
              </a:rPr>
              <a:t>SITEVI, [sans date]. Lancement et commercialisation – Mai 2025. [en ligne]. [Consulté le 25 novembre 2025]. Disponible à l’adresse : </a:t>
            </a:r>
            <a:r>
              <a:rPr lang="en-US" sz="1599" u="sng" spc="-47">
                <a:solidFill>
                  <a:srgbClr val="344E41"/>
                </a:solidFill>
                <a:latin typeface="Open Sauce"/>
                <a:ea typeface="Open Sauce"/>
                <a:cs typeface="Open Sauce"/>
                <a:sym typeface="Open Sauce"/>
              </a:rPr>
              <a:t>https://www.sitevi.com/fr-FR/espace-presse/communiques-dossiers-de-presse/lancement-commercialisation-mai-2025</a:t>
            </a:r>
          </a:p>
        </p:txBody>
      </p:sp>
      <p:sp>
        <p:nvSpPr>
          <p:cNvPr id="14" name="TextBox 14"/>
          <p:cNvSpPr txBox="1"/>
          <p:nvPr/>
        </p:nvSpPr>
        <p:spPr>
          <a:xfrm>
            <a:off x="644992" y="7261225"/>
            <a:ext cx="10404163" cy="1382395"/>
          </a:xfrm>
          <a:prstGeom prst="rect">
            <a:avLst/>
          </a:prstGeom>
        </p:spPr>
        <p:txBody>
          <a:bodyPr lIns="0" tIns="0" rIns="0" bIns="0" rtlCol="0" anchor="t">
            <a:spAutoFit/>
          </a:bodyPr>
          <a:lstStyle/>
          <a:p>
            <a:pPr marL="345439" lvl="1" indent="-172720" algn="ctr">
              <a:lnSpc>
                <a:spcPts val="2239"/>
              </a:lnSpc>
              <a:buFont typeface="Arial"/>
              <a:buChar char="•"/>
            </a:pPr>
            <a:r>
              <a:rPr lang="en-US" sz="1599" spc="-47">
                <a:solidFill>
                  <a:srgbClr val="344E41"/>
                </a:solidFill>
                <a:latin typeface="Open Sauce"/>
                <a:ea typeface="Open Sauce"/>
                <a:cs typeface="Open Sauce"/>
                <a:sym typeface="Open Sauce"/>
              </a:rPr>
              <a:t>INRAe, [sans date]. Congrès One Health 2025. [en ligne] [Consulté le 24 novembre 2025]. Disponible à l’adresse : https://www.inrae.fr/evenements/congres-one-health</a:t>
            </a:r>
          </a:p>
          <a:p>
            <a:pPr marL="345439" lvl="1" indent="-172720" algn="ctr">
              <a:lnSpc>
                <a:spcPts val="2239"/>
              </a:lnSpc>
              <a:buFont typeface="Arial"/>
              <a:buChar char="•"/>
            </a:pPr>
            <a:r>
              <a:rPr lang="en-US" sz="1599" spc="-47">
                <a:solidFill>
                  <a:srgbClr val="344E41"/>
                </a:solidFill>
                <a:latin typeface="Open Sauce"/>
                <a:ea typeface="Open Sauce"/>
                <a:cs typeface="Open Sauce"/>
                <a:sym typeface="Open Sauce"/>
              </a:rPr>
              <a:t>Pôle Valorial, [sans date]. Congrès One Health 2025. [en ligne]. [Consulté le 25 novembre 2025]. Disponible à l’adresse : https://www.pole-valorial.fr/evenement/congres-one-health-2025/</a:t>
            </a:r>
          </a:p>
          <a:p>
            <a:pPr algn="ctr">
              <a:lnSpc>
                <a:spcPts val="2239"/>
              </a:lnSpc>
            </a:pPr>
            <a:endParaRPr lang="en-US" sz="1599" spc="-47">
              <a:solidFill>
                <a:srgbClr val="344E41"/>
              </a:solidFill>
              <a:latin typeface="Open Sauce"/>
              <a:ea typeface="Open Sauce"/>
              <a:cs typeface="Open Sauce"/>
              <a:sym typeface="Open Sauce"/>
            </a:endParaRPr>
          </a:p>
        </p:txBody>
      </p:sp>
      <p:sp>
        <p:nvSpPr>
          <p:cNvPr id="15" name="TextBox 15"/>
          <p:cNvSpPr txBox="1"/>
          <p:nvPr/>
        </p:nvSpPr>
        <p:spPr>
          <a:xfrm>
            <a:off x="496025" y="9205595"/>
            <a:ext cx="10404163" cy="826135"/>
          </a:xfrm>
          <a:prstGeom prst="rect">
            <a:avLst/>
          </a:prstGeom>
        </p:spPr>
        <p:txBody>
          <a:bodyPr lIns="0" tIns="0" rIns="0" bIns="0" rtlCol="0" anchor="t">
            <a:spAutoFit/>
          </a:bodyPr>
          <a:lstStyle/>
          <a:p>
            <a:pPr marL="345439" lvl="1" indent="-172720" algn="ctr">
              <a:lnSpc>
                <a:spcPts val="2239"/>
              </a:lnSpc>
              <a:buFont typeface="Arial"/>
              <a:buChar char="•"/>
            </a:pPr>
            <a:r>
              <a:rPr lang="en-US" sz="1599" spc="-47">
                <a:solidFill>
                  <a:srgbClr val="344E41"/>
                </a:solidFill>
                <a:latin typeface="Open Sauce"/>
                <a:ea typeface="Open Sauce"/>
                <a:cs typeface="Open Sauce"/>
                <a:sym typeface="Open Sauce"/>
              </a:rPr>
              <a:t>ViPros, [sans date]. Paysalia 2025 : le rendez-vous incontournable des professionnels du paysage. [en ligne]. [Consulté le 25 novembre 2025]. Disponible à l’adresse : </a:t>
            </a:r>
            <a:r>
              <a:rPr lang="en-US" sz="1599" u="sng" spc="-47">
                <a:solidFill>
                  <a:srgbClr val="344E41"/>
                </a:solidFill>
                <a:latin typeface="Open Sauce"/>
                <a:ea typeface="Open Sauce"/>
                <a:cs typeface="Open Sauce"/>
                <a:sym typeface="Open Sauce"/>
              </a:rPr>
              <a:t>https://mag.vipros.fr/paysalia-2025-le-rendez-vous-incontournable-des-professionnels-du-paysage/</a:t>
            </a:r>
          </a:p>
        </p:txBody>
      </p:sp>
      <p:sp>
        <p:nvSpPr>
          <p:cNvPr id="16" name="TextBox 16"/>
          <p:cNvSpPr txBox="1"/>
          <p:nvPr/>
        </p:nvSpPr>
        <p:spPr>
          <a:xfrm>
            <a:off x="496025" y="4549028"/>
            <a:ext cx="10404163" cy="549910"/>
          </a:xfrm>
          <a:prstGeom prst="rect">
            <a:avLst/>
          </a:prstGeom>
        </p:spPr>
        <p:txBody>
          <a:bodyPr lIns="0" tIns="0" rIns="0" bIns="0" rtlCol="0" anchor="t">
            <a:spAutoFit/>
          </a:bodyPr>
          <a:lstStyle/>
          <a:p>
            <a:pPr marL="345439" lvl="1" indent="-172720" algn="ctr">
              <a:lnSpc>
                <a:spcPts val="2239"/>
              </a:lnSpc>
              <a:buFont typeface="Arial"/>
              <a:buChar char="•"/>
            </a:pPr>
            <a:r>
              <a:rPr lang="en-US" sz="1599" spc="-47">
                <a:solidFill>
                  <a:srgbClr val="344E41"/>
                </a:solidFill>
                <a:latin typeface="Open Sauce"/>
                <a:ea typeface="Open Sauce"/>
                <a:cs typeface="Open Sauce"/>
                <a:sym typeface="Open Sauce"/>
              </a:rPr>
              <a:t>COMIFER, [sans date]. Prochaines Rencontres COMIFER-GEMAS. [en ligne]. [Consulté le 25 novembre 2025]. Disponible à l’adresse : </a:t>
            </a:r>
            <a:r>
              <a:rPr lang="en-US" sz="1599" u="sng" spc="-47">
                <a:solidFill>
                  <a:srgbClr val="344E41"/>
                </a:solidFill>
                <a:latin typeface="Open Sauce"/>
                <a:ea typeface="Open Sauce"/>
                <a:cs typeface="Open Sauce"/>
                <a:sym typeface="Open Sauce"/>
              </a:rPr>
              <a:t>https://comifer.asso.fr/evenements/prochaines-rencontres-comifer-gemas/</a:t>
            </a:r>
          </a:p>
        </p:txBody>
      </p:sp>
      <p:sp>
        <p:nvSpPr>
          <p:cNvPr id="17" name="TextBox 17"/>
          <p:cNvSpPr txBox="1"/>
          <p:nvPr/>
        </p:nvSpPr>
        <p:spPr>
          <a:xfrm>
            <a:off x="496025" y="1929018"/>
            <a:ext cx="10553129" cy="1654810"/>
          </a:xfrm>
          <a:prstGeom prst="rect">
            <a:avLst/>
          </a:prstGeom>
        </p:spPr>
        <p:txBody>
          <a:bodyPr lIns="0" tIns="0" rIns="0" bIns="0" rtlCol="0" anchor="t">
            <a:spAutoFit/>
          </a:bodyPr>
          <a:lstStyle/>
          <a:p>
            <a:pPr marL="345439" lvl="1" indent="-172720" algn="l">
              <a:lnSpc>
                <a:spcPts val="2239"/>
              </a:lnSpc>
              <a:buFont typeface="Arial"/>
              <a:buChar char="•"/>
            </a:pPr>
            <a:r>
              <a:rPr lang="en-US" sz="1599" spc="-47">
                <a:solidFill>
                  <a:srgbClr val="344E41"/>
                </a:solidFill>
                <a:latin typeface="Open Sauce"/>
                <a:ea typeface="Open Sauce"/>
                <a:cs typeface="Open Sauce"/>
                <a:sym typeface="Open Sauce"/>
              </a:rPr>
              <a:t>Collectif Stop TAFTA. (s.d.). Contre l’accord UE‑Mercosur — Mobilisons‑nous à Strasbourg le 24 novembre. </a:t>
            </a:r>
            <a:r>
              <a:rPr lang="en-US" sz="1599" u="sng" spc="-47">
                <a:solidFill>
                  <a:srgbClr val="344E41"/>
                </a:solidFill>
                <a:latin typeface="Open Sauce"/>
                <a:ea typeface="Open Sauce"/>
                <a:cs typeface="Open Sauce"/>
                <a:sym typeface="Open Sauce"/>
                <a:hlinkClick r:id="rId3" tooltip="https://www.collectifstoptafta.org/accord-ue-mercosur/article/contre-l-accord-ue-mercosur-mobilisons-nous-a-strasbourg-le-24-novembre"/>
              </a:rPr>
              <a:t>https://www.collectifstoptafta.org/accord-ue-mercosur/article/contre-l-accord-ue-mercosur-mobilisons-nous-a-strasbourg-le-24-novembre</a:t>
            </a:r>
          </a:p>
          <a:p>
            <a:pPr marL="345439" lvl="1" indent="-172720" algn="l">
              <a:lnSpc>
                <a:spcPts val="2239"/>
              </a:lnSpc>
              <a:buFont typeface="Arial"/>
              <a:buChar char="•"/>
            </a:pPr>
            <a:r>
              <a:rPr lang="en-US" sz="1599" spc="-47">
                <a:solidFill>
                  <a:srgbClr val="344E41"/>
                </a:solidFill>
                <a:latin typeface="Open Sauce"/>
                <a:ea typeface="Open Sauce"/>
                <a:cs typeface="Open Sauce"/>
                <a:sym typeface="Open Sauce"/>
              </a:rPr>
              <a:t>Confédération Paysanne. (s.d.). [Actualité, en ligne] 19 novembre 2025, </a:t>
            </a:r>
            <a:r>
              <a:rPr lang="en-US" sz="1599" u="sng" spc="-47">
                <a:solidFill>
                  <a:srgbClr val="344E41"/>
                </a:solidFill>
                <a:latin typeface="Open Sauce"/>
                <a:ea typeface="Open Sauce"/>
                <a:cs typeface="Open Sauce"/>
                <a:sym typeface="Open Sauce"/>
                <a:hlinkClick r:id="rId4" tooltip="https://www.confederationpaysanne.fr/actu.php?id=16139"/>
              </a:rPr>
              <a:t>https://www.confederationpaysanne.fr/actu.php?id=16139</a:t>
            </a:r>
          </a:p>
          <a:p>
            <a:pPr algn="l">
              <a:lnSpc>
                <a:spcPts val="2239"/>
              </a:lnSpc>
            </a:pPr>
            <a:endParaRPr lang="en-US" sz="1599" u="sng" spc="-47">
              <a:solidFill>
                <a:srgbClr val="344E41"/>
              </a:solidFill>
              <a:latin typeface="Open Sauce"/>
              <a:ea typeface="Open Sauce"/>
              <a:cs typeface="Open Sauce"/>
              <a:sym typeface="Open Sauce"/>
              <a:hlinkClick r:id="rId4" tooltip="https://www.confederationpaysanne.fr/actu.php?id=16139"/>
            </a:endParaRPr>
          </a:p>
        </p:txBody>
      </p:sp>
      <p:sp>
        <p:nvSpPr>
          <p:cNvPr id="18" name="TextBox 18"/>
          <p:cNvSpPr txBox="1"/>
          <p:nvPr/>
        </p:nvSpPr>
        <p:spPr>
          <a:xfrm>
            <a:off x="1028700" y="1506068"/>
            <a:ext cx="7839197" cy="273685"/>
          </a:xfrm>
          <a:prstGeom prst="rect">
            <a:avLst/>
          </a:prstGeom>
        </p:spPr>
        <p:txBody>
          <a:bodyPr lIns="0" tIns="0" rIns="0" bIns="0" rtlCol="0" anchor="t">
            <a:spAutoFit/>
          </a:bodyPr>
          <a:lstStyle/>
          <a:p>
            <a:pPr algn="l">
              <a:lnSpc>
                <a:spcPts val="2239"/>
              </a:lnSpc>
              <a:spcBef>
                <a:spcPct val="0"/>
              </a:spcBef>
            </a:pPr>
            <a:r>
              <a:rPr lang="en-US" sz="1599" b="1" i="1" spc="-47">
                <a:solidFill>
                  <a:srgbClr val="344E41"/>
                </a:solidFill>
                <a:latin typeface="Open Sauce Bold Italics"/>
                <a:ea typeface="Open Sauce Bold Italics"/>
                <a:cs typeface="Open Sauce Bold Italics"/>
                <a:sym typeface="Open Sauce Bold Italics"/>
              </a:rPr>
              <a:t>Appel à la mobilisation de la Confédération Paysanne contre le MERCOSUR</a:t>
            </a:r>
          </a:p>
        </p:txBody>
      </p:sp>
    </p:spTree>
  </p:cSld>
  <p:clrMapOvr>
    <a:masterClrMapping/>
  </p:clrMapOvr>
  <mc:AlternateContent xmlns:mc="http://schemas.openxmlformats.org/markup-compatibility/2006" xmlns:p14="http://schemas.microsoft.com/office/powerpoint/2010/main">
    <mc:Choice Requires="p14">
      <p:transition spd="slow" p14:dur="2000" advTm="2443"/>
    </mc:Choice>
    <mc:Fallback xmlns="">
      <p:transition spd="slow" advTm="244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2.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2528</Words>
  <Application>Microsoft Office PowerPoint</Application>
  <PresentationFormat>Personnalisé</PresentationFormat>
  <Paragraphs>233</Paragraphs>
  <Slides>16</Slides>
  <Notes>0</Notes>
  <HiddenSlides>0</HiddenSlides>
  <MMClips>14</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16</vt:i4>
      </vt:variant>
    </vt:vector>
  </HeadingPairs>
  <TitlesOfParts>
    <vt:vector size="25" baseType="lpstr">
      <vt:lpstr>Open Sauce Bold</vt:lpstr>
      <vt:lpstr>Open Sauce Bold Italics</vt:lpstr>
      <vt:lpstr>Open Sauce</vt:lpstr>
      <vt:lpstr>Helvetica World</vt:lpstr>
      <vt:lpstr>Calibri</vt:lpstr>
      <vt:lpstr>Helvetica World Bold</vt:lpstr>
      <vt:lpstr>Arial</vt:lpstr>
      <vt:lpstr>Helvetica World Italics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dc:title>
  <dc:creator>titouan lubin</dc:creator>
  <cp:lastModifiedBy>titouan lubin</cp:lastModifiedBy>
  <cp:revision>5</cp:revision>
  <dcterms:created xsi:type="dcterms:W3CDTF">2006-08-16T00:00:00Z</dcterms:created>
  <dcterms:modified xsi:type="dcterms:W3CDTF">2025-11-26T16:59:26Z</dcterms:modified>
  <dc:identifier>DAG5j744K8g</dc:identifier>
</cp:coreProperties>
</file>